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642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696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039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59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3530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63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06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93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783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71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926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78CB6-C49E-44A2-BFF1-E1676DEC5A10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2C845-FEB7-43E6-A0E6-E0A28A1701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337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loneswimmer.com/2014/12/03/what-is-peripheral-vasoconstric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Reguleringsmekanismer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 err="1"/>
              <a:t>Yubio</a:t>
            </a:r>
            <a:r>
              <a:rPr lang="da-DK" dirty="0"/>
              <a:t> afsnit 2.8</a:t>
            </a:r>
          </a:p>
          <a:p>
            <a:r>
              <a:rPr lang="da-DK" dirty="0"/>
              <a:t>Genbrugsnoter til 3y BI fra Lotte</a:t>
            </a:r>
          </a:p>
        </p:txBody>
      </p:sp>
      <p:sp>
        <p:nvSpPr>
          <p:cNvPr id="4" name="Rektangel 3"/>
          <p:cNvSpPr/>
          <p:nvPr/>
        </p:nvSpPr>
        <p:spPr>
          <a:xfrm>
            <a:off x="1524000" y="1122363"/>
            <a:ext cx="9345769" cy="496934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498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Kroppen veksler mellem hvile og arbejde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↑ arbejdsintensitet  =&gt;  ↑ lungeventilation og ↑ minutvolumen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Giv eksempler på arbejde</a:t>
            </a:r>
          </a:p>
          <a:p>
            <a:endParaRPr lang="da-DK" dirty="0">
              <a:solidFill>
                <a:srgbClr val="FF0000"/>
              </a:solidFill>
            </a:endParaRPr>
          </a:p>
          <a:p>
            <a:r>
              <a:rPr lang="da-DK" dirty="0">
                <a:solidFill>
                  <a:srgbClr val="FF0000"/>
                </a:solidFill>
              </a:rPr>
              <a:t>Definér lungeventilation</a:t>
            </a:r>
          </a:p>
          <a:p>
            <a:endParaRPr lang="da-DK" dirty="0">
              <a:solidFill>
                <a:srgbClr val="FF0000"/>
              </a:solidFill>
            </a:endParaRPr>
          </a:p>
          <a:p>
            <a:r>
              <a:rPr lang="da-DK" dirty="0">
                <a:solidFill>
                  <a:srgbClr val="FF0000"/>
                </a:solidFill>
              </a:rPr>
              <a:t>Definér minutvolumen</a:t>
            </a:r>
          </a:p>
        </p:txBody>
      </p:sp>
    </p:spTree>
    <p:extLst>
      <p:ext uri="{BB962C8B-B14F-4D97-AF65-F5344CB8AC3E}">
        <p14:creationId xmlns:p14="http://schemas.microsoft.com/office/powerpoint/2010/main" val="24826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/>
              <a:t>2.8.1 Regulering af åndedrættet (vejrtrækningen)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Åndedrætscentret i den forlængede rygmarv får input fra:</a:t>
            </a:r>
          </a:p>
          <a:p>
            <a:pPr lvl="1"/>
            <a:r>
              <a:rPr lang="da-DK" dirty="0"/>
              <a:t>Kemoreceptorer</a:t>
            </a:r>
          </a:p>
          <a:p>
            <a:pPr lvl="2"/>
            <a:r>
              <a:rPr lang="da-DK" dirty="0"/>
              <a:t>Centralt: i den forlængede rygmarv (pCO</a:t>
            </a:r>
            <a:r>
              <a:rPr lang="da-DK" baseline="-25000" dirty="0"/>
              <a:t>2</a:t>
            </a:r>
            <a:r>
              <a:rPr lang="da-DK" dirty="0"/>
              <a:t> og pH)</a:t>
            </a:r>
          </a:p>
          <a:p>
            <a:pPr lvl="2"/>
            <a:r>
              <a:rPr lang="da-DK" dirty="0"/>
              <a:t>Perifert: i halspulsårerne og aorta (pCO</a:t>
            </a:r>
            <a:r>
              <a:rPr lang="da-DK" baseline="-25000" dirty="0"/>
              <a:t>2</a:t>
            </a:r>
            <a:r>
              <a:rPr lang="da-DK" dirty="0"/>
              <a:t>, pO</a:t>
            </a:r>
            <a:r>
              <a:rPr lang="da-DK" baseline="-25000" dirty="0"/>
              <a:t>2</a:t>
            </a:r>
            <a:r>
              <a:rPr lang="da-DK" dirty="0"/>
              <a:t> og pH)</a:t>
            </a:r>
          </a:p>
          <a:p>
            <a:pPr lvl="1"/>
            <a:r>
              <a:rPr lang="da-DK" dirty="0"/>
              <a:t>Strækreceptorer</a:t>
            </a:r>
          </a:p>
          <a:p>
            <a:pPr lvl="1"/>
            <a:r>
              <a:rPr lang="da-DK" dirty="0"/>
              <a:t>Motorisk center i hjernen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Forsøg del 1 og 2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Fridykning: </a:t>
            </a:r>
            <a:r>
              <a:rPr lang="da-DK" i="1" dirty="0" err="1"/>
              <a:t>shallow</a:t>
            </a:r>
            <a:r>
              <a:rPr lang="da-DK" i="1" dirty="0"/>
              <a:t> </a:t>
            </a:r>
            <a:r>
              <a:rPr lang="da-DK" i="1" dirty="0" err="1"/>
              <a:t>water</a:t>
            </a:r>
            <a:r>
              <a:rPr lang="da-DK" i="1" dirty="0"/>
              <a:t> blackout </a:t>
            </a:r>
            <a:r>
              <a:rPr lang="da-DK" dirty="0"/>
              <a:t>(pga. </a:t>
            </a:r>
            <a:r>
              <a:rPr lang="da-DK" dirty="0" err="1"/>
              <a:t>hyperventilation</a:t>
            </a:r>
            <a:r>
              <a:rPr lang="da-DK" dirty="0"/>
              <a:t>)</a:t>
            </a:r>
          </a:p>
          <a:p>
            <a:endParaRPr lang="da-DK" dirty="0"/>
          </a:p>
          <a:p>
            <a:pPr lvl="2"/>
            <a:endParaRPr lang="da-DK" dirty="0"/>
          </a:p>
        </p:txBody>
      </p:sp>
      <p:sp>
        <p:nvSpPr>
          <p:cNvPr id="4" name="Tekstfelt 3"/>
          <p:cNvSpPr txBox="1"/>
          <p:nvPr/>
        </p:nvSpPr>
        <p:spPr>
          <a:xfrm rot="20708468">
            <a:off x="5555913" y="3868472"/>
            <a:ext cx="5537917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dirty="0"/>
              <a:t>H</a:t>
            </a:r>
            <a:r>
              <a:rPr lang="pt-BR" sz="2800" baseline="-25000" dirty="0"/>
              <a:t>2</a:t>
            </a:r>
            <a:r>
              <a:rPr lang="pt-BR" sz="2800" dirty="0"/>
              <a:t>O + CO</a:t>
            </a:r>
            <a:r>
              <a:rPr lang="pt-BR" sz="2800" baseline="-25000" dirty="0"/>
              <a:t>2</a:t>
            </a:r>
            <a:r>
              <a:rPr lang="pt-BR" sz="2800" dirty="0"/>
              <a:t> ↔ H</a:t>
            </a:r>
            <a:r>
              <a:rPr lang="pt-BR" sz="2800" baseline="-25000" dirty="0"/>
              <a:t>2</a:t>
            </a:r>
            <a:r>
              <a:rPr lang="pt-BR" sz="2800" dirty="0"/>
              <a:t>CO</a:t>
            </a:r>
            <a:r>
              <a:rPr lang="pt-BR" sz="2800" baseline="-25000" dirty="0"/>
              <a:t>3</a:t>
            </a:r>
            <a:r>
              <a:rPr lang="pt-BR" sz="2800" dirty="0"/>
              <a:t> ↔ H</a:t>
            </a:r>
            <a:r>
              <a:rPr lang="pt-BR" sz="2800" baseline="30000" dirty="0"/>
              <a:t>+</a:t>
            </a:r>
            <a:r>
              <a:rPr lang="pt-BR" sz="2800" dirty="0"/>
              <a:t> + HCO</a:t>
            </a:r>
            <a:r>
              <a:rPr lang="pt-BR" sz="2800" baseline="-25000" dirty="0"/>
              <a:t>3</a:t>
            </a:r>
            <a:r>
              <a:rPr lang="da-DK" sz="2800" baseline="30000" dirty="0"/>
              <a:t>-</a:t>
            </a:r>
          </a:p>
        </p:txBody>
      </p:sp>
      <p:sp>
        <p:nvSpPr>
          <p:cNvPr id="5" name="Tekstfelt 4"/>
          <p:cNvSpPr txBox="1"/>
          <p:nvPr/>
        </p:nvSpPr>
        <p:spPr>
          <a:xfrm rot="20708468">
            <a:off x="8079910" y="4470580"/>
            <a:ext cx="1894395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dirty="0"/>
              <a:t>Yubio s. 91</a:t>
            </a:r>
            <a:endParaRPr lang="da-DK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861422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FF0000"/>
                </a:solidFill>
              </a:rPr>
              <a:t>Forsøg med regulering af åndedrættet </a:t>
            </a:r>
            <a:r>
              <a:rPr lang="da-DK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/>
              <a:t>Del 1:</a:t>
            </a:r>
          </a:p>
          <a:p>
            <a:r>
              <a:rPr lang="da-DK" dirty="0"/>
              <a:t>Tag én maksimal indånding (som fuldmætter blodet)</a:t>
            </a:r>
          </a:p>
          <a:p>
            <a:r>
              <a:rPr lang="da-DK" dirty="0"/>
              <a:t>Hold vejret så længe som muligt (notér tiden)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Del 2</a:t>
            </a:r>
          </a:p>
          <a:p>
            <a:r>
              <a:rPr lang="da-DK" dirty="0"/>
              <a:t>Tag 3-4 dybe ind- og udåndinger forud for en maksimal indånding (igen bliver blodet fuldmættet)</a:t>
            </a:r>
          </a:p>
          <a:p>
            <a:r>
              <a:rPr lang="da-DK" dirty="0"/>
              <a:t>Hold vejret så længe som muligt (notér tiden)</a:t>
            </a:r>
          </a:p>
          <a:p>
            <a:endParaRPr lang="da-DK" dirty="0"/>
          </a:p>
          <a:p>
            <a:r>
              <a:rPr lang="da-DK" dirty="0">
                <a:solidFill>
                  <a:srgbClr val="FF0000"/>
                </a:solidFill>
              </a:rPr>
              <a:t>Hypotese:</a:t>
            </a:r>
          </a:p>
        </p:txBody>
      </p:sp>
      <p:sp>
        <p:nvSpPr>
          <p:cNvPr id="3" name="Tekstfelt 2"/>
          <p:cNvSpPr txBox="1"/>
          <p:nvPr/>
        </p:nvSpPr>
        <p:spPr>
          <a:xfrm rot="20439467">
            <a:off x="8770513" y="5258711"/>
            <a:ext cx="1390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rgbClr val="FF0000"/>
                </a:solidFill>
              </a:rPr>
              <a:t>Excel!</a:t>
            </a:r>
          </a:p>
        </p:txBody>
      </p:sp>
    </p:spTree>
    <p:extLst>
      <p:ext uri="{BB962C8B-B14F-4D97-AF65-F5344CB8AC3E}">
        <p14:creationId xmlns:p14="http://schemas.microsoft.com/office/powerpoint/2010/main" val="218299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2.8.2 Regulering af blodkredsløbet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9569"/>
          </a:xfrm>
        </p:spPr>
        <p:txBody>
          <a:bodyPr>
            <a:normAutofit/>
          </a:bodyPr>
          <a:lstStyle/>
          <a:p>
            <a:r>
              <a:rPr lang="da-DK" dirty="0"/>
              <a:t>Det autonome nervesystem:</a:t>
            </a:r>
          </a:p>
          <a:p>
            <a:pPr lvl="1"/>
            <a:r>
              <a:rPr lang="da-DK" dirty="0"/>
              <a:t>regulerer puls og slagvolumen samt blodforsyning til kropsdele</a:t>
            </a:r>
          </a:p>
          <a:p>
            <a:pPr lvl="1"/>
            <a:r>
              <a:rPr lang="da-DK" dirty="0"/>
              <a:t>modtager input fra </a:t>
            </a:r>
            <a:r>
              <a:rPr lang="da-DK" dirty="0" err="1"/>
              <a:t>baroreceptorer</a:t>
            </a:r>
            <a:r>
              <a:rPr lang="da-DK" dirty="0"/>
              <a:t> i halspulsårerne</a:t>
            </a:r>
          </a:p>
          <a:p>
            <a:pPr lvl="1"/>
            <a:r>
              <a:rPr lang="da-DK" dirty="0"/>
              <a:t>påvirker glat muskulatur i </a:t>
            </a:r>
            <a:r>
              <a:rPr lang="da-DK" dirty="0" err="1"/>
              <a:t>arterioler</a:t>
            </a:r>
            <a:r>
              <a:rPr lang="da-DK" dirty="0"/>
              <a:t> (modstandskar)</a:t>
            </a:r>
          </a:p>
          <a:p>
            <a:pPr marL="914400" lvl="2" indent="0">
              <a:buNone/>
            </a:pPr>
            <a:endParaRPr lang="da-DK" dirty="0"/>
          </a:p>
          <a:p>
            <a:r>
              <a:rPr lang="da-DK" dirty="0" err="1"/>
              <a:t>Arteriolerne</a:t>
            </a:r>
            <a:r>
              <a:rPr lang="da-DK" dirty="0"/>
              <a:t> kan</a:t>
            </a:r>
          </a:p>
          <a:p>
            <a:pPr lvl="2"/>
            <a:r>
              <a:rPr lang="da-DK" dirty="0" err="1"/>
              <a:t>dilatere</a:t>
            </a:r>
            <a:r>
              <a:rPr lang="da-DK" dirty="0"/>
              <a:t> (udspile)  =&gt;  modstanden i </a:t>
            </a:r>
            <a:r>
              <a:rPr lang="da-DK" dirty="0" err="1"/>
              <a:t>arteriolerne</a:t>
            </a:r>
            <a:r>
              <a:rPr lang="da-DK" dirty="0"/>
              <a:t> ↓  =&gt;  blod til cellerne</a:t>
            </a:r>
          </a:p>
          <a:p>
            <a:pPr lvl="2"/>
            <a:r>
              <a:rPr lang="da-DK" dirty="0"/>
              <a:t>kontrahere (sammentrække)  =&gt;  modstanden i </a:t>
            </a:r>
            <a:r>
              <a:rPr lang="da-DK" dirty="0" err="1"/>
              <a:t>arteriolerne</a:t>
            </a:r>
            <a:r>
              <a:rPr lang="da-DK" dirty="0"/>
              <a:t> ↑</a:t>
            </a:r>
          </a:p>
          <a:p>
            <a:pPr lvl="2"/>
            <a:r>
              <a:rPr lang="da-DK" dirty="0"/>
              <a:t>reguleres af lokale kemiske påvirkninger: pH ↓  =&gt;  NO udskilles  =&gt;  dilatation</a:t>
            </a:r>
          </a:p>
          <a:p>
            <a:pPr marL="914400" lvl="2" indent="0">
              <a:buNone/>
            </a:pPr>
            <a:endParaRPr lang="da-DK" dirty="0"/>
          </a:p>
          <a:p>
            <a:r>
              <a:rPr lang="da-DK" dirty="0"/>
              <a:t>Blod til huden = afkøling (dykkerrefleks: perifer </a:t>
            </a:r>
            <a:r>
              <a:rPr lang="da-DK" dirty="0" err="1"/>
              <a:t>vasokonstriktion</a:t>
            </a:r>
            <a:r>
              <a:rPr lang="da-DK" dirty="0"/>
              <a:t>)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0"/>
            <a:ext cx="2416935" cy="242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2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5560" y="638803"/>
            <a:ext cx="3058733" cy="2764441"/>
          </a:xfrm>
        </p:spPr>
        <p:txBody>
          <a:bodyPr>
            <a:normAutofit/>
          </a:bodyPr>
          <a:lstStyle/>
          <a:p>
            <a:r>
              <a:rPr lang="da-DK" dirty="0"/>
              <a:t>Regulerings-mekanismer luft og blod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4829" y="1"/>
            <a:ext cx="3847171" cy="6858000"/>
          </a:xfrm>
          <a:prstGeom prst="rect">
            <a:avLst/>
          </a:prstGeom>
        </p:spPr>
      </p:pic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597"/>
            <a:ext cx="3837904" cy="6852403"/>
          </a:xfrm>
          <a:prstGeom prst="rect">
            <a:avLst/>
          </a:prstGeom>
        </p:spPr>
      </p:pic>
      <p:cxnSp>
        <p:nvCxnSpPr>
          <p:cNvPr id="6" name="Lige pilforbindelse 5"/>
          <p:cNvCxnSpPr/>
          <p:nvPr/>
        </p:nvCxnSpPr>
        <p:spPr>
          <a:xfrm flipH="1">
            <a:off x="3953814" y="2936383"/>
            <a:ext cx="927280" cy="18030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ige pilforbindelse 6"/>
          <p:cNvCxnSpPr/>
          <p:nvPr/>
        </p:nvCxnSpPr>
        <p:spPr>
          <a:xfrm>
            <a:off x="6785021" y="2884868"/>
            <a:ext cx="1244956" cy="23181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13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016" y="1690688"/>
            <a:ext cx="9882694" cy="508111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9563" y="365125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Forsyning med arterielt blod varierer</a:t>
            </a:r>
          </a:p>
        </p:txBody>
      </p:sp>
    </p:spTree>
    <p:extLst>
      <p:ext uri="{BB962C8B-B14F-4D97-AF65-F5344CB8AC3E}">
        <p14:creationId xmlns:p14="http://schemas.microsoft.com/office/powerpoint/2010/main" val="31957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Spørgsmål og/eller kommentarer?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2042">
            <a:off x="-476601" y="2705793"/>
            <a:ext cx="7916380" cy="2534004"/>
          </a:xfrm>
          <a:prstGeom prst="rect">
            <a:avLst/>
          </a:prstGeom>
        </p:spPr>
      </p:pic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7613">
            <a:off x="6682903" y="1893195"/>
            <a:ext cx="5047970" cy="3090594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 rot="20779303">
            <a:off x="7586173" y="5306097"/>
            <a:ext cx="3335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hlinkClick r:id="rId4"/>
              </a:rPr>
              <a:t>https://loneswimmer.com/2014/12/03/what-is-peripheral-vasoconstriction/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6510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272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Reguleringsmekanismer</vt:lpstr>
      <vt:lpstr>Kroppen veksler mellem hvile og arbejde</vt:lpstr>
      <vt:lpstr>2.8.1 Regulering af åndedrættet (vejrtrækningen)</vt:lpstr>
      <vt:lpstr>Forsøg med regulering af åndedrættet </vt:lpstr>
      <vt:lpstr>2.8.2 Regulering af blodkredsløbet</vt:lpstr>
      <vt:lpstr>Regulerings-mekanismer luft og blod</vt:lpstr>
      <vt:lpstr>Forsyning med arterielt blod varierer</vt:lpstr>
      <vt:lpstr>Spørgsmål og/eller kommentarer?</vt:lpstr>
    </vt:vector>
  </TitlesOfParts>
  <Company>IT-Center Fyn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Reguleringsmekanismer</dc:title>
  <dc:creator>Charlotte Skov</dc:creator>
  <cp:lastModifiedBy>Charlotte Skov</cp:lastModifiedBy>
  <cp:revision>20</cp:revision>
  <dcterms:created xsi:type="dcterms:W3CDTF">2016-10-04T21:40:57Z</dcterms:created>
  <dcterms:modified xsi:type="dcterms:W3CDTF">2025-11-03T08:39:01Z</dcterms:modified>
</cp:coreProperties>
</file>