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0" r:id="rId5"/>
    <p:sldId id="263" r:id="rId6"/>
    <p:sldId id="266" r:id="rId7"/>
    <p:sldId id="265" r:id="rId8"/>
    <p:sldId id="262" r:id="rId9"/>
    <p:sldId id="259" r:id="rId10"/>
    <p:sldId id="258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2" y="52"/>
      </p:cViewPr>
      <p:guideLst/>
    </p:cSldViewPr>
  </p:slideViewPr>
  <p:notesTextViewPr>
    <p:cViewPr>
      <p:scale>
        <a:sx n="1" d="1"/>
        <a:sy n="1" d="1"/>
      </p:scale>
      <p:origin x="0" y="-2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37FB-0AB5-452B-B359-C3160CF88CE4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92CE-8591-4AC3-8918-F4AE497FCD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500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nikotinamid+adenin+dinukleotid&amp;rlz=1C1GCEA_enDK1125DK1141&amp;oq=nadh+&amp;gs_lcrp=EgZjaHJvbWUqBwgBEAAYgAQyBggAEEUYOTIHCAEQABiABDIHCAIQABiABDIHCAMQABiABDIHCAQQABiABDIHCAUQABiABDIHCAYQABiABDIHCAcQABiABDIHCAgQABiABDIHCAkQABiABNIBCDMzMTNqMGo3qAIAsAIA&amp;sourceid=chrome&amp;ie=UTF-8&amp;safe=active&amp;ssui=on&amp;mstk=AUtExfAuj7tx6ZQJ85V5Jhyivg3GHeAdyop2Sa1NzNq5BvbbxJNZ3EFDVB3lmnCyBe89bjyMWuOzUm2qzxIsOcjAQkHR09o6-XFFFzXQILk4eNLPRAVxAUZn-hcL0GLKVI0PwuA&amp;csui=3&amp;ved=2ahUKEwjWs4z0pp6RAxX7GxAIHQUjNx8QgK4QegQIARAB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AI:</a:t>
            </a:r>
          </a:p>
          <a:p>
            <a:r>
              <a:rPr lang="da-DK" dirty="0"/>
              <a:t>NAD+ og NADH er to former af det samme </a:t>
            </a:r>
            <a:r>
              <a:rPr lang="da-DK" dirty="0" err="1"/>
              <a:t>coenzym</a:t>
            </a:r>
            <a:r>
              <a:rPr lang="da-DK" dirty="0"/>
              <a:t>, 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nikotinamid adenin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dinukleotid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(NAD), som er essentielt for kroppens energiproduktion. NAD+ er den 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oxiderede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form, der "accepterer" elektroner, mens NADH er den 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reducerede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form, der bærer disse elektroner til cellerne for at producere energi, primært i mitokondrierne. </a:t>
            </a:r>
            <a:r>
              <a:rPr lang="da-DK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Kroppen omdanner konstant mellem de to former. 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938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http://www.mun.ca/biology/desmid/brian/BIOL2060/BIOL2060-09-11/10_16.jpg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991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Oplysninger i venstre side af diasset fra </a:t>
            </a:r>
            <a:r>
              <a:rPr lang="da-DK" dirty="0" err="1"/>
              <a:t>Yubio</a:t>
            </a:r>
            <a:r>
              <a:rPr lang="da-DK" dirty="0"/>
              <a:t> A, oplysninger i højre side af diasset fra Biologi BC (?! – Lotte har en pdf fil…)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77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https://www.youtube.com/watch?v=EfGlznwfu9U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82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https://www.youtube.com/watch?v=EfGlznwfu9U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856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Læs meget mere her: http://www.biosciencenotes.com/oxidative-decarboxylation-of-pyruvate/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93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https://commons.wikimedia.org/wiki/File:Mitochondrion_structure.svg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87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http://www.biosciencenotes.com/oxidative-decarboxylation-of-pyruvate/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21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https://commons.wikimedia.org/wiki/File:Mitochondrion_structure.svg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97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http://www.phschool.com/science/biology_place/biocoach/cellresp/krebs.html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02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https://courses.lumenlearning.com/wm-biology1/chapter/reading-electron-transport-chain/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D92CE-8591-4AC3-8918-F4AE497FCD2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07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CA88A-EBF1-4DAC-A75C-32D4AEA3E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DA0940F-9148-498B-B09F-BAF913C9B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32DBC8-A143-408B-8756-BEA3257A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75245D-75BE-4001-8FC6-305A0CEA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C188FE-90EA-4D19-9952-2C54B83B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5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F6059-AB8D-4B88-B6A7-563750F4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6F02AC8-CBD6-4855-9BEA-E6C79B774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967A3A-59A0-4575-B3C5-8560D7D8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9401DA-D5D3-4AAC-B459-B723CD2B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247E91-BAFF-4FE6-A830-DDCB2B2F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33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B5D7F0D-3FED-4B28-B087-0BBBDE17C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BAA82F3-9C52-4FC4-87BF-1177D2379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DFBFED-82F4-46F5-9A35-94357BCE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DE4A1C-DDE2-4B34-A8B7-10FDC4A8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8ACC61-4938-43E1-94AC-B004A5B5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38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EFC87-185D-4525-86D3-74B518E0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540558-0B0F-4DEE-9DCB-E896D38AF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B39ACD-C12C-4350-9E23-19D4F20B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06327F-D54E-4897-8233-E5D03F0A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01604D-5644-4130-862B-AA1C1AE9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119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87FFB-C643-4093-9EB6-4B954434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9EDE39-BA25-44A0-8EB6-8F702CAD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9B9989-4687-4B07-A839-8143A772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ADB192-C19A-4612-B0AC-269DDC5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DF2ED8-F3E1-4DAA-AEA7-3DA1903B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2DF84-3CDE-4E28-A7EF-5C205112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ACF7D0-01FB-449C-84F2-712548AD4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DFA737-2984-4640-94DD-1D5EDFCED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5F1BEE-7D10-4B6E-BC6A-13542AED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90862F-1EF7-4AEF-8B4B-28253FFA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07C9EAC-DCC8-4689-82C7-2FD993BE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2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DFF8A-065C-4CA7-BA2B-4DB0D5F0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FC5AB4-93D0-4741-9B48-53011BDA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0E3926-F4BF-4E44-BFAA-BD525DDA3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920608-B0CD-4D71-8430-427EF1A31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CC76319-B483-42A6-8CC7-B30A21AE1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48AB70C-2C1E-4D38-A68A-341DEF78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FDDB14E-67B7-476B-A53D-11375ACA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1BD73-356F-40FD-8E19-26B40EE7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28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8FA22-39BE-40CC-8D76-AAF2D7EB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58B25EA-4B0D-4B32-81D7-6D28DEC5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C4260D3-72BF-42EC-9141-F53CE757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2546C1F-85BD-4DE7-99C7-269EE79C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9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A2B5C81-54A1-4B99-8895-71C88D7D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5E65526-32A6-4E47-ACBC-5740FAAE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4EB605-699E-4431-A660-90D5ABDD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59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6F31E-0DB2-41A5-8F99-0DD6084C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739CCB-0325-4A63-BF14-66409FFA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ECAC1E0-5057-4E0A-8155-3E2E9ACEC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EFD182-4ED4-4955-9DD3-68EB009A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DE7A933-F654-483D-BB6B-2D0A01D4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B6D9199-DB2B-40C7-9088-A7B3B197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5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0765B-5E58-479C-887E-A7CEB9D9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5EBDDE2-1068-420A-866E-42553CABC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1010B9-46D4-41FC-ADDB-8FEEEF1B5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7EF8EBA-5043-4F91-B5CD-FAC3D48B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908E4BF-7CF2-4D4D-9AA0-7E90B1D7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E236CDF-617B-4F74-A63E-59B16B33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134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B8C120-20FB-4868-876D-D925146B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1C626E-9E4E-43F6-92EB-7452CA561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87A18D-D73F-4CF4-B50D-319E2F86D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C668E-50F7-4D3A-84EC-6FA44D2F42E9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90B390-7FB2-4EFF-A7EA-2D64350AE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378676-39BD-44D5-BC1B-AA9DBAA3C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86D99-3696-49D4-9CF2-4723473C4F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51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6427221-791A-42F8-9DA0-0FC62C6BDECB}"/>
              </a:ext>
            </a:extLst>
          </p:cNvPr>
          <p:cNvSpPr/>
          <p:nvPr/>
        </p:nvSpPr>
        <p:spPr>
          <a:xfrm>
            <a:off x="585627" y="523982"/>
            <a:ext cx="11075542" cy="58254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303443-C35B-4884-827C-993A6585E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061" y="1122363"/>
            <a:ext cx="9894013" cy="2387600"/>
          </a:xfrm>
        </p:spPr>
        <p:txBody>
          <a:bodyPr>
            <a:normAutofit fontScale="90000"/>
          </a:bodyPr>
          <a:lstStyle/>
          <a:p>
            <a:r>
              <a:rPr lang="da-DK" dirty="0"/>
              <a:t>Kulhydraternes </a:t>
            </a:r>
            <a:r>
              <a:rPr lang="da-DK" dirty="0" err="1"/>
              <a:t>intermediære</a:t>
            </a:r>
            <a:r>
              <a:rPr lang="da-DK" dirty="0"/>
              <a:t> stofskifte (energi til alt det sjove)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09A6BB3-EAE1-4C15-AFD6-BCA70F1AB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11086"/>
          </a:xfrm>
        </p:spPr>
        <p:txBody>
          <a:bodyPr>
            <a:normAutofit/>
          </a:bodyPr>
          <a:lstStyle/>
          <a:p>
            <a:endParaRPr lang="da-DK" b="1" dirty="0"/>
          </a:p>
          <a:p>
            <a:r>
              <a:rPr lang="da-DK" b="1" dirty="0"/>
              <a:t>Trin 1, (1.5,) 2 og 3 i tretrinsraketten:</a:t>
            </a:r>
          </a:p>
          <a:p>
            <a:r>
              <a:rPr lang="da-DK" b="1" dirty="0"/>
              <a:t> aerob respiration af glukose</a:t>
            </a:r>
          </a:p>
          <a:p>
            <a:endParaRPr lang="da-DK" b="1" dirty="0"/>
          </a:p>
          <a:p>
            <a:r>
              <a:rPr lang="da-DK" b="1" dirty="0"/>
              <a:t>Lottes noter til 3y BI, december 2025</a:t>
            </a:r>
          </a:p>
        </p:txBody>
      </p:sp>
      <p:pic>
        <p:nvPicPr>
          <p:cNvPr id="1026" name="Picture 2" descr="upload.wikimedia.org/wikipedia/commons/thumb/e/...">
            <a:extLst>
              <a:ext uri="{FF2B5EF4-FFF2-40B4-BE49-F238E27FC236}">
                <a16:creationId xmlns:a16="http://schemas.microsoft.com/office/drawing/2014/main" id="{83068262-3B2B-41CB-9AE9-45BFBD34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04" y="3872039"/>
            <a:ext cx="2241085" cy="22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6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373FC4-E934-425C-87ED-2CF9E8741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928" y="0"/>
            <a:ext cx="9416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9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C1315-6252-4316-89CF-275B3449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Repetition af trin 3: elektrontransportkæden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7D449B-FB53-4740-8B2C-BE83E7BB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Processen foregår henover mitokondriets indre membran</a:t>
            </a:r>
          </a:p>
          <a:p>
            <a:r>
              <a:rPr lang="da-DK" dirty="0"/>
              <a:t>Processen kræver ilt – den er aerob</a:t>
            </a:r>
          </a:p>
          <a:p>
            <a:r>
              <a:rPr lang="da-DK" dirty="0"/>
              <a:t>Processen foregår vha. fem proteinkomplekser og to </a:t>
            </a:r>
            <a:r>
              <a:rPr lang="da-DK" dirty="0" err="1"/>
              <a:t>coenzymer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Resultat:</a:t>
            </a:r>
          </a:p>
          <a:p>
            <a:r>
              <a:rPr lang="da-DK" dirty="0"/>
              <a:t>For hvert NADH dannes 2,5 ATP, for hvert FADH</a:t>
            </a:r>
            <a:r>
              <a:rPr lang="da-DK" baseline="-25000" dirty="0"/>
              <a:t>2</a:t>
            </a:r>
            <a:r>
              <a:rPr lang="da-DK" dirty="0"/>
              <a:t> dannes 1,5 ATP</a:t>
            </a:r>
          </a:p>
          <a:p>
            <a:r>
              <a:rPr lang="da-DK" dirty="0"/>
              <a:t>Der dannes således 28 stk. ATP</a:t>
            </a:r>
          </a:p>
          <a:p>
            <a:r>
              <a:rPr lang="da-DK" dirty="0"/>
              <a:t>Der dannes også 6 H</a:t>
            </a:r>
            <a:r>
              <a:rPr lang="da-DK" baseline="-25000" dirty="0"/>
              <a:t>2</a:t>
            </a:r>
            <a:r>
              <a:rPr lang="da-DK" dirty="0"/>
              <a:t>O, da oxygen fungerer som elektronreceptor</a:t>
            </a:r>
          </a:p>
        </p:txBody>
      </p:sp>
    </p:spTree>
    <p:extLst>
      <p:ext uri="{BB962C8B-B14F-4D97-AF65-F5344CB8AC3E}">
        <p14:creationId xmlns:p14="http://schemas.microsoft.com/office/powerpoint/2010/main" val="367188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608A0E4-AEA9-471F-9250-4C523485C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98"/>
            <a:ext cx="6406679" cy="490250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5573483-42E0-4B77-ADE0-4414B7300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679" y="245194"/>
            <a:ext cx="5811749" cy="66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8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4AB373-C070-414D-9B0D-261C8820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0"/>
            <a:ext cx="951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9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2F7F1BD-AB8D-4E52-9EAB-26F81E5F8734}"/>
              </a:ext>
            </a:extLst>
          </p:cNvPr>
          <p:cNvSpPr txBox="1"/>
          <p:nvPr/>
        </p:nvSpPr>
        <p:spPr>
          <a:xfrm>
            <a:off x="482886" y="225436"/>
            <a:ext cx="50051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</a:rPr>
              <a:t>Det totale output fra aerob respiration af 1 stk. glukose:</a:t>
            </a:r>
          </a:p>
          <a:p>
            <a:endParaRPr lang="da-DK" sz="2400" dirty="0"/>
          </a:p>
          <a:p>
            <a:r>
              <a:rPr lang="da-DK" sz="2400" dirty="0"/>
              <a:t>Glykolyse	  </a:t>
            </a:r>
            <a:r>
              <a:rPr lang="da-DK" sz="2400" dirty="0">
                <a:solidFill>
                  <a:srgbClr val="FF0000"/>
                </a:solidFill>
              </a:rPr>
              <a:t>2 ATP</a:t>
            </a:r>
          </a:p>
          <a:p>
            <a:r>
              <a:rPr lang="da-DK" sz="2400" dirty="0"/>
              <a:t>		  2 NADH</a:t>
            </a:r>
          </a:p>
          <a:p>
            <a:endParaRPr lang="da-DK" sz="2400" dirty="0"/>
          </a:p>
          <a:p>
            <a:r>
              <a:rPr lang="da-DK" sz="2400" dirty="0"/>
              <a:t>Mellemtrin	  2 NADH</a:t>
            </a:r>
          </a:p>
          <a:p>
            <a:endParaRPr lang="da-DK" sz="2400" dirty="0"/>
          </a:p>
          <a:p>
            <a:r>
              <a:rPr lang="da-DK" sz="2400" dirty="0"/>
              <a:t>Krebs’ cyklus	  2 GTP =&gt; </a:t>
            </a:r>
            <a:r>
              <a:rPr lang="da-DK" sz="2400" dirty="0">
                <a:solidFill>
                  <a:srgbClr val="FF0000"/>
                </a:solidFill>
              </a:rPr>
              <a:t>2 ATP</a:t>
            </a:r>
          </a:p>
          <a:p>
            <a:r>
              <a:rPr lang="da-DK" sz="2400" dirty="0"/>
              <a:t>		  6 NADH</a:t>
            </a:r>
          </a:p>
          <a:p>
            <a:r>
              <a:rPr lang="da-DK" sz="2400" dirty="0"/>
              <a:t>		  2 FADH</a:t>
            </a:r>
            <a:r>
              <a:rPr lang="da-DK" sz="2400" baseline="-25000" dirty="0"/>
              <a:t>2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Elektrontrans-</a:t>
            </a:r>
          </a:p>
          <a:p>
            <a:r>
              <a:rPr lang="da-DK" sz="2400" dirty="0" err="1"/>
              <a:t>portkæden</a:t>
            </a:r>
            <a:r>
              <a:rPr lang="da-DK" sz="2400" dirty="0"/>
              <a:t>	  10 NADH =&gt; </a:t>
            </a:r>
            <a:r>
              <a:rPr lang="da-DK" sz="2400" dirty="0">
                <a:solidFill>
                  <a:srgbClr val="FF0000"/>
                </a:solidFill>
              </a:rPr>
              <a:t>25 ATP</a:t>
            </a:r>
          </a:p>
          <a:p>
            <a:r>
              <a:rPr lang="da-DK" sz="2400" dirty="0"/>
              <a:t>		   2 FADH</a:t>
            </a:r>
            <a:r>
              <a:rPr lang="da-DK" sz="2400" baseline="-25000" dirty="0"/>
              <a:t>2</a:t>
            </a:r>
            <a:r>
              <a:rPr lang="da-DK" sz="2400" dirty="0"/>
              <a:t> =&gt; </a:t>
            </a:r>
            <a:r>
              <a:rPr lang="da-DK" sz="2400" dirty="0">
                <a:solidFill>
                  <a:srgbClr val="FF0000"/>
                </a:solidFill>
              </a:rPr>
              <a:t>3 ATP</a:t>
            </a:r>
          </a:p>
          <a:p>
            <a:endParaRPr lang="da-DK" sz="2400" dirty="0"/>
          </a:p>
          <a:p>
            <a:r>
              <a:rPr lang="da-DK" sz="2400" b="1" dirty="0">
                <a:solidFill>
                  <a:srgbClr val="FF0000"/>
                </a:solidFill>
              </a:rPr>
              <a:t>ATP i alt:	  32 stk.</a:t>
            </a:r>
            <a:endParaRPr lang="da-DK" b="1" dirty="0">
              <a:solidFill>
                <a:srgbClr val="FF000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711272C-56C6-4FC5-85B2-11D3AFE6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416" y="225436"/>
            <a:ext cx="6331460" cy="458695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DACF5C8-40BF-42FC-86BE-508517600C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3" t="21993" r="3630" b="5943"/>
          <a:stretch/>
        </p:blipFill>
        <p:spPr>
          <a:xfrm>
            <a:off x="5798050" y="5208997"/>
            <a:ext cx="6025533" cy="10685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657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C1315-6252-4316-89CF-275B3449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Repetition af trin 1: glykolysen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7D449B-FB53-4740-8B2C-BE83E7BB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Processen foregår i cellens cytoplasma</a:t>
            </a:r>
          </a:p>
          <a:p>
            <a:r>
              <a:rPr lang="da-DK" dirty="0"/>
              <a:t>Processen kræver ikke ilt</a:t>
            </a:r>
          </a:p>
          <a:p>
            <a:r>
              <a:rPr lang="da-DK" dirty="0"/>
              <a:t>Processen foregår i 10 deltrin katalyseret af forskellige slags enzymer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Resultat:</a:t>
            </a:r>
          </a:p>
          <a:p>
            <a:r>
              <a:rPr lang="da-DK" dirty="0"/>
              <a:t>Glukose (C6-forbindelse) =&gt; 2 stk. pyruvat (C3-forbindelse)</a:t>
            </a:r>
          </a:p>
          <a:p>
            <a:r>
              <a:rPr lang="da-DK" dirty="0"/>
              <a:t>Der investeres 2 stk. adenosintrifosfat (ATP), der dannes 4 stk. ATP, der dannes netto 2 stk. ATP</a:t>
            </a:r>
          </a:p>
          <a:p>
            <a:r>
              <a:rPr lang="da-DK" dirty="0"/>
              <a:t>Der dannes 2 stk. NADH (</a:t>
            </a:r>
            <a:r>
              <a:rPr lang="da-DK" dirty="0" err="1"/>
              <a:t>coenzymet</a:t>
            </a:r>
            <a:r>
              <a:rPr lang="da-DK" dirty="0"/>
              <a:t> NAD</a:t>
            </a:r>
            <a:r>
              <a:rPr lang="da-DK" baseline="30000" dirty="0"/>
              <a:t>+</a:t>
            </a:r>
            <a:r>
              <a:rPr lang="da-DK" dirty="0"/>
              <a:t> reduceres)</a:t>
            </a:r>
          </a:p>
        </p:txBody>
      </p:sp>
    </p:spTree>
    <p:extLst>
      <p:ext uri="{BB962C8B-B14F-4D97-AF65-F5344CB8AC3E}">
        <p14:creationId xmlns:p14="http://schemas.microsoft.com/office/powerpoint/2010/main" val="361630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AB9FD6-6F6D-4D6D-842E-572E9155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6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BB23EC9-D431-4D62-8E4E-0455D2D6A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4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AC7F0-F8A7-43A4-81DD-AD059490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Overgang fra trin 1 til trin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E9B16A-FD4E-47D8-A218-9B9AFE821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Som optakt til Krebs’ cyklus sker en </a:t>
            </a:r>
            <a:r>
              <a:rPr lang="da-DK" dirty="0" err="1"/>
              <a:t>oxidativ</a:t>
            </a:r>
            <a:r>
              <a:rPr lang="da-DK" dirty="0"/>
              <a:t> </a:t>
            </a:r>
            <a:r>
              <a:rPr lang="da-DK" dirty="0" err="1"/>
              <a:t>decarboxylering</a:t>
            </a:r>
            <a:r>
              <a:rPr lang="da-DK" dirty="0"/>
              <a:t> af pyruvat (C3-forbindelse)</a:t>
            </a:r>
          </a:p>
          <a:p>
            <a:r>
              <a:rPr lang="da-DK" dirty="0"/>
              <a:t>Processen foregår i mitokondriets matrix (inderste rum, omgivet af to membraner)</a:t>
            </a:r>
          </a:p>
          <a:p>
            <a:r>
              <a:rPr lang="da-DK" dirty="0"/>
              <a:t>Processen kræver ikke selv ilt, men det gør trin 3…</a:t>
            </a:r>
          </a:p>
          <a:p>
            <a:r>
              <a:rPr lang="da-DK" dirty="0"/>
              <a:t>Processen foregår i 5 deltrin katalyseret af et tredelt enzymkompleks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Resultat:</a:t>
            </a:r>
          </a:p>
          <a:p>
            <a:r>
              <a:rPr lang="da-DK" dirty="0"/>
              <a:t>Der dannes 2 stk. acetyl-</a:t>
            </a:r>
            <a:r>
              <a:rPr lang="da-DK" dirty="0" err="1"/>
              <a:t>coenzym</a:t>
            </a:r>
            <a:r>
              <a:rPr lang="da-DK" dirty="0"/>
              <a:t> A (C2-forbindelse)</a:t>
            </a:r>
          </a:p>
          <a:p>
            <a:r>
              <a:rPr lang="da-DK" dirty="0"/>
              <a:t>Der dannes 2 stk. NADH (reduceret </a:t>
            </a:r>
            <a:r>
              <a:rPr lang="da-DK" dirty="0" err="1"/>
              <a:t>coenzym</a:t>
            </a:r>
            <a:r>
              <a:rPr lang="da-DK" dirty="0"/>
              <a:t>) og 2 stk. CO</a:t>
            </a:r>
            <a:r>
              <a:rPr lang="da-DK" baseline="-25000" dirty="0"/>
              <a:t>2 </a:t>
            </a:r>
            <a:r>
              <a:rPr lang="da-DK" dirty="0"/>
              <a:t>(affald)</a:t>
            </a:r>
          </a:p>
        </p:txBody>
      </p:sp>
    </p:spTree>
    <p:extLst>
      <p:ext uri="{BB962C8B-B14F-4D97-AF65-F5344CB8AC3E}">
        <p14:creationId xmlns:p14="http://schemas.microsoft.com/office/powerpoint/2010/main" val="112267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D6EE0D5-F530-427D-ABE4-48AA4DB2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82" y="225335"/>
            <a:ext cx="9212036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5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D49B9D6-9340-42ED-85FA-6E2265834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29"/>
          <a:stretch/>
        </p:blipFill>
        <p:spPr>
          <a:xfrm>
            <a:off x="1876424" y="214687"/>
            <a:ext cx="8439150" cy="487102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F1FB80B-F278-49B1-952B-41CDFF8A376C}"/>
              </a:ext>
            </a:extLst>
          </p:cNvPr>
          <p:cNvSpPr txBox="1"/>
          <p:nvPr/>
        </p:nvSpPr>
        <p:spPr>
          <a:xfrm>
            <a:off x="482007" y="5195737"/>
            <a:ext cx="112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Den </a:t>
            </a:r>
            <a:r>
              <a:rPr lang="da-DK" b="1" dirty="0" err="1">
                <a:solidFill>
                  <a:srgbClr val="FF0000"/>
                </a:solidFill>
              </a:rPr>
              <a:t>oxidative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err="1">
                <a:solidFill>
                  <a:srgbClr val="FF0000"/>
                </a:solidFill>
              </a:rPr>
              <a:t>decarboxylering</a:t>
            </a:r>
            <a:r>
              <a:rPr lang="da-DK" b="1" dirty="0">
                <a:solidFill>
                  <a:srgbClr val="FF0000"/>
                </a:solidFill>
              </a:rPr>
              <a:t> af pyruvat til acetyl-</a:t>
            </a:r>
            <a:r>
              <a:rPr lang="da-DK" b="1" dirty="0" err="1">
                <a:solidFill>
                  <a:srgbClr val="FF0000"/>
                </a:solidFill>
              </a:rPr>
              <a:t>coenzym</a:t>
            </a:r>
            <a:r>
              <a:rPr lang="da-DK" b="1" dirty="0">
                <a:solidFill>
                  <a:srgbClr val="FF0000"/>
                </a:solidFill>
              </a:rPr>
              <a:t> A og dannelsen af 1 stk. NADH og 1 stk. CO</a:t>
            </a:r>
            <a:r>
              <a:rPr lang="da-DK" b="1" baseline="-25000" dirty="0">
                <a:solidFill>
                  <a:srgbClr val="FF0000"/>
                </a:solidFill>
              </a:rPr>
              <a:t>2 </a:t>
            </a:r>
            <a:r>
              <a:rPr lang="da-DK" b="1" dirty="0">
                <a:solidFill>
                  <a:srgbClr val="FF0000"/>
                </a:solidFill>
              </a:rPr>
              <a:t>(affald). </a:t>
            </a:r>
            <a:r>
              <a:rPr lang="da-DK" dirty="0"/>
              <a:t>Processen sker i </a:t>
            </a:r>
            <a:r>
              <a:rPr lang="da-DK" b="1" dirty="0"/>
              <a:t>pyruvat-</a:t>
            </a:r>
            <a:r>
              <a:rPr lang="da-DK" b="1" dirty="0" err="1"/>
              <a:t>dehydrogenase</a:t>
            </a:r>
            <a:r>
              <a:rPr lang="da-DK" b="1" dirty="0"/>
              <a:t>-komplekset</a:t>
            </a:r>
            <a:r>
              <a:rPr lang="da-DK" dirty="0"/>
              <a:t>, som er et stort multienzym bestående af </a:t>
            </a:r>
            <a:r>
              <a:rPr lang="da-DK" b="1" dirty="0"/>
              <a:t>tre enzymer</a:t>
            </a:r>
            <a:r>
              <a:rPr lang="da-DK" dirty="0"/>
              <a:t>: pyruvat </a:t>
            </a:r>
            <a:r>
              <a:rPr lang="da-DK" dirty="0" err="1"/>
              <a:t>dehydrogenase</a:t>
            </a:r>
            <a:r>
              <a:rPr lang="da-DK" dirty="0"/>
              <a:t> / pyruvat </a:t>
            </a:r>
            <a:r>
              <a:rPr lang="da-DK" dirty="0" err="1"/>
              <a:t>decarboxylase</a:t>
            </a:r>
            <a:r>
              <a:rPr lang="da-DK" dirty="0"/>
              <a:t> (E</a:t>
            </a:r>
            <a:r>
              <a:rPr lang="da-DK" baseline="-25000" dirty="0"/>
              <a:t>1</a:t>
            </a:r>
            <a:r>
              <a:rPr lang="da-DK" dirty="0"/>
              <a:t>) , </a:t>
            </a:r>
            <a:r>
              <a:rPr lang="da-DK" dirty="0" err="1"/>
              <a:t>dihydrolipoyl</a:t>
            </a:r>
            <a:r>
              <a:rPr lang="da-DK" dirty="0"/>
              <a:t> </a:t>
            </a:r>
            <a:r>
              <a:rPr lang="da-DK" dirty="0" err="1"/>
              <a:t>transacetylase</a:t>
            </a:r>
            <a:r>
              <a:rPr lang="da-DK" dirty="0"/>
              <a:t> (E</a:t>
            </a:r>
            <a:r>
              <a:rPr lang="da-DK" baseline="-25000" dirty="0"/>
              <a:t>2</a:t>
            </a:r>
            <a:r>
              <a:rPr lang="da-DK" dirty="0"/>
              <a:t>) og </a:t>
            </a:r>
            <a:r>
              <a:rPr lang="da-DK" dirty="0" err="1"/>
              <a:t>dihydrolipoyl</a:t>
            </a:r>
            <a:r>
              <a:rPr lang="da-DK" dirty="0"/>
              <a:t> </a:t>
            </a:r>
            <a:r>
              <a:rPr lang="da-DK" dirty="0" err="1"/>
              <a:t>dehydrogenase</a:t>
            </a:r>
            <a:r>
              <a:rPr lang="da-DK" dirty="0"/>
              <a:t> (E</a:t>
            </a:r>
            <a:r>
              <a:rPr lang="da-DK" baseline="-25000" dirty="0"/>
              <a:t>3</a:t>
            </a:r>
            <a:r>
              <a:rPr lang="da-DK" dirty="0"/>
              <a:t>) samt hele </a:t>
            </a:r>
            <a:r>
              <a:rPr lang="da-DK" b="1" dirty="0"/>
              <a:t>fem </a:t>
            </a:r>
            <a:r>
              <a:rPr lang="da-DK" b="1" dirty="0" err="1"/>
              <a:t>coenzymer</a:t>
            </a:r>
            <a:r>
              <a:rPr lang="da-DK" b="1" dirty="0"/>
              <a:t> </a:t>
            </a:r>
            <a:r>
              <a:rPr lang="da-DK" dirty="0"/>
              <a:t>(her på engelsk for at matche figuren), nemlig </a:t>
            </a:r>
            <a:r>
              <a:rPr lang="da-DK" i="1" dirty="0"/>
              <a:t>thiamine </a:t>
            </a:r>
            <a:r>
              <a:rPr lang="da-DK" i="1" dirty="0" err="1"/>
              <a:t>pyrophosphate</a:t>
            </a:r>
            <a:r>
              <a:rPr lang="da-DK" i="1" dirty="0"/>
              <a:t> </a:t>
            </a:r>
            <a:r>
              <a:rPr lang="da-DK" dirty="0"/>
              <a:t>(TPP), </a:t>
            </a:r>
            <a:r>
              <a:rPr lang="da-DK" i="1" dirty="0" err="1"/>
              <a:t>lipoic</a:t>
            </a:r>
            <a:r>
              <a:rPr lang="da-DK" i="1" dirty="0"/>
              <a:t> acid </a:t>
            </a:r>
            <a:r>
              <a:rPr lang="da-DK" dirty="0"/>
              <a:t>(LA), </a:t>
            </a:r>
            <a:r>
              <a:rPr lang="da-DK" i="1" dirty="0" err="1"/>
              <a:t>flavin</a:t>
            </a:r>
            <a:r>
              <a:rPr lang="da-DK" i="1" dirty="0"/>
              <a:t> </a:t>
            </a:r>
            <a:r>
              <a:rPr lang="da-DK" i="1" dirty="0" err="1"/>
              <a:t>adenine</a:t>
            </a:r>
            <a:r>
              <a:rPr lang="da-DK" i="1" dirty="0"/>
              <a:t> </a:t>
            </a:r>
            <a:r>
              <a:rPr lang="da-DK" i="1" dirty="0" err="1"/>
              <a:t>dinucleotide</a:t>
            </a:r>
            <a:r>
              <a:rPr lang="da-DK" i="1" dirty="0"/>
              <a:t> </a:t>
            </a:r>
            <a:r>
              <a:rPr lang="da-DK" dirty="0"/>
              <a:t>(FAD), </a:t>
            </a:r>
            <a:r>
              <a:rPr lang="da-DK" i="1" dirty="0" err="1"/>
              <a:t>coenzyme</a:t>
            </a:r>
            <a:r>
              <a:rPr lang="da-DK" i="1" dirty="0"/>
              <a:t> A</a:t>
            </a:r>
            <a:r>
              <a:rPr lang="da-DK" dirty="0"/>
              <a:t> (</a:t>
            </a:r>
            <a:r>
              <a:rPr lang="da-DK" dirty="0" err="1"/>
              <a:t>CoA</a:t>
            </a:r>
            <a:r>
              <a:rPr lang="da-DK" dirty="0"/>
              <a:t>) og </a:t>
            </a:r>
            <a:r>
              <a:rPr lang="da-DK" i="1" dirty="0" err="1"/>
              <a:t>nicotinamide</a:t>
            </a:r>
            <a:r>
              <a:rPr lang="da-DK" i="1" dirty="0"/>
              <a:t> </a:t>
            </a:r>
            <a:r>
              <a:rPr lang="da-DK" i="1" dirty="0" err="1"/>
              <a:t>adenine</a:t>
            </a:r>
            <a:r>
              <a:rPr lang="da-DK" i="1" dirty="0"/>
              <a:t> </a:t>
            </a:r>
            <a:r>
              <a:rPr lang="da-DK" i="1" dirty="0" err="1"/>
              <a:t>dinucleotide</a:t>
            </a:r>
            <a:r>
              <a:rPr lang="da-DK" i="1" dirty="0"/>
              <a:t> </a:t>
            </a:r>
            <a:r>
              <a:rPr lang="da-DK" dirty="0"/>
              <a:t>(NAD</a:t>
            </a:r>
            <a:r>
              <a:rPr lang="da-DK" baseline="30000" dirty="0"/>
              <a:t>+</a:t>
            </a:r>
            <a:r>
              <a:rPr lang="da-DK" dirty="0"/>
              <a:t>).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8225010-62BD-46E4-A0BE-44DC1AA238A7}"/>
              </a:ext>
            </a:extLst>
          </p:cNvPr>
          <p:cNvSpPr/>
          <p:nvPr/>
        </p:nvSpPr>
        <p:spPr>
          <a:xfrm>
            <a:off x="2301411" y="1561672"/>
            <a:ext cx="1017142" cy="349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D0DBE3F-B8E5-455B-97D5-C27EA4C75498}"/>
              </a:ext>
            </a:extLst>
          </p:cNvPr>
          <p:cNvSpPr/>
          <p:nvPr/>
        </p:nvSpPr>
        <p:spPr>
          <a:xfrm>
            <a:off x="7827194" y="974333"/>
            <a:ext cx="1203789" cy="340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E7F3C54-AAF7-4B18-BF8A-583049B8DB2A}"/>
              </a:ext>
            </a:extLst>
          </p:cNvPr>
          <p:cNvSpPr/>
          <p:nvPr/>
        </p:nvSpPr>
        <p:spPr>
          <a:xfrm>
            <a:off x="3123344" y="2554841"/>
            <a:ext cx="544530" cy="349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D5C2CAA6-295B-42D6-B4E9-C3AD50F421E0}"/>
              </a:ext>
            </a:extLst>
          </p:cNvPr>
          <p:cNvCxnSpPr/>
          <p:nvPr/>
        </p:nvCxnSpPr>
        <p:spPr>
          <a:xfrm>
            <a:off x="318499" y="349321"/>
            <a:ext cx="22192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B95858AE-3FB9-4AF8-A55D-466FACC25E1D}"/>
              </a:ext>
            </a:extLst>
          </p:cNvPr>
          <p:cNvSpPr txBox="1"/>
          <p:nvPr/>
        </p:nvSpPr>
        <p:spPr>
          <a:xfrm>
            <a:off x="489413" y="439874"/>
            <a:ext cx="1387011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Læseretning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E8E884C-3E84-4B19-94EC-20996C609A8E}"/>
              </a:ext>
            </a:extLst>
          </p:cNvPr>
          <p:cNvSpPr/>
          <p:nvPr/>
        </p:nvSpPr>
        <p:spPr>
          <a:xfrm>
            <a:off x="9030983" y="2563402"/>
            <a:ext cx="667820" cy="340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451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C1315-6252-4316-89CF-275B3449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365125"/>
            <a:ext cx="11743362" cy="1325563"/>
          </a:xfrm>
        </p:spPr>
        <p:txBody>
          <a:bodyPr/>
          <a:lstStyle/>
          <a:p>
            <a:pPr algn="ctr"/>
            <a:r>
              <a:rPr lang="da-DK" dirty="0"/>
              <a:t>Repetition af trin 2: Krebs’ cyklus (citronsyrecyklus)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7D449B-FB53-4740-8B2C-BE83E7BB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Processen foregår i mitokondriets matrix (inderste rum, omgivet af to membraner)</a:t>
            </a:r>
          </a:p>
          <a:p>
            <a:r>
              <a:rPr lang="da-DK" dirty="0"/>
              <a:t>Processen kræver ikke selv ilt, men det gør trin 3…</a:t>
            </a:r>
          </a:p>
          <a:p>
            <a:r>
              <a:rPr lang="da-DK" dirty="0"/>
              <a:t>Processen foregår i 9 deltrin katalyseret af forskellige slags enzymer – og vender tilbage til start! (</a:t>
            </a:r>
            <a:r>
              <a:rPr lang="da-DK" dirty="0" err="1"/>
              <a:t>oxaloacetat</a:t>
            </a:r>
            <a:r>
              <a:rPr lang="da-DK" dirty="0"/>
              <a:t>, en C4-forbindelse)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Resultat:</a:t>
            </a:r>
          </a:p>
          <a:p>
            <a:r>
              <a:rPr lang="da-DK" dirty="0"/>
              <a:t>Der dannes 2 stk. ATP (fra 2 stk. GTP) og 4 stk. CO</a:t>
            </a:r>
            <a:r>
              <a:rPr lang="da-DK" baseline="-25000" dirty="0"/>
              <a:t>2</a:t>
            </a:r>
            <a:r>
              <a:rPr lang="da-DK" dirty="0"/>
              <a:t> (= affald)</a:t>
            </a:r>
            <a:endParaRPr lang="da-DK" baseline="-25000" dirty="0"/>
          </a:p>
          <a:p>
            <a:r>
              <a:rPr lang="da-DK" dirty="0"/>
              <a:t>Der dannes 6 stk. NADH og 2 stk. FADH</a:t>
            </a:r>
            <a:r>
              <a:rPr lang="da-DK" baseline="-25000" dirty="0"/>
              <a:t>2</a:t>
            </a:r>
            <a:r>
              <a:rPr lang="da-DK" dirty="0"/>
              <a:t> (reducerede </a:t>
            </a:r>
            <a:r>
              <a:rPr lang="da-DK" dirty="0" err="1"/>
              <a:t>coenzymer</a:t>
            </a:r>
            <a:r>
              <a:rPr lang="da-DK" dirty="0"/>
              <a:t>)</a:t>
            </a:r>
            <a:endParaRPr lang="da-DK" baseline="-25000" dirty="0"/>
          </a:p>
        </p:txBody>
      </p:sp>
    </p:spTree>
    <p:extLst>
      <p:ext uri="{BB962C8B-B14F-4D97-AF65-F5344CB8AC3E}">
        <p14:creationId xmlns:p14="http://schemas.microsoft.com/office/powerpoint/2010/main" val="60191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D6EE0D5-F530-427D-ABE4-48AA4DB2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82" y="204787"/>
            <a:ext cx="9212036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7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777</Words>
  <Application>Microsoft Office PowerPoint</Application>
  <PresentationFormat>Widescreen</PresentationFormat>
  <Paragraphs>82</Paragraphs>
  <Slides>14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Kulhydraternes intermediære stofskifte (energi til alt det sjove)</vt:lpstr>
      <vt:lpstr>Repetition af trin 1: glykolysen</vt:lpstr>
      <vt:lpstr>PowerPoint-præsentation</vt:lpstr>
      <vt:lpstr>PowerPoint-præsentation</vt:lpstr>
      <vt:lpstr>Overgang fra trin 1 til trin 2</vt:lpstr>
      <vt:lpstr>PowerPoint-præsentation</vt:lpstr>
      <vt:lpstr>PowerPoint-præsentation</vt:lpstr>
      <vt:lpstr>Repetition af trin 2: Krebs’ cyklus (citronsyrecyklus)</vt:lpstr>
      <vt:lpstr>PowerPoint-præsentation</vt:lpstr>
      <vt:lpstr>PowerPoint-præsentation</vt:lpstr>
      <vt:lpstr>Repetition af trin 3: elektrontransportkæden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Krebs’ cyklus (citronsyrecyklus)</dc:title>
  <dc:creator>Charlotte Skov</dc:creator>
  <cp:lastModifiedBy>Charlotte Skov</cp:lastModifiedBy>
  <cp:revision>37</cp:revision>
  <dcterms:created xsi:type="dcterms:W3CDTF">2020-11-13T08:18:58Z</dcterms:created>
  <dcterms:modified xsi:type="dcterms:W3CDTF">2025-12-02T06:45:30Z</dcterms:modified>
</cp:coreProperties>
</file>