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8" r:id="rId5"/>
    <p:sldId id="259" r:id="rId6"/>
    <p:sldId id="260" r:id="rId7"/>
    <p:sldId id="261" r:id="rId8"/>
    <p:sldId id="273" r:id="rId9"/>
    <p:sldId id="279" r:id="rId10"/>
    <p:sldId id="274" r:id="rId11"/>
    <p:sldId id="288" r:id="rId12"/>
    <p:sldId id="275" r:id="rId13"/>
    <p:sldId id="276" r:id="rId14"/>
    <p:sldId id="277" r:id="rId15"/>
    <p:sldId id="280" r:id="rId16"/>
    <p:sldId id="271" r:id="rId17"/>
    <p:sldId id="281" r:id="rId18"/>
    <p:sldId id="262" r:id="rId19"/>
    <p:sldId id="268" r:id="rId20"/>
    <p:sldId id="272" r:id="rId21"/>
    <p:sldId id="282" r:id="rId22"/>
    <p:sldId id="283" r:id="rId23"/>
    <p:sldId id="264" r:id="rId24"/>
    <p:sldId id="284" r:id="rId25"/>
    <p:sldId id="285" r:id="rId26"/>
    <p:sldId id="265" r:id="rId27"/>
    <p:sldId id="286" r:id="rId28"/>
    <p:sldId id="266" r:id="rId29"/>
    <p:sldId id="267" r:id="rId30"/>
    <p:sldId id="269" r:id="rId31"/>
    <p:sldId id="263" r:id="rId32"/>
    <p:sldId id="287"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autoAdjust="0"/>
    <p:restoredTop sz="94660"/>
  </p:normalViewPr>
  <p:slideViewPr>
    <p:cSldViewPr snapToGrid="0">
      <p:cViewPr varScale="1">
        <p:scale>
          <a:sx n="74" d="100"/>
          <a:sy n="74" d="100"/>
        </p:scale>
        <p:origin x="4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830D6-EE23-E6C4-A652-B542A1A5759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B017BEE-E3D7-5D5E-1808-096B68F5D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90DB533-F67C-8F00-319F-D3C5932B11D9}"/>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5" name="Pladsholder til sidefod 4">
            <a:extLst>
              <a:ext uri="{FF2B5EF4-FFF2-40B4-BE49-F238E27FC236}">
                <a16:creationId xmlns:a16="http://schemas.microsoft.com/office/drawing/2014/main" id="{45AF4F8C-3897-C005-4FDC-FA2AC37242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5AA8DF-303F-2EE4-8BE2-90949D42174F}"/>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121792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79D16-229C-52CD-DD72-440B882AD94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FA041DB-F470-57CC-21B2-4D4A141BF9E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D7754BD-9344-B02F-3EA5-6BF44356E06A}"/>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5" name="Pladsholder til sidefod 4">
            <a:extLst>
              <a:ext uri="{FF2B5EF4-FFF2-40B4-BE49-F238E27FC236}">
                <a16:creationId xmlns:a16="http://schemas.microsoft.com/office/drawing/2014/main" id="{1FB5E83C-1091-2EE2-3277-8A20115B7F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1AC656F-6CB7-9732-994D-94F6FFC99DA7}"/>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193437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68F2C1D-1E55-1F28-4A51-F3400D929234}"/>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DF81E91-53B2-CCBB-6F77-42CCF911B4F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13E1866-9A2A-0B8A-0BD1-BC60FE2A7B6C}"/>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5" name="Pladsholder til sidefod 4">
            <a:extLst>
              <a:ext uri="{FF2B5EF4-FFF2-40B4-BE49-F238E27FC236}">
                <a16:creationId xmlns:a16="http://schemas.microsoft.com/office/drawing/2014/main" id="{94A9B4E0-BBD7-C213-2780-B2480DC5E2B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D72923-5B1A-A45E-803E-2E2738B22809}"/>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79613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464D0-24E4-682B-EBFD-DD51FB780EB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08F73B-DF22-7E27-9498-4F7A578B076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50C753F-4154-8DB5-8DEA-4FD45B2D6EC0}"/>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5" name="Pladsholder til sidefod 4">
            <a:extLst>
              <a:ext uri="{FF2B5EF4-FFF2-40B4-BE49-F238E27FC236}">
                <a16:creationId xmlns:a16="http://schemas.microsoft.com/office/drawing/2014/main" id="{04548336-F063-9E8A-2F33-99C0193B2A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A511C9C-C657-E4EA-57E1-0E07004EB32D}"/>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417381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5531D-E2CD-D941-4193-C1B725065C1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2C9B911-62FD-1CE2-7B57-09C7D26DC7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1EAE5CD-AB5F-3067-9BC5-9243815C1C94}"/>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5" name="Pladsholder til sidefod 4">
            <a:extLst>
              <a:ext uri="{FF2B5EF4-FFF2-40B4-BE49-F238E27FC236}">
                <a16:creationId xmlns:a16="http://schemas.microsoft.com/office/drawing/2014/main" id="{0B1EFB5E-E6D9-7C47-C4B0-4095511C0E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6D42EB-1992-A335-8629-1E094FDA411A}"/>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155770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F1DE4-80A9-84B1-10B9-5C5497A5289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D7025C1-09CC-A64D-2EFB-830E33F2F46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8FC31F2-1643-AF90-C61B-505D49C1883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A62D038-B5BE-6C37-5079-AAC288B0FEEC}"/>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6" name="Pladsholder til sidefod 5">
            <a:extLst>
              <a:ext uri="{FF2B5EF4-FFF2-40B4-BE49-F238E27FC236}">
                <a16:creationId xmlns:a16="http://schemas.microsoft.com/office/drawing/2014/main" id="{9EC5B4E7-2AC8-5CB8-1E59-49BBA6D541C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1CBE89E-75A5-23D7-2A86-828B5B602795}"/>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3573319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FAD6D-176D-281B-336F-E8222072CA3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2C9C623-D1B7-F54A-B381-A7BB185D23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987E567-BE7A-9946-6A1C-FC9B79A65A7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C9A21B8-1345-4101-899F-22E26598D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1D54068-85D6-6664-E191-4276FCAD8C2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6B289FE-341F-5FDA-A41F-0C5B54B9AF45}"/>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8" name="Pladsholder til sidefod 7">
            <a:extLst>
              <a:ext uri="{FF2B5EF4-FFF2-40B4-BE49-F238E27FC236}">
                <a16:creationId xmlns:a16="http://schemas.microsoft.com/office/drawing/2014/main" id="{F9559B07-3B2E-02EC-0736-1680BF449A1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B835CD4-7BDB-35AE-8003-BC0AEF808989}"/>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18310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EE548-1BB2-F3A7-C9DA-7B3630F9A45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EF0989E-2F97-A1E6-7567-BDE3ADDC2ECD}"/>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4" name="Pladsholder til sidefod 3">
            <a:extLst>
              <a:ext uri="{FF2B5EF4-FFF2-40B4-BE49-F238E27FC236}">
                <a16:creationId xmlns:a16="http://schemas.microsoft.com/office/drawing/2014/main" id="{1C2DAF73-312D-48D5-0E44-42D6098573B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78BC47E-7B56-D055-B9D0-F57AB0127162}"/>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73737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37420C0-1E65-B7A0-122E-09C30A08E880}"/>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3" name="Pladsholder til sidefod 2">
            <a:extLst>
              <a:ext uri="{FF2B5EF4-FFF2-40B4-BE49-F238E27FC236}">
                <a16:creationId xmlns:a16="http://schemas.microsoft.com/office/drawing/2014/main" id="{C0CA83BD-48EC-FD06-1419-BBCB79B611AA}"/>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E7DF6A6-849D-489A-C953-00E970865D9F}"/>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361359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3FBD5-30ED-17F1-791D-FA6BF31D507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6811FDA-74B9-F4B3-5982-70CC6E2A6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65B45D-AA3F-0350-65FA-D6EF39768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8062E02-1D39-5F72-72D9-622418711000}"/>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6" name="Pladsholder til sidefod 5">
            <a:extLst>
              <a:ext uri="{FF2B5EF4-FFF2-40B4-BE49-F238E27FC236}">
                <a16:creationId xmlns:a16="http://schemas.microsoft.com/office/drawing/2014/main" id="{1D6A659D-36A2-D97D-8465-31EC316B308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100BBDD-6363-48B0-92D1-CF39FC5B6662}"/>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152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4693B-E381-19F5-7A37-8D8309B1654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B0F354C-6765-880F-30D0-F781735E4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2B15F38-32E5-7192-CFC1-E83E0CB78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195AC87-7992-2E9D-2641-D393A06E9AA2}"/>
              </a:ext>
            </a:extLst>
          </p:cNvPr>
          <p:cNvSpPr>
            <a:spLocks noGrp="1"/>
          </p:cNvSpPr>
          <p:nvPr>
            <p:ph type="dt" sz="half" idx="10"/>
          </p:nvPr>
        </p:nvSpPr>
        <p:spPr/>
        <p:txBody>
          <a:bodyPr/>
          <a:lstStyle/>
          <a:p>
            <a:fld id="{73B56F5C-A41D-4F7E-A864-A00A54433622}" type="datetimeFigureOut">
              <a:rPr lang="da-DK" smtClean="0"/>
              <a:t>05-01-2026</a:t>
            </a:fld>
            <a:endParaRPr lang="da-DK"/>
          </a:p>
        </p:txBody>
      </p:sp>
      <p:sp>
        <p:nvSpPr>
          <p:cNvPr id="6" name="Pladsholder til sidefod 5">
            <a:extLst>
              <a:ext uri="{FF2B5EF4-FFF2-40B4-BE49-F238E27FC236}">
                <a16:creationId xmlns:a16="http://schemas.microsoft.com/office/drawing/2014/main" id="{EEEFCD2B-21F7-BEC1-C075-E16AA004B79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B76F4F3-2FF3-B69F-E038-59F881868DB2}"/>
              </a:ext>
            </a:extLst>
          </p:cNvPr>
          <p:cNvSpPr>
            <a:spLocks noGrp="1"/>
          </p:cNvSpPr>
          <p:nvPr>
            <p:ph type="sldNum" sz="quarter" idx="12"/>
          </p:nvPr>
        </p:nvSpPr>
        <p:spPr/>
        <p:txBody>
          <a:bodyPr/>
          <a:lstStyle/>
          <a:p>
            <a:fld id="{AE550B50-C960-4151-91F5-E9F487CEEF81}" type="slidenum">
              <a:rPr lang="da-DK" smtClean="0"/>
              <a:t>‹nr.›</a:t>
            </a:fld>
            <a:endParaRPr lang="da-DK"/>
          </a:p>
        </p:txBody>
      </p:sp>
    </p:spTree>
    <p:extLst>
      <p:ext uri="{BB962C8B-B14F-4D97-AF65-F5344CB8AC3E}">
        <p14:creationId xmlns:p14="http://schemas.microsoft.com/office/powerpoint/2010/main" val="396296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82A4459-C62A-36FC-3F23-E53D0D9E5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F28DC9E-E1D8-DFF7-4872-726F028C8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C3774AC-00D5-C732-B789-0C446A695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B56F5C-A41D-4F7E-A864-A00A54433622}" type="datetimeFigureOut">
              <a:rPr lang="da-DK" smtClean="0"/>
              <a:t>05-01-2026</a:t>
            </a:fld>
            <a:endParaRPr lang="da-DK"/>
          </a:p>
        </p:txBody>
      </p:sp>
      <p:sp>
        <p:nvSpPr>
          <p:cNvPr id="5" name="Pladsholder til sidefod 4">
            <a:extLst>
              <a:ext uri="{FF2B5EF4-FFF2-40B4-BE49-F238E27FC236}">
                <a16:creationId xmlns:a16="http://schemas.microsoft.com/office/drawing/2014/main" id="{BEA9744E-34D7-C527-1B71-ED98EAFBC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929D4910-4039-583C-EFE8-CB0638EC8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550B50-C960-4151-91F5-E9F487CEEF81}" type="slidenum">
              <a:rPr lang="da-DK" smtClean="0"/>
              <a:t>‹nr.›</a:t>
            </a:fld>
            <a:endParaRPr lang="da-DK"/>
          </a:p>
        </p:txBody>
      </p:sp>
    </p:spTree>
    <p:extLst>
      <p:ext uri="{BB962C8B-B14F-4D97-AF65-F5344CB8AC3E}">
        <p14:creationId xmlns:p14="http://schemas.microsoft.com/office/powerpoint/2010/main" val="3550621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www.google.com/search?q=survival+of+the+fittest&amp;sca_esv=69ce569418db93e5&amp;rlz=1C1GCEA_enDK1125DK1141&amp;ei=BvY_acKkL9CpwPAP7v2vwQ4&amp;ved=2ahUKEwiIg9_fw7-RAxUTS1UIHYTeAEMQgK4QegYIAQgAEAQ&amp;uact=5&amp;oq=naturlig+selektion&amp;gs_lp=Egxnd3Mtd2l6LXNlcnAiEm5hdHVybGlnIHNlbGVrdGlvbjIFEAAYgAQyBRAAGIAEMgUQABiABDIFEAAYgAQyBhAAGBYYHjIGEAAYFhgeMgYQABgWGB4yBhAAGBYYHjIGEAAYFhgeMgYQABgWGB5IuhNQAFjaEXAAeAGQAQCYAWGgAdkKqgECMTi4AQPIAQD4AQGYAhKgAqcLwgIKEAAYgAQYQxiKBcICCxAAGIAEGLEDGIMBwgIOEC4YgAQYsQMYgwEYigXCAhEQLhiABBixAxjRAxiDARjHAcICCxAuGIAEGNEDGMcBwgIEEAAYA8ICEBAAGIAEGLEDGIMBGIoFGArCAgsQABiABBixAxiKBcICBRAuGIAEwgIIEAAYgAQYsQPCAggQLhiABBixA8ICDhAuGIAEGLEDGMcBGK8BwgILEC4YgAQYxwEYrwHCAgcQABiABBgKwgIJEAAYgAQYChgLmAMAkgcEMTcuMaAHhZMBsgcEMTcuMbgHpwvCBwYwLjEwLjjIBziACAA&amp;sclient=gws-wiz-serp&amp;safe=active&amp;ssui=o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nyheder.tv2.dk/samfund/2018-06-20-unikke-billeder-vild-elg-set-i-danmark"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attedyr, udendørs, træ, egern&#10;&#10;Indhold genereret af kunstig intelligens kan være forkert.">
            <a:extLst>
              <a:ext uri="{FF2B5EF4-FFF2-40B4-BE49-F238E27FC236}">
                <a16:creationId xmlns:a16="http://schemas.microsoft.com/office/drawing/2014/main" id="{78B7E15C-2D2B-4699-B825-5764BFDAEFE6}"/>
              </a:ext>
            </a:extLst>
          </p:cNvPr>
          <p:cNvPicPr>
            <a:picLocks noChangeAspect="1"/>
          </p:cNvPicPr>
          <p:nvPr/>
        </p:nvPicPr>
        <p:blipFill>
          <a:blip r:embed="rId2">
            <a:extLst>
              <a:ext uri="{28A0092B-C50C-407E-A947-70E740481C1C}">
                <a14:useLocalDpi xmlns:a14="http://schemas.microsoft.com/office/drawing/2010/main" val="0"/>
              </a:ext>
            </a:extLst>
          </a:blip>
          <a:srcRect l="5447" r="6921"/>
          <a:stretch/>
        </p:blipFill>
        <p:spPr>
          <a:xfrm>
            <a:off x="6912634" y="0"/>
            <a:ext cx="5279366" cy="6858000"/>
          </a:xfrm>
          <a:prstGeom prst="rect">
            <a:avLst/>
          </a:prstGeom>
        </p:spPr>
      </p:pic>
      <p:pic>
        <p:nvPicPr>
          <p:cNvPr id="5" name="Billede 4" descr="Et billede, der indeholder udendørs, træ, Kvist, vinter&#10;&#10;Indhold genereret af kunstig intelligens kan være forkert.">
            <a:extLst>
              <a:ext uri="{FF2B5EF4-FFF2-40B4-BE49-F238E27FC236}">
                <a16:creationId xmlns:a16="http://schemas.microsoft.com/office/drawing/2014/main" id="{A1BC2849-5BCA-FBFE-C9A8-D364598D1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0068"/>
            <a:ext cx="3731555" cy="4157932"/>
          </a:xfrm>
          <a:prstGeom prst="rect">
            <a:avLst/>
          </a:prstGeom>
        </p:spPr>
      </p:pic>
      <p:sp>
        <p:nvSpPr>
          <p:cNvPr id="2" name="Titel 1">
            <a:extLst>
              <a:ext uri="{FF2B5EF4-FFF2-40B4-BE49-F238E27FC236}">
                <a16:creationId xmlns:a16="http://schemas.microsoft.com/office/drawing/2014/main" id="{451AD0B0-9805-7A37-0638-05195FEAD8A9}"/>
              </a:ext>
            </a:extLst>
          </p:cNvPr>
          <p:cNvSpPr>
            <a:spLocks noGrp="1"/>
          </p:cNvSpPr>
          <p:nvPr>
            <p:ph type="ctrTitle"/>
          </p:nvPr>
        </p:nvSpPr>
        <p:spPr>
          <a:xfrm>
            <a:off x="1" y="0"/>
            <a:ext cx="6852249" cy="2387600"/>
          </a:xfrm>
        </p:spPr>
        <p:txBody>
          <a:bodyPr/>
          <a:lstStyle/>
          <a:p>
            <a:r>
              <a:rPr lang="da-DK" dirty="0"/>
              <a:t>Vinter-ekskursion: </a:t>
            </a:r>
            <a:br>
              <a:rPr lang="da-DK" dirty="0"/>
            </a:br>
            <a:r>
              <a:rPr lang="da-DK" dirty="0"/>
              <a:t>genetik og selektion</a:t>
            </a:r>
          </a:p>
        </p:txBody>
      </p:sp>
      <p:sp>
        <p:nvSpPr>
          <p:cNvPr id="3" name="Undertitel 2">
            <a:extLst>
              <a:ext uri="{FF2B5EF4-FFF2-40B4-BE49-F238E27FC236}">
                <a16:creationId xmlns:a16="http://schemas.microsoft.com/office/drawing/2014/main" id="{A1EAF996-DFFD-AABD-4A8C-A7DBC44D7114}"/>
              </a:ext>
            </a:extLst>
          </p:cNvPr>
          <p:cNvSpPr>
            <a:spLocks noGrp="1"/>
          </p:cNvSpPr>
          <p:nvPr>
            <p:ph type="subTitle" idx="1"/>
          </p:nvPr>
        </p:nvSpPr>
        <p:spPr>
          <a:xfrm>
            <a:off x="3815751" y="2493034"/>
            <a:ext cx="3036499" cy="1655762"/>
          </a:xfrm>
        </p:spPr>
        <p:txBody>
          <a:bodyPr>
            <a:normAutofit fontScale="92500" lnSpcReduction="20000"/>
          </a:bodyPr>
          <a:lstStyle/>
          <a:p>
            <a:endParaRPr lang="da-DK" dirty="0"/>
          </a:p>
          <a:p>
            <a:r>
              <a:rPr lang="da-DK" sz="2800" b="1" dirty="0"/>
              <a:t>Hindsgavl</a:t>
            </a:r>
          </a:p>
          <a:p>
            <a:r>
              <a:rPr lang="da-DK" sz="2800" b="1" dirty="0"/>
              <a:t>Dyrehave </a:t>
            </a:r>
          </a:p>
          <a:p>
            <a:r>
              <a:rPr lang="da-DK" sz="2800" dirty="0"/>
              <a:t> 16. dec. 2025</a:t>
            </a:r>
          </a:p>
        </p:txBody>
      </p:sp>
      <p:pic>
        <p:nvPicPr>
          <p:cNvPr id="9" name="Billede 8">
            <a:extLst>
              <a:ext uri="{FF2B5EF4-FFF2-40B4-BE49-F238E27FC236}">
                <a16:creationId xmlns:a16="http://schemas.microsoft.com/office/drawing/2014/main" id="{F55035A8-387C-F554-C2B4-7943843546CA}"/>
              </a:ext>
            </a:extLst>
          </p:cNvPr>
          <p:cNvPicPr>
            <a:picLocks noChangeAspect="1"/>
          </p:cNvPicPr>
          <p:nvPr/>
        </p:nvPicPr>
        <p:blipFill>
          <a:blip r:embed="rId4"/>
          <a:stretch>
            <a:fillRect/>
          </a:stretch>
        </p:blipFill>
        <p:spPr>
          <a:xfrm>
            <a:off x="3956074" y="4470400"/>
            <a:ext cx="2732041" cy="2387600"/>
          </a:xfrm>
          <a:prstGeom prst="rect">
            <a:avLst/>
          </a:prstGeom>
        </p:spPr>
      </p:pic>
    </p:spTree>
    <p:extLst>
      <p:ext uri="{BB962C8B-B14F-4D97-AF65-F5344CB8AC3E}">
        <p14:creationId xmlns:p14="http://schemas.microsoft.com/office/powerpoint/2010/main" val="2420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udendørs, græs, plante, bygning&#10;&#10;Indhold genereret af kunstig intelligens kan være forkert.">
            <a:extLst>
              <a:ext uri="{FF2B5EF4-FFF2-40B4-BE49-F238E27FC236}">
                <a16:creationId xmlns:a16="http://schemas.microsoft.com/office/drawing/2014/main" id="{4D45BFA8-5960-FB82-F48F-4850A9F7A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9" y="0"/>
            <a:ext cx="10287001" cy="6858000"/>
          </a:xfrm>
          <a:prstGeom prst="rect">
            <a:avLst/>
          </a:prstGeom>
        </p:spPr>
      </p:pic>
    </p:spTree>
    <p:extLst>
      <p:ext uri="{BB962C8B-B14F-4D97-AF65-F5344CB8AC3E}">
        <p14:creationId xmlns:p14="http://schemas.microsoft.com/office/powerpoint/2010/main" val="3484232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E633-7EBE-9F2A-58C9-B46E941AD8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E55887-4666-07E9-55F5-ABCC821A5334}"/>
              </a:ext>
            </a:extLst>
          </p:cNvPr>
          <p:cNvSpPr>
            <a:spLocks noGrp="1"/>
          </p:cNvSpPr>
          <p:nvPr>
            <p:ph type="title"/>
          </p:nvPr>
        </p:nvSpPr>
        <p:spPr/>
        <p:txBody>
          <a:bodyPr/>
          <a:lstStyle/>
          <a:p>
            <a:pPr algn="ctr"/>
            <a:r>
              <a:rPr lang="da-DK" dirty="0"/>
              <a:t>Sikahjorte fra </a:t>
            </a:r>
            <a:r>
              <a:rPr lang="da-DK" dirty="0" err="1"/>
              <a:t>Shiretoko</a:t>
            </a:r>
            <a:r>
              <a:rPr lang="da-DK" dirty="0"/>
              <a:t>, Hokkaido, Japan</a:t>
            </a:r>
          </a:p>
        </p:txBody>
      </p:sp>
      <p:sp>
        <p:nvSpPr>
          <p:cNvPr id="3" name="Pladsholder til indhold 2">
            <a:extLst>
              <a:ext uri="{FF2B5EF4-FFF2-40B4-BE49-F238E27FC236}">
                <a16:creationId xmlns:a16="http://schemas.microsoft.com/office/drawing/2014/main" id="{D14FDB37-42FB-2775-99A8-60409CF86894}"/>
              </a:ext>
            </a:extLst>
          </p:cNvPr>
          <p:cNvSpPr>
            <a:spLocks noGrp="1"/>
          </p:cNvSpPr>
          <p:nvPr>
            <p:ph idx="1"/>
          </p:nvPr>
        </p:nvSpPr>
        <p:spPr>
          <a:xfrm>
            <a:off x="1558242" y="1629777"/>
            <a:ext cx="3600354" cy="4351338"/>
          </a:xfrm>
        </p:spPr>
        <p:txBody>
          <a:bodyPr/>
          <a:lstStyle/>
          <a:p>
            <a:endParaRPr lang="da-DK" dirty="0"/>
          </a:p>
          <a:p>
            <a:pPr marL="0" indent="0">
              <a:buNone/>
            </a:pPr>
            <a:r>
              <a:rPr lang="da-DK" dirty="0"/>
              <a:t>Her følger lidt flere feriebilleder fra Japan, sommeren 2025!</a:t>
            </a:r>
          </a:p>
        </p:txBody>
      </p:sp>
      <p:sp>
        <p:nvSpPr>
          <p:cNvPr id="10" name="Tekstfelt 9">
            <a:extLst>
              <a:ext uri="{FF2B5EF4-FFF2-40B4-BE49-F238E27FC236}">
                <a16:creationId xmlns:a16="http://schemas.microsoft.com/office/drawing/2014/main" id="{96E7BDBA-2CC7-CF84-5D70-9919816CF02B}"/>
              </a:ext>
            </a:extLst>
          </p:cNvPr>
          <p:cNvSpPr txBox="1"/>
          <p:nvPr/>
        </p:nvSpPr>
        <p:spPr>
          <a:xfrm>
            <a:off x="2020737" y="3765124"/>
            <a:ext cx="1981918" cy="2215991"/>
          </a:xfrm>
          <a:prstGeom prst="rect">
            <a:avLst/>
          </a:prstGeom>
          <a:noFill/>
        </p:spPr>
        <p:txBody>
          <a:bodyPr wrap="square">
            <a:spAutoFit/>
          </a:bodyPr>
          <a:lstStyle/>
          <a:p>
            <a:r>
              <a:rPr lang="da-DK" sz="13800" dirty="0"/>
              <a:t>鹿</a:t>
            </a:r>
          </a:p>
        </p:txBody>
      </p:sp>
      <p:pic>
        <p:nvPicPr>
          <p:cNvPr id="5" name="Billede 4">
            <a:extLst>
              <a:ext uri="{FF2B5EF4-FFF2-40B4-BE49-F238E27FC236}">
                <a16:creationId xmlns:a16="http://schemas.microsoft.com/office/drawing/2014/main" id="{C145E5D2-2F7B-1B89-EB11-88B08F9770C0}"/>
              </a:ext>
            </a:extLst>
          </p:cNvPr>
          <p:cNvPicPr>
            <a:picLocks noChangeAspect="1"/>
          </p:cNvPicPr>
          <p:nvPr/>
        </p:nvPicPr>
        <p:blipFill>
          <a:blip r:embed="rId2"/>
          <a:stretch>
            <a:fillRect/>
          </a:stretch>
        </p:blipFill>
        <p:spPr>
          <a:xfrm>
            <a:off x="5727940" y="1857925"/>
            <a:ext cx="4666301" cy="4283597"/>
          </a:xfrm>
          <a:prstGeom prst="rect">
            <a:avLst/>
          </a:prstGeom>
        </p:spPr>
      </p:pic>
    </p:spTree>
    <p:extLst>
      <p:ext uri="{BB962C8B-B14F-4D97-AF65-F5344CB8AC3E}">
        <p14:creationId xmlns:p14="http://schemas.microsoft.com/office/powerpoint/2010/main" val="311507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lante, udendørs, græs, Karplante&#10;&#10;Indhold genereret af kunstig intelligens kan være forkert.">
            <a:extLst>
              <a:ext uri="{FF2B5EF4-FFF2-40B4-BE49-F238E27FC236}">
                <a16:creationId xmlns:a16="http://schemas.microsoft.com/office/drawing/2014/main" id="{E5BD886C-4504-59DF-641B-94AB39734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656" y="0"/>
            <a:ext cx="10282687" cy="6855124"/>
          </a:xfrm>
          <a:prstGeom prst="rect">
            <a:avLst/>
          </a:prstGeom>
        </p:spPr>
      </p:pic>
    </p:spTree>
    <p:extLst>
      <p:ext uri="{BB962C8B-B14F-4D97-AF65-F5344CB8AC3E}">
        <p14:creationId xmlns:p14="http://schemas.microsoft.com/office/powerpoint/2010/main" val="410776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8DB9E39-E536-B1C9-1AAD-BDBA18A593E2}"/>
              </a:ext>
            </a:extLst>
          </p:cNvPr>
          <p:cNvPicPr>
            <a:picLocks noChangeAspect="1"/>
          </p:cNvPicPr>
          <p:nvPr/>
        </p:nvPicPr>
        <p:blipFill>
          <a:blip r:embed="rId2"/>
          <a:stretch>
            <a:fillRect/>
          </a:stretch>
        </p:blipFill>
        <p:spPr>
          <a:xfrm>
            <a:off x="641684" y="0"/>
            <a:ext cx="10908632" cy="6858000"/>
          </a:xfrm>
          <a:prstGeom prst="rect">
            <a:avLst/>
          </a:prstGeom>
        </p:spPr>
      </p:pic>
    </p:spTree>
    <p:extLst>
      <p:ext uri="{BB962C8B-B14F-4D97-AF65-F5344CB8AC3E}">
        <p14:creationId xmlns:p14="http://schemas.microsoft.com/office/powerpoint/2010/main" val="313601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pattedyr, udendørs, rådyr/hjort, græs&#10;&#10;Indhold genereret af kunstig intelligens kan være forkert.">
            <a:extLst>
              <a:ext uri="{FF2B5EF4-FFF2-40B4-BE49-F238E27FC236}">
                <a16:creationId xmlns:a16="http://schemas.microsoft.com/office/drawing/2014/main" id="{B4966F04-074F-BA13-7C8E-D6AF8E0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58530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6C3750-811F-B63D-3197-1DE0FBDF1690}"/>
              </a:ext>
            </a:extLst>
          </p:cNvPr>
          <p:cNvSpPr>
            <a:spLocks noGrp="1"/>
          </p:cNvSpPr>
          <p:nvPr>
            <p:ph type="title"/>
          </p:nvPr>
        </p:nvSpPr>
        <p:spPr/>
        <p:txBody>
          <a:bodyPr/>
          <a:lstStyle/>
          <a:p>
            <a:pPr algn="ctr"/>
            <a:r>
              <a:rPr lang="da-DK" dirty="0"/>
              <a:t>Hvor var vi?!</a:t>
            </a:r>
          </a:p>
        </p:txBody>
      </p:sp>
      <p:sp>
        <p:nvSpPr>
          <p:cNvPr id="3" name="Pladsholder til indhold 2">
            <a:extLst>
              <a:ext uri="{FF2B5EF4-FFF2-40B4-BE49-F238E27FC236}">
                <a16:creationId xmlns:a16="http://schemas.microsoft.com/office/drawing/2014/main" id="{31BD2590-4C9F-EF34-E2AC-752CD198D7E7}"/>
              </a:ext>
            </a:extLst>
          </p:cNvPr>
          <p:cNvSpPr>
            <a:spLocks noGrp="1"/>
          </p:cNvSpPr>
          <p:nvPr>
            <p:ph idx="1"/>
          </p:nvPr>
        </p:nvSpPr>
        <p:spPr/>
        <p:txBody>
          <a:bodyPr/>
          <a:lstStyle/>
          <a:p>
            <a:r>
              <a:rPr lang="da-DK" dirty="0"/>
              <a:t>Nå jo, pelsfarver hos dådyrene i Hindsgavl Dyrehave!</a:t>
            </a:r>
          </a:p>
          <a:p>
            <a:endParaRPr lang="da-DK" dirty="0"/>
          </a:p>
          <a:p>
            <a:endParaRPr lang="da-DK" dirty="0"/>
          </a:p>
          <a:p>
            <a:r>
              <a:rPr lang="da-DK" dirty="0"/>
              <a:t>(vis hjemmevideoer)</a:t>
            </a:r>
          </a:p>
          <a:p>
            <a:pPr marL="0" indent="0">
              <a:buNone/>
            </a:pPr>
            <a:endParaRPr lang="da-DK" dirty="0"/>
          </a:p>
        </p:txBody>
      </p:sp>
    </p:spTree>
    <p:extLst>
      <p:ext uri="{BB962C8B-B14F-4D97-AF65-F5344CB8AC3E}">
        <p14:creationId xmlns:p14="http://schemas.microsoft.com/office/powerpoint/2010/main" val="2991285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EDA6478-6C69-8721-75A8-35AF88F3BB5A}"/>
              </a:ext>
            </a:extLst>
          </p:cNvPr>
          <p:cNvPicPr>
            <a:picLocks noChangeAspect="1"/>
          </p:cNvPicPr>
          <p:nvPr/>
        </p:nvPicPr>
        <p:blipFill>
          <a:blip r:embed="rId2"/>
          <a:stretch>
            <a:fillRect/>
          </a:stretch>
        </p:blipFill>
        <p:spPr>
          <a:xfrm>
            <a:off x="0" y="1988815"/>
            <a:ext cx="12192000" cy="3846528"/>
          </a:xfrm>
          <a:prstGeom prst="rect">
            <a:avLst/>
          </a:prstGeom>
        </p:spPr>
      </p:pic>
      <p:sp>
        <p:nvSpPr>
          <p:cNvPr id="4" name="Tekstfelt 3">
            <a:extLst>
              <a:ext uri="{FF2B5EF4-FFF2-40B4-BE49-F238E27FC236}">
                <a16:creationId xmlns:a16="http://schemas.microsoft.com/office/drawing/2014/main" id="{4122C7E2-2FD7-EA78-0299-D6EAB4F4DE04}"/>
              </a:ext>
            </a:extLst>
          </p:cNvPr>
          <p:cNvSpPr txBox="1"/>
          <p:nvPr/>
        </p:nvSpPr>
        <p:spPr>
          <a:xfrm>
            <a:off x="293298" y="5952226"/>
            <a:ext cx="1236236" cy="369332"/>
          </a:xfrm>
          <a:prstGeom prst="rect">
            <a:avLst/>
          </a:prstGeom>
          <a:noFill/>
        </p:spPr>
        <p:txBody>
          <a:bodyPr wrap="none" rtlCol="0">
            <a:spAutoFit/>
          </a:bodyPr>
          <a:lstStyle/>
          <a:p>
            <a:r>
              <a:rPr lang="da-DK" dirty="0"/>
              <a:t>Almindelig</a:t>
            </a:r>
          </a:p>
        </p:txBody>
      </p:sp>
      <p:sp>
        <p:nvSpPr>
          <p:cNvPr id="5" name="Tekstfelt 4">
            <a:extLst>
              <a:ext uri="{FF2B5EF4-FFF2-40B4-BE49-F238E27FC236}">
                <a16:creationId xmlns:a16="http://schemas.microsoft.com/office/drawing/2014/main" id="{B655B5F6-02DF-9DAB-E136-C4FC6D46A273}"/>
              </a:ext>
            </a:extLst>
          </p:cNvPr>
          <p:cNvSpPr txBox="1"/>
          <p:nvPr/>
        </p:nvSpPr>
        <p:spPr>
          <a:xfrm>
            <a:off x="6078729" y="5952226"/>
            <a:ext cx="1236236" cy="369332"/>
          </a:xfrm>
          <a:prstGeom prst="rect">
            <a:avLst/>
          </a:prstGeom>
          <a:noFill/>
        </p:spPr>
        <p:txBody>
          <a:bodyPr wrap="none" rtlCol="0">
            <a:spAutoFit/>
          </a:bodyPr>
          <a:lstStyle/>
          <a:p>
            <a:r>
              <a:rPr lang="da-DK" dirty="0"/>
              <a:t>Almindelig</a:t>
            </a:r>
          </a:p>
        </p:txBody>
      </p:sp>
      <p:sp>
        <p:nvSpPr>
          <p:cNvPr id="6" name="Tekstfelt 5">
            <a:extLst>
              <a:ext uri="{FF2B5EF4-FFF2-40B4-BE49-F238E27FC236}">
                <a16:creationId xmlns:a16="http://schemas.microsoft.com/office/drawing/2014/main" id="{1543AD22-576E-4CAC-7852-3122D7CF6387}"/>
              </a:ext>
            </a:extLst>
          </p:cNvPr>
          <p:cNvSpPr txBox="1"/>
          <p:nvPr/>
        </p:nvSpPr>
        <p:spPr>
          <a:xfrm>
            <a:off x="7026344" y="6253775"/>
            <a:ext cx="683200" cy="369332"/>
          </a:xfrm>
          <a:prstGeom prst="rect">
            <a:avLst/>
          </a:prstGeom>
          <a:noFill/>
        </p:spPr>
        <p:txBody>
          <a:bodyPr wrap="none" rtlCol="0">
            <a:spAutoFit/>
          </a:bodyPr>
          <a:lstStyle/>
          <a:p>
            <a:r>
              <a:rPr lang="da-DK" dirty="0"/>
              <a:t>Mørk</a:t>
            </a:r>
          </a:p>
        </p:txBody>
      </p:sp>
      <p:sp>
        <p:nvSpPr>
          <p:cNvPr id="7" name="Tekstfelt 6">
            <a:extLst>
              <a:ext uri="{FF2B5EF4-FFF2-40B4-BE49-F238E27FC236}">
                <a16:creationId xmlns:a16="http://schemas.microsoft.com/office/drawing/2014/main" id="{E3D7C66E-9885-5AA6-F2FD-D29F35F5759D}"/>
              </a:ext>
            </a:extLst>
          </p:cNvPr>
          <p:cNvSpPr txBox="1"/>
          <p:nvPr/>
        </p:nvSpPr>
        <p:spPr>
          <a:xfrm>
            <a:off x="1989518" y="5952226"/>
            <a:ext cx="1728358" cy="369332"/>
          </a:xfrm>
          <a:prstGeom prst="rect">
            <a:avLst/>
          </a:prstGeom>
          <a:noFill/>
        </p:spPr>
        <p:txBody>
          <a:bodyPr wrap="none" rtlCol="0">
            <a:spAutoFit/>
          </a:bodyPr>
          <a:lstStyle/>
          <a:p>
            <a:r>
              <a:rPr lang="da-DK" dirty="0"/>
              <a:t>Hvid (ej albino!)</a:t>
            </a:r>
          </a:p>
        </p:txBody>
      </p:sp>
      <p:sp>
        <p:nvSpPr>
          <p:cNvPr id="8" name="Tekstfelt 7">
            <a:extLst>
              <a:ext uri="{FF2B5EF4-FFF2-40B4-BE49-F238E27FC236}">
                <a16:creationId xmlns:a16="http://schemas.microsoft.com/office/drawing/2014/main" id="{34B2B638-7FEE-242C-5351-17BD430C1329}"/>
              </a:ext>
            </a:extLst>
          </p:cNvPr>
          <p:cNvSpPr txBox="1"/>
          <p:nvPr/>
        </p:nvSpPr>
        <p:spPr>
          <a:xfrm>
            <a:off x="4462565" y="5952226"/>
            <a:ext cx="1549014" cy="369332"/>
          </a:xfrm>
          <a:prstGeom prst="rect">
            <a:avLst/>
          </a:prstGeom>
          <a:noFill/>
        </p:spPr>
        <p:txBody>
          <a:bodyPr wrap="none" rtlCol="0">
            <a:spAutoFit/>
          </a:bodyPr>
          <a:lstStyle/>
          <a:p>
            <a:r>
              <a:rPr lang="da-DK" dirty="0"/>
              <a:t>Flødekaramel</a:t>
            </a:r>
          </a:p>
        </p:txBody>
      </p:sp>
      <p:sp>
        <p:nvSpPr>
          <p:cNvPr id="9" name="Tekstfelt 8">
            <a:extLst>
              <a:ext uri="{FF2B5EF4-FFF2-40B4-BE49-F238E27FC236}">
                <a16:creationId xmlns:a16="http://schemas.microsoft.com/office/drawing/2014/main" id="{AB313587-6C46-C78D-C972-B25C3F4A581F}"/>
              </a:ext>
            </a:extLst>
          </p:cNvPr>
          <p:cNvSpPr txBox="1"/>
          <p:nvPr/>
        </p:nvSpPr>
        <p:spPr>
          <a:xfrm>
            <a:off x="10206218" y="6253775"/>
            <a:ext cx="926151" cy="369332"/>
          </a:xfrm>
          <a:prstGeom prst="rect">
            <a:avLst/>
          </a:prstGeom>
          <a:noFill/>
        </p:spPr>
        <p:txBody>
          <a:bodyPr wrap="none" rtlCol="0">
            <a:spAutoFit/>
          </a:bodyPr>
          <a:lstStyle/>
          <a:p>
            <a:r>
              <a:rPr lang="da-DK" dirty="0"/>
              <a:t>Mælket</a:t>
            </a:r>
          </a:p>
        </p:txBody>
      </p:sp>
      <p:sp>
        <p:nvSpPr>
          <p:cNvPr id="10" name="Tekstfelt 9">
            <a:extLst>
              <a:ext uri="{FF2B5EF4-FFF2-40B4-BE49-F238E27FC236}">
                <a16:creationId xmlns:a16="http://schemas.microsoft.com/office/drawing/2014/main" id="{D9DD18EF-7C34-DD8D-DBF1-6702B0714948}"/>
              </a:ext>
            </a:extLst>
          </p:cNvPr>
          <p:cNvSpPr txBox="1"/>
          <p:nvPr/>
        </p:nvSpPr>
        <p:spPr>
          <a:xfrm>
            <a:off x="8156622" y="5938109"/>
            <a:ext cx="1518364" cy="369332"/>
          </a:xfrm>
          <a:prstGeom prst="rect">
            <a:avLst/>
          </a:prstGeom>
          <a:noFill/>
        </p:spPr>
        <p:txBody>
          <a:bodyPr wrap="none" rtlCol="0">
            <a:spAutoFit/>
          </a:bodyPr>
          <a:lstStyle/>
          <a:p>
            <a:r>
              <a:rPr lang="da-DK" dirty="0"/>
              <a:t>Almindelig · 2</a:t>
            </a:r>
          </a:p>
        </p:txBody>
      </p:sp>
      <p:sp>
        <p:nvSpPr>
          <p:cNvPr id="11" name="Tekstfelt 10">
            <a:extLst>
              <a:ext uri="{FF2B5EF4-FFF2-40B4-BE49-F238E27FC236}">
                <a16:creationId xmlns:a16="http://schemas.microsoft.com/office/drawing/2014/main" id="{0E5F64CE-F78D-94B0-4B08-6EF81A194A50}"/>
              </a:ext>
            </a:extLst>
          </p:cNvPr>
          <p:cNvSpPr txBox="1"/>
          <p:nvPr/>
        </p:nvSpPr>
        <p:spPr>
          <a:xfrm>
            <a:off x="10569143" y="5921571"/>
            <a:ext cx="1518364" cy="369332"/>
          </a:xfrm>
          <a:prstGeom prst="rect">
            <a:avLst/>
          </a:prstGeom>
          <a:noFill/>
        </p:spPr>
        <p:txBody>
          <a:bodyPr wrap="none" rtlCol="0">
            <a:spAutoFit/>
          </a:bodyPr>
          <a:lstStyle/>
          <a:p>
            <a:r>
              <a:rPr lang="da-DK" dirty="0"/>
              <a:t>Almindelig · 2</a:t>
            </a:r>
          </a:p>
        </p:txBody>
      </p:sp>
      <p:sp>
        <p:nvSpPr>
          <p:cNvPr id="12" name="Titel 11">
            <a:extLst>
              <a:ext uri="{FF2B5EF4-FFF2-40B4-BE49-F238E27FC236}">
                <a16:creationId xmlns:a16="http://schemas.microsoft.com/office/drawing/2014/main" id="{9327CF69-028A-2999-18FE-5B5A83E39CB5}"/>
              </a:ext>
            </a:extLst>
          </p:cNvPr>
          <p:cNvSpPr>
            <a:spLocks noGrp="1"/>
          </p:cNvSpPr>
          <p:nvPr>
            <p:ph type="title"/>
          </p:nvPr>
        </p:nvSpPr>
        <p:spPr/>
        <p:txBody>
          <a:bodyPr/>
          <a:lstStyle/>
          <a:p>
            <a:pPr algn="ctr"/>
            <a:r>
              <a:rPr lang="da-DK" dirty="0"/>
              <a:t>Dådyr anno 2025: nu er der fem pelsvarianter!</a:t>
            </a:r>
          </a:p>
        </p:txBody>
      </p:sp>
    </p:spTree>
    <p:extLst>
      <p:ext uri="{BB962C8B-B14F-4D97-AF65-F5344CB8AC3E}">
        <p14:creationId xmlns:p14="http://schemas.microsoft.com/office/powerpoint/2010/main" val="3162892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56FCD-DD99-CC25-FCB2-D9EF60DDEFA3}"/>
              </a:ext>
            </a:extLst>
          </p:cNvPr>
          <p:cNvSpPr>
            <a:spLocks noGrp="1"/>
          </p:cNvSpPr>
          <p:nvPr>
            <p:ph type="title"/>
          </p:nvPr>
        </p:nvSpPr>
        <p:spPr/>
        <p:txBody>
          <a:bodyPr/>
          <a:lstStyle/>
          <a:p>
            <a:pPr algn="ctr"/>
            <a:r>
              <a:rPr lang="da-DK" dirty="0"/>
              <a:t>Eller måske er der kun fire:</a:t>
            </a:r>
          </a:p>
        </p:txBody>
      </p:sp>
      <p:pic>
        <p:nvPicPr>
          <p:cNvPr id="4" name="Billede 3">
            <a:extLst>
              <a:ext uri="{FF2B5EF4-FFF2-40B4-BE49-F238E27FC236}">
                <a16:creationId xmlns:a16="http://schemas.microsoft.com/office/drawing/2014/main" id="{816EE236-7F2D-CFF8-B6E5-43D583FB2B75}"/>
              </a:ext>
            </a:extLst>
          </p:cNvPr>
          <p:cNvPicPr>
            <a:picLocks noChangeAspect="1"/>
          </p:cNvPicPr>
          <p:nvPr/>
        </p:nvPicPr>
        <p:blipFill>
          <a:blip r:embed="rId2"/>
          <a:stretch>
            <a:fillRect/>
          </a:stretch>
        </p:blipFill>
        <p:spPr>
          <a:xfrm>
            <a:off x="3365739" y="1537656"/>
            <a:ext cx="7893170" cy="5203272"/>
          </a:xfrm>
          <a:prstGeom prst="rect">
            <a:avLst/>
          </a:prstGeom>
        </p:spPr>
      </p:pic>
      <p:sp>
        <p:nvSpPr>
          <p:cNvPr id="7" name="Tekstfelt 6">
            <a:extLst>
              <a:ext uri="{FF2B5EF4-FFF2-40B4-BE49-F238E27FC236}">
                <a16:creationId xmlns:a16="http://schemas.microsoft.com/office/drawing/2014/main" id="{E9753A66-F9B2-7190-25B3-9F861E08460A}"/>
              </a:ext>
            </a:extLst>
          </p:cNvPr>
          <p:cNvSpPr txBox="1"/>
          <p:nvPr/>
        </p:nvSpPr>
        <p:spPr>
          <a:xfrm>
            <a:off x="10247667" y="4858679"/>
            <a:ext cx="1755989" cy="923330"/>
          </a:xfrm>
          <a:prstGeom prst="rect">
            <a:avLst/>
          </a:prstGeom>
          <a:noFill/>
        </p:spPr>
        <p:txBody>
          <a:bodyPr wrap="square">
            <a:spAutoFit/>
          </a:bodyPr>
          <a:lstStyle/>
          <a:p>
            <a:r>
              <a:rPr lang="en-US" dirty="0">
                <a:solidFill>
                  <a:srgbClr val="FF0000"/>
                </a:solidFill>
              </a:rPr>
              <a:t>Menil: archaic English for a spotted animal</a:t>
            </a:r>
            <a:endParaRPr lang="da-DK" dirty="0">
              <a:solidFill>
                <a:srgbClr val="FF0000"/>
              </a:solidFill>
            </a:endParaRPr>
          </a:p>
        </p:txBody>
      </p:sp>
      <p:sp>
        <p:nvSpPr>
          <p:cNvPr id="9" name="Tekstfelt 8">
            <a:extLst>
              <a:ext uri="{FF2B5EF4-FFF2-40B4-BE49-F238E27FC236}">
                <a16:creationId xmlns:a16="http://schemas.microsoft.com/office/drawing/2014/main" id="{27764721-BFDE-D787-DCCF-32F0966BE44E}"/>
              </a:ext>
            </a:extLst>
          </p:cNvPr>
          <p:cNvSpPr txBox="1"/>
          <p:nvPr/>
        </p:nvSpPr>
        <p:spPr>
          <a:xfrm>
            <a:off x="486240" y="1690688"/>
            <a:ext cx="2784608" cy="4524315"/>
          </a:xfrm>
          <a:prstGeom prst="rect">
            <a:avLst/>
          </a:prstGeom>
          <a:noFill/>
        </p:spPr>
        <p:txBody>
          <a:bodyPr wrap="square">
            <a:spAutoFit/>
          </a:bodyPr>
          <a:lstStyle/>
          <a:p>
            <a:pPr algn="l"/>
            <a:r>
              <a:rPr lang="da-DK" b="1" dirty="0">
                <a:latin typeface="URWPalladioL-Roma"/>
              </a:rPr>
              <a:t>Kilde:</a:t>
            </a:r>
          </a:p>
          <a:p>
            <a:pPr algn="l"/>
            <a:r>
              <a:rPr lang="da-DK" b="0" i="0" u="none" strike="noStrike" baseline="0" dirty="0" err="1">
                <a:latin typeface="URWPalladioL-Roma"/>
              </a:rPr>
              <a:t>Reissmann</a:t>
            </a:r>
            <a:r>
              <a:rPr lang="da-DK" b="0" i="0" u="none" strike="noStrike" baseline="0" dirty="0">
                <a:latin typeface="URWPalladioL-Roma"/>
              </a:rPr>
              <a:t>, M.; </a:t>
            </a:r>
            <a:r>
              <a:rPr lang="da-DK" b="0" i="0" u="none" strike="noStrike" baseline="0" dirty="0" err="1">
                <a:latin typeface="URWPalladioL-Roma"/>
              </a:rPr>
              <a:t>Ullrich</a:t>
            </a:r>
            <a:r>
              <a:rPr lang="da-DK" b="0" i="0" u="none" strike="noStrike" baseline="0" dirty="0">
                <a:latin typeface="URWPalladioL-Roma"/>
              </a:rPr>
              <a:t>, E.;</a:t>
            </a:r>
          </a:p>
          <a:p>
            <a:pPr algn="l"/>
            <a:r>
              <a:rPr lang="da-DK" b="0" i="0" u="none" strike="noStrike" baseline="0" dirty="0" err="1">
                <a:latin typeface="URWPalladioL-Roma"/>
              </a:rPr>
              <a:t>Bergfeld</a:t>
            </a:r>
            <a:r>
              <a:rPr lang="da-DK" b="0" i="0" u="none" strike="noStrike" baseline="0" dirty="0">
                <a:latin typeface="URWPalladioL-Roma"/>
              </a:rPr>
              <a:t>, U.; Ludwig, A.</a:t>
            </a:r>
          </a:p>
          <a:p>
            <a:pPr algn="l"/>
            <a:endParaRPr lang="da-DK" b="0" i="0" u="none" strike="noStrike" baseline="0" dirty="0">
              <a:latin typeface="URWPalladioL-Roma"/>
            </a:endParaRPr>
          </a:p>
          <a:p>
            <a:pPr algn="l"/>
            <a:r>
              <a:rPr lang="da-DK" b="0" i="1" u="none" strike="noStrike" baseline="0" dirty="0" err="1">
                <a:latin typeface="URWPalladioL-Ital"/>
              </a:rPr>
              <a:t>Agouti-Signaling</a:t>
            </a:r>
            <a:r>
              <a:rPr lang="da-DK" b="0" i="1" u="none" strike="noStrike" baseline="0" dirty="0">
                <a:latin typeface="URWPalladioL-Ital"/>
              </a:rPr>
              <a:t> Protein </a:t>
            </a:r>
            <a:r>
              <a:rPr lang="da-DK" b="0" i="0" u="none" strike="noStrike" baseline="0" dirty="0">
                <a:latin typeface="URWPalladioL-Roma"/>
              </a:rPr>
              <a:t>and</a:t>
            </a:r>
          </a:p>
          <a:p>
            <a:pPr algn="l"/>
            <a:r>
              <a:rPr lang="da-DK" b="0" i="1" u="none" strike="noStrike" baseline="0" dirty="0">
                <a:latin typeface="URWPalladioL-Ital"/>
              </a:rPr>
              <a:t>Melanocortin-1-Receptor</a:t>
            </a:r>
            <a:r>
              <a:rPr lang="da-DK" b="0" i="0" u="none" strike="noStrike" baseline="0" dirty="0">
                <a:latin typeface="URWPalladioL-Ital"/>
              </a:rPr>
              <a:t> </a:t>
            </a:r>
            <a:r>
              <a:rPr lang="da-DK" b="0" i="0" u="none" strike="noStrike" baseline="0" dirty="0">
                <a:latin typeface="URWPalladioL-Roma"/>
              </a:rPr>
              <a:t>Mutations</a:t>
            </a:r>
          </a:p>
          <a:p>
            <a:pPr algn="l"/>
            <a:r>
              <a:rPr lang="da-DK" b="0" i="0" u="none" strike="noStrike" baseline="0" dirty="0">
                <a:latin typeface="URWPalladioL-Roma"/>
              </a:rPr>
              <a:t>Associated with Coat </a:t>
            </a:r>
            <a:r>
              <a:rPr lang="da-DK" b="0" i="0" u="none" strike="noStrike" baseline="0" dirty="0" err="1">
                <a:latin typeface="URWPalladioL-Roma"/>
              </a:rPr>
              <a:t>Color</a:t>
            </a:r>
            <a:endParaRPr lang="da-DK" b="0" i="0" u="none" strike="noStrike" baseline="0" dirty="0">
              <a:latin typeface="URWPalladioL-Roma"/>
            </a:endParaRPr>
          </a:p>
          <a:p>
            <a:pPr algn="l"/>
            <a:r>
              <a:rPr lang="en-US" b="0" i="0" u="none" strike="noStrike" baseline="0" dirty="0">
                <a:latin typeface="URWPalladioL-Roma"/>
              </a:rPr>
              <a:t>Phenotypes in Fallow Deer </a:t>
            </a:r>
            <a:r>
              <a:rPr lang="en-US" b="0" i="1" u="none" strike="noStrike" baseline="0" dirty="0">
                <a:latin typeface="URWPalladioL-Roma"/>
              </a:rPr>
              <a:t>(</a:t>
            </a:r>
            <a:r>
              <a:rPr lang="en-US" b="0" i="1" u="none" strike="noStrike" baseline="0" dirty="0">
                <a:latin typeface="URWPalladioL-Ital"/>
              </a:rPr>
              <a:t>Dama </a:t>
            </a:r>
            <a:r>
              <a:rPr lang="de-DE" b="0" i="1" u="none" strike="noStrike" baseline="0" dirty="0" err="1">
                <a:latin typeface="URWPalladioL-Ital"/>
              </a:rPr>
              <a:t>dama</a:t>
            </a:r>
            <a:r>
              <a:rPr lang="de-DE" b="0" i="0" u="none" strike="noStrike" baseline="0" dirty="0">
                <a:latin typeface="URWPalladioL-Roma"/>
              </a:rPr>
              <a:t>). </a:t>
            </a:r>
          </a:p>
          <a:p>
            <a:pPr algn="l"/>
            <a:endParaRPr lang="de-DE" b="0" i="0" u="none" strike="noStrike" baseline="0" dirty="0">
              <a:latin typeface="URWPalladioL-Roma"/>
            </a:endParaRPr>
          </a:p>
          <a:p>
            <a:pPr algn="l"/>
            <a:r>
              <a:rPr lang="de-DE" b="0" i="1" u="none" strike="noStrike" baseline="0" dirty="0">
                <a:latin typeface="URWPalladioL-Ital"/>
              </a:rPr>
              <a:t>Genes</a:t>
            </a:r>
            <a:r>
              <a:rPr lang="de-DE" b="0" i="0" u="none" strike="noStrike" baseline="0" dirty="0">
                <a:latin typeface="URWPalladioL-Ital"/>
              </a:rPr>
              <a:t> </a:t>
            </a:r>
            <a:r>
              <a:rPr lang="de-DE" b="1" i="0" u="none" strike="noStrike" baseline="0" dirty="0">
                <a:latin typeface="URWPalladioL-Bold"/>
              </a:rPr>
              <a:t>2024</a:t>
            </a:r>
            <a:r>
              <a:rPr lang="de-DE" b="0" i="0" u="none" strike="noStrike" baseline="0" dirty="0">
                <a:latin typeface="URWPalladioL-Roma"/>
              </a:rPr>
              <a:t>, </a:t>
            </a:r>
            <a:r>
              <a:rPr lang="de-DE" b="0" i="0" u="none" strike="noStrike" baseline="0" dirty="0">
                <a:latin typeface="URWPalladioL-Ital"/>
              </a:rPr>
              <a:t>15</a:t>
            </a:r>
            <a:r>
              <a:rPr lang="de-DE" b="0" i="0" u="none" strike="noStrike" baseline="0" dirty="0">
                <a:latin typeface="URWPalladioL-Roma"/>
              </a:rPr>
              <a:t>, 1055.</a:t>
            </a:r>
          </a:p>
          <a:p>
            <a:pPr algn="l"/>
            <a:endParaRPr lang="de-DE" b="0" i="0" u="none" strike="noStrike" baseline="0" dirty="0">
              <a:latin typeface="URWPalladioL-Roma"/>
            </a:endParaRPr>
          </a:p>
          <a:p>
            <a:pPr algn="l"/>
            <a:r>
              <a:rPr lang="da-DK" b="0" i="0" u="none" strike="noStrike" baseline="0" dirty="0">
                <a:latin typeface="URWPalladioL-Roma"/>
              </a:rPr>
              <a:t>https://doi.org/10.3390/</a:t>
            </a:r>
          </a:p>
          <a:p>
            <a:pPr algn="l"/>
            <a:r>
              <a:rPr lang="da-DK" b="0" i="0" u="none" strike="noStrike" baseline="0" dirty="0">
                <a:latin typeface="URWPalladioL-Roma"/>
              </a:rPr>
              <a:t>genes15081055</a:t>
            </a:r>
            <a:endParaRPr lang="da-DK" sz="2000" dirty="0"/>
          </a:p>
        </p:txBody>
      </p:sp>
    </p:spTree>
    <p:extLst>
      <p:ext uri="{BB962C8B-B14F-4D97-AF65-F5344CB8AC3E}">
        <p14:creationId xmlns:p14="http://schemas.microsoft.com/office/powerpoint/2010/main" val="216224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7088A-0170-83DD-5220-32DB4CA4C7F0}"/>
              </a:ext>
            </a:extLst>
          </p:cNvPr>
          <p:cNvSpPr>
            <a:spLocks noGrp="1"/>
          </p:cNvSpPr>
          <p:nvPr>
            <p:ph type="title"/>
          </p:nvPr>
        </p:nvSpPr>
        <p:spPr/>
        <p:txBody>
          <a:bodyPr/>
          <a:lstStyle/>
          <a:p>
            <a:pPr algn="ctr"/>
            <a:r>
              <a:rPr lang="da-DK" dirty="0"/>
              <a:t>Dådyrenes pelsfarver på Hindsgavl</a:t>
            </a:r>
          </a:p>
        </p:txBody>
      </p:sp>
      <p:pic>
        <p:nvPicPr>
          <p:cNvPr id="4" name="Billede 3">
            <a:extLst>
              <a:ext uri="{FF2B5EF4-FFF2-40B4-BE49-F238E27FC236}">
                <a16:creationId xmlns:a16="http://schemas.microsoft.com/office/drawing/2014/main" id="{B1F33E00-0412-B1F3-CD61-AC681DC9C7A9}"/>
              </a:ext>
            </a:extLst>
          </p:cNvPr>
          <p:cNvPicPr>
            <a:picLocks noChangeAspect="1"/>
          </p:cNvPicPr>
          <p:nvPr/>
        </p:nvPicPr>
        <p:blipFill>
          <a:blip r:embed="rId2"/>
          <a:stretch>
            <a:fillRect/>
          </a:stretch>
        </p:blipFill>
        <p:spPr>
          <a:xfrm>
            <a:off x="0" y="3588764"/>
            <a:ext cx="12192000" cy="3010267"/>
          </a:xfrm>
          <a:prstGeom prst="rect">
            <a:avLst/>
          </a:prstGeom>
        </p:spPr>
      </p:pic>
      <p:sp>
        <p:nvSpPr>
          <p:cNvPr id="5" name="Tekstfelt 4">
            <a:extLst>
              <a:ext uri="{FF2B5EF4-FFF2-40B4-BE49-F238E27FC236}">
                <a16:creationId xmlns:a16="http://schemas.microsoft.com/office/drawing/2014/main" id="{7CCED79C-8DA4-D705-493B-5A6D317E6AA1}"/>
              </a:ext>
            </a:extLst>
          </p:cNvPr>
          <p:cNvSpPr txBox="1"/>
          <p:nvPr/>
        </p:nvSpPr>
        <p:spPr>
          <a:xfrm>
            <a:off x="10483970" y="3219432"/>
            <a:ext cx="1446362" cy="369332"/>
          </a:xfrm>
          <a:prstGeom prst="rect">
            <a:avLst/>
          </a:prstGeom>
          <a:noFill/>
        </p:spPr>
        <p:txBody>
          <a:bodyPr wrap="square" rtlCol="0">
            <a:spAutoFit/>
          </a:bodyPr>
          <a:lstStyle/>
          <a:p>
            <a:r>
              <a:rPr lang="da-DK" dirty="0"/>
              <a:t>2. nov. 2025</a:t>
            </a:r>
          </a:p>
        </p:txBody>
      </p:sp>
      <p:sp>
        <p:nvSpPr>
          <p:cNvPr id="3" name="Tekstfelt 2">
            <a:extLst>
              <a:ext uri="{FF2B5EF4-FFF2-40B4-BE49-F238E27FC236}">
                <a16:creationId xmlns:a16="http://schemas.microsoft.com/office/drawing/2014/main" id="{E9046F83-73C9-95EB-9316-2D7222DE5345}"/>
              </a:ext>
            </a:extLst>
          </p:cNvPr>
          <p:cNvSpPr txBox="1"/>
          <p:nvPr/>
        </p:nvSpPr>
        <p:spPr>
          <a:xfrm>
            <a:off x="3249282" y="2303469"/>
            <a:ext cx="5693435" cy="830997"/>
          </a:xfrm>
          <a:prstGeom prst="rect">
            <a:avLst/>
          </a:prstGeom>
          <a:noFill/>
        </p:spPr>
        <p:txBody>
          <a:bodyPr wrap="square" rtlCol="0">
            <a:spAutoFit/>
          </a:bodyPr>
          <a:lstStyle/>
          <a:p>
            <a:r>
              <a:rPr lang="da-DK" sz="2400" dirty="0"/>
              <a:t>Det er muligt, at de flødekaramelfarvede </a:t>
            </a:r>
          </a:p>
          <a:p>
            <a:r>
              <a:rPr lang="da-DK" sz="2400" dirty="0"/>
              <a:t>kalve fra i år bliver hvide med alderen…</a:t>
            </a:r>
          </a:p>
        </p:txBody>
      </p:sp>
    </p:spTree>
    <p:extLst>
      <p:ext uri="{BB962C8B-B14F-4D97-AF65-F5344CB8AC3E}">
        <p14:creationId xmlns:p14="http://schemas.microsoft.com/office/powerpoint/2010/main" val="176314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1C80E-960D-DD55-9044-97271C8116AD}"/>
              </a:ext>
            </a:extLst>
          </p:cNvPr>
          <p:cNvSpPr>
            <a:spLocks noGrp="1"/>
          </p:cNvSpPr>
          <p:nvPr>
            <p:ph type="title"/>
          </p:nvPr>
        </p:nvSpPr>
        <p:spPr/>
        <p:txBody>
          <a:bodyPr/>
          <a:lstStyle/>
          <a:p>
            <a:pPr algn="ctr"/>
            <a:r>
              <a:rPr lang="da-DK" dirty="0"/>
              <a:t>Dådyrenes pelsfarver på Hindsgavl</a:t>
            </a:r>
          </a:p>
        </p:txBody>
      </p:sp>
      <p:pic>
        <p:nvPicPr>
          <p:cNvPr id="7" name="Billede 6">
            <a:extLst>
              <a:ext uri="{FF2B5EF4-FFF2-40B4-BE49-F238E27FC236}">
                <a16:creationId xmlns:a16="http://schemas.microsoft.com/office/drawing/2014/main" id="{BCCF37A9-8CA6-996E-9FF2-B4FEC4E5D245}"/>
              </a:ext>
            </a:extLst>
          </p:cNvPr>
          <p:cNvPicPr>
            <a:picLocks noChangeAspect="1"/>
          </p:cNvPicPr>
          <p:nvPr/>
        </p:nvPicPr>
        <p:blipFill>
          <a:blip r:embed="rId2"/>
          <a:stretch>
            <a:fillRect/>
          </a:stretch>
        </p:blipFill>
        <p:spPr>
          <a:xfrm>
            <a:off x="706687" y="2250307"/>
            <a:ext cx="11002911" cy="4134427"/>
          </a:xfrm>
          <a:prstGeom prst="rect">
            <a:avLst/>
          </a:prstGeom>
        </p:spPr>
      </p:pic>
      <p:sp>
        <p:nvSpPr>
          <p:cNvPr id="3" name="Tekstfelt 2">
            <a:extLst>
              <a:ext uri="{FF2B5EF4-FFF2-40B4-BE49-F238E27FC236}">
                <a16:creationId xmlns:a16="http://schemas.microsoft.com/office/drawing/2014/main" id="{2AFF5339-C5D8-1838-DB2A-8B687F787B41}"/>
              </a:ext>
            </a:extLst>
          </p:cNvPr>
          <p:cNvSpPr txBox="1"/>
          <p:nvPr/>
        </p:nvSpPr>
        <p:spPr>
          <a:xfrm>
            <a:off x="9394166" y="1880975"/>
            <a:ext cx="1462388" cy="369332"/>
          </a:xfrm>
          <a:prstGeom prst="rect">
            <a:avLst/>
          </a:prstGeom>
          <a:noFill/>
        </p:spPr>
        <p:txBody>
          <a:bodyPr wrap="none" rtlCol="0">
            <a:spAutoFit/>
          </a:bodyPr>
          <a:lstStyle/>
          <a:p>
            <a:r>
              <a:rPr lang="da-DK" dirty="0"/>
              <a:t>28. okt. 2025</a:t>
            </a:r>
          </a:p>
        </p:txBody>
      </p:sp>
    </p:spTree>
    <p:extLst>
      <p:ext uri="{BB962C8B-B14F-4D97-AF65-F5344CB8AC3E}">
        <p14:creationId xmlns:p14="http://schemas.microsoft.com/office/powerpoint/2010/main" val="337017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6A591-F560-A53E-80AC-74946A3A476F}"/>
              </a:ext>
            </a:extLst>
          </p:cNvPr>
          <p:cNvSpPr>
            <a:spLocks noGrp="1"/>
          </p:cNvSpPr>
          <p:nvPr>
            <p:ph type="title"/>
          </p:nvPr>
        </p:nvSpPr>
        <p:spPr/>
        <p:txBody>
          <a:bodyPr/>
          <a:lstStyle/>
          <a:p>
            <a:pPr algn="ctr"/>
            <a:r>
              <a:rPr lang="da-DK" dirty="0"/>
              <a:t>Så I nogle hjorte på Sletten (rød/blå rute?)</a:t>
            </a:r>
          </a:p>
        </p:txBody>
      </p:sp>
      <p:pic>
        <p:nvPicPr>
          <p:cNvPr id="4" name="Billede 3">
            <a:extLst>
              <a:ext uri="{FF2B5EF4-FFF2-40B4-BE49-F238E27FC236}">
                <a16:creationId xmlns:a16="http://schemas.microsoft.com/office/drawing/2014/main" id="{6949B6BE-A7A2-2200-C9DC-5B0272B8F7B9}"/>
              </a:ext>
            </a:extLst>
          </p:cNvPr>
          <p:cNvPicPr>
            <a:picLocks noChangeAspect="1"/>
          </p:cNvPicPr>
          <p:nvPr/>
        </p:nvPicPr>
        <p:blipFill>
          <a:blip r:embed="rId2"/>
          <a:stretch>
            <a:fillRect/>
          </a:stretch>
        </p:blipFill>
        <p:spPr>
          <a:xfrm>
            <a:off x="1399396" y="1785668"/>
            <a:ext cx="9393207" cy="5072332"/>
          </a:xfrm>
          <a:prstGeom prst="rect">
            <a:avLst/>
          </a:prstGeom>
        </p:spPr>
      </p:pic>
    </p:spTree>
    <p:extLst>
      <p:ext uri="{BB962C8B-B14F-4D97-AF65-F5344CB8AC3E}">
        <p14:creationId xmlns:p14="http://schemas.microsoft.com/office/powerpoint/2010/main" val="218178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5A370-A393-52A4-2170-7F1AB9BD2DAB}"/>
              </a:ext>
            </a:extLst>
          </p:cNvPr>
          <p:cNvSpPr>
            <a:spLocks noGrp="1"/>
          </p:cNvSpPr>
          <p:nvPr>
            <p:ph type="title"/>
          </p:nvPr>
        </p:nvSpPr>
        <p:spPr/>
        <p:txBody>
          <a:bodyPr/>
          <a:lstStyle/>
          <a:p>
            <a:pPr algn="ctr"/>
            <a:r>
              <a:rPr lang="da-DK" dirty="0"/>
              <a:t>Dådyr anno 2025: måske er der 6 varianter?!</a:t>
            </a:r>
          </a:p>
        </p:txBody>
      </p:sp>
      <p:pic>
        <p:nvPicPr>
          <p:cNvPr id="4" name="Billede 3">
            <a:extLst>
              <a:ext uri="{FF2B5EF4-FFF2-40B4-BE49-F238E27FC236}">
                <a16:creationId xmlns:a16="http://schemas.microsoft.com/office/drawing/2014/main" id="{C788D92E-D47C-4288-CD4A-B3AB50368737}"/>
              </a:ext>
            </a:extLst>
          </p:cNvPr>
          <p:cNvPicPr>
            <a:picLocks noChangeAspect="1"/>
          </p:cNvPicPr>
          <p:nvPr/>
        </p:nvPicPr>
        <p:blipFill>
          <a:blip r:embed="rId2"/>
          <a:stretch>
            <a:fillRect/>
          </a:stretch>
        </p:blipFill>
        <p:spPr>
          <a:xfrm>
            <a:off x="0" y="2074459"/>
            <a:ext cx="12192000" cy="2496416"/>
          </a:xfrm>
          <a:prstGeom prst="rect">
            <a:avLst/>
          </a:prstGeom>
        </p:spPr>
      </p:pic>
      <p:sp>
        <p:nvSpPr>
          <p:cNvPr id="5" name="Ellipse 4">
            <a:extLst>
              <a:ext uri="{FF2B5EF4-FFF2-40B4-BE49-F238E27FC236}">
                <a16:creationId xmlns:a16="http://schemas.microsoft.com/office/drawing/2014/main" id="{1EBC0047-163F-A1B6-E7DB-3BB053D902C6}"/>
              </a:ext>
            </a:extLst>
          </p:cNvPr>
          <p:cNvSpPr/>
          <p:nvPr/>
        </p:nvSpPr>
        <p:spPr>
          <a:xfrm>
            <a:off x="1526875" y="3085441"/>
            <a:ext cx="1268083" cy="1302588"/>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FD223998-451B-1FE6-3E8B-DDCFDF2BC599}"/>
              </a:ext>
            </a:extLst>
          </p:cNvPr>
          <p:cNvPicPr>
            <a:picLocks noChangeAspect="1"/>
          </p:cNvPicPr>
          <p:nvPr/>
        </p:nvPicPr>
        <p:blipFill>
          <a:blip r:embed="rId3"/>
          <a:stretch>
            <a:fillRect/>
          </a:stretch>
        </p:blipFill>
        <p:spPr>
          <a:xfrm>
            <a:off x="0" y="4751997"/>
            <a:ext cx="5042707" cy="2106003"/>
          </a:xfrm>
          <a:prstGeom prst="rect">
            <a:avLst/>
          </a:prstGeom>
        </p:spPr>
      </p:pic>
      <p:sp>
        <p:nvSpPr>
          <p:cNvPr id="8" name="Ellipse 7">
            <a:extLst>
              <a:ext uri="{FF2B5EF4-FFF2-40B4-BE49-F238E27FC236}">
                <a16:creationId xmlns:a16="http://schemas.microsoft.com/office/drawing/2014/main" id="{124E4D81-DD61-8ED5-30C1-D3D354F3EA9B}"/>
              </a:ext>
            </a:extLst>
          </p:cNvPr>
          <p:cNvSpPr/>
          <p:nvPr/>
        </p:nvSpPr>
        <p:spPr>
          <a:xfrm>
            <a:off x="838200" y="5058075"/>
            <a:ext cx="2370131" cy="1799925"/>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03714194-54DD-33CA-9F8E-6BAF299453A7}"/>
              </a:ext>
            </a:extLst>
          </p:cNvPr>
          <p:cNvSpPr txBox="1"/>
          <p:nvPr/>
        </p:nvSpPr>
        <p:spPr>
          <a:xfrm>
            <a:off x="5447899" y="5588705"/>
            <a:ext cx="5997668" cy="369332"/>
          </a:xfrm>
          <a:prstGeom prst="rect">
            <a:avLst/>
          </a:prstGeom>
          <a:noFill/>
        </p:spPr>
        <p:txBody>
          <a:bodyPr wrap="none" rtlCol="0">
            <a:spAutoFit/>
          </a:bodyPr>
          <a:lstStyle/>
          <a:p>
            <a:r>
              <a:rPr lang="da-DK" dirty="0"/>
              <a:t>Eller måske har den bare fået vinterpels lidt før de andre…?</a:t>
            </a:r>
          </a:p>
        </p:txBody>
      </p:sp>
      <p:sp>
        <p:nvSpPr>
          <p:cNvPr id="6" name="Tekstfelt 5">
            <a:extLst>
              <a:ext uri="{FF2B5EF4-FFF2-40B4-BE49-F238E27FC236}">
                <a16:creationId xmlns:a16="http://schemas.microsoft.com/office/drawing/2014/main" id="{510CC2A0-2435-8DAF-195A-4C99DF3D5BCB}"/>
              </a:ext>
            </a:extLst>
          </p:cNvPr>
          <p:cNvSpPr txBox="1"/>
          <p:nvPr/>
        </p:nvSpPr>
        <p:spPr>
          <a:xfrm>
            <a:off x="11635349" y="2754342"/>
            <a:ext cx="433006" cy="400110"/>
          </a:xfrm>
          <a:prstGeom prst="rect">
            <a:avLst/>
          </a:prstGeom>
          <a:noFill/>
        </p:spPr>
        <p:txBody>
          <a:bodyPr wrap="square" rtlCol="0">
            <a:spAutoFit/>
          </a:bodyPr>
          <a:lstStyle/>
          <a:p>
            <a:r>
              <a:rPr lang="da-DK" sz="2000" dirty="0">
                <a:solidFill>
                  <a:schemeClr val="bg1"/>
                </a:solidFill>
              </a:rPr>
              <a:t>1</a:t>
            </a:r>
          </a:p>
        </p:txBody>
      </p:sp>
      <p:sp>
        <p:nvSpPr>
          <p:cNvPr id="10" name="Tekstfelt 9">
            <a:extLst>
              <a:ext uri="{FF2B5EF4-FFF2-40B4-BE49-F238E27FC236}">
                <a16:creationId xmlns:a16="http://schemas.microsoft.com/office/drawing/2014/main" id="{E31D8B44-B1C6-5C9F-EEB0-1131C57D1FA2}"/>
              </a:ext>
            </a:extLst>
          </p:cNvPr>
          <p:cNvSpPr txBox="1"/>
          <p:nvPr/>
        </p:nvSpPr>
        <p:spPr>
          <a:xfrm>
            <a:off x="10448622" y="2825001"/>
            <a:ext cx="433006" cy="400110"/>
          </a:xfrm>
          <a:prstGeom prst="rect">
            <a:avLst/>
          </a:prstGeom>
          <a:noFill/>
        </p:spPr>
        <p:txBody>
          <a:bodyPr wrap="square" rtlCol="0">
            <a:spAutoFit/>
          </a:bodyPr>
          <a:lstStyle/>
          <a:p>
            <a:r>
              <a:rPr lang="da-DK" sz="2000" dirty="0">
                <a:solidFill>
                  <a:schemeClr val="bg1"/>
                </a:solidFill>
              </a:rPr>
              <a:t>2</a:t>
            </a:r>
          </a:p>
        </p:txBody>
      </p:sp>
      <p:sp>
        <p:nvSpPr>
          <p:cNvPr id="11" name="Tekstfelt 10">
            <a:extLst>
              <a:ext uri="{FF2B5EF4-FFF2-40B4-BE49-F238E27FC236}">
                <a16:creationId xmlns:a16="http://schemas.microsoft.com/office/drawing/2014/main" id="{83839717-C631-FCBB-D6FB-5F0460544F0C}"/>
              </a:ext>
            </a:extLst>
          </p:cNvPr>
          <p:cNvSpPr txBox="1"/>
          <p:nvPr/>
        </p:nvSpPr>
        <p:spPr>
          <a:xfrm>
            <a:off x="9194074" y="2354232"/>
            <a:ext cx="433006" cy="400110"/>
          </a:xfrm>
          <a:prstGeom prst="rect">
            <a:avLst/>
          </a:prstGeom>
          <a:noFill/>
        </p:spPr>
        <p:txBody>
          <a:bodyPr wrap="square" rtlCol="0">
            <a:spAutoFit/>
          </a:bodyPr>
          <a:lstStyle/>
          <a:p>
            <a:r>
              <a:rPr lang="da-DK" sz="2000" dirty="0">
                <a:solidFill>
                  <a:schemeClr val="bg1"/>
                </a:solidFill>
              </a:rPr>
              <a:t>3</a:t>
            </a:r>
          </a:p>
        </p:txBody>
      </p:sp>
      <p:sp>
        <p:nvSpPr>
          <p:cNvPr id="12" name="Tekstfelt 11">
            <a:extLst>
              <a:ext uri="{FF2B5EF4-FFF2-40B4-BE49-F238E27FC236}">
                <a16:creationId xmlns:a16="http://schemas.microsoft.com/office/drawing/2014/main" id="{8D595ABD-BEAE-055E-2491-6724CF803E4D}"/>
              </a:ext>
            </a:extLst>
          </p:cNvPr>
          <p:cNvSpPr txBox="1"/>
          <p:nvPr/>
        </p:nvSpPr>
        <p:spPr>
          <a:xfrm>
            <a:off x="6834501" y="2754342"/>
            <a:ext cx="433006" cy="400110"/>
          </a:xfrm>
          <a:prstGeom prst="rect">
            <a:avLst/>
          </a:prstGeom>
          <a:noFill/>
        </p:spPr>
        <p:txBody>
          <a:bodyPr wrap="square" rtlCol="0">
            <a:spAutoFit/>
          </a:bodyPr>
          <a:lstStyle/>
          <a:p>
            <a:r>
              <a:rPr lang="da-DK" sz="2000" dirty="0">
                <a:solidFill>
                  <a:schemeClr val="bg1"/>
                </a:solidFill>
              </a:rPr>
              <a:t>4</a:t>
            </a:r>
          </a:p>
        </p:txBody>
      </p:sp>
      <p:sp>
        <p:nvSpPr>
          <p:cNvPr id="13" name="Tekstfelt 12">
            <a:extLst>
              <a:ext uri="{FF2B5EF4-FFF2-40B4-BE49-F238E27FC236}">
                <a16:creationId xmlns:a16="http://schemas.microsoft.com/office/drawing/2014/main" id="{1C7209C0-3398-38BA-06F1-6910B4304788}"/>
              </a:ext>
            </a:extLst>
          </p:cNvPr>
          <p:cNvSpPr txBox="1"/>
          <p:nvPr/>
        </p:nvSpPr>
        <p:spPr>
          <a:xfrm>
            <a:off x="5613864" y="2825001"/>
            <a:ext cx="433006" cy="400110"/>
          </a:xfrm>
          <a:prstGeom prst="rect">
            <a:avLst/>
          </a:prstGeom>
          <a:noFill/>
        </p:spPr>
        <p:txBody>
          <a:bodyPr wrap="square" rtlCol="0">
            <a:spAutoFit/>
          </a:bodyPr>
          <a:lstStyle/>
          <a:p>
            <a:r>
              <a:rPr lang="da-DK" sz="2000" dirty="0">
                <a:solidFill>
                  <a:schemeClr val="bg1"/>
                </a:solidFill>
              </a:rPr>
              <a:t>5</a:t>
            </a:r>
          </a:p>
        </p:txBody>
      </p:sp>
      <p:sp>
        <p:nvSpPr>
          <p:cNvPr id="14" name="Tekstfelt 13">
            <a:extLst>
              <a:ext uri="{FF2B5EF4-FFF2-40B4-BE49-F238E27FC236}">
                <a16:creationId xmlns:a16="http://schemas.microsoft.com/office/drawing/2014/main" id="{B737A2B7-41C5-473B-DE49-60B2A5C643EA}"/>
              </a:ext>
            </a:extLst>
          </p:cNvPr>
          <p:cNvSpPr txBox="1"/>
          <p:nvPr/>
        </p:nvSpPr>
        <p:spPr>
          <a:xfrm>
            <a:off x="1999743" y="2685331"/>
            <a:ext cx="433006" cy="400110"/>
          </a:xfrm>
          <a:prstGeom prst="rect">
            <a:avLst/>
          </a:prstGeom>
          <a:noFill/>
        </p:spPr>
        <p:txBody>
          <a:bodyPr wrap="square" rtlCol="0">
            <a:spAutoFit/>
          </a:bodyPr>
          <a:lstStyle/>
          <a:p>
            <a:r>
              <a:rPr lang="da-DK" sz="2000" dirty="0">
                <a:solidFill>
                  <a:schemeClr val="bg1"/>
                </a:solidFill>
              </a:rPr>
              <a:t>6</a:t>
            </a:r>
          </a:p>
        </p:txBody>
      </p:sp>
    </p:spTree>
    <p:extLst>
      <p:ext uri="{BB962C8B-B14F-4D97-AF65-F5344CB8AC3E}">
        <p14:creationId xmlns:p14="http://schemas.microsoft.com/office/powerpoint/2010/main" val="49141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7A34F-6912-1656-D0E2-1C86EF0A54CE}"/>
              </a:ext>
            </a:extLst>
          </p:cNvPr>
          <p:cNvSpPr>
            <a:spLocks noGrp="1"/>
          </p:cNvSpPr>
          <p:nvPr>
            <p:ph type="title"/>
          </p:nvPr>
        </p:nvSpPr>
        <p:spPr/>
        <p:txBody>
          <a:bodyPr/>
          <a:lstStyle/>
          <a:p>
            <a:pPr algn="ctr"/>
            <a:r>
              <a:rPr lang="da-DK" dirty="0"/>
              <a:t>Andre pattedyrs pelsfarver: egern</a:t>
            </a:r>
          </a:p>
        </p:txBody>
      </p:sp>
      <p:sp>
        <p:nvSpPr>
          <p:cNvPr id="3" name="Pladsholder til indhold 2">
            <a:extLst>
              <a:ext uri="{FF2B5EF4-FFF2-40B4-BE49-F238E27FC236}">
                <a16:creationId xmlns:a16="http://schemas.microsoft.com/office/drawing/2014/main" id="{4C74179F-4025-3756-8D2E-CEC92A6D56DB}"/>
              </a:ext>
            </a:extLst>
          </p:cNvPr>
          <p:cNvSpPr>
            <a:spLocks noGrp="1"/>
          </p:cNvSpPr>
          <p:nvPr>
            <p:ph idx="1"/>
          </p:nvPr>
        </p:nvSpPr>
        <p:spPr>
          <a:xfrm>
            <a:off x="906962" y="1690688"/>
            <a:ext cx="8531774" cy="3453704"/>
          </a:xfrm>
        </p:spPr>
        <p:txBody>
          <a:bodyPr/>
          <a:lstStyle/>
          <a:p>
            <a:r>
              <a:rPr lang="da-DK" dirty="0"/>
              <a:t>Kig på de udstoppede egern i lokale 44</a:t>
            </a:r>
          </a:p>
        </p:txBody>
      </p:sp>
      <p:pic>
        <p:nvPicPr>
          <p:cNvPr id="2050" name="Picture 2" descr="undefined">
            <a:extLst>
              <a:ext uri="{FF2B5EF4-FFF2-40B4-BE49-F238E27FC236}">
                <a16:creationId xmlns:a16="http://schemas.microsoft.com/office/drawing/2014/main" id="{768EC181-3B1D-1715-6014-CDCAF3D9F4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98" t="10235" r="26321"/>
          <a:stretch/>
        </p:blipFill>
        <p:spPr bwMode="auto">
          <a:xfrm>
            <a:off x="7988560" y="1889185"/>
            <a:ext cx="4203440" cy="4956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gens art: DET SORTE EGERN - Naturmagasinet NaturGuide.dk">
            <a:extLst>
              <a:ext uri="{FF2B5EF4-FFF2-40B4-BE49-F238E27FC236}">
                <a16:creationId xmlns:a16="http://schemas.microsoft.com/office/drawing/2014/main" id="{D5240C59-40AC-B40D-783F-F1446AAAD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468"/>
          <a:stretch/>
        </p:blipFill>
        <p:spPr bwMode="auto">
          <a:xfrm>
            <a:off x="1252538" y="2609849"/>
            <a:ext cx="4467761" cy="42361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BE6AE8F7-1B59-71AE-BAEA-4B3FCAA6A462}"/>
              </a:ext>
            </a:extLst>
          </p:cNvPr>
          <p:cNvSpPr txBox="1"/>
          <p:nvPr/>
        </p:nvSpPr>
        <p:spPr>
          <a:xfrm>
            <a:off x="6108698" y="5569545"/>
            <a:ext cx="1391728" cy="923330"/>
          </a:xfrm>
          <a:prstGeom prst="rect">
            <a:avLst/>
          </a:prstGeom>
          <a:noFill/>
        </p:spPr>
        <p:txBody>
          <a:bodyPr wrap="square" rtlCol="0">
            <a:spAutoFit/>
          </a:bodyPr>
          <a:lstStyle/>
          <a:p>
            <a:r>
              <a:rPr lang="da-DK" dirty="0"/>
              <a:t>Begge fotos er stjålet på internettet</a:t>
            </a:r>
          </a:p>
        </p:txBody>
      </p:sp>
    </p:spTree>
    <p:extLst>
      <p:ext uri="{BB962C8B-B14F-4D97-AF65-F5344CB8AC3E}">
        <p14:creationId xmlns:p14="http://schemas.microsoft.com/office/powerpoint/2010/main" val="4206412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2FC17-34EB-4AE7-3EEE-EF58233179AA}"/>
              </a:ext>
            </a:extLst>
          </p:cNvPr>
          <p:cNvSpPr>
            <a:spLocks noGrp="1"/>
          </p:cNvSpPr>
          <p:nvPr>
            <p:ph type="title"/>
          </p:nvPr>
        </p:nvSpPr>
        <p:spPr/>
        <p:txBody>
          <a:bodyPr/>
          <a:lstStyle/>
          <a:p>
            <a:pPr algn="ctr"/>
            <a:r>
              <a:rPr lang="da-DK" dirty="0"/>
              <a:t>Evolution - eksempler</a:t>
            </a:r>
          </a:p>
        </p:txBody>
      </p:sp>
      <p:sp>
        <p:nvSpPr>
          <p:cNvPr id="7" name="Tekstfelt 6">
            <a:extLst>
              <a:ext uri="{FF2B5EF4-FFF2-40B4-BE49-F238E27FC236}">
                <a16:creationId xmlns:a16="http://schemas.microsoft.com/office/drawing/2014/main" id="{2008657F-9110-6ED7-2CC7-37DEF68E16CD}"/>
              </a:ext>
            </a:extLst>
          </p:cNvPr>
          <p:cNvSpPr txBox="1"/>
          <p:nvPr/>
        </p:nvSpPr>
        <p:spPr>
          <a:xfrm>
            <a:off x="838200" y="1853074"/>
            <a:ext cx="3508794" cy="4536306"/>
          </a:xfrm>
          <a:prstGeom prst="rect">
            <a:avLst/>
          </a:prstGeom>
          <a:noFill/>
        </p:spPr>
        <p:txBody>
          <a:bodyPr wrap="square">
            <a:spAutoFit/>
          </a:bodyPr>
          <a:lstStyle/>
          <a:p>
            <a:pPr>
              <a:lnSpc>
                <a:spcPct val="115000"/>
              </a:lnSpc>
              <a:spcAft>
                <a:spcPts val="800"/>
              </a:spcAft>
            </a:pPr>
            <a:r>
              <a:rPr lang="da-DK" sz="1800" kern="100" dirty="0" err="1">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AI’s</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definition af </a:t>
            </a:r>
            <a:r>
              <a:rPr lang="da-DK" sz="1800" b="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evolution</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t>
            </a:r>
            <a:r>
              <a:rPr lang="da-DK" sz="1800" kern="100" dirty="0">
                <a:effectLst/>
                <a:latin typeface="Aptos" panose="020B0004020202020204" pitchFamily="34" charset="0"/>
                <a:ea typeface="Yu Mincho" panose="02020400000000000000" pitchFamily="18" charset="-128"/>
                <a:cs typeface="Times New Roman" panose="02020603050405020304" pitchFamily="18" charset="0"/>
              </a:rPr>
              <a:t> ”</a:t>
            </a:r>
            <a:r>
              <a:rPr lang="da-DK" sz="1800" i="1" kern="100" dirty="0">
                <a:effectLst/>
                <a:latin typeface="Aptos" panose="020B0004020202020204" pitchFamily="34" charset="0"/>
                <a:ea typeface="Yu Mincho" panose="02020400000000000000" pitchFamily="18" charset="-128"/>
                <a:cs typeface="Times New Roman" panose="02020603050405020304" pitchFamily="18" charset="0"/>
              </a:rPr>
              <a:t>Evolution er den gradvise, løbende udvikling af liv på Jorden, hvor organismer ændrer sig over generationer for at tilpasse sig deres miljø, drevet af mekanismer som naturlig selektion, hvor de bedst tilpassede individer overlever og videregiver deres arvelige egenskaber, hvilket skaber den enorme mangfoldighed af arter vi ser i dag, fra simple celler til komplekse pattedyr.”  </a:t>
            </a:r>
            <a:endParaRPr lang="da-DK" sz="1800" kern="100" dirty="0">
              <a:effectLst/>
              <a:latin typeface="Aptos" panose="020B0004020202020204" pitchFamily="34" charset="0"/>
              <a:ea typeface="Yu Mincho" panose="02020400000000000000" pitchFamily="18" charset="-128"/>
              <a:cs typeface="Times New Roman" panose="02020603050405020304" pitchFamily="18" charset="0"/>
            </a:endParaRPr>
          </a:p>
        </p:txBody>
      </p:sp>
      <p:sp>
        <p:nvSpPr>
          <p:cNvPr id="8" name="Tekstfelt 7">
            <a:extLst>
              <a:ext uri="{FF2B5EF4-FFF2-40B4-BE49-F238E27FC236}">
                <a16:creationId xmlns:a16="http://schemas.microsoft.com/office/drawing/2014/main" id="{2196F7E1-157C-EA68-A7F6-8F4B24346E2E}"/>
              </a:ext>
            </a:extLst>
          </p:cNvPr>
          <p:cNvSpPr txBox="1"/>
          <p:nvPr/>
        </p:nvSpPr>
        <p:spPr>
          <a:xfrm>
            <a:off x="5814204" y="1975449"/>
            <a:ext cx="5072332" cy="369332"/>
          </a:xfrm>
          <a:prstGeom prst="rect">
            <a:avLst/>
          </a:prstGeom>
          <a:noFill/>
        </p:spPr>
        <p:txBody>
          <a:bodyPr wrap="square" rtlCol="0">
            <a:spAutoFit/>
          </a:bodyPr>
          <a:lstStyle/>
          <a:p>
            <a:r>
              <a:rPr lang="da-DK" b="1" dirty="0"/>
              <a:t>Eksempler:</a:t>
            </a:r>
          </a:p>
        </p:txBody>
      </p:sp>
    </p:spTree>
    <p:extLst>
      <p:ext uri="{BB962C8B-B14F-4D97-AF65-F5344CB8AC3E}">
        <p14:creationId xmlns:p14="http://schemas.microsoft.com/office/powerpoint/2010/main" val="268395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C9A76-60CB-3CC5-A8E2-7D30981D358A}"/>
              </a:ext>
            </a:extLst>
          </p:cNvPr>
          <p:cNvSpPr>
            <a:spLocks noGrp="1"/>
          </p:cNvSpPr>
          <p:nvPr>
            <p:ph type="title"/>
          </p:nvPr>
        </p:nvSpPr>
        <p:spPr/>
        <p:txBody>
          <a:bodyPr/>
          <a:lstStyle/>
          <a:p>
            <a:pPr algn="ctr"/>
            <a:r>
              <a:rPr lang="da-DK" dirty="0"/>
              <a:t>Evolution: spætter på Hindsgavl</a:t>
            </a:r>
          </a:p>
        </p:txBody>
      </p:sp>
      <p:pic>
        <p:nvPicPr>
          <p:cNvPr id="4" name="Billede 3">
            <a:extLst>
              <a:ext uri="{FF2B5EF4-FFF2-40B4-BE49-F238E27FC236}">
                <a16:creationId xmlns:a16="http://schemas.microsoft.com/office/drawing/2014/main" id="{DDE97D19-13F7-DC95-D535-28CF49CA8283}"/>
              </a:ext>
            </a:extLst>
          </p:cNvPr>
          <p:cNvPicPr>
            <a:picLocks noChangeAspect="1"/>
          </p:cNvPicPr>
          <p:nvPr/>
        </p:nvPicPr>
        <p:blipFill>
          <a:blip r:embed="rId2"/>
          <a:stretch>
            <a:fillRect/>
          </a:stretch>
        </p:blipFill>
        <p:spPr>
          <a:xfrm>
            <a:off x="5942728" y="3314205"/>
            <a:ext cx="6249272" cy="3543795"/>
          </a:xfrm>
          <a:prstGeom prst="rect">
            <a:avLst/>
          </a:prstGeom>
        </p:spPr>
      </p:pic>
      <p:pic>
        <p:nvPicPr>
          <p:cNvPr id="3074" name="Picture 2" descr="Grønspætte (Picus viridis) - Naturbasen">
            <a:extLst>
              <a:ext uri="{FF2B5EF4-FFF2-40B4-BE49-F238E27FC236}">
                <a16:creationId xmlns:a16="http://schemas.microsoft.com/office/drawing/2014/main" id="{D0C3393F-4595-FD54-4EEE-9DBBFE2FC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9681"/>
            <a:ext cx="4166782" cy="386831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A90A1D48-12EF-E632-DDF8-4EBD2F9C6F63}"/>
              </a:ext>
            </a:extLst>
          </p:cNvPr>
          <p:cNvSpPr txBox="1"/>
          <p:nvPr/>
        </p:nvSpPr>
        <p:spPr>
          <a:xfrm>
            <a:off x="4358891" y="5673062"/>
            <a:ext cx="1391728" cy="923330"/>
          </a:xfrm>
          <a:prstGeom prst="rect">
            <a:avLst/>
          </a:prstGeom>
          <a:noFill/>
        </p:spPr>
        <p:txBody>
          <a:bodyPr wrap="square" rtlCol="0">
            <a:spAutoFit/>
          </a:bodyPr>
          <a:lstStyle/>
          <a:p>
            <a:r>
              <a:rPr lang="da-DK" dirty="0"/>
              <a:t>Begge fotos er stjålet på internettet</a:t>
            </a:r>
          </a:p>
        </p:txBody>
      </p:sp>
      <p:sp>
        <p:nvSpPr>
          <p:cNvPr id="5" name="Tekstfelt 4">
            <a:extLst>
              <a:ext uri="{FF2B5EF4-FFF2-40B4-BE49-F238E27FC236}">
                <a16:creationId xmlns:a16="http://schemas.microsoft.com/office/drawing/2014/main" id="{4A449592-B7B5-F6CB-EA50-39ED15B520DB}"/>
              </a:ext>
            </a:extLst>
          </p:cNvPr>
          <p:cNvSpPr txBox="1"/>
          <p:nvPr/>
        </p:nvSpPr>
        <p:spPr>
          <a:xfrm>
            <a:off x="2632494" y="1809949"/>
            <a:ext cx="6927011" cy="461665"/>
          </a:xfrm>
          <a:prstGeom prst="rect">
            <a:avLst/>
          </a:prstGeom>
          <a:noFill/>
        </p:spPr>
        <p:txBody>
          <a:bodyPr wrap="square" rtlCol="0">
            <a:spAutoFit/>
          </a:bodyPr>
          <a:lstStyle/>
          <a:p>
            <a:r>
              <a:rPr lang="da-DK" sz="2400" dirty="0"/>
              <a:t>På hvilke måder er spætterne tilpasset deres miljø?</a:t>
            </a:r>
          </a:p>
        </p:txBody>
      </p:sp>
    </p:spTree>
    <p:extLst>
      <p:ext uri="{BB962C8B-B14F-4D97-AF65-F5344CB8AC3E}">
        <p14:creationId xmlns:p14="http://schemas.microsoft.com/office/powerpoint/2010/main" val="2684653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32E6B-7096-894D-A706-4C66FA972A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22CD3D-C9ED-5E24-5724-CF90D5852578}"/>
              </a:ext>
            </a:extLst>
          </p:cNvPr>
          <p:cNvSpPr>
            <a:spLocks noGrp="1"/>
          </p:cNvSpPr>
          <p:nvPr>
            <p:ph type="title"/>
          </p:nvPr>
        </p:nvSpPr>
        <p:spPr/>
        <p:txBody>
          <a:bodyPr/>
          <a:lstStyle/>
          <a:p>
            <a:pPr algn="ctr"/>
            <a:r>
              <a:rPr lang="da-DK" dirty="0"/>
              <a:t>Naturlig selektion - eksempler</a:t>
            </a:r>
          </a:p>
        </p:txBody>
      </p:sp>
      <p:sp>
        <p:nvSpPr>
          <p:cNvPr id="4" name="Tekstfelt 3">
            <a:extLst>
              <a:ext uri="{FF2B5EF4-FFF2-40B4-BE49-F238E27FC236}">
                <a16:creationId xmlns:a16="http://schemas.microsoft.com/office/drawing/2014/main" id="{B525499E-7369-502C-AD00-4974D0B79E8D}"/>
              </a:ext>
            </a:extLst>
          </p:cNvPr>
          <p:cNvSpPr txBox="1"/>
          <p:nvPr/>
        </p:nvSpPr>
        <p:spPr>
          <a:xfrm>
            <a:off x="776378" y="1827194"/>
            <a:ext cx="4071668" cy="4536306"/>
          </a:xfrm>
          <a:prstGeom prst="rect">
            <a:avLst/>
          </a:prstGeom>
          <a:noFill/>
        </p:spPr>
        <p:txBody>
          <a:bodyPr wrap="square">
            <a:spAutoFit/>
          </a:bodyPr>
          <a:lstStyle/>
          <a:p>
            <a:pPr>
              <a:lnSpc>
                <a:spcPct val="115000"/>
              </a:lnSpc>
              <a:spcAft>
                <a:spcPts val="800"/>
              </a:spcAft>
            </a:pPr>
            <a:r>
              <a:rPr lang="da-DK" sz="1800" kern="100" dirty="0" err="1">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AI’s</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definition af </a:t>
            </a:r>
            <a:r>
              <a:rPr lang="da-DK" sz="1800" b="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naturlig selektion</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t>
            </a:r>
            <a:r>
              <a:rPr lang="da-DK" sz="1800" kern="100" dirty="0">
                <a:effectLst/>
                <a:latin typeface="Aptos" panose="020B0004020202020204" pitchFamily="34" charset="0"/>
                <a:ea typeface="Yu Mincho" panose="02020400000000000000" pitchFamily="18" charset="-128"/>
                <a:cs typeface="Times New Roman" panose="02020603050405020304" pitchFamily="18" charset="0"/>
              </a:rPr>
              <a:t> ”</a:t>
            </a:r>
            <a:r>
              <a:rPr lang="da-DK" sz="1800" i="1" kern="100" dirty="0">
                <a:effectLst/>
                <a:latin typeface="Aptos" panose="020B0004020202020204" pitchFamily="34" charset="0"/>
                <a:ea typeface="Yu Mincho" panose="02020400000000000000" pitchFamily="18" charset="-128"/>
                <a:cs typeface="Times New Roman" panose="02020603050405020304" pitchFamily="18" charset="0"/>
              </a:rPr>
              <a:t>Naturlig selektion er en evolutionsmekanisme, hvor organismer, der er bedst tilpasset deres miljø (har de mest fordelagtige, arvelige egenskaber), har større sandsynlighed for at overleve, formere sig og videregive disse egenskaber til deres afkom, hvilket over tid fører til genetisk udvikling og tilpasning af populationen. Det er princippet om "</a:t>
            </a:r>
            <a:r>
              <a:rPr lang="da-DK" sz="1800" i="1" u="sng" kern="100" dirty="0" err="1">
                <a:solidFill>
                  <a:srgbClr val="467886"/>
                </a:solidFill>
                <a:effectLst/>
                <a:latin typeface="Aptos" panose="020B0004020202020204" pitchFamily="34" charset="0"/>
                <a:ea typeface="Yu Mincho" panose="02020400000000000000" pitchFamily="18" charset="-128"/>
                <a:cs typeface="Times New Roman" panose="02020603050405020304" pitchFamily="18" charset="0"/>
                <a:hlinkClick r:id="rId2"/>
              </a:rPr>
              <a:t>survival</a:t>
            </a:r>
            <a:r>
              <a:rPr lang="da-DK" sz="1800" i="1" u="sng" kern="100" dirty="0">
                <a:solidFill>
                  <a:srgbClr val="467886"/>
                </a:solidFill>
                <a:effectLst/>
                <a:latin typeface="Aptos" panose="020B0004020202020204" pitchFamily="34" charset="0"/>
                <a:ea typeface="Yu Mincho" panose="02020400000000000000" pitchFamily="18" charset="-128"/>
                <a:cs typeface="Times New Roman" panose="02020603050405020304" pitchFamily="18" charset="0"/>
                <a:hlinkClick r:id="rId2"/>
              </a:rPr>
              <a:t> of the fittest</a:t>
            </a:r>
            <a:r>
              <a:rPr lang="da-DK" sz="1800" i="1" kern="100" dirty="0">
                <a:effectLst/>
                <a:latin typeface="Aptos" panose="020B0004020202020204" pitchFamily="34" charset="0"/>
                <a:ea typeface="Yu Mincho" panose="02020400000000000000" pitchFamily="18" charset="-128"/>
                <a:cs typeface="Times New Roman" panose="02020603050405020304" pitchFamily="18" charset="0"/>
              </a:rPr>
              <a:t>" (den bedst egnede overlever) og danner grundlaget for Charles Darwins evolutionsteori.” </a:t>
            </a:r>
            <a:endParaRPr lang="da-DK" sz="1800" kern="100" dirty="0">
              <a:effectLst/>
              <a:latin typeface="Aptos" panose="020B0004020202020204" pitchFamily="34" charset="0"/>
              <a:ea typeface="Yu Mincho" panose="02020400000000000000" pitchFamily="18" charset="-128"/>
              <a:cs typeface="Times New Roman" panose="02020603050405020304" pitchFamily="18" charset="0"/>
            </a:endParaRPr>
          </a:p>
        </p:txBody>
      </p:sp>
      <p:sp>
        <p:nvSpPr>
          <p:cNvPr id="6" name="Tekstfelt 5">
            <a:extLst>
              <a:ext uri="{FF2B5EF4-FFF2-40B4-BE49-F238E27FC236}">
                <a16:creationId xmlns:a16="http://schemas.microsoft.com/office/drawing/2014/main" id="{39A81154-84B1-A821-4E8E-85056C2835D0}"/>
              </a:ext>
            </a:extLst>
          </p:cNvPr>
          <p:cNvSpPr txBox="1"/>
          <p:nvPr/>
        </p:nvSpPr>
        <p:spPr>
          <a:xfrm>
            <a:off x="5814204" y="1975449"/>
            <a:ext cx="5072332" cy="369332"/>
          </a:xfrm>
          <a:prstGeom prst="rect">
            <a:avLst/>
          </a:prstGeom>
          <a:noFill/>
        </p:spPr>
        <p:txBody>
          <a:bodyPr wrap="square" rtlCol="0">
            <a:spAutoFit/>
          </a:bodyPr>
          <a:lstStyle/>
          <a:p>
            <a:r>
              <a:rPr lang="da-DK" b="1" dirty="0"/>
              <a:t>Eksempler:</a:t>
            </a:r>
          </a:p>
        </p:txBody>
      </p:sp>
    </p:spTree>
    <p:extLst>
      <p:ext uri="{BB962C8B-B14F-4D97-AF65-F5344CB8AC3E}">
        <p14:creationId xmlns:p14="http://schemas.microsoft.com/office/powerpoint/2010/main" val="403617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A36D-5C44-3FEC-3796-3745A66F6F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3E8F0F-26FB-E408-CF2B-8B23384EB302}"/>
              </a:ext>
            </a:extLst>
          </p:cNvPr>
          <p:cNvSpPr>
            <a:spLocks noGrp="1"/>
          </p:cNvSpPr>
          <p:nvPr>
            <p:ph type="title"/>
          </p:nvPr>
        </p:nvSpPr>
        <p:spPr/>
        <p:txBody>
          <a:bodyPr/>
          <a:lstStyle/>
          <a:p>
            <a:pPr algn="ctr"/>
            <a:r>
              <a:rPr lang="da-DK" dirty="0"/>
              <a:t>Seksuel selektion - eksempler</a:t>
            </a:r>
          </a:p>
        </p:txBody>
      </p:sp>
      <p:sp>
        <p:nvSpPr>
          <p:cNvPr id="6" name="Tekstfelt 5">
            <a:extLst>
              <a:ext uri="{FF2B5EF4-FFF2-40B4-BE49-F238E27FC236}">
                <a16:creationId xmlns:a16="http://schemas.microsoft.com/office/drawing/2014/main" id="{4C1FCCC6-0551-0EC0-5979-B0FB7F384FBD}"/>
              </a:ext>
            </a:extLst>
          </p:cNvPr>
          <p:cNvSpPr txBox="1"/>
          <p:nvPr/>
        </p:nvSpPr>
        <p:spPr>
          <a:xfrm>
            <a:off x="5917721" y="1785320"/>
            <a:ext cx="5072332" cy="369332"/>
          </a:xfrm>
          <a:prstGeom prst="rect">
            <a:avLst/>
          </a:prstGeom>
          <a:noFill/>
        </p:spPr>
        <p:txBody>
          <a:bodyPr wrap="square" rtlCol="0">
            <a:spAutoFit/>
          </a:bodyPr>
          <a:lstStyle/>
          <a:p>
            <a:r>
              <a:rPr lang="da-DK" b="1" dirty="0"/>
              <a:t>Eksempler:</a:t>
            </a:r>
          </a:p>
        </p:txBody>
      </p:sp>
      <p:sp>
        <p:nvSpPr>
          <p:cNvPr id="5" name="Tekstfelt 4">
            <a:extLst>
              <a:ext uri="{FF2B5EF4-FFF2-40B4-BE49-F238E27FC236}">
                <a16:creationId xmlns:a16="http://schemas.microsoft.com/office/drawing/2014/main" id="{8B4E4385-4073-AC12-D96B-37DF7225B985}"/>
              </a:ext>
            </a:extLst>
          </p:cNvPr>
          <p:cNvSpPr txBox="1"/>
          <p:nvPr/>
        </p:nvSpPr>
        <p:spPr>
          <a:xfrm>
            <a:off x="639792" y="1785320"/>
            <a:ext cx="4398034" cy="4854855"/>
          </a:xfrm>
          <a:prstGeom prst="rect">
            <a:avLst/>
          </a:prstGeom>
          <a:noFill/>
        </p:spPr>
        <p:txBody>
          <a:bodyPr wrap="square">
            <a:spAutoFit/>
          </a:bodyPr>
          <a:lstStyle/>
          <a:p>
            <a:pPr>
              <a:lnSpc>
                <a:spcPct val="115000"/>
              </a:lnSpc>
              <a:spcAft>
                <a:spcPts val="800"/>
              </a:spcAft>
            </a:pPr>
            <a:r>
              <a:rPr lang="da-DK" sz="1800" kern="100" dirty="0" err="1">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AI’s</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definition af </a:t>
            </a:r>
            <a:r>
              <a:rPr lang="da-DK" sz="1800" b="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seksuel selektion</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t>
            </a:r>
            <a:r>
              <a:rPr lang="da-DK" sz="1800" kern="100" dirty="0">
                <a:effectLst/>
                <a:latin typeface="Aptos" panose="020B0004020202020204" pitchFamily="34" charset="0"/>
                <a:ea typeface="Yu Mincho" panose="02020400000000000000" pitchFamily="18" charset="-128"/>
                <a:cs typeface="Times New Roman" panose="02020603050405020304" pitchFamily="18" charset="0"/>
              </a:rPr>
              <a:t> </a:t>
            </a:r>
            <a:r>
              <a:rPr lang="da-DK" sz="1800" i="1" kern="100" dirty="0">
                <a:effectLst/>
                <a:latin typeface="Aptos" panose="020B0004020202020204" pitchFamily="34" charset="0"/>
                <a:ea typeface="Yu Mincho" panose="02020400000000000000" pitchFamily="18" charset="-128"/>
                <a:cs typeface="Times New Roman" panose="02020603050405020304" pitchFamily="18" charset="0"/>
              </a:rPr>
              <a:t>”Seksuel selektion er en evolutionær drivkraft, hvor individer konkurrerer om partnere, hvilket fører til udviklingen af overdrevne træk (som påfuglens hale eller hjortegevir), der øger chancen for parring, selvom de gør individet mindre tilpasset overlevelse. Det handler om at være attraktiv, ikke nødvendigvis overlevelsesdygtig, og sker primært gennem konkurrence mellem samme køn (hanner kæmper) eller gennem partnervalg (hunner vælger). Processen kan skabe ekstreme tilpasninger, der kan virke modsat den naturlige selektion.”  </a:t>
            </a:r>
            <a:endParaRPr lang="da-DK" sz="1800" kern="100" dirty="0">
              <a:effectLst/>
              <a:latin typeface="Aptos" panose="020B000402020202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764638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4C7CA-C0DB-F962-6075-D19155E65972}"/>
              </a:ext>
            </a:extLst>
          </p:cNvPr>
          <p:cNvSpPr>
            <a:spLocks noGrp="1"/>
          </p:cNvSpPr>
          <p:nvPr>
            <p:ph type="title"/>
          </p:nvPr>
        </p:nvSpPr>
        <p:spPr>
          <a:xfrm>
            <a:off x="549215" y="365124"/>
            <a:ext cx="11093569" cy="1325563"/>
          </a:xfrm>
        </p:spPr>
        <p:txBody>
          <a:bodyPr/>
          <a:lstStyle/>
          <a:p>
            <a:pPr algn="ctr"/>
            <a:r>
              <a:rPr lang="da-DK" dirty="0"/>
              <a:t>Seksuel selektion: kønsdimorfisme hos krondyr</a:t>
            </a:r>
          </a:p>
        </p:txBody>
      </p:sp>
      <p:pic>
        <p:nvPicPr>
          <p:cNvPr id="4" name="Billede 3">
            <a:extLst>
              <a:ext uri="{FF2B5EF4-FFF2-40B4-BE49-F238E27FC236}">
                <a16:creationId xmlns:a16="http://schemas.microsoft.com/office/drawing/2014/main" id="{40349C8E-B4E3-8F03-A1CD-A56133819ED9}"/>
              </a:ext>
            </a:extLst>
          </p:cNvPr>
          <p:cNvPicPr>
            <a:picLocks noChangeAspect="1"/>
          </p:cNvPicPr>
          <p:nvPr/>
        </p:nvPicPr>
        <p:blipFill>
          <a:blip r:embed="rId2"/>
          <a:srcRect l="3113" r="13326"/>
          <a:stretch/>
        </p:blipFill>
        <p:spPr>
          <a:xfrm>
            <a:off x="-2" y="2971287"/>
            <a:ext cx="12192001" cy="2836763"/>
          </a:xfrm>
          <a:prstGeom prst="rect">
            <a:avLst/>
          </a:prstGeom>
        </p:spPr>
      </p:pic>
      <p:sp>
        <p:nvSpPr>
          <p:cNvPr id="3" name="Tekstfelt 2">
            <a:extLst>
              <a:ext uri="{FF2B5EF4-FFF2-40B4-BE49-F238E27FC236}">
                <a16:creationId xmlns:a16="http://schemas.microsoft.com/office/drawing/2014/main" id="{34EAFD6C-4973-2841-5A50-EE9978C3833B}"/>
              </a:ext>
            </a:extLst>
          </p:cNvPr>
          <p:cNvSpPr txBox="1"/>
          <p:nvPr/>
        </p:nvSpPr>
        <p:spPr>
          <a:xfrm>
            <a:off x="2667717" y="2100154"/>
            <a:ext cx="6856562" cy="461665"/>
          </a:xfrm>
          <a:prstGeom prst="rect">
            <a:avLst/>
          </a:prstGeom>
          <a:noFill/>
        </p:spPr>
        <p:txBody>
          <a:bodyPr wrap="square" rtlCol="0">
            <a:spAutoFit/>
          </a:bodyPr>
          <a:lstStyle/>
          <a:p>
            <a:r>
              <a:rPr lang="da-DK" sz="2400" dirty="0"/>
              <a:t>På hvilke måder er krondyrenes to køn forskellige?</a:t>
            </a:r>
          </a:p>
        </p:txBody>
      </p:sp>
    </p:spTree>
    <p:extLst>
      <p:ext uri="{BB962C8B-B14F-4D97-AF65-F5344CB8AC3E}">
        <p14:creationId xmlns:p14="http://schemas.microsoft.com/office/powerpoint/2010/main" val="63388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794F2-BE79-80BA-5DB0-C366843DCA1E}"/>
              </a:ext>
            </a:extLst>
          </p:cNvPr>
          <p:cNvSpPr>
            <a:spLocks noGrp="1"/>
          </p:cNvSpPr>
          <p:nvPr>
            <p:ph type="title"/>
          </p:nvPr>
        </p:nvSpPr>
        <p:spPr/>
        <p:txBody>
          <a:bodyPr/>
          <a:lstStyle/>
          <a:p>
            <a:pPr algn="ctr"/>
            <a:r>
              <a:rPr lang="da-DK" dirty="0"/>
              <a:t>Seksuel selektion: parringsadfærd hos dådyr</a:t>
            </a:r>
          </a:p>
        </p:txBody>
      </p:sp>
      <p:pic>
        <p:nvPicPr>
          <p:cNvPr id="8" name="Billede 7">
            <a:extLst>
              <a:ext uri="{FF2B5EF4-FFF2-40B4-BE49-F238E27FC236}">
                <a16:creationId xmlns:a16="http://schemas.microsoft.com/office/drawing/2014/main" id="{44817B8C-D05A-811C-DF36-E4781F6D6612}"/>
              </a:ext>
            </a:extLst>
          </p:cNvPr>
          <p:cNvPicPr>
            <a:picLocks noChangeAspect="1"/>
          </p:cNvPicPr>
          <p:nvPr/>
        </p:nvPicPr>
        <p:blipFill>
          <a:blip r:embed="rId2"/>
          <a:stretch>
            <a:fillRect/>
          </a:stretch>
        </p:blipFill>
        <p:spPr>
          <a:xfrm>
            <a:off x="759891" y="2515280"/>
            <a:ext cx="5200963" cy="3040131"/>
          </a:xfrm>
          <a:prstGeom prst="rect">
            <a:avLst/>
          </a:prstGeom>
        </p:spPr>
      </p:pic>
      <p:pic>
        <p:nvPicPr>
          <p:cNvPr id="6" name="Billede 5">
            <a:extLst>
              <a:ext uri="{FF2B5EF4-FFF2-40B4-BE49-F238E27FC236}">
                <a16:creationId xmlns:a16="http://schemas.microsoft.com/office/drawing/2014/main" id="{12204F9F-4D82-F1B9-D5C1-095C39E1EC4C}"/>
              </a:ext>
            </a:extLst>
          </p:cNvPr>
          <p:cNvPicPr>
            <a:picLocks noChangeAspect="1"/>
          </p:cNvPicPr>
          <p:nvPr/>
        </p:nvPicPr>
        <p:blipFill>
          <a:blip r:embed="rId3"/>
          <a:stretch>
            <a:fillRect/>
          </a:stretch>
        </p:blipFill>
        <p:spPr>
          <a:xfrm>
            <a:off x="6615390" y="2515280"/>
            <a:ext cx="4738410" cy="3040131"/>
          </a:xfrm>
          <a:prstGeom prst="rect">
            <a:avLst/>
          </a:prstGeom>
        </p:spPr>
      </p:pic>
    </p:spTree>
    <p:extLst>
      <p:ext uri="{BB962C8B-B14F-4D97-AF65-F5344CB8AC3E}">
        <p14:creationId xmlns:p14="http://schemas.microsoft.com/office/powerpoint/2010/main" val="4251824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3E16C-F58D-7211-F7A1-1FADE1F5B88F}"/>
              </a:ext>
            </a:extLst>
          </p:cNvPr>
          <p:cNvSpPr>
            <a:spLocks noGrp="1"/>
          </p:cNvSpPr>
          <p:nvPr>
            <p:ph type="title"/>
          </p:nvPr>
        </p:nvSpPr>
        <p:spPr>
          <a:xfrm>
            <a:off x="700896" y="371442"/>
            <a:ext cx="10790208" cy="1325563"/>
          </a:xfrm>
        </p:spPr>
        <p:txBody>
          <a:bodyPr/>
          <a:lstStyle/>
          <a:p>
            <a:pPr algn="ctr"/>
            <a:r>
              <a:rPr lang="da-DK" dirty="0"/>
              <a:t>Intraspecifik konkurrence / mobning hos dådyr!</a:t>
            </a:r>
          </a:p>
        </p:txBody>
      </p:sp>
      <p:pic>
        <p:nvPicPr>
          <p:cNvPr id="4" name="Billede 3">
            <a:extLst>
              <a:ext uri="{FF2B5EF4-FFF2-40B4-BE49-F238E27FC236}">
                <a16:creationId xmlns:a16="http://schemas.microsoft.com/office/drawing/2014/main" id="{3BC27791-6330-7E13-5231-8A1FB25E29D5}"/>
              </a:ext>
            </a:extLst>
          </p:cNvPr>
          <p:cNvPicPr>
            <a:picLocks noChangeAspect="1"/>
          </p:cNvPicPr>
          <p:nvPr/>
        </p:nvPicPr>
        <p:blipFill>
          <a:blip r:embed="rId2"/>
          <a:stretch>
            <a:fillRect/>
          </a:stretch>
        </p:blipFill>
        <p:spPr>
          <a:xfrm>
            <a:off x="0" y="2058898"/>
            <a:ext cx="12193438" cy="4433977"/>
          </a:xfrm>
          <a:prstGeom prst="rect">
            <a:avLst/>
          </a:prstGeom>
        </p:spPr>
      </p:pic>
      <p:sp>
        <p:nvSpPr>
          <p:cNvPr id="3" name="Ellipse 2">
            <a:extLst>
              <a:ext uri="{FF2B5EF4-FFF2-40B4-BE49-F238E27FC236}">
                <a16:creationId xmlns:a16="http://schemas.microsoft.com/office/drawing/2014/main" id="{E4D63364-9531-14B2-C0D8-B7D94C4E0571}"/>
              </a:ext>
            </a:extLst>
          </p:cNvPr>
          <p:cNvSpPr/>
          <p:nvPr/>
        </p:nvSpPr>
        <p:spPr>
          <a:xfrm rot="2378921">
            <a:off x="8619450" y="3262738"/>
            <a:ext cx="2449902" cy="156113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63636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5F1CDE9-7FA5-5B04-5E63-A886C9A0F402}"/>
              </a:ext>
            </a:extLst>
          </p:cNvPr>
          <p:cNvPicPr>
            <a:picLocks noChangeAspect="1"/>
          </p:cNvPicPr>
          <p:nvPr/>
        </p:nvPicPr>
        <p:blipFill>
          <a:blip r:embed="rId2"/>
          <a:stretch>
            <a:fillRect/>
          </a:stretch>
        </p:blipFill>
        <p:spPr>
          <a:xfrm>
            <a:off x="738956" y="2428988"/>
            <a:ext cx="5496692" cy="4439270"/>
          </a:xfrm>
          <a:prstGeom prst="rect">
            <a:avLst/>
          </a:prstGeom>
        </p:spPr>
      </p:pic>
      <p:pic>
        <p:nvPicPr>
          <p:cNvPr id="6" name="Billede 5">
            <a:extLst>
              <a:ext uri="{FF2B5EF4-FFF2-40B4-BE49-F238E27FC236}">
                <a16:creationId xmlns:a16="http://schemas.microsoft.com/office/drawing/2014/main" id="{44BBD9AF-AB5A-07C5-D787-DD320EA9FF51}"/>
              </a:ext>
            </a:extLst>
          </p:cNvPr>
          <p:cNvPicPr>
            <a:picLocks noChangeAspect="1"/>
          </p:cNvPicPr>
          <p:nvPr/>
        </p:nvPicPr>
        <p:blipFill>
          <a:blip r:embed="rId3"/>
          <a:stretch>
            <a:fillRect/>
          </a:stretch>
        </p:blipFill>
        <p:spPr>
          <a:xfrm>
            <a:off x="6691889" y="1800463"/>
            <a:ext cx="4685143" cy="5067795"/>
          </a:xfrm>
          <a:prstGeom prst="rect">
            <a:avLst/>
          </a:prstGeom>
        </p:spPr>
      </p:pic>
      <p:sp>
        <p:nvSpPr>
          <p:cNvPr id="8" name="Tekstfelt 7">
            <a:extLst>
              <a:ext uri="{FF2B5EF4-FFF2-40B4-BE49-F238E27FC236}">
                <a16:creationId xmlns:a16="http://schemas.microsoft.com/office/drawing/2014/main" id="{CEB5F8A9-F9AE-9D74-F866-ED353D784899}"/>
              </a:ext>
            </a:extLst>
          </p:cNvPr>
          <p:cNvSpPr txBox="1"/>
          <p:nvPr/>
        </p:nvSpPr>
        <p:spPr>
          <a:xfrm>
            <a:off x="4739456" y="1876469"/>
            <a:ext cx="1713781" cy="369332"/>
          </a:xfrm>
          <a:prstGeom prst="rect">
            <a:avLst/>
          </a:prstGeom>
          <a:noFill/>
        </p:spPr>
        <p:txBody>
          <a:bodyPr wrap="square" rtlCol="0">
            <a:spAutoFit/>
          </a:bodyPr>
          <a:lstStyle/>
          <a:p>
            <a:r>
              <a:rPr lang="da-DK" dirty="0"/>
              <a:t>19. okt. 2025</a:t>
            </a:r>
          </a:p>
        </p:txBody>
      </p:sp>
      <p:sp>
        <p:nvSpPr>
          <p:cNvPr id="3" name="Titel 1">
            <a:extLst>
              <a:ext uri="{FF2B5EF4-FFF2-40B4-BE49-F238E27FC236}">
                <a16:creationId xmlns:a16="http://schemas.microsoft.com/office/drawing/2014/main" id="{8BE937CC-E080-E729-DAAF-B0BF54DA7274}"/>
              </a:ext>
            </a:extLst>
          </p:cNvPr>
          <p:cNvSpPr>
            <a:spLocks noGrp="1"/>
          </p:cNvSpPr>
          <p:nvPr>
            <p:ph type="title"/>
          </p:nvPr>
        </p:nvSpPr>
        <p:spPr>
          <a:xfrm>
            <a:off x="700896" y="371442"/>
            <a:ext cx="10790208" cy="1325563"/>
          </a:xfrm>
        </p:spPr>
        <p:txBody>
          <a:bodyPr/>
          <a:lstStyle/>
          <a:p>
            <a:pPr algn="ctr"/>
            <a:r>
              <a:rPr lang="da-DK" dirty="0"/>
              <a:t>Intraspecifik konkurrence / mobning hos dådyr!</a:t>
            </a:r>
          </a:p>
        </p:txBody>
      </p:sp>
      <p:sp>
        <p:nvSpPr>
          <p:cNvPr id="5" name="Ellipse 4">
            <a:extLst>
              <a:ext uri="{FF2B5EF4-FFF2-40B4-BE49-F238E27FC236}">
                <a16:creationId xmlns:a16="http://schemas.microsoft.com/office/drawing/2014/main" id="{2D3F1789-2457-9F50-EBFF-DC23C6FFF4BD}"/>
              </a:ext>
            </a:extLst>
          </p:cNvPr>
          <p:cNvSpPr/>
          <p:nvPr/>
        </p:nvSpPr>
        <p:spPr>
          <a:xfrm rot="20272332">
            <a:off x="1425020" y="3210979"/>
            <a:ext cx="2449902" cy="156113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02180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D378F-1EB5-8653-0909-07A27CB0AC9D}"/>
              </a:ext>
            </a:extLst>
          </p:cNvPr>
          <p:cNvSpPr>
            <a:spLocks noGrp="1"/>
          </p:cNvSpPr>
          <p:nvPr>
            <p:ph type="title"/>
          </p:nvPr>
        </p:nvSpPr>
        <p:spPr/>
        <p:txBody>
          <a:bodyPr/>
          <a:lstStyle/>
          <a:p>
            <a:pPr algn="ctr"/>
            <a:r>
              <a:rPr lang="da-DK" dirty="0"/>
              <a:t>De tre arter af hjortevildt i dyrehaven</a:t>
            </a:r>
          </a:p>
        </p:txBody>
      </p:sp>
      <p:sp>
        <p:nvSpPr>
          <p:cNvPr id="3" name="Pladsholder til indhold 2">
            <a:extLst>
              <a:ext uri="{FF2B5EF4-FFF2-40B4-BE49-F238E27FC236}">
                <a16:creationId xmlns:a16="http://schemas.microsoft.com/office/drawing/2014/main" id="{41C36AD6-E27F-BFAB-B406-CD8B9ED046AB}"/>
              </a:ext>
            </a:extLst>
          </p:cNvPr>
          <p:cNvSpPr>
            <a:spLocks noGrp="1"/>
          </p:cNvSpPr>
          <p:nvPr>
            <p:ph idx="1"/>
          </p:nvPr>
        </p:nvSpPr>
        <p:spPr/>
        <p:txBody>
          <a:bodyPr/>
          <a:lstStyle/>
          <a:p>
            <a:pPr algn="ctr"/>
            <a:endParaRPr lang="da-DK" dirty="0"/>
          </a:p>
          <a:p>
            <a:pPr marL="0" indent="0" algn="ctr">
              <a:buNone/>
            </a:pPr>
            <a:r>
              <a:rPr lang="da-DK" dirty="0"/>
              <a:t>Krondyr: kronhjort, hind og kalv</a:t>
            </a:r>
          </a:p>
          <a:p>
            <a:pPr marL="0" indent="0" algn="ctr">
              <a:buNone/>
            </a:pPr>
            <a:endParaRPr lang="da-DK" dirty="0"/>
          </a:p>
          <a:p>
            <a:pPr marL="0" indent="0" algn="ctr">
              <a:buNone/>
            </a:pPr>
            <a:r>
              <a:rPr lang="da-DK" dirty="0"/>
              <a:t>Dådyr: dåhjort, då og kalv</a:t>
            </a:r>
          </a:p>
          <a:p>
            <a:pPr algn="ctr"/>
            <a:endParaRPr lang="da-DK" dirty="0"/>
          </a:p>
          <a:p>
            <a:pPr marL="0" indent="0" algn="ctr">
              <a:buNone/>
            </a:pPr>
            <a:r>
              <a:rPr lang="da-DK" dirty="0"/>
              <a:t>Rådyr: råbuk, rå og lam</a:t>
            </a:r>
          </a:p>
        </p:txBody>
      </p:sp>
    </p:spTree>
    <p:extLst>
      <p:ext uri="{BB962C8B-B14F-4D97-AF65-F5344CB8AC3E}">
        <p14:creationId xmlns:p14="http://schemas.microsoft.com/office/powerpoint/2010/main" val="3219658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F36C1-3EBC-990D-CFC1-187F5EF74FED}"/>
              </a:ext>
            </a:extLst>
          </p:cNvPr>
          <p:cNvSpPr>
            <a:spLocks noGrp="1"/>
          </p:cNvSpPr>
          <p:nvPr>
            <p:ph type="title"/>
          </p:nvPr>
        </p:nvSpPr>
        <p:spPr/>
        <p:txBody>
          <a:bodyPr/>
          <a:lstStyle/>
          <a:p>
            <a:pPr algn="ctr"/>
            <a:r>
              <a:rPr lang="da-DK" dirty="0" err="1"/>
              <a:t>Interspecifik</a:t>
            </a:r>
            <a:r>
              <a:rPr lang="da-DK" dirty="0"/>
              <a:t> konkurrence hos dådyr!</a:t>
            </a:r>
          </a:p>
        </p:txBody>
      </p:sp>
      <p:pic>
        <p:nvPicPr>
          <p:cNvPr id="4" name="Billede 3">
            <a:extLst>
              <a:ext uri="{FF2B5EF4-FFF2-40B4-BE49-F238E27FC236}">
                <a16:creationId xmlns:a16="http://schemas.microsoft.com/office/drawing/2014/main" id="{D182FB0F-C8C9-ED34-C1BA-0930242AA82D}"/>
              </a:ext>
            </a:extLst>
          </p:cNvPr>
          <p:cNvPicPr>
            <a:picLocks noChangeAspect="1"/>
          </p:cNvPicPr>
          <p:nvPr/>
        </p:nvPicPr>
        <p:blipFill>
          <a:blip r:embed="rId2"/>
          <a:stretch>
            <a:fillRect/>
          </a:stretch>
        </p:blipFill>
        <p:spPr>
          <a:xfrm>
            <a:off x="0" y="2607624"/>
            <a:ext cx="5694565" cy="4250376"/>
          </a:xfrm>
          <a:prstGeom prst="rect">
            <a:avLst/>
          </a:prstGeom>
        </p:spPr>
      </p:pic>
      <p:pic>
        <p:nvPicPr>
          <p:cNvPr id="6" name="Billede 5">
            <a:extLst>
              <a:ext uri="{FF2B5EF4-FFF2-40B4-BE49-F238E27FC236}">
                <a16:creationId xmlns:a16="http://schemas.microsoft.com/office/drawing/2014/main" id="{FE856F0F-975B-F9ED-5217-6FDEFE3E5AFB}"/>
              </a:ext>
            </a:extLst>
          </p:cNvPr>
          <p:cNvPicPr>
            <a:picLocks noChangeAspect="1"/>
          </p:cNvPicPr>
          <p:nvPr/>
        </p:nvPicPr>
        <p:blipFill>
          <a:blip r:embed="rId3"/>
          <a:stretch>
            <a:fillRect/>
          </a:stretch>
        </p:blipFill>
        <p:spPr>
          <a:xfrm>
            <a:off x="6207575" y="2607624"/>
            <a:ext cx="5984425" cy="4250376"/>
          </a:xfrm>
          <a:prstGeom prst="rect">
            <a:avLst/>
          </a:prstGeom>
        </p:spPr>
      </p:pic>
      <p:sp>
        <p:nvSpPr>
          <p:cNvPr id="7" name="Tekstfelt 6">
            <a:extLst>
              <a:ext uri="{FF2B5EF4-FFF2-40B4-BE49-F238E27FC236}">
                <a16:creationId xmlns:a16="http://schemas.microsoft.com/office/drawing/2014/main" id="{9BF1C4F4-163A-BDB3-5A2D-042E9E2E4310}"/>
              </a:ext>
            </a:extLst>
          </p:cNvPr>
          <p:cNvSpPr txBox="1"/>
          <p:nvPr/>
        </p:nvSpPr>
        <p:spPr>
          <a:xfrm>
            <a:off x="10603302" y="2173475"/>
            <a:ext cx="1500996" cy="369332"/>
          </a:xfrm>
          <a:prstGeom prst="rect">
            <a:avLst/>
          </a:prstGeom>
          <a:noFill/>
        </p:spPr>
        <p:txBody>
          <a:bodyPr wrap="square" rtlCol="0">
            <a:spAutoFit/>
          </a:bodyPr>
          <a:lstStyle/>
          <a:p>
            <a:r>
              <a:rPr lang="da-DK" dirty="0"/>
              <a:t>31. okt. 2025</a:t>
            </a:r>
          </a:p>
        </p:txBody>
      </p:sp>
      <p:sp>
        <p:nvSpPr>
          <p:cNvPr id="3" name="Tekstfelt 2">
            <a:extLst>
              <a:ext uri="{FF2B5EF4-FFF2-40B4-BE49-F238E27FC236}">
                <a16:creationId xmlns:a16="http://schemas.microsoft.com/office/drawing/2014/main" id="{80F827E9-7025-D904-4320-ECED59A552C2}"/>
              </a:ext>
            </a:extLst>
          </p:cNvPr>
          <p:cNvSpPr txBox="1"/>
          <p:nvPr/>
        </p:nvSpPr>
        <p:spPr>
          <a:xfrm>
            <a:off x="2632495" y="1809949"/>
            <a:ext cx="6054306" cy="461665"/>
          </a:xfrm>
          <a:prstGeom prst="rect">
            <a:avLst/>
          </a:prstGeom>
          <a:noFill/>
        </p:spPr>
        <p:txBody>
          <a:bodyPr wrap="square" rtlCol="0">
            <a:spAutoFit/>
          </a:bodyPr>
          <a:lstStyle/>
          <a:p>
            <a:r>
              <a:rPr lang="da-DK" sz="2400" dirty="0"/>
              <a:t>På hvilke måder er de to dåhjorte forskellige?</a:t>
            </a:r>
          </a:p>
        </p:txBody>
      </p:sp>
    </p:spTree>
    <p:extLst>
      <p:ext uri="{BB962C8B-B14F-4D97-AF65-F5344CB8AC3E}">
        <p14:creationId xmlns:p14="http://schemas.microsoft.com/office/powerpoint/2010/main" val="126335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70EF0-CABE-2A56-C081-C558516EE795}"/>
              </a:ext>
            </a:extLst>
          </p:cNvPr>
          <p:cNvSpPr>
            <a:spLocks noGrp="1"/>
          </p:cNvSpPr>
          <p:nvPr>
            <p:ph type="title"/>
          </p:nvPr>
        </p:nvSpPr>
        <p:spPr/>
        <p:txBody>
          <a:bodyPr/>
          <a:lstStyle/>
          <a:p>
            <a:pPr algn="ctr"/>
            <a:r>
              <a:rPr lang="da-DK" dirty="0"/>
              <a:t>Kunstig selektion - eksempler</a:t>
            </a:r>
          </a:p>
        </p:txBody>
      </p:sp>
      <p:sp>
        <p:nvSpPr>
          <p:cNvPr id="4" name="Tekstfelt 3">
            <a:extLst>
              <a:ext uri="{FF2B5EF4-FFF2-40B4-BE49-F238E27FC236}">
                <a16:creationId xmlns:a16="http://schemas.microsoft.com/office/drawing/2014/main" id="{974DF2CB-D2D3-5AE5-9AAD-C33FF3885A56}"/>
              </a:ext>
            </a:extLst>
          </p:cNvPr>
          <p:cNvSpPr txBox="1"/>
          <p:nvPr/>
        </p:nvSpPr>
        <p:spPr>
          <a:xfrm>
            <a:off x="838200" y="2154998"/>
            <a:ext cx="3690668" cy="3899209"/>
          </a:xfrm>
          <a:prstGeom prst="rect">
            <a:avLst/>
          </a:prstGeom>
          <a:noFill/>
        </p:spPr>
        <p:txBody>
          <a:bodyPr wrap="square">
            <a:spAutoFit/>
          </a:bodyPr>
          <a:lstStyle/>
          <a:p>
            <a:pPr>
              <a:lnSpc>
                <a:spcPct val="115000"/>
              </a:lnSpc>
              <a:spcAft>
                <a:spcPts val="800"/>
              </a:spcAft>
            </a:pPr>
            <a:r>
              <a:rPr lang="da-DK" sz="1800" kern="100" dirty="0" err="1">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AI’s</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definition af </a:t>
            </a:r>
            <a:r>
              <a:rPr lang="da-DK" sz="1800" b="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kunstig selektion</a:t>
            </a:r>
            <a:r>
              <a:rPr lang="da-DK"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a:t>
            </a:r>
            <a:r>
              <a:rPr lang="da-DK" sz="1800" kern="100" dirty="0">
                <a:effectLst/>
                <a:latin typeface="Aptos" panose="020B0004020202020204" pitchFamily="34" charset="0"/>
                <a:ea typeface="Yu Mincho" panose="02020400000000000000" pitchFamily="18" charset="-128"/>
                <a:cs typeface="Times New Roman" panose="02020603050405020304" pitchFamily="18" charset="0"/>
              </a:rPr>
              <a:t> </a:t>
            </a:r>
            <a:r>
              <a:rPr lang="da-DK" sz="1800" i="1" kern="100" dirty="0">
                <a:effectLst/>
                <a:latin typeface="Aptos" panose="020B0004020202020204" pitchFamily="34" charset="0"/>
                <a:ea typeface="Yu Mincho" panose="02020400000000000000" pitchFamily="18" charset="-128"/>
                <a:cs typeface="Times New Roman" panose="02020603050405020304" pitchFamily="18" charset="0"/>
              </a:rPr>
              <a:t>”Kunstig selektion er en proces, hvor mennesker aktivt vælger og krydser individer af planter og dyr for at fremme ønskede egenskaber i kommende generationer. Denne metode, også kendt som forædling eller avl, bruges til at forbedre træk som produktion hos landbrugsafgrøder og husdyr eller til at udvikle specifikke udseender hos kæledyr og prydplanter.” </a:t>
            </a:r>
            <a:endParaRPr lang="da-DK" sz="1800" kern="100" dirty="0">
              <a:effectLst/>
              <a:latin typeface="Aptos" panose="020B0004020202020204" pitchFamily="34" charset="0"/>
              <a:ea typeface="Yu Mincho" panose="02020400000000000000" pitchFamily="18" charset="-128"/>
              <a:cs typeface="Times New Roman" panose="02020603050405020304" pitchFamily="18" charset="0"/>
            </a:endParaRPr>
          </a:p>
        </p:txBody>
      </p:sp>
      <p:sp>
        <p:nvSpPr>
          <p:cNvPr id="5" name="Tekstfelt 4">
            <a:extLst>
              <a:ext uri="{FF2B5EF4-FFF2-40B4-BE49-F238E27FC236}">
                <a16:creationId xmlns:a16="http://schemas.microsoft.com/office/drawing/2014/main" id="{F6F6CE32-D50D-4206-6DAB-28B707463A06}"/>
              </a:ext>
            </a:extLst>
          </p:cNvPr>
          <p:cNvSpPr txBox="1"/>
          <p:nvPr/>
        </p:nvSpPr>
        <p:spPr>
          <a:xfrm>
            <a:off x="5891842" y="2154998"/>
            <a:ext cx="5072332" cy="369332"/>
          </a:xfrm>
          <a:prstGeom prst="rect">
            <a:avLst/>
          </a:prstGeom>
          <a:noFill/>
        </p:spPr>
        <p:txBody>
          <a:bodyPr wrap="square" rtlCol="0">
            <a:spAutoFit/>
          </a:bodyPr>
          <a:lstStyle/>
          <a:p>
            <a:r>
              <a:rPr lang="da-DK" b="1" dirty="0"/>
              <a:t>Eksempler:</a:t>
            </a:r>
          </a:p>
        </p:txBody>
      </p:sp>
    </p:spTree>
    <p:extLst>
      <p:ext uri="{BB962C8B-B14F-4D97-AF65-F5344CB8AC3E}">
        <p14:creationId xmlns:p14="http://schemas.microsoft.com/office/powerpoint/2010/main" val="3408199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1897FF-BDEE-851B-0E10-06D69B573EE7}"/>
              </a:ext>
            </a:extLst>
          </p:cNvPr>
          <p:cNvSpPr>
            <a:spLocks noGrp="1"/>
          </p:cNvSpPr>
          <p:nvPr>
            <p:ph type="title"/>
          </p:nvPr>
        </p:nvSpPr>
        <p:spPr/>
        <p:txBody>
          <a:bodyPr/>
          <a:lstStyle/>
          <a:p>
            <a:pPr algn="ctr"/>
            <a:r>
              <a:rPr lang="da-DK" dirty="0"/>
              <a:t>Spørgsmål?</a:t>
            </a:r>
          </a:p>
        </p:txBody>
      </p:sp>
      <p:pic>
        <p:nvPicPr>
          <p:cNvPr id="3" name="Billede 2">
            <a:extLst>
              <a:ext uri="{FF2B5EF4-FFF2-40B4-BE49-F238E27FC236}">
                <a16:creationId xmlns:a16="http://schemas.microsoft.com/office/drawing/2014/main" id="{606665C4-ADB8-A6A1-6F53-57E1C79B7CAC}"/>
              </a:ext>
            </a:extLst>
          </p:cNvPr>
          <p:cNvPicPr>
            <a:picLocks noChangeAspect="1"/>
          </p:cNvPicPr>
          <p:nvPr/>
        </p:nvPicPr>
        <p:blipFill>
          <a:blip r:embed="rId2"/>
          <a:stretch>
            <a:fillRect/>
          </a:stretch>
        </p:blipFill>
        <p:spPr>
          <a:xfrm>
            <a:off x="2882779" y="2180284"/>
            <a:ext cx="6426441" cy="4174568"/>
          </a:xfrm>
          <a:prstGeom prst="rect">
            <a:avLst/>
          </a:prstGeom>
        </p:spPr>
      </p:pic>
    </p:spTree>
    <p:extLst>
      <p:ext uri="{BB962C8B-B14F-4D97-AF65-F5344CB8AC3E}">
        <p14:creationId xmlns:p14="http://schemas.microsoft.com/office/powerpoint/2010/main" val="248516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0B99-1AF2-E296-0986-45CD7A69F1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287CC7-FB6A-354C-0F4E-88FEE5A85664}"/>
              </a:ext>
            </a:extLst>
          </p:cNvPr>
          <p:cNvSpPr>
            <a:spLocks noGrp="1"/>
          </p:cNvSpPr>
          <p:nvPr>
            <p:ph type="title"/>
          </p:nvPr>
        </p:nvSpPr>
        <p:spPr/>
        <p:txBody>
          <a:bodyPr/>
          <a:lstStyle/>
          <a:p>
            <a:pPr algn="ctr"/>
            <a:r>
              <a:rPr lang="da-DK" dirty="0"/>
              <a:t>De tre arter af hjortevildt i dyrehaven</a:t>
            </a:r>
          </a:p>
        </p:txBody>
      </p:sp>
      <p:pic>
        <p:nvPicPr>
          <p:cNvPr id="4" name="Billede 3">
            <a:extLst>
              <a:ext uri="{FF2B5EF4-FFF2-40B4-BE49-F238E27FC236}">
                <a16:creationId xmlns:a16="http://schemas.microsoft.com/office/drawing/2014/main" id="{0405C6B3-6951-14E5-BC84-E157565DF411}"/>
              </a:ext>
            </a:extLst>
          </p:cNvPr>
          <p:cNvPicPr>
            <a:picLocks noChangeAspect="1"/>
          </p:cNvPicPr>
          <p:nvPr/>
        </p:nvPicPr>
        <p:blipFill>
          <a:blip r:embed="rId2"/>
          <a:stretch>
            <a:fillRect/>
          </a:stretch>
        </p:blipFill>
        <p:spPr>
          <a:xfrm>
            <a:off x="1907570" y="1690688"/>
            <a:ext cx="8376859" cy="4971802"/>
          </a:xfrm>
          <a:prstGeom prst="rect">
            <a:avLst/>
          </a:prstGeom>
        </p:spPr>
      </p:pic>
    </p:spTree>
    <p:extLst>
      <p:ext uri="{BB962C8B-B14F-4D97-AF65-F5344CB8AC3E}">
        <p14:creationId xmlns:p14="http://schemas.microsoft.com/office/powerpoint/2010/main" val="3103823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4D81-985A-C57F-BA0D-851250686A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26BB5F-BA75-CF41-728B-6BD07240F76F}"/>
              </a:ext>
            </a:extLst>
          </p:cNvPr>
          <p:cNvSpPr>
            <a:spLocks noGrp="1"/>
          </p:cNvSpPr>
          <p:nvPr>
            <p:ph type="title"/>
          </p:nvPr>
        </p:nvSpPr>
        <p:spPr/>
        <p:txBody>
          <a:bodyPr/>
          <a:lstStyle/>
          <a:p>
            <a:pPr algn="ctr"/>
            <a:r>
              <a:rPr lang="da-DK" dirty="0"/>
              <a:t>De tre arter af hjortevildt i dyrehaven</a:t>
            </a:r>
          </a:p>
        </p:txBody>
      </p:sp>
      <p:pic>
        <p:nvPicPr>
          <p:cNvPr id="5" name="Billede 4">
            <a:extLst>
              <a:ext uri="{FF2B5EF4-FFF2-40B4-BE49-F238E27FC236}">
                <a16:creationId xmlns:a16="http://schemas.microsoft.com/office/drawing/2014/main" id="{F4028E96-3ED8-0E1C-EFA7-5DFB102AA522}"/>
              </a:ext>
            </a:extLst>
          </p:cNvPr>
          <p:cNvPicPr>
            <a:picLocks noChangeAspect="1"/>
          </p:cNvPicPr>
          <p:nvPr/>
        </p:nvPicPr>
        <p:blipFill>
          <a:blip r:embed="rId2"/>
          <a:stretch>
            <a:fillRect/>
          </a:stretch>
        </p:blipFill>
        <p:spPr>
          <a:xfrm>
            <a:off x="1655269" y="1887931"/>
            <a:ext cx="8881461" cy="4790001"/>
          </a:xfrm>
          <a:prstGeom prst="rect">
            <a:avLst/>
          </a:prstGeom>
        </p:spPr>
      </p:pic>
    </p:spTree>
    <p:extLst>
      <p:ext uri="{BB962C8B-B14F-4D97-AF65-F5344CB8AC3E}">
        <p14:creationId xmlns:p14="http://schemas.microsoft.com/office/powerpoint/2010/main" val="460367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EE79A-4E55-6A93-F1D4-407A068E1D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6C40B9-83A7-553E-3D83-14ECD5C3ED25}"/>
              </a:ext>
            </a:extLst>
          </p:cNvPr>
          <p:cNvSpPr>
            <a:spLocks noGrp="1"/>
          </p:cNvSpPr>
          <p:nvPr>
            <p:ph type="title"/>
          </p:nvPr>
        </p:nvSpPr>
        <p:spPr/>
        <p:txBody>
          <a:bodyPr/>
          <a:lstStyle/>
          <a:p>
            <a:pPr algn="ctr"/>
            <a:r>
              <a:rPr lang="da-DK" dirty="0"/>
              <a:t>De tre arter af hjortevildt i dyrehaven</a:t>
            </a:r>
          </a:p>
        </p:txBody>
      </p:sp>
      <p:pic>
        <p:nvPicPr>
          <p:cNvPr id="5" name="Billede 4">
            <a:extLst>
              <a:ext uri="{FF2B5EF4-FFF2-40B4-BE49-F238E27FC236}">
                <a16:creationId xmlns:a16="http://schemas.microsoft.com/office/drawing/2014/main" id="{FC372C46-0934-C700-0FA6-0D7AF818EB53}"/>
              </a:ext>
            </a:extLst>
          </p:cNvPr>
          <p:cNvPicPr>
            <a:picLocks noChangeAspect="1"/>
          </p:cNvPicPr>
          <p:nvPr/>
        </p:nvPicPr>
        <p:blipFill>
          <a:blip r:embed="rId2"/>
          <a:stretch>
            <a:fillRect/>
          </a:stretch>
        </p:blipFill>
        <p:spPr>
          <a:xfrm>
            <a:off x="1199295" y="2347249"/>
            <a:ext cx="10028466" cy="4145626"/>
          </a:xfrm>
          <a:prstGeom prst="rect">
            <a:avLst/>
          </a:prstGeom>
        </p:spPr>
      </p:pic>
    </p:spTree>
    <p:extLst>
      <p:ext uri="{BB962C8B-B14F-4D97-AF65-F5344CB8AC3E}">
        <p14:creationId xmlns:p14="http://schemas.microsoft.com/office/powerpoint/2010/main" val="301465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A49FB-F337-AB6C-3EC0-87A8C8F5863E}"/>
              </a:ext>
            </a:extLst>
          </p:cNvPr>
          <p:cNvSpPr>
            <a:spLocks noGrp="1"/>
          </p:cNvSpPr>
          <p:nvPr>
            <p:ph type="title"/>
          </p:nvPr>
        </p:nvSpPr>
        <p:spPr/>
        <p:txBody>
          <a:bodyPr/>
          <a:lstStyle/>
          <a:p>
            <a:pPr algn="ctr"/>
            <a:r>
              <a:rPr lang="da-DK" dirty="0"/>
              <a:t>Andre hjortearter i Danmark: elg og </a:t>
            </a:r>
            <a:r>
              <a:rPr lang="da-DK" dirty="0" err="1"/>
              <a:t>sika</a:t>
            </a:r>
            <a:endParaRPr lang="da-DK" dirty="0"/>
          </a:p>
        </p:txBody>
      </p:sp>
      <p:sp>
        <p:nvSpPr>
          <p:cNvPr id="4" name="Tekstfelt 3">
            <a:extLst>
              <a:ext uri="{FF2B5EF4-FFF2-40B4-BE49-F238E27FC236}">
                <a16:creationId xmlns:a16="http://schemas.microsoft.com/office/drawing/2014/main" id="{99B5C2A1-EECA-CA6A-A3AE-A3913C47545F}"/>
              </a:ext>
            </a:extLst>
          </p:cNvPr>
          <p:cNvSpPr txBox="1"/>
          <p:nvPr/>
        </p:nvSpPr>
        <p:spPr>
          <a:xfrm>
            <a:off x="401791" y="5495679"/>
            <a:ext cx="4813072" cy="646331"/>
          </a:xfrm>
          <a:prstGeom prst="rect">
            <a:avLst/>
          </a:prstGeom>
          <a:noFill/>
        </p:spPr>
        <p:txBody>
          <a:bodyPr wrap="square">
            <a:spAutoFit/>
          </a:bodyPr>
          <a:lstStyle/>
          <a:p>
            <a:r>
              <a:rPr lang="da-DK" dirty="0">
                <a:hlinkClick r:id="rId2"/>
              </a:rPr>
              <a:t>https://nyheder.tv2.dk/samfund/2018-06-20-unikke-billeder-vild-elg-set-i-danmark</a:t>
            </a:r>
            <a:endParaRPr lang="da-DK" dirty="0"/>
          </a:p>
        </p:txBody>
      </p:sp>
      <p:pic>
        <p:nvPicPr>
          <p:cNvPr id="6" name="Billede 5">
            <a:extLst>
              <a:ext uri="{FF2B5EF4-FFF2-40B4-BE49-F238E27FC236}">
                <a16:creationId xmlns:a16="http://schemas.microsoft.com/office/drawing/2014/main" id="{01637135-C302-8CEC-A4DB-DC0E88AD63F5}"/>
              </a:ext>
            </a:extLst>
          </p:cNvPr>
          <p:cNvPicPr>
            <a:picLocks noChangeAspect="1"/>
          </p:cNvPicPr>
          <p:nvPr/>
        </p:nvPicPr>
        <p:blipFill>
          <a:blip r:embed="rId3"/>
          <a:srcRect l="16127" r="8235"/>
          <a:stretch/>
        </p:blipFill>
        <p:spPr>
          <a:xfrm>
            <a:off x="488057" y="1730527"/>
            <a:ext cx="4726806" cy="3600953"/>
          </a:xfrm>
          <a:prstGeom prst="rect">
            <a:avLst/>
          </a:prstGeom>
        </p:spPr>
      </p:pic>
      <p:pic>
        <p:nvPicPr>
          <p:cNvPr id="8" name="Billede 7">
            <a:extLst>
              <a:ext uri="{FF2B5EF4-FFF2-40B4-BE49-F238E27FC236}">
                <a16:creationId xmlns:a16="http://schemas.microsoft.com/office/drawing/2014/main" id="{5C48CD13-7E43-54B7-F451-68EDC1BE24CA}"/>
              </a:ext>
            </a:extLst>
          </p:cNvPr>
          <p:cNvPicPr>
            <a:picLocks noChangeAspect="1"/>
          </p:cNvPicPr>
          <p:nvPr/>
        </p:nvPicPr>
        <p:blipFill>
          <a:blip r:embed="rId4"/>
          <a:stretch>
            <a:fillRect/>
          </a:stretch>
        </p:blipFill>
        <p:spPr>
          <a:xfrm>
            <a:off x="6340417" y="1730527"/>
            <a:ext cx="5449792" cy="4246884"/>
          </a:xfrm>
          <a:prstGeom prst="rect">
            <a:avLst/>
          </a:prstGeom>
        </p:spPr>
      </p:pic>
      <p:pic>
        <p:nvPicPr>
          <p:cNvPr id="10" name="Billede 9">
            <a:extLst>
              <a:ext uri="{FF2B5EF4-FFF2-40B4-BE49-F238E27FC236}">
                <a16:creationId xmlns:a16="http://schemas.microsoft.com/office/drawing/2014/main" id="{A9F6C74F-C1F9-2F4B-AC51-6FA438FACDF7}"/>
              </a:ext>
            </a:extLst>
          </p:cNvPr>
          <p:cNvPicPr>
            <a:picLocks noChangeAspect="1"/>
          </p:cNvPicPr>
          <p:nvPr/>
        </p:nvPicPr>
        <p:blipFill>
          <a:blip r:embed="rId5"/>
          <a:stretch>
            <a:fillRect/>
          </a:stretch>
        </p:blipFill>
        <p:spPr>
          <a:xfrm>
            <a:off x="6510067" y="6017250"/>
            <a:ext cx="4491665" cy="785922"/>
          </a:xfrm>
          <a:prstGeom prst="rect">
            <a:avLst/>
          </a:prstGeom>
          <a:ln w="28575">
            <a:solidFill>
              <a:srgbClr val="FF0000"/>
            </a:solidFill>
          </a:ln>
        </p:spPr>
      </p:pic>
    </p:spTree>
    <p:extLst>
      <p:ext uri="{BB962C8B-B14F-4D97-AF65-F5344CB8AC3E}">
        <p14:creationId xmlns:p14="http://schemas.microsoft.com/office/powerpoint/2010/main" val="1456804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5A0CF-085A-D816-B9A9-F9DA19995091}"/>
              </a:ext>
            </a:extLst>
          </p:cNvPr>
          <p:cNvSpPr>
            <a:spLocks noGrp="1"/>
          </p:cNvSpPr>
          <p:nvPr>
            <p:ph type="title"/>
          </p:nvPr>
        </p:nvSpPr>
        <p:spPr/>
        <p:txBody>
          <a:bodyPr/>
          <a:lstStyle/>
          <a:p>
            <a:pPr algn="ctr"/>
            <a:r>
              <a:rPr lang="da-DK" dirty="0"/>
              <a:t>Sikahjorte i </a:t>
            </a:r>
            <a:r>
              <a:rPr lang="da-DK" dirty="0" err="1"/>
              <a:t>Wakkanai</a:t>
            </a:r>
            <a:r>
              <a:rPr lang="da-DK" dirty="0"/>
              <a:t>, Hokkaido, Japan</a:t>
            </a:r>
          </a:p>
        </p:txBody>
      </p:sp>
      <p:sp>
        <p:nvSpPr>
          <p:cNvPr id="3" name="Pladsholder til indhold 2">
            <a:extLst>
              <a:ext uri="{FF2B5EF4-FFF2-40B4-BE49-F238E27FC236}">
                <a16:creationId xmlns:a16="http://schemas.microsoft.com/office/drawing/2014/main" id="{A246047F-C095-42D2-9E92-A13043DF78A0}"/>
              </a:ext>
            </a:extLst>
          </p:cNvPr>
          <p:cNvSpPr>
            <a:spLocks noGrp="1"/>
          </p:cNvSpPr>
          <p:nvPr>
            <p:ph idx="1"/>
          </p:nvPr>
        </p:nvSpPr>
        <p:spPr>
          <a:xfrm>
            <a:off x="1558242" y="1629777"/>
            <a:ext cx="3600354" cy="4351338"/>
          </a:xfrm>
        </p:spPr>
        <p:txBody>
          <a:bodyPr/>
          <a:lstStyle/>
          <a:p>
            <a:endParaRPr lang="da-DK" dirty="0"/>
          </a:p>
          <a:p>
            <a:pPr marL="0" indent="0">
              <a:buNone/>
            </a:pPr>
            <a:r>
              <a:rPr lang="da-DK" dirty="0"/>
              <a:t>Her følger lige nogle feriebilleder fra Japan, sommeren 2025!</a:t>
            </a:r>
          </a:p>
        </p:txBody>
      </p:sp>
      <p:pic>
        <p:nvPicPr>
          <p:cNvPr id="6" name="Billede 5">
            <a:extLst>
              <a:ext uri="{FF2B5EF4-FFF2-40B4-BE49-F238E27FC236}">
                <a16:creationId xmlns:a16="http://schemas.microsoft.com/office/drawing/2014/main" id="{80A52E95-AF13-CC2F-16E8-C1519234D63C}"/>
              </a:ext>
            </a:extLst>
          </p:cNvPr>
          <p:cNvPicPr>
            <a:picLocks noChangeAspect="1"/>
          </p:cNvPicPr>
          <p:nvPr/>
        </p:nvPicPr>
        <p:blipFill>
          <a:blip r:embed="rId2"/>
          <a:stretch>
            <a:fillRect/>
          </a:stretch>
        </p:blipFill>
        <p:spPr>
          <a:xfrm>
            <a:off x="5326548" y="1629777"/>
            <a:ext cx="5058481" cy="4944165"/>
          </a:xfrm>
          <a:prstGeom prst="rect">
            <a:avLst/>
          </a:prstGeom>
        </p:spPr>
      </p:pic>
      <p:sp>
        <p:nvSpPr>
          <p:cNvPr id="10" name="Tekstfelt 9">
            <a:extLst>
              <a:ext uri="{FF2B5EF4-FFF2-40B4-BE49-F238E27FC236}">
                <a16:creationId xmlns:a16="http://schemas.microsoft.com/office/drawing/2014/main" id="{B31990B9-E3EE-7890-4E8D-F0651B09513D}"/>
              </a:ext>
            </a:extLst>
          </p:cNvPr>
          <p:cNvSpPr txBox="1"/>
          <p:nvPr/>
        </p:nvSpPr>
        <p:spPr>
          <a:xfrm>
            <a:off x="2020737" y="3765124"/>
            <a:ext cx="1981918" cy="2215991"/>
          </a:xfrm>
          <a:prstGeom prst="rect">
            <a:avLst/>
          </a:prstGeom>
          <a:noFill/>
        </p:spPr>
        <p:txBody>
          <a:bodyPr wrap="square">
            <a:spAutoFit/>
          </a:bodyPr>
          <a:lstStyle/>
          <a:p>
            <a:r>
              <a:rPr lang="da-DK" sz="13800" dirty="0"/>
              <a:t>鹿</a:t>
            </a:r>
          </a:p>
        </p:txBody>
      </p:sp>
    </p:spTree>
    <p:extLst>
      <p:ext uri="{BB962C8B-B14F-4D97-AF65-F5344CB8AC3E}">
        <p14:creationId xmlns:p14="http://schemas.microsoft.com/office/powerpoint/2010/main" val="47259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0EB3-34C7-C2F9-861C-CD5312F3CA0D}"/>
            </a:ext>
          </a:extLst>
        </p:cNvPr>
        <p:cNvGrpSpPr/>
        <p:nvPr/>
      </p:nvGrpSpPr>
      <p:grpSpPr>
        <a:xfrm>
          <a:off x="0" y="0"/>
          <a:ext cx="0" cy="0"/>
          <a:chOff x="0" y="0"/>
          <a:chExt cx="0" cy="0"/>
        </a:xfrm>
      </p:grpSpPr>
      <p:pic>
        <p:nvPicPr>
          <p:cNvPr id="4" name="Billede 3" descr="Et billede, der indeholder pattedyr, udendørs, græs, rådyr/hjort&#10;&#10;Indhold genereret af kunstig intelligens kan være forkert.">
            <a:extLst>
              <a:ext uri="{FF2B5EF4-FFF2-40B4-BE49-F238E27FC236}">
                <a16:creationId xmlns:a16="http://schemas.microsoft.com/office/drawing/2014/main" id="{F9B535FB-6F03-2329-A441-F117E7A41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343" y="-2875"/>
            <a:ext cx="10291313" cy="6860875"/>
          </a:xfrm>
          <a:prstGeom prst="rect">
            <a:avLst/>
          </a:prstGeom>
        </p:spPr>
      </p:pic>
    </p:spTree>
    <p:extLst>
      <p:ext uri="{BB962C8B-B14F-4D97-AF65-F5344CB8AC3E}">
        <p14:creationId xmlns:p14="http://schemas.microsoft.com/office/powerpoint/2010/main" val="323313536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TotalTime>
  <Words>737</Words>
  <Application>Microsoft Office PowerPoint</Application>
  <PresentationFormat>Widescreen</PresentationFormat>
  <Paragraphs>97</Paragraphs>
  <Slides>32</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32</vt:i4>
      </vt:variant>
    </vt:vector>
  </HeadingPairs>
  <TitlesOfParts>
    <vt:vector size="39" baseType="lpstr">
      <vt:lpstr>URWPalladioL-Bold</vt:lpstr>
      <vt:lpstr>URWPalladioL-Ital</vt:lpstr>
      <vt:lpstr>URWPalladioL-Roma</vt:lpstr>
      <vt:lpstr>Aptos</vt:lpstr>
      <vt:lpstr>Aptos Display</vt:lpstr>
      <vt:lpstr>Arial</vt:lpstr>
      <vt:lpstr>Office-tema</vt:lpstr>
      <vt:lpstr>Vinter-ekskursion:  genetik og selektion</vt:lpstr>
      <vt:lpstr>Så I nogle hjorte på Sletten (rød/blå rute?)</vt:lpstr>
      <vt:lpstr>De tre arter af hjortevildt i dyrehaven</vt:lpstr>
      <vt:lpstr>De tre arter af hjortevildt i dyrehaven</vt:lpstr>
      <vt:lpstr>De tre arter af hjortevildt i dyrehaven</vt:lpstr>
      <vt:lpstr>De tre arter af hjortevildt i dyrehaven</vt:lpstr>
      <vt:lpstr>Andre hjortearter i Danmark: elg og sika</vt:lpstr>
      <vt:lpstr>Sikahjorte i Wakkanai, Hokkaido, Japan</vt:lpstr>
      <vt:lpstr>PowerPoint-præsentation</vt:lpstr>
      <vt:lpstr>PowerPoint-præsentation</vt:lpstr>
      <vt:lpstr>Sikahjorte fra Shiretoko, Hokkaido, Japan</vt:lpstr>
      <vt:lpstr>PowerPoint-præsentation</vt:lpstr>
      <vt:lpstr>PowerPoint-præsentation</vt:lpstr>
      <vt:lpstr>PowerPoint-præsentation</vt:lpstr>
      <vt:lpstr>Hvor var vi?!</vt:lpstr>
      <vt:lpstr>Dådyr anno 2025: nu er der fem pelsvarianter!</vt:lpstr>
      <vt:lpstr>Eller måske er der kun fire:</vt:lpstr>
      <vt:lpstr>Dådyrenes pelsfarver på Hindsgavl</vt:lpstr>
      <vt:lpstr>Dådyrenes pelsfarver på Hindsgavl</vt:lpstr>
      <vt:lpstr>Dådyr anno 2025: måske er der 6 varianter?!</vt:lpstr>
      <vt:lpstr>Andre pattedyrs pelsfarver: egern</vt:lpstr>
      <vt:lpstr>Evolution - eksempler</vt:lpstr>
      <vt:lpstr>Evolution: spætter på Hindsgavl</vt:lpstr>
      <vt:lpstr>Naturlig selektion - eksempler</vt:lpstr>
      <vt:lpstr>Seksuel selektion - eksempler</vt:lpstr>
      <vt:lpstr>Seksuel selektion: kønsdimorfisme hos krondyr</vt:lpstr>
      <vt:lpstr>Seksuel selektion: parringsadfærd hos dådyr</vt:lpstr>
      <vt:lpstr>Intraspecifik konkurrence / mobning hos dådyr!</vt:lpstr>
      <vt:lpstr>Intraspecifik konkurrence / mobning hos dådyr!</vt:lpstr>
      <vt:lpstr>Interspecifik konkurrence hos dådyr!</vt:lpstr>
      <vt:lpstr>Kunstig selektion - eksempler</vt:lpstr>
      <vt:lpstr>Spørgsmål?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Skov</dc:creator>
  <cp:lastModifiedBy>Charlotte Skov</cp:lastModifiedBy>
  <cp:revision>47</cp:revision>
  <dcterms:created xsi:type="dcterms:W3CDTF">2026-01-04T21:31:01Z</dcterms:created>
  <dcterms:modified xsi:type="dcterms:W3CDTF">2026-01-05T06:22:17Z</dcterms:modified>
</cp:coreProperties>
</file>