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5" r:id="rId23"/>
    <p:sldId id="278" r:id="rId24"/>
    <p:sldId id="279" r:id="rId25"/>
    <p:sldId id="280" r:id="rId26"/>
    <p:sldId id="282" r:id="rId27"/>
    <p:sldId id="283" r:id="rId28"/>
    <p:sldId id="281" r:id="rId29"/>
    <p:sldId id="286" r:id="rId30"/>
    <p:sldId id="287" r:id="rId3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EC47-058D-4A63-B648-F6E8ABA38F88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6A4CC-2860-4C36-9AF4-5FAFB5D6D1A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826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” </a:t>
            </a:r>
            <a:br>
              <a:rPr lang="da-DK" dirty="0"/>
            </a:b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</a:t>
            </a:r>
            <a:r>
              <a:rPr lang="da-DK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</a:t>
            </a:r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- 3D”, URL: </a:t>
            </a:r>
            <a:r>
              <a:rPr lang="da-DK" dirty="0"/>
              <a:t>https://www.youtube.com/watch?v=TNKWgcFPHqw (3:30 min).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6A4CC-2860-4C36-9AF4-5FAFB5D6D1A3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065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F0A1C-7E37-3DFC-CA52-5CCA90D2C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D1C864E-C85B-46A8-633E-596814E5A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C2B651-088A-D3ED-5DA1-C9BB7AF7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39C63F-F0E1-3782-9DA4-4AC4AAFA7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844594-7F29-292C-66E9-0DCF9D9C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59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539AD-4306-AC7F-CFA1-15582EAA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96B289D-75D9-3028-F85A-1F7B753C7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1EB9EB-4E78-9470-9D7B-75CE9435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512F0A-52C3-6A1A-96C9-F594AC55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3A482C-AE88-A7CA-66F6-77347C69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25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207A27F-3B32-3073-974A-71704B09C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FFA8514-05BB-00E7-9632-D290507ED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301096-88C9-5D24-A254-E89C6B53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BBF6E9-580F-59C9-1E53-9B458963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CDB458-0BBD-B648-E49A-8C32F505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25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A06C8-5424-8E4C-C64C-BFDA09C6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E96ADA-6647-5C0A-86E8-73AC4FDCB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7B7D58-C0A0-A883-750E-78BAD427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9BE71D-B5D9-06EB-F173-88627904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8425D8-D159-2C22-87B3-4FCA157B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89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9B905-D11B-3D6A-08D4-15EAA6C6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70136AA-D3A3-E4E9-74BC-743BA2063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270089-66DD-DAE3-4B96-D7890428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3387E4-0B45-E4E2-24CB-1C1FC984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65174B-B518-78A4-17AC-B657B9A2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748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1467C-62EC-D1F9-EB42-B0BE9B24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CE2A69-5C33-454E-AF32-155BB3394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7D403DB-F939-58D7-860D-E180E682C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2F78CC-30C6-05E6-F67D-84FEDB86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F59375-3966-EE9A-6FEA-7D1CF64E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AC99C42-8C60-D7FE-8FA2-5E4ED7A8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320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05C75-7998-E043-2CD9-013EBA33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015AF8-2FDE-34BD-88AF-EFBD6DA71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E8FBA36-F230-E0A1-E138-D458FC5D0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4B65829-98AA-3BE7-7582-CC21279C1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F20F88F-99F4-EE7F-95D0-69021479A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C906835-B86E-19AD-C477-0E39D038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52E6C6A-293B-C02A-9520-DC36F5B1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599CFA1-ADB7-8D8D-CF3E-A446B1A0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127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8A6F5-6854-92E4-28AA-881B0060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A06E6D4-7690-9941-B3EF-A6CCBCE9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011F33E-D0A3-6358-9036-E04D648E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3A2FAA-0F93-56D6-4F26-A323AC42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816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37FBCA3-0C2F-62A0-7445-78C1A7B9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84057EB-7A31-0449-8D6E-FBF90C74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C350755-3364-5551-082D-CBB894F6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16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3E352-EC27-CF46-85F0-1672F027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56DA4F-5D77-5164-A168-35E1711E0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326F8C1-321A-AB2D-B349-2DC29C75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6134ADB-07D5-7F7A-9C97-DB6E187C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E01CAD-47F7-F3E8-A79A-9C010FCC0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088D6E-DA13-8B1A-D51D-62B53DB3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597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D431E-521B-9D47-B80A-1F1AC080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93FDCAE-E223-0A35-32AB-432577739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27415AE-0881-D711-3BCD-B18F4FCE8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E009545-9F62-D413-5B25-01EB8164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0992A4A-A99A-9FC2-A149-71CAC213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1F2A390-C1DE-14D7-A0B2-A2A0F9AE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1E3B505-0677-F6CC-79CA-31813F76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C53B916-07C7-B8A0-83DA-348E74B69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F0640DB-1CC8-6965-D064-6B7A1EAC2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66595F-8A53-4834-B651-4BEEE7B97B72}" type="datetimeFigureOut">
              <a:rPr lang="da-DK" smtClean="0"/>
              <a:t>18-03-2026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A9ABFD-09F3-C245-EA92-98B9BC03E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D8FD76-B9AD-14C8-547F-F50488B09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A898F1-DA40-4AEF-8A7F-C09ACB21A5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09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DDB41CA-6091-25FB-6FC9-5558D1D13976}"/>
              </a:ext>
            </a:extLst>
          </p:cNvPr>
          <p:cNvSpPr/>
          <p:nvPr/>
        </p:nvSpPr>
        <p:spPr>
          <a:xfrm>
            <a:off x="4744529" y="838605"/>
            <a:ext cx="5684808" cy="2458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65B1C4-C5D3-9F10-199F-1D4C39EFF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9676" y="478138"/>
            <a:ext cx="5414513" cy="1655763"/>
          </a:xfrm>
        </p:spPr>
        <p:txBody>
          <a:bodyPr/>
          <a:lstStyle/>
          <a:p>
            <a:r>
              <a:rPr lang="da-DK" dirty="0"/>
              <a:t>Mutationer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B4C1BE2-D0C6-8E3A-5F60-FA177DEA8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0574" y="2246772"/>
            <a:ext cx="5132716" cy="538896"/>
          </a:xfrm>
        </p:spPr>
        <p:txBody>
          <a:bodyPr>
            <a:normAutofit fontScale="25000" lnSpcReduction="20000"/>
          </a:bodyPr>
          <a:lstStyle/>
          <a:p>
            <a:endParaRPr lang="da-DK" dirty="0"/>
          </a:p>
          <a:p>
            <a:r>
              <a:rPr lang="da-DK" sz="9600" dirty="0"/>
              <a:t>Tilfældige ændringer i arvematerialet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1DC61CA-C6BB-1D57-4C9A-D98446999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4" y="307675"/>
            <a:ext cx="3816110" cy="49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a mutation and what causes mutations?">
            <a:extLst>
              <a:ext uri="{FF2B5EF4-FFF2-40B4-BE49-F238E27FC236}">
                <a16:creationId xmlns:a16="http://schemas.microsoft.com/office/drawing/2014/main" id="{C80C0AFB-5F0C-5229-D000-2527BD15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3657600"/>
            <a:ext cx="5556000" cy="29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BBCFF49-CB3D-89D5-712B-68E42310CBCF}"/>
              </a:ext>
            </a:extLst>
          </p:cNvPr>
          <p:cNvSpPr txBox="1"/>
          <p:nvPr/>
        </p:nvSpPr>
        <p:spPr>
          <a:xfrm>
            <a:off x="264184" y="5984597"/>
            <a:ext cx="458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Tekst og figurer fra </a:t>
            </a:r>
            <a:r>
              <a:rPr lang="da-DK" dirty="0" err="1"/>
              <a:t>Yubio</a:t>
            </a:r>
            <a:r>
              <a:rPr lang="da-DK" dirty="0"/>
              <a:t> A (</a:t>
            </a:r>
            <a:r>
              <a:rPr lang="da-DK" dirty="0">
                <a:solidFill>
                  <a:srgbClr val="0070C0"/>
                </a:solidFill>
              </a:rPr>
              <a:t>Lottes tilføjelser</a:t>
            </a:r>
            <a:r>
              <a:rPr lang="da-DK" dirty="0"/>
              <a:t>), </a:t>
            </a:r>
          </a:p>
          <a:p>
            <a:r>
              <a:rPr lang="da-DK" dirty="0"/>
              <a:t>samt enkelte illustrationer fra nettet (2026)</a:t>
            </a:r>
          </a:p>
        </p:txBody>
      </p:sp>
    </p:spTree>
    <p:extLst>
      <p:ext uri="{BB962C8B-B14F-4D97-AF65-F5344CB8AC3E}">
        <p14:creationId xmlns:p14="http://schemas.microsoft.com/office/powerpoint/2010/main" val="365539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C2DA9-E558-C176-AB63-FEC313A4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1" y="365125"/>
            <a:ext cx="11982090" cy="13255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 dirty="0"/>
              <a:t>Figur 19.15,       19.17,                19.18        og      19.22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EB60FCF-7A0E-2A91-03CA-455CE9808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21"/>
            <a:ext cx="2509836" cy="506370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F932BA1-11C1-C752-1C33-68CA09BCA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46" y="1794294"/>
            <a:ext cx="1986140" cy="506370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AC0EB4E-9A21-4F95-7FB9-79029B5C1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130" y="1794294"/>
            <a:ext cx="2407649" cy="506370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5669570-3A24-D55C-4F74-DF4EC01B5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6823" y="1808771"/>
            <a:ext cx="2605177" cy="50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1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A16AF-D71D-9F30-58AF-90C4D363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Den genetiske kode </a:t>
            </a:r>
            <a:r>
              <a:rPr lang="da-DK" dirty="0">
                <a:solidFill>
                  <a:srgbClr val="0070C0"/>
                </a:solidFill>
              </a:rPr>
              <a:t>er redundant* </a:t>
            </a:r>
            <a:br>
              <a:rPr lang="da-DK" dirty="0">
                <a:solidFill>
                  <a:srgbClr val="0070C0"/>
                </a:solidFill>
              </a:rPr>
            </a:br>
            <a:r>
              <a:rPr lang="da-DK" dirty="0">
                <a:solidFill>
                  <a:srgbClr val="0070C0"/>
                </a:solidFill>
              </a:rPr>
              <a:t>(*hvad betyder det?) =&gt; tavs mutation er mulig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BC8968E-E015-F3FC-05B8-171922D84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76" y="1808136"/>
            <a:ext cx="5669959" cy="494387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1188C25-94CB-3A01-AA04-1C3D52154250}"/>
              </a:ext>
            </a:extLst>
          </p:cNvPr>
          <p:cNvSpPr txBox="1"/>
          <p:nvPr/>
        </p:nvSpPr>
        <p:spPr>
          <a:xfrm>
            <a:off x="7099540" y="1808136"/>
            <a:ext cx="43304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070C0"/>
                </a:solidFill>
              </a:rPr>
              <a:t>NB! Der er 64 tripletter (</a:t>
            </a:r>
            <a:r>
              <a:rPr lang="da-DK" sz="2000" dirty="0" err="1">
                <a:solidFill>
                  <a:srgbClr val="0070C0"/>
                </a:solidFill>
              </a:rPr>
              <a:t>codons</a:t>
            </a:r>
            <a:r>
              <a:rPr lang="da-DK" sz="2000" dirty="0">
                <a:solidFill>
                  <a:srgbClr val="0070C0"/>
                </a:solidFill>
              </a:rPr>
              <a:t>), </a:t>
            </a:r>
          </a:p>
          <a:p>
            <a:r>
              <a:rPr lang="da-DK" sz="2000" dirty="0">
                <a:solidFill>
                  <a:srgbClr val="0070C0"/>
                </a:solidFill>
              </a:rPr>
              <a:t>men kun 20 aminosyrer!</a:t>
            </a:r>
          </a:p>
          <a:p>
            <a:endParaRPr lang="da-DK" sz="2000" dirty="0">
              <a:solidFill>
                <a:srgbClr val="0070C0"/>
              </a:solidFill>
            </a:endParaRPr>
          </a:p>
          <a:p>
            <a:r>
              <a:rPr lang="da-DK" sz="2000" dirty="0">
                <a:solidFill>
                  <a:srgbClr val="0070C0"/>
                </a:solidFill>
              </a:rPr>
              <a:t>Hvor mange aminosyrer har:</a:t>
            </a:r>
          </a:p>
          <a:p>
            <a:r>
              <a:rPr lang="da-DK" sz="2000" dirty="0">
                <a:solidFill>
                  <a:srgbClr val="0070C0"/>
                </a:solidFill>
              </a:rPr>
              <a:t>1 </a:t>
            </a:r>
            <a:r>
              <a:rPr lang="da-DK" sz="2000" dirty="0" err="1">
                <a:solidFill>
                  <a:srgbClr val="0070C0"/>
                </a:solidFill>
              </a:rPr>
              <a:t>triplet</a:t>
            </a:r>
            <a:r>
              <a:rPr lang="da-DK" sz="2000" dirty="0">
                <a:solidFill>
                  <a:srgbClr val="0070C0"/>
                </a:solidFill>
              </a:rPr>
              <a:t>?</a:t>
            </a:r>
          </a:p>
          <a:p>
            <a:r>
              <a:rPr lang="da-DK" sz="2000" dirty="0">
                <a:solidFill>
                  <a:srgbClr val="0070C0"/>
                </a:solidFill>
              </a:rPr>
              <a:t>2 tripletter?</a:t>
            </a:r>
          </a:p>
          <a:p>
            <a:r>
              <a:rPr lang="da-DK" sz="2000" dirty="0">
                <a:solidFill>
                  <a:srgbClr val="0070C0"/>
                </a:solidFill>
              </a:rPr>
              <a:t>3 tripletter?</a:t>
            </a:r>
          </a:p>
          <a:p>
            <a:r>
              <a:rPr lang="da-DK" sz="2000" dirty="0">
                <a:solidFill>
                  <a:srgbClr val="0070C0"/>
                </a:solidFill>
              </a:rPr>
              <a:t>4 tripletter?</a:t>
            </a:r>
          </a:p>
          <a:p>
            <a:r>
              <a:rPr lang="da-DK" sz="2000" dirty="0">
                <a:solidFill>
                  <a:srgbClr val="0070C0"/>
                </a:solidFill>
              </a:rPr>
              <a:t>5 tripletter?</a:t>
            </a:r>
          </a:p>
          <a:p>
            <a:r>
              <a:rPr lang="da-DK" sz="2000" dirty="0">
                <a:solidFill>
                  <a:srgbClr val="0070C0"/>
                </a:solidFill>
              </a:rPr>
              <a:t>6 tripletter?</a:t>
            </a:r>
          </a:p>
          <a:p>
            <a:endParaRPr lang="da-DK" sz="2000" dirty="0">
              <a:solidFill>
                <a:srgbClr val="0070C0"/>
              </a:solidFill>
            </a:endParaRPr>
          </a:p>
          <a:p>
            <a:r>
              <a:rPr lang="da-DK" sz="2000" dirty="0">
                <a:solidFill>
                  <a:srgbClr val="0070C0"/>
                </a:solidFill>
              </a:rPr>
              <a:t>Hvor mange tripletter koder for en aminosyre?</a:t>
            </a:r>
          </a:p>
          <a:p>
            <a:endParaRPr lang="da-DK" sz="2000" dirty="0">
              <a:solidFill>
                <a:srgbClr val="0070C0"/>
              </a:solidFill>
            </a:endParaRPr>
          </a:p>
          <a:p>
            <a:r>
              <a:rPr lang="da-DK" sz="2000" dirty="0">
                <a:solidFill>
                  <a:srgbClr val="0070C0"/>
                </a:solidFill>
              </a:rPr>
              <a:t>Hvad bruges de sidste tripletter til?</a:t>
            </a:r>
          </a:p>
        </p:txBody>
      </p:sp>
    </p:spTree>
    <p:extLst>
      <p:ext uri="{BB962C8B-B14F-4D97-AF65-F5344CB8AC3E}">
        <p14:creationId xmlns:p14="http://schemas.microsoft.com/office/powerpoint/2010/main" val="412440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EB31F-5487-A92A-272C-95E5D0C1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22.2.2 Deletion og </a:t>
            </a:r>
            <a:r>
              <a:rPr lang="da-DK" dirty="0" err="1"/>
              <a:t>insertion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9F0AF6-6CB5-B372-DDA3-0A396BF64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Ved en </a:t>
            </a:r>
            <a:r>
              <a:rPr lang="da-DK" i="1" dirty="0"/>
              <a:t>deletion </a:t>
            </a:r>
            <a:r>
              <a:rPr lang="da-DK" dirty="0"/>
              <a:t>bortfalder et eller flere nukleotider, og ved en </a:t>
            </a:r>
            <a:r>
              <a:rPr lang="da-DK" i="1" dirty="0" err="1"/>
              <a:t>insertion</a:t>
            </a:r>
            <a:r>
              <a:rPr lang="da-DK" i="1" dirty="0"/>
              <a:t> </a:t>
            </a:r>
            <a:r>
              <a:rPr lang="da-DK" dirty="0"/>
              <a:t>indsættes et eller flere nukleotider i DNA’et. Sker det i de ikke-proteinkodende områder, kan det få betydning for genreguleringen m.m. </a:t>
            </a:r>
          </a:p>
          <a:p>
            <a:pPr marL="0" indent="0">
              <a:buNone/>
            </a:pPr>
            <a:r>
              <a:rPr lang="da-DK" dirty="0"/>
              <a:t>Hvis deletionen eller </a:t>
            </a:r>
            <a:r>
              <a:rPr lang="da-DK" dirty="0" err="1"/>
              <a:t>insertionen</a:t>
            </a:r>
            <a:r>
              <a:rPr lang="da-DK" dirty="0"/>
              <a:t> omfatter et antal nukleotider, der ikke er deleligt med 3 (fx 1, 2 eller 4), ændres hele læserammen for ribosomerne, når de skal </a:t>
            </a:r>
            <a:r>
              <a:rPr lang="da-DK" dirty="0" err="1"/>
              <a:t>translatere</a:t>
            </a:r>
            <a:r>
              <a:rPr lang="da-DK" dirty="0"/>
              <a:t> mRNA til protein.</a:t>
            </a:r>
          </a:p>
          <a:p>
            <a:pPr marL="0" indent="0">
              <a:buNone/>
            </a:pPr>
            <a:r>
              <a:rPr lang="da-DK" dirty="0"/>
              <a:t>En sådan mutation, der forskubber hele læserammen, kaldes for en </a:t>
            </a:r>
            <a:r>
              <a:rPr lang="da-DK" i="1" dirty="0"/>
              <a:t>frameshift-mutation </a:t>
            </a:r>
            <a:r>
              <a:rPr lang="da-DK" dirty="0"/>
              <a:t>eller læseramme-mutation.</a:t>
            </a:r>
          </a:p>
          <a:p>
            <a:pPr marL="0" indent="0">
              <a:buNone/>
            </a:pPr>
            <a:r>
              <a:rPr lang="da-DK" dirty="0"/>
              <a:t>Dermed vil det færdige protein blive markant ændret, enten fordi mange aminosyrer efter mutationen erstattes af andre, eller mere sandsynligt at der ved en tilfældighed fremkommer en for tidlig stopkode i den nye læseramme.</a:t>
            </a:r>
          </a:p>
        </p:txBody>
      </p:sp>
    </p:spTree>
    <p:extLst>
      <p:ext uri="{BB962C8B-B14F-4D97-AF65-F5344CB8AC3E}">
        <p14:creationId xmlns:p14="http://schemas.microsoft.com/office/powerpoint/2010/main" val="402519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C7084-868C-ECCB-16F5-8B5A5175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4" y="192598"/>
            <a:ext cx="2301815" cy="1575818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Figur 22.6 Frameshift-mutation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BE934E0-B50E-CDF1-05C6-04D4EBAA7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940" y="0"/>
            <a:ext cx="9426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6365C60-7601-4CDD-4857-AE1E017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22.2 Mindre DNA-mutationer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0E22240-E484-83CA-5B71-5CDA45DAA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70C0"/>
                </a:solidFill>
              </a:rPr>
              <a:t>Opsamling: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Hvilke 3 hovedtyper findes der, hvad kendetegner dem, 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og hvilke effekter har de?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Her kunne det være smart at skrive noter hver især.</a:t>
            </a:r>
          </a:p>
          <a:p>
            <a:pPr marL="0" indent="0">
              <a:buNone/>
            </a:pPr>
            <a:endParaRPr lang="da-DK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(Se evt. Figur 22.2 og 22.4 (oversigtsfigurer) i </a:t>
            </a:r>
            <a:r>
              <a:rPr lang="da-DK" dirty="0" err="1">
                <a:solidFill>
                  <a:srgbClr val="0070C0"/>
                </a:solidFill>
              </a:rPr>
              <a:t>Yubio</a:t>
            </a:r>
            <a:r>
              <a:rPr lang="da-DK" dirty="0">
                <a:solidFill>
                  <a:srgbClr val="0070C0"/>
                </a:solidFill>
              </a:rPr>
              <a:t> A.)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75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5E9EF-E8CC-B6AD-FF2A-408C6CBC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22.3 Kromosommutationer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EA9C43-BE0B-F45F-0060-34398344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266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Hvis der sker større ændringer i DNA, der omfatter store dele af et kromosom og dermed tusindvis af nukleotider (og muligvis mange gener), benævnes det en kromosommutation. </a:t>
            </a:r>
          </a:p>
          <a:p>
            <a:pPr marL="0" indent="0">
              <a:buNone/>
            </a:pPr>
            <a:r>
              <a:rPr lang="da-DK" dirty="0"/>
              <a:t>Disse finder sted under celledelinger, hvor der ofte kan opstå fejl. Det gælder både i mitosen og meiosen.</a:t>
            </a:r>
          </a:p>
          <a:p>
            <a:pPr marL="0" indent="0">
              <a:buNone/>
            </a:pPr>
            <a:r>
              <a:rPr lang="da-DK" dirty="0"/>
              <a:t>Der findes overordnet seks forskellige typer af kromosommutationer </a:t>
            </a:r>
            <a:r>
              <a:rPr lang="da-DK" dirty="0">
                <a:solidFill>
                  <a:srgbClr val="0070C0"/>
                </a:solidFill>
              </a:rPr>
              <a:t>(hold fokus på de fire øverste)</a:t>
            </a:r>
            <a:r>
              <a:rPr lang="da-DK" dirty="0"/>
              <a:t>,</a:t>
            </a:r>
            <a:r>
              <a:rPr lang="da-DK" dirty="0">
                <a:solidFill>
                  <a:srgbClr val="0070C0"/>
                </a:solidFill>
              </a:rPr>
              <a:t> </a:t>
            </a:r>
            <a:r>
              <a:rPr lang="da-DK" dirty="0"/>
              <a:t>og fælles for dem alle er, at de ofte får alvorlige konsekvenser for individet på grund af de store mængder DNA, der ændres.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C0FBFAA-595C-E0D2-D18D-317293158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246" y="0"/>
            <a:ext cx="3803754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022EF27-F6C9-C9EF-6C03-C6D7840237F0}"/>
              </a:ext>
            </a:extLst>
          </p:cNvPr>
          <p:cNvSpPr/>
          <p:nvPr/>
        </p:nvSpPr>
        <p:spPr>
          <a:xfrm>
            <a:off x="8388246" y="0"/>
            <a:ext cx="3803754" cy="456337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38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E29E9-2DAE-B521-436B-225FFC51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De fire øverste kromosommutationer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3CDA30-E71C-FFAE-10AA-3DC864997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b="1" dirty="0"/>
              <a:t>22.3.1 Deletion</a:t>
            </a:r>
          </a:p>
          <a:p>
            <a:pPr marL="0" indent="0">
              <a:buNone/>
            </a:pPr>
            <a:r>
              <a:rPr lang="da-DK" dirty="0"/>
              <a:t>Denne type mutation kan skyldes en skæv overkrydsning i meiosen (se kapitel 19.6). Herved afgiver det ene </a:t>
            </a:r>
            <a:r>
              <a:rPr lang="da-DK" dirty="0" err="1"/>
              <a:t>kromatid</a:t>
            </a:r>
            <a:r>
              <a:rPr lang="da-DK" dirty="0"/>
              <a:t> et større DNA-stykke, end det modtager. Med andre ord kommer det pågældende </a:t>
            </a:r>
            <a:r>
              <a:rPr lang="da-DK" dirty="0" err="1"/>
              <a:t>kromatid</a:t>
            </a:r>
            <a:r>
              <a:rPr lang="da-DK" dirty="0"/>
              <a:t> til at mangle noget DNA i forhold til normalen. Der er hermed sket en </a:t>
            </a:r>
            <a:r>
              <a:rPr lang="da-DK" i="1" dirty="0"/>
              <a:t>deletion </a:t>
            </a:r>
            <a:r>
              <a:rPr lang="da-DK" dirty="0"/>
              <a:t>(tabsmutation).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22.3.2 Duplikation</a:t>
            </a:r>
          </a:p>
          <a:p>
            <a:pPr marL="0" indent="0">
              <a:buNone/>
            </a:pPr>
            <a:r>
              <a:rPr lang="da-DK" dirty="0"/>
              <a:t>En duplikationsmutation opstår nemlig samtidig med en deletionsmutation ved en skæv overkrydsning i meiosen. Når et </a:t>
            </a:r>
            <a:r>
              <a:rPr lang="da-DK" dirty="0" err="1"/>
              <a:t>kromatid</a:t>
            </a:r>
            <a:r>
              <a:rPr lang="da-DK" dirty="0"/>
              <a:t> modtager mere DNA, end det afgiver, sker der en duplikation - altså en fordobling af et kromosomstykke.</a:t>
            </a:r>
          </a:p>
        </p:txBody>
      </p:sp>
    </p:spTree>
    <p:extLst>
      <p:ext uri="{BB962C8B-B14F-4D97-AF65-F5344CB8AC3E}">
        <p14:creationId xmlns:p14="http://schemas.microsoft.com/office/powerpoint/2010/main" val="101654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62AFD-554A-87E3-6AE9-19542031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6" y="563533"/>
            <a:ext cx="5074858" cy="2093403"/>
          </a:xfrm>
        </p:spPr>
        <p:txBody>
          <a:bodyPr>
            <a:normAutofit fontScale="90000"/>
          </a:bodyPr>
          <a:lstStyle/>
          <a:p>
            <a:r>
              <a:rPr lang="da-DK" dirty="0"/>
              <a:t>Kromosommutationer:</a:t>
            </a:r>
            <a:br>
              <a:rPr lang="da-DK" dirty="0"/>
            </a:br>
            <a:r>
              <a:rPr lang="da-DK" dirty="0"/>
              <a:t>Deletions- og duplikationsmutationer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F82525A-E212-2975-C7DD-15B0A1509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087" y="0"/>
            <a:ext cx="4378641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5BC7B58-4E20-381B-327C-5FF95A78C74E}"/>
              </a:ext>
            </a:extLst>
          </p:cNvPr>
          <p:cNvSpPr txBox="1"/>
          <p:nvPr/>
        </p:nvSpPr>
        <p:spPr>
          <a:xfrm>
            <a:off x="726056" y="3232847"/>
            <a:ext cx="48638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2000" b="1" i="1" u="none" strike="noStrike" baseline="0" dirty="0">
                <a:latin typeface="Verdana-BoldItalic"/>
              </a:rPr>
              <a:t>Figur 22.10 </a:t>
            </a:r>
          </a:p>
          <a:p>
            <a:pPr algn="l"/>
            <a:r>
              <a:rPr lang="da-DK" sz="2000" b="0" i="1" u="none" strike="noStrike" baseline="0" dirty="0">
                <a:latin typeface="Verdana-Italic"/>
              </a:rPr>
              <a:t>Skæv overkrydsning i meiosen medfører henholdsvis en deletions- og en duplikations-mutation.</a:t>
            </a:r>
          </a:p>
          <a:p>
            <a:pPr algn="l"/>
            <a:r>
              <a:rPr lang="da-DK" sz="2000" b="0" i="1" u="none" strike="noStrike" baseline="0" dirty="0">
                <a:latin typeface="Verdana-Italic"/>
              </a:rPr>
              <a:t>Det ses, at 50% af kønscellerne er normale, mens 50% er afvigende (25% med deletionen og</a:t>
            </a:r>
          </a:p>
          <a:p>
            <a:pPr algn="l"/>
            <a:r>
              <a:rPr lang="da-DK" sz="2000" b="0" i="1" u="none" strike="noStrike" baseline="0" dirty="0">
                <a:latin typeface="Verdana-Italic"/>
              </a:rPr>
              <a:t>25% med duplikationen).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37679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09B9B-F132-A69D-F027-F37F0A59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De fire øverste kromosommutationer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6D43AE-84CF-AF9A-0673-821C4D25D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73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22.3.3 Inversion</a:t>
            </a:r>
          </a:p>
          <a:p>
            <a:pPr marL="0" indent="0">
              <a:buNone/>
            </a:pPr>
            <a:r>
              <a:rPr lang="da-DK" dirty="0"/>
              <a:t>Hvis der sker et brud på et kromosomstykke, og det efterfølgende sættes omvendt sammen igen, er der tale om en </a:t>
            </a:r>
            <a:r>
              <a:rPr lang="da-DK" i="1" dirty="0"/>
              <a:t>inversion</a:t>
            </a:r>
            <a:r>
              <a:rPr lang="da-DK" dirty="0"/>
              <a:t>. (Se Figur 22.11 – indsat til højre.)</a:t>
            </a:r>
          </a:p>
          <a:p>
            <a:pPr marL="0" indent="0">
              <a:buNone/>
            </a:pPr>
            <a:r>
              <a:rPr lang="da-DK" dirty="0"/>
              <a:t>Normalt medfører inversioner ingen ændring i fænotypen, idet generne bevares - blot i en anden rækkefølge - med mindre et specifikt gen er blevet brudt af inversionen.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E57DEB2-17AC-FA9B-3E75-D067E2FB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766" y="1825929"/>
            <a:ext cx="3077034" cy="435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0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D61EB-07A7-30DA-8921-0FF651DE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De fire øverste kromosommutationer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0A8002-0F6D-6651-89AB-4395D245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/>
              <a:t>22.3.4 Translokation</a:t>
            </a:r>
          </a:p>
          <a:p>
            <a:pPr marL="0" indent="0">
              <a:buNone/>
            </a:pPr>
            <a:r>
              <a:rPr lang="da-DK" dirty="0"/>
              <a:t>Ved en </a:t>
            </a:r>
            <a:r>
              <a:rPr lang="da-DK" i="1" dirty="0"/>
              <a:t>translokation </a:t>
            </a:r>
            <a:r>
              <a:rPr lang="da-DK" dirty="0"/>
              <a:t>sker der en overførsel af et kromosomstykke fra et kromosom til et andet, ikke homologt kromosom - fx overflytning af </a:t>
            </a:r>
            <a:r>
              <a:rPr lang="nn-NO" dirty="0"/>
              <a:t>5.000 basepar fra kromosom nr. 1 til kromosom </a:t>
            </a:r>
            <a:r>
              <a:rPr lang="da-DK" dirty="0"/>
              <a:t>nr. 7 (Figur 22.12).</a:t>
            </a:r>
          </a:p>
          <a:p>
            <a:pPr marL="0" indent="0">
              <a:buNone/>
            </a:pPr>
            <a:r>
              <a:rPr lang="da-DK" dirty="0"/>
              <a:t>Er der blot tale om to kromosomstykker, der bytter plads, kaldes det en </a:t>
            </a:r>
            <a:r>
              <a:rPr lang="da-DK" i="1" dirty="0"/>
              <a:t>balanceret translokation</a:t>
            </a:r>
            <a:r>
              <a:rPr lang="da-DK" dirty="0"/>
              <a:t>. Den får ingen betydning for individet, hvis det sker i en almindelig kropscelle, idet genomet fortsat er intakt med alle gener.</a:t>
            </a:r>
          </a:p>
          <a:p>
            <a:pPr marL="0" indent="0">
              <a:buNone/>
            </a:pPr>
            <a:r>
              <a:rPr lang="da-DK" dirty="0"/>
              <a:t>Sker translokationen i et forstadium til en kønscelle, vil det ofte skabe problemer, idet der vil dannes atypiske kønsceller, som vist på figur 22.13.</a:t>
            </a:r>
          </a:p>
        </p:txBody>
      </p:sp>
    </p:spTree>
    <p:extLst>
      <p:ext uri="{BB962C8B-B14F-4D97-AF65-F5344CB8AC3E}">
        <p14:creationId xmlns:p14="http://schemas.microsoft.com/office/powerpoint/2010/main" val="287344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CE752-43CB-7215-02D0-E9150856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Kort om denne PowerPoint fil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573056-ACE1-2503-5D4E-E994DF14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Sæt jer sammen (3-4 elever) og klik jer gennem diasshowet.</a:t>
            </a:r>
          </a:p>
          <a:p>
            <a:r>
              <a:rPr lang="da-DK" dirty="0">
                <a:solidFill>
                  <a:srgbClr val="0070C0"/>
                </a:solidFill>
              </a:rPr>
              <a:t>Find ud af, hvem der er ældst, næstældst, næstyngst og yngst.</a:t>
            </a:r>
          </a:p>
          <a:p>
            <a:r>
              <a:rPr lang="da-DK" dirty="0">
                <a:solidFill>
                  <a:srgbClr val="0070C0"/>
                </a:solidFill>
              </a:rPr>
              <a:t>Efter det første dias (nr. 3) skal den ældste elev forklare indholdet.</a:t>
            </a:r>
          </a:p>
          <a:p>
            <a:r>
              <a:rPr lang="da-DK" dirty="0">
                <a:solidFill>
                  <a:srgbClr val="0070C0"/>
                </a:solidFill>
              </a:rPr>
              <a:t>De andre elever foreslår figurer, som kunne illustrere dias nr. 3.</a:t>
            </a:r>
          </a:p>
          <a:p>
            <a:r>
              <a:rPr lang="da-DK" dirty="0">
                <a:solidFill>
                  <a:srgbClr val="0070C0"/>
                </a:solidFill>
              </a:rPr>
              <a:t>Efter det andet dias (nr. 4) skal den næstældste elev osv.</a:t>
            </a:r>
          </a:p>
          <a:p>
            <a:r>
              <a:rPr lang="da-DK" dirty="0">
                <a:solidFill>
                  <a:srgbClr val="0070C0"/>
                </a:solidFill>
              </a:rPr>
              <a:t>De andre elever foreslår figurer, som kunne illustrere dias nr. 4.</a:t>
            </a:r>
          </a:p>
          <a:p>
            <a:r>
              <a:rPr lang="da-DK" dirty="0">
                <a:solidFill>
                  <a:srgbClr val="0070C0"/>
                </a:solidFill>
              </a:rPr>
              <a:t>Hvis diasset har en figur, peger eleven og forklarer figuren højt.</a:t>
            </a:r>
          </a:p>
          <a:p>
            <a:r>
              <a:rPr lang="da-DK" dirty="0">
                <a:solidFill>
                  <a:srgbClr val="0070C0"/>
                </a:solidFill>
              </a:rPr>
              <a:t>Gå videre til næste dias, som en ny elev refererer/forklarer.</a:t>
            </a:r>
          </a:p>
        </p:txBody>
      </p:sp>
    </p:spTree>
    <p:extLst>
      <p:ext uri="{BB962C8B-B14F-4D97-AF65-F5344CB8AC3E}">
        <p14:creationId xmlns:p14="http://schemas.microsoft.com/office/powerpoint/2010/main" val="171329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4CE0B-0061-FC0F-070B-0DBF8868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527574"/>
            <a:ext cx="3293853" cy="2901426"/>
          </a:xfrm>
        </p:spPr>
        <p:txBody>
          <a:bodyPr>
            <a:normAutofit/>
          </a:bodyPr>
          <a:lstStyle/>
          <a:p>
            <a:r>
              <a:rPr lang="da-DK" dirty="0"/>
              <a:t>Kromosom-</a:t>
            </a:r>
            <a:br>
              <a:rPr lang="da-DK" dirty="0"/>
            </a:br>
            <a:r>
              <a:rPr lang="da-DK" dirty="0"/>
              <a:t>mutation:</a:t>
            </a:r>
            <a:br>
              <a:rPr lang="da-DK" dirty="0"/>
            </a:br>
            <a:r>
              <a:rPr lang="da-DK" dirty="0"/>
              <a:t>translokation,</a:t>
            </a:r>
            <a:br>
              <a:rPr lang="da-DK" dirty="0"/>
            </a:br>
            <a:r>
              <a:rPr lang="da-DK" dirty="0"/>
              <a:t>balanceret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0550989-56D9-5FD8-B9B0-DB7B25DB4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765" y="0"/>
            <a:ext cx="7894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7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6E873-3316-9F91-088F-21BBA13FA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57D17-9A89-F90C-473C-39B4A880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148012"/>
            <a:ext cx="3293853" cy="2060351"/>
          </a:xfrm>
        </p:spPr>
        <p:txBody>
          <a:bodyPr>
            <a:normAutofit/>
          </a:bodyPr>
          <a:lstStyle/>
          <a:p>
            <a:r>
              <a:rPr lang="da-DK" dirty="0"/>
              <a:t>Kromosom-</a:t>
            </a:r>
            <a:br>
              <a:rPr lang="da-DK" dirty="0"/>
            </a:br>
            <a:r>
              <a:rPr lang="da-DK" dirty="0"/>
              <a:t>mutation:</a:t>
            </a:r>
            <a:br>
              <a:rPr lang="da-DK" dirty="0"/>
            </a:br>
            <a:r>
              <a:rPr lang="da-DK" dirty="0"/>
              <a:t>translokation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2D12077-50F7-2DF5-27D3-08A4913DD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528" y="0"/>
            <a:ext cx="8107472" cy="6858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E708818-DE49-CD28-017C-E9194A1890C2}"/>
              </a:ext>
            </a:extLst>
          </p:cNvPr>
          <p:cNvSpPr txBox="1"/>
          <p:nvPr/>
        </p:nvSpPr>
        <p:spPr>
          <a:xfrm>
            <a:off x="277483" y="2431894"/>
            <a:ext cx="366478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1600" b="1" i="1" u="none" strike="noStrike" baseline="0" dirty="0">
                <a:latin typeface="Verdana-BoldItalic"/>
              </a:rPr>
              <a:t>Figur 22.13 </a:t>
            </a:r>
            <a:r>
              <a:rPr lang="da-DK" sz="1600" b="0" i="1" u="none" strike="noStrike" baseline="0" dirty="0">
                <a:latin typeface="Verdana-Italic"/>
              </a:rPr>
              <a:t>En normal kvinde og en translokationsbærende</a:t>
            </a:r>
          </a:p>
          <a:p>
            <a:pPr algn="l"/>
            <a:r>
              <a:rPr lang="da-DK" sz="1600" b="0" i="1" u="none" strike="noStrike" baseline="0" dirty="0">
                <a:latin typeface="Verdana-Italic"/>
              </a:rPr>
              <a:t>mand får børn. Kvinden danner normale kønsceller, mens manden kun i 25 % tilfælde danner helt normale kønsceller. Det bevirker, at der kun er</a:t>
            </a:r>
          </a:p>
          <a:p>
            <a:pPr algn="l"/>
            <a:r>
              <a:rPr lang="da-DK" sz="1600" b="0" i="1" u="none" strike="noStrike" baseline="0" dirty="0">
                <a:latin typeface="Verdana-Italic"/>
              </a:rPr>
              <a:t>25% chance for et helt normalt barn. Der er dog også mulighed for et normalt, translokationsbærende barn (25%). Herudover vil der være 25% risiko for </a:t>
            </a:r>
            <a:r>
              <a:rPr lang="nb-NO" sz="1600" b="0" i="1" u="none" strike="noStrike" baseline="0" dirty="0">
                <a:latin typeface="Verdana-Italic"/>
              </a:rPr>
              <a:t>et barn med Downs Syndrom og 25% risiko for et </a:t>
            </a:r>
            <a:r>
              <a:rPr lang="da-DK" sz="1600" b="0" i="1" u="none" strike="noStrike" baseline="0" dirty="0">
                <a:latin typeface="Verdana-Italic"/>
              </a:rPr>
              <a:t>foster, der ikke kan overleve pga. et manglende kromosom nr. 21 (sort).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4202310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C2D5C-171A-DAE6-B100-696A97E59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71D47BA-7BAD-096E-B395-FE32D6DD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22.3 Kromosommutationer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1DF0384-AC07-9491-B033-FE68F9D13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70C0"/>
                </a:solidFill>
              </a:rPr>
              <a:t>Opsamling: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Hvilke 4 hovedtyper findes der, hvad kendetegner dem, 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og hvilke effekter har de?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Her kunne det være smart at skrive noter hver især.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1505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75EC5-B34D-DB08-26C6-176A54DF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22.4 Kromosomtalsmutationer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30F194-AD10-6366-D71F-0189B81A9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Som nævnt tidligere kan der opstå fejl ved celledelinger - både de </a:t>
            </a:r>
            <a:r>
              <a:rPr lang="da-DK" dirty="0" err="1"/>
              <a:t>mitotiske</a:t>
            </a:r>
            <a:r>
              <a:rPr lang="da-DK" dirty="0"/>
              <a:t> under vækstfasen og de </a:t>
            </a:r>
            <a:r>
              <a:rPr lang="da-DK" dirty="0" err="1"/>
              <a:t>meiotiske</a:t>
            </a:r>
            <a:r>
              <a:rPr lang="da-DK" dirty="0"/>
              <a:t> under kønscelledannelsen.</a:t>
            </a:r>
          </a:p>
          <a:p>
            <a:pPr marL="0" indent="0">
              <a:buNone/>
            </a:pPr>
            <a:r>
              <a:rPr lang="da-DK" dirty="0"/>
              <a:t>Disse fejl kan resultere i ændringer af </a:t>
            </a:r>
            <a:r>
              <a:rPr lang="da-DK" dirty="0" err="1"/>
              <a:t>kromosomantallet</a:t>
            </a:r>
            <a:r>
              <a:rPr lang="da-DK" dirty="0"/>
              <a:t> i cellerne ved en proces kaldet </a:t>
            </a:r>
            <a:r>
              <a:rPr lang="da-DK" i="1" dirty="0"/>
              <a:t>non-</a:t>
            </a:r>
            <a:r>
              <a:rPr lang="da-DK" i="1" dirty="0" err="1"/>
              <a:t>disjunction</a:t>
            </a:r>
            <a:r>
              <a:rPr lang="da-DK" dirty="0"/>
              <a:t>. </a:t>
            </a:r>
          </a:p>
          <a:p>
            <a:pPr marL="0" indent="0">
              <a:buNone/>
            </a:pPr>
            <a:r>
              <a:rPr lang="da-DK" dirty="0"/>
              <a:t>Det er især problematisk mht. kønscelledannelse, men spiller også en rolle under væksten.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Det normale kromosomtal for et menneske er 46: 22 par autosomer og 1 par kønskromosomer (enten homologe XX eller heterologe XY)</a:t>
            </a:r>
          </a:p>
        </p:txBody>
      </p:sp>
    </p:spTree>
    <p:extLst>
      <p:ext uri="{BB962C8B-B14F-4D97-AF65-F5344CB8AC3E}">
        <p14:creationId xmlns:p14="http://schemas.microsoft.com/office/powerpoint/2010/main" val="276789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729C0-3960-8664-D757-10B7A1F7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87" y="365125"/>
            <a:ext cx="3760359" cy="2087592"/>
          </a:xfrm>
        </p:spPr>
        <p:txBody>
          <a:bodyPr>
            <a:normAutofit fontScale="90000"/>
          </a:bodyPr>
          <a:lstStyle/>
          <a:p>
            <a:r>
              <a:rPr lang="da-DK" sz="4000" dirty="0"/>
              <a:t>Kromosomtals-mutationer</a:t>
            </a:r>
            <a:br>
              <a:rPr lang="da-DK" sz="4000" dirty="0"/>
            </a:br>
            <a:r>
              <a:rPr lang="da-DK" sz="4000" dirty="0">
                <a:solidFill>
                  <a:srgbClr val="0070C0"/>
                </a:solidFill>
              </a:rPr>
              <a:t>Årsag:</a:t>
            </a:r>
            <a:br>
              <a:rPr lang="da-DK" sz="4000" dirty="0"/>
            </a:br>
            <a:r>
              <a:rPr lang="da-DK" sz="4000" dirty="0"/>
              <a:t>Non-</a:t>
            </a:r>
            <a:r>
              <a:rPr lang="da-DK" sz="4000" dirty="0" err="1"/>
              <a:t>disjunction</a:t>
            </a:r>
            <a:endParaRPr lang="da-DK" sz="4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4EFD4B6-B9AF-48ED-21C4-202B0E3F1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68" y="0"/>
            <a:ext cx="8069332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6219C67-42B8-22DD-B8A2-D5D392F95E4C}"/>
              </a:ext>
            </a:extLst>
          </p:cNvPr>
          <p:cNvSpPr txBox="1"/>
          <p:nvPr/>
        </p:nvSpPr>
        <p:spPr>
          <a:xfrm>
            <a:off x="344677" y="2600802"/>
            <a:ext cx="35195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1800" b="1" i="1" u="none" strike="noStrike" baseline="0" dirty="0">
                <a:latin typeface="Verdana-BoldItalic"/>
              </a:rPr>
              <a:t>Figur 22.16 </a:t>
            </a:r>
          </a:p>
          <a:p>
            <a:pPr algn="l"/>
            <a:r>
              <a:rPr lang="da-DK" sz="1800" b="0" i="1" u="none" strike="noStrike" baseline="0" dirty="0">
                <a:latin typeface="Verdana-Italic"/>
              </a:rPr>
              <a:t>Non-</a:t>
            </a:r>
            <a:r>
              <a:rPr lang="da-DK" sz="1800" b="0" i="1" u="none" strike="noStrike" baseline="0" dirty="0" err="1">
                <a:latin typeface="Verdana-Italic"/>
              </a:rPr>
              <a:t>disjunction</a:t>
            </a:r>
            <a:r>
              <a:rPr lang="da-DK" sz="1800" b="0" i="1" u="none" strike="noStrike" baseline="0" dirty="0">
                <a:latin typeface="Verdana-Italic"/>
              </a:rPr>
              <a:t> ved meiosen. I situation A sker fejlen ved adskillelsen af de homologe kromosomer. Hermed bliver alle kønsceller atypiske (n+1 og n-1). I situation B sker fejlen ved adskillelsen af </a:t>
            </a:r>
            <a:r>
              <a:rPr lang="da-DK" sz="1800" b="0" i="1" u="none" strike="noStrike" baseline="0" dirty="0" err="1">
                <a:latin typeface="Verdana-Italic"/>
              </a:rPr>
              <a:t>kromatiderne</a:t>
            </a:r>
            <a:r>
              <a:rPr lang="da-DK" sz="1800" b="0" i="1" u="none" strike="noStrike" baseline="0" dirty="0">
                <a:latin typeface="Verdana-Italic"/>
              </a:rPr>
              <a:t>. Hermed bliver halvdelen af kønscellerne normale (n), mens den anden halvdel bliver atypiske (n+1 og n-1).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5276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97FC5-15E5-59A1-B645-B2AB0F0F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70C0"/>
                </a:solidFill>
              </a:rPr>
              <a:t>Typer af kromosomtalsmutationer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02D392-0457-352A-118A-0BFFECD4C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29491" cy="4739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200" dirty="0"/>
              <a:t>22.4.1 Kønskromosomal </a:t>
            </a:r>
            <a:r>
              <a:rPr lang="da-DK" sz="2200" dirty="0" err="1">
                <a:highlight>
                  <a:srgbClr val="FFFF00"/>
                </a:highlight>
              </a:rPr>
              <a:t>mono</a:t>
            </a:r>
            <a:r>
              <a:rPr lang="da-DK" sz="2200" dirty="0" err="1"/>
              <a:t>somi</a:t>
            </a:r>
            <a:r>
              <a:rPr lang="da-DK" sz="2200" dirty="0"/>
              <a:t> </a:t>
            </a:r>
            <a:r>
              <a:rPr lang="da-DK" sz="2200" dirty="0">
                <a:solidFill>
                  <a:srgbClr val="0070C0"/>
                </a:solidFill>
              </a:rPr>
              <a:t>(= kun </a:t>
            </a:r>
            <a:r>
              <a:rPr lang="da-DK" sz="2200" dirty="0">
                <a:solidFill>
                  <a:srgbClr val="0070C0"/>
                </a:solidFill>
                <a:highlight>
                  <a:srgbClr val="FFFF00"/>
                </a:highlight>
              </a:rPr>
              <a:t>ét</a:t>
            </a:r>
            <a:r>
              <a:rPr lang="da-DK" sz="2200" dirty="0">
                <a:solidFill>
                  <a:srgbClr val="0070C0"/>
                </a:solidFill>
              </a:rPr>
              <a:t> kønskromosom; et for lidt)</a:t>
            </a:r>
          </a:p>
          <a:p>
            <a:pPr>
              <a:buFontTx/>
              <a:buChar char="-"/>
            </a:pPr>
            <a:r>
              <a:rPr lang="da-DK" sz="2200" dirty="0">
                <a:solidFill>
                  <a:srgbClr val="0070C0"/>
                </a:solidFill>
              </a:rPr>
              <a:t>Det er ikke muligt at overleve uden et X-kromosom.</a:t>
            </a:r>
          </a:p>
          <a:p>
            <a:pPr>
              <a:buFontTx/>
              <a:buChar char="-"/>
            </a:pPr>
            <a:endParaRPr lang="da-DK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2200" dirty="0"/>
              <a:t>22.4.2 Kønskromosomal </a:t>
            </a:r>
            <a:r>
              <a:rPr lang="da-DK" sz="2200" dirty="0" err="1">
                <a:highlight>
                  <a:srgbClr val="FFFF00"/>
                </a:highlight>
              </a:rPr>
              <a:t>tri</a:t>
            </a:r>
            <a:r>
              <a:rPr lang="da-DK" sz="2200" dirty="0" err="1"/>
              <a:t>somi</a:t>
            </a:r>
            <a:r>
              <a:rPr lang="da-DK" sz="2200" dirty="0"/>
              <a:t> </a:t>
            </a:r>
            <a:r>
              <a:rPr lang="da-DK" sz="2200" dirty="0">
                <a:solidFill>
                  <a:srgbClr val="0070C0"/>
                </a:solidFill>
              </a:rPr>
              <a:t>(= </a:t>
            </a:r>
            <a:r>
              <a:rPr lang="da-DK" sz="2200" dirty="0">
                <a:solidFill>
                  <a:srgbClr val="0070C0"/>
                </a:solidFill>
                <a:highlight>
                  <a:srgbClr val="FFFF00"/>
                </a:highlight>
              </a:rPr>
              <a:t>tre</a:t>
            </a:r>
            <a:r>
              <a:rPr lang="da-DK" sz="2200" dirty="0">
                <a:solidFill>
                  <a:srgbClr val="0070C0"/>
                </a:solidFill>
              </a:rPr>
              <a:t> kønskromosomer; et for meget)</a:t>
            </a:r>
          </a:p>
          <a:p>
            <a:pPr>
              <a:buFontTx/>
              <a:buChar char="-"/>
            </a:pPr>
            <a:r>
              <a:rPr lang="da-DK" sz="2200" dirty="0">
                <a:solidFill>
                  <a:srgbClr val="0070C0"/>
                </a:solidFill>
              </a:rPr>
              <a:t>Mindre skadeligt end autosomal </a:t>
            </a:r>
            <a:r>
              <a:rPr lang="da-DK" sz="2200" dirty="0" err="1">
                <a:solidFill>
                  <a:srgbClr val="0070C0"/>
                </a:solidFill>
              </a:rPr>
              <a:t>trisomi</a:t>
            </a:r>
            <a:r>
              <a:rPr lang="da-DK" sz="2200" dirty="0">
                <a:solidFill>
                  <a:srgbClr val="0070C0"/>
                </a:solidFill>
              </a:rPr>
              <a:t>.</a:t>
            </a:r>
          </a:p>
          <a:p>
            <a:pPr>
              <a:buFontTx/>
              <a:buChar char="-"/>
            </a:pPr>
            <a:endParaRPr lang="da-DK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2200" dirty="0"/>
              <a:t>22.4.3 Autosomal </a:t>
            </a:r>
            <a:r>
              <a:rPr lang="da-DK" sz="2200" dirty="0" err="1"/>
              <a:t>monosomi</a:t>
            </a:r>
            <a:r>
              <a:rPr lang="da-DK" sz="2200" dirty="0"/>
              <a:t> </a:t>
            </a:r>
            <a:r>
              <a:rPr lang="da-DK" sz="2200" dirty="0">
                <a:solidFill>
                  <a:srgbClr val="0070C0"/>
                </a:solidFill>
              </a:rPr>
              <a:t>(= med et autosom for lidt)</a:t>
            </a:r>
          </a:p>
          <a:p>
            <a:pPr>
              <a:buFontTx/>
              <a:buChar char="-"/>
            </a:pPr>
            <a:r>
              <a:rPr lang="da-DK" sz="2200" dirty="0">
                <a:solidFill>
                  <a:srgbClr val="0070C0"/>
                </a:solidFill>
              </a:rPr>
              <a:t>Det er ikke muligt at overleve uden alle 44 autosomer.</a:t>
            </a:r>
          </a:p>
          <a:p>
            <a:pPr>
              <a:buFontTx/>
              <a:buChar char="-"/>
            </a:pPr>
            <a:endParaRPr lang="da-DK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2200" dirty="0"/>
              <a:t>22.4.4 Autosomal </a:t>
            </a:r>
            <a:r>
              <a:rPr lang="da-DK" sz="2200" dirty="0" err="1"/>
              <a:t>trisomi</a:t>
            </a:r>
            <a:r>
              <a:rPr lang="da-DK" sz="2200" dirty="0"/>
              <a:t> </a:t>
            </a:r>
            <a:r>
              <a:rPr lang="da-DK" sz="2200" dirty="0">
                <a:solidFill>
                  <a:srgbClr val="0070C0"/>
                </a:solidFill>
              </a:rPr>
              <a:t>(= med et autosom for meget)</a:t>
            </a:r>
          </a:p>
          <a:p>
            <a:pPr marL="0" indent="0">
              <a:buNone/>
            </a:pPr>
            <a:r>
              <a:rPr lang="da-DK" sz="2200" dirty="0">
                <a:solidFill>
                  <a:srgbClr val="0070C0"/>
                </a:solidFill>
              </a:rPr>
              <a:t>- Det er kun muligt at overleve med </a:t>
            </a:r>
            <a:r>
              <a:rPr lang="da-DK" sz="2200" dirty="0" err="1">
                <a:solidFill>
                  <a:srgbClr val="0070C0"/>
                </a:solidFill>
              </a:rPr>
              <a:t>trisomi</a:t>
            </a:r>
            <a:r>
              <a:rPr lang="da-DK" sz="2200" dirty="0">
                <a:solidFill>
                  <a:srgbClr val="0070C0"/>
                </a:solidFill>
              </a:rPr>
              <a:t> 21 (Downs syndrom), da kromosom nr. 21 er ret lille og derfor ikke har så mange gener. (Skaden er derfor ikke så stor.)</a:t>
            </a:r>
          </a:p>
        </p:txBody>
      </p:sp>
    </p:spTree>
    <p:extLst>
      <p:ext uri="{BB962C8B-B14F-4D97-AF65-F5344CB8AC3E}">
        <p14:creationId xmlns:p14="http://schemas.microsoft.com/office/powerpoint/2010/main" val="3690593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6BF71-94E2-DDEA-8657-795E1D9B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1" y="365125"/>
            <a:ext cx="11593902" cy="1325563"/>
          </a:xfrm>
        </p:spPr>
        <p:txBody>
          <a:bodyPr/>
          <a:lstStyle/>
          <a:p>
            <a:r>
              <a:rPr lang="da-DK" dirty="0"/>
              <a:t>Karyotype: </a:t>
            </a:r>
            <a:r>
              <a:rPr lang="da-DK" dirty="0" err="1"/>
              <a:t>monosomi</a:t>
            </a:r>
            <a:r>
              <a:rPr lang="da-DK" dirty="0"/>
              <a:t> tv (45,X), normal th (46, XX)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6E7B6F3-3BAA-EF6D-6294-9CD2ED38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"/>
          <a:stretch/>
        </p:blipFill>
        <p:spPr>
          <a:xfrm>
            <a:off x="47445" y="1666720"/>
            <a:ext cx="12144555" cy="51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52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6AB72-23BB-F2CC-9D23-7EBA833E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Karyotype: </a:t>
            </a:r>
            <a:r>
              <a:rPr lang="da-DK" dirty="0" err="1"/>
              <a:t>trisomi</a:t>
            </a:r>
            <a:r>
              <a:rPr lang="da-DK" dirty="0"/>
              <a:t> 21 (47, XX)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97A9615-EBCF-DD65-EAAD-CDBDF6E6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62" y="2014221"/>
            <a:ext cx="6262321" cy="46361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78D03BE-56E9-37B0-2EC5-B133E587D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909" y="2525422"/>
            <a:ext cx="3978829" cy="317386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17D6588E-5264-A1E7-C063-8182A365D938}"/>
              </a:ext>
            </a:extLst>
          </p:cNvPr>
          <p:cNvSpPr txBox="1"/>
          <p:nvPr/>
        </p:nvSpPr>
        <p:spPr>
          <a:xfrm>
            <a:off x="7842849" y="5960853"/>
            <a:ext cx="351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Kvinde med Downs syndrom</a:t>
            </a:r>
          </a:p>
        </p:txBody>
      </p:sp>
    </p:spTree>
    <p:extLst>
      <p:ext uri="{BB962C8B-B14F-4D97-AF65-F5344CB8AC3E}">
        <p14:creationId xmlns:p14="http://schemas.microsoft.com/office/powerpoint/2010/main" val="3895702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5900CB8-F16B-4F9B-A3E4-48F8F77F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343" y="552090"/>
            <a:ext cx="8416657" cy="575381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A27454F-CAF9-EC8F-F7BE-18B637D29F77}"/>
              </a:ext>
            </a:extLst>
          </p:cNvPr>
          <p:cNvSpPr txBox="1"/>
          <p:nvPr/>
        </p:nvSpPr>
        <p:spPr>
          <a:xfrm>
            <a:off x="355838" y="2473245"/>
            <a:ext cx="312923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a-DK" sz="1800" b="1" i="1" u="none" strike="noStrike" baseline="0" dirty="0">
                <a:latin typeface="Verdana-BoldItalic"/>
              </a:rPr>
              <a:t>Figur 22.20 </a:t>
            </a:r>
          </a:p>
          <a:p>
            <a:pPr algn="l"/>
            <a:r>
              <a:rPr lang="da-DK" sz="1800" b="0" i="1" u="none" strike="noStrike" baseline="0" dirty="0">
                <a:latin typeface="Verdana-Italic"/>
              </a:rPr>
              <a:t>Konkrete eksempler på kromosomtalsmutationer hos mennesket. Tallene i parentes henviser til, hvilket af </a:t>
            </a:r>
            <a:r>
              <a:rPr lang="da-DK" sz="1800" b="0" i="1" u="none" strike="noStrike" baseline="0" dirty="0" err="1">
                <a:latin typeface="Verdana-Italic"/>
              </a:rPr>
              <a:t>autosomerne</a:t>
            </a:r>
            <a:r>
              <a:rPr lang="da-DK" sz="1800" b="0" i="1" u="none" strike="noStrike" baseline="0" dirty="0">
                <a:latin typeface="Verdana-Italic"/>
              </a:rPr>
              <a:t> der er et ekstra eksemplar af. Det ses fx, at Edwards syndrom skyldes en </a:t>
            </a:r>
            <a:r>
              <a:rPr lang="da-DK" sz="1800" b="0" i="1" u="none" strike="noStrike" baseline="0" dirty="0" err="1">
                <a:latin typeface="Verdana-Italic"/>
              </a:rPr>
              <a:t>trisomi</a:t>
            </a:r>
            <a:r>
              <a:rPr lang="da-DK" sz="1800" b="0" i="1" u="none" strike="noStrike" baseline="0" dirty="0">
                <a:latin typeface="Verdana-Italic"/>
              </a:rPr>
              <a:t> med kromosom nr. 18, hvorved det samlede antal kromosomer er 47.</a:t>
            </a:r>
            <a:endParaRPr lang="da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A73DEC9-BAEE-3822-C7A8-63399CCE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37" y="691436"/>
            <a:ext cx="3275883" cy="1325563"/>
          </a:xfrm>
        </p:spPr>
        <p:txBody>
          <a:bodyPr>
            <a:normAutofit/>
          </a:bodyPr>
          <a:lstStyle/>
          <a:p>
            <a:r>
              <a:rPr lang="da-DK" sz="4000" dirty="0"/>
              <a:t>Kromosomtals-mutationer</a:t>
            </a:r>
          </a:p>
        </p:txBody>
      </p:sp>
    </p:spTree>
    <p:extLst>
      <p:ext uri="{BB962C8B-B14F-4D97-AF65-F5344CB8AC3E}">
        <p14:creationId xmlns:p14="http://schemas.microsoft.com/office/powerpoint/2010/main" val="1401396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EA1BC-1C66-E316-BE12-A77EE6988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083FE96-349C-2933-AAEF-0E930E589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22.4 Kromosomtalsmutationer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9C0D563-4106-56FD-AEDF-8555BF9D2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rgbClr val="0070C0"/>
                </a:solidFill>
              </a:rPr>
              <a:t>Opsamling: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Hvilke 4 hovedtyper findes der, hvad kendetegner dem, 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og hvilke effekter har de?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Her kunne det være smart at skrive noter hver især.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048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035A58F-0068-C78A-F467-1DA24195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22.1 Generelt (om mutationer)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825D25A-0EDA-5ACF-5600-C5CBAF3BE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/>
              <a:t>I de foregående kapitler har vi set, </a:t>
            </a:r>
          </a:p>
          <a:p>
            <a:pPr marL="514350" indent="-514350">
              <a:buAutoNum type="arabicParenR"/>
            </a:pPr>
            <a:r>
              <a:rPr lang="da-DK" dirty="0"/>
              <a:t>hvordan generne er opbygget, </a:t>
            </a:r>
          </a:p>
          <a:p>
            <a:pPr marL="514350" indent="-514350">
              <a:buAutoNum type="arabicParenR"/>
            </a:pPr>
            <a:r>
              <a:rPr lang="da-DK" dirty="0"/>
              <a:t>hvordan de medvirker til proteindannelsen, </a:t>
            </a:r>
          </a:p>
          <a:p>
            <a:pPr marL="514350" indent="-514350">
              <a:buAutoNum type="arabicParenR"/>
            </a:pPr>
            <a:r>
              <a:rPr lang="da-DK" dirty="0"/>
              <a:t>hvorledes de reguleres, samt</a:t>
            </a:r>
          </a:p>
          <a:p>
            <a:pPr marL="514350" indent="-514350">
              <a:buAutoNum type="arabicParenR"/>
            </a:pPr>
            <a:r>
              <a:rPr lang="da-DK" dirty="0"/>
              <a:t>hvordan de nedarves fra generation til generation på forskellig vis.</a:t>
            </a:r>
          </a:p>
          <a:p>
            <a:pPr marL="0" indent="0">
              <a:buNone/>
            </a:pPr>
            <a:r>
              <a:rPr lang="da-DK" dirty="0"/>
              <a:t>I dette kapitel skal vi se nærmere på den mekanisme, der – ud over overkrydsningen i meiosen - ligger til grund for den variation, vi finder blandt generne i befolkningen. (Det kunne fx være variationen i øjenfarve, som vi tidligere har beskæftiget os med, eller nogle af de mange andre arveegenskaber beskrevet i kapitel 21.)</a:t>
            </a:r>
          </a:p>
        </p:txBody>
      </p:sp>
    </p:spTree>
    <p:extLst>
      <p:ext uri="{BB962C8B-B14F-4D97-AF65-F5344CB8AC3E}">
        <p14:creationId xmlns:p14="http://schemas.microsoft.com/office/powerpoint/2010/main" val="3537079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51844-CFA4-6618-4052-7B46F9E5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Slut-prut!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81B3FD7-FD2D-3374-E302-3076C1B27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30" y="2156604"/>
            <a:ext cx="9018137" cy="444260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F257C43-D065-FD64-B0B6-FB54F74B8909}"/>
              </a:ext>
            </a:extLst>
          </p:cNvPr>
          <p:cNvSpPr txBox="1"/>
          <p:nvPr/>
        </p:nvSpPr>
        <p:spPr>
          <a:xfrm>
            <a:off x="2011450" y="1554314"/>
            <a:ext cx="816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Er I færdige før tid, kan I gense videoen om DNA-replikation fra 1.g! </a:t>
            </a:r>
            <a:r>
              <a:rPr lang="da-DK" dirty="0">
                <a:sym typeface="Wingdings" panose="05000000000000000000" pitchFamily="2" charset="2"/>
              </a:rPr>
              <a:t> (Link i Noter)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707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9380523-2DB6-BA5F-4783-1F744584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22.1 Generelt (om mutationer), fortsat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572B63-28A5-13D2-64F5-3459DCB64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Variationerne opstår som følge af </a:t>
            </a:r>
            <a:r>
              <a:rPr lang="da-DK" i="1" dirty="0"/>
              <a:t>mutationer</a:t>
            </a:r>
            <a:r>
              <a:rPr lang="da-DK" dirty="0"/>
              <a:t>, som er en helt essentiel drivkraft i evolutionen (se kapitel 24.3). </a:t>
            </a:r>
          </a:p>
          <a:p>
            <a:pPr marL="0" indent="0">
              <a:buNone/>
            </a:pPr>
            <a:r>
              <a:rPr lang="da-DK" dirty="0"/>
              <a:t>Uden mutationer ville der ikke være mulighed for en stadig udvikling. </a:t>
            </a:r>
          </a:p>
          <a:p>
            <a:pPr marL="0" indent="0">
              <a:buNone/>
            </a:pPr>
            <a:r>
              <a:rPr lang="da-DK" dirty="0"/>
              <a:t>En mutation er defineret som en tilfældig ændring i DNA’et, hvorved nukleotidsammensætningen påvirkes. </a:t>
            </a:r>
          </a:p>
          <a:p>
            <a:pPr marL="0" indent="0">
              <a:buNone/>
            </a:pPr>
            <a:r>
              <a:rPr lang="da-DK" dirty="0"/>
              <a:t>Det kan have fatale, gunstige, eller sågar slet ingen følger for individet - afhængigt af, hvor i genomet mutationen finder sted.</a:t>
            </a:r>
          </a:p>
        </p:txBody>
      </p:sp>
    </p:spTree>
    <p:extLst>
      <p:ext uri="{BB962C8B-B14F-4D97-AF65-F5344CB8AC3E}">
        <p14:creationId xmlns:p14="http://schemas.microsoft.com/office/powerpoint/2010/main" val="31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A5A99-D1FB-3E8A-849A-34C89C3E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22.1 Generelt (om mutationer), fortsat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F7BAD4-2D01-27E4-E776-5C5CF57C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Helt afgørende for mutationens betydning for kommende generationer er, om den opstår i kønsceller eller i kropsceller. </a:t>
            </a:r>
          </a:p>
          <a:p>
            <a:pPr marL="0" indent="0">
              <a:buNone/>
            </a:pPr>
            <a:r>
              <a:rPr lang="da-DK" dirty="0"/>
              <a:t>Er førstnævnte tilfældet, vil mutationen nedarves til de kommende generationer, og den kaldes da for en </a:t>
            </a:r>
            <a:r>
              <a:rPr lang="da-DK" i="1" dirty="0"/>
              <a:t>gametisk mutation</a:t>
            </a:r>
            <a:r>
              <a:rPr lang="da-DK" dirty="0"/>
              <a:t>. </a:t>
            </a:r>
          </a:p>
          <a:p>
            <a:pPr marL="0" indent="0">
              <a:buNone/>
            </a:pPr>
            <a:r>
              <a:rPr lang="da-DK" dirty="0"/>
              <a:t>Sker mutationen derimod i en almindelig kropscelle, fx en hudcelle, rammer den kun det pågældende individ. En sådan mutation kaldes for en </a:t>
            </a:r>
            <a:r>
              <a:rPr lang="da-DK" i="1" dirty="0"/>
              <a:t>somatisk mutation </a:t>
            </a:r>
            <a:r>
              <a:rPr lang="da-DK" dirty="0"/>
              <a:t>og har altså ingen betydning for de kommende generationer, men kan fx udvikle sig til kræft hos det pågældende individ (se kapitel 22.6).</a:t>
            </a:r>
          </a:p>
          <a:p>
            <a:pPr marL="0" indent="0">
              <a:buNone/>
            </a:pPr>
            <a:r>
              <a:rPr lang="da-DK" dirty="0"/>
              <a:t>Det er især de gametiske mutationer, der er interessante, idet de som nævnt påvirker de kommende generationer.</a:t>
            </a:r>
          </a:p>
        </p:txBody>
      </p:sp>
    </p:spTree>
    <p:extLst>
      <p:ext uri="{BB962C8B-B14F-4D97-AF65-F5344CB8AC3E}">
        <p14:creationId xmlns:p14="http://schemas.microsoft.com/office/powerpoint/2010/main" val="367102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E02CE-CFAE-D414-1995-6342EF57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22.1 Generelt (om mutationer), fortsat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5F4962-FD71-3565-FBF8-A65ABD2E4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Der findes overordnet tre typer af mutationer, som vi vil behandle i det følgende: </a:t>
            </a:r>
          </a:p>
          <a:p>
            <a:pPr marL="514350" indent="-514350">
              <a:buAutoNum type="arabicParenR"/>
            </a:pPr>
            <a:r>
              <a:rPr lang="da-DK" dirty="0"/>
              <a:t>mindre DNA-mutationer, </a:t>
            </a:r>
          </a:p>
          <a:p>
            <a:pPr marL="514350" indent="-514350">
              <a:buAutoNum type="arabicParenR"/>
            </a:pPr>
            <a:r>
              <a:rPr lang="da-DK" dirty="0"/>
              <a:t>kromosommutationer og </a:t>
            </a:r>
          </a:p>
          <a:p>
            <a:pPr marL="514350" indent="-514350">
              <a:buAutoNum type="arabicParenR"/>
            </a:pPr>
            <a:r>
              <a:rPr lang="da-DK" dirty="0"/>
              <a:t>kromosomtalsmutationer.</a:t>
            </a:r>
          </a:p>
          <a:p>
            <a:pPr marL="0" indent="0">
              <a:buNone/>
            </a:pPr>
            <a:r>
              <a:rPr lang="da-DK" dirty="0"/>
              <a:t>De repræsenterer en stigende grad af omfang mht. antallet af involverede nukleotider.</a:t>
            </a:r>
          </a:p>
        </p:txBody>
      </p:sp>
    </p:spTree>
    <p:extLst>
      <p:ext uri="{BB962C8B-B14F-4D97-AF65-F5344CB8AC3E}">
        <p14:creationId xmlns:p14="http://schemas.microsoft.com/office/powerpoint/2010/main" val="402091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16D68-60F2-7AAF-A9C7-D534D1E8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22.2 Mindre DNA-mutationer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51EA269-BFE2-864F-FE85-FBCAE970B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De mindre DNA-mutationer er ændringer af et enkelt eller relativt få nukleotider i DNA’et.</a:t>
            </a:r>
          </a:p>
          <a:p>
            <a:pPr marL="0" indent="0">
              <a:buNone/>
            </a:pPr>
            <a:r>
              <a:rPr lang="da-DK" dirty="0"/>
              <a:t>Ændringerne sker under den langt fra ufejlbarlige DNA-replikationen forud for en celledeling.</a:t>
            </a:r>
          </a:p>
          <a:p>
            <a:pPr marL="0" indent="0">
              <a:buNone/>
            </a:pPr>
            <a:r>
              <a:rPr lang="da-DK" dirty="0"/>
              <a:t>Der findes grundlæggende tre typer mindre DNA-mutationer: </a:t>
            </a:r>
          </a:p>
          <a:p>
            <a:pPr marL="0" indent="0">
              <a:buNone/>
            </a:pPr>
            <a:r>
              <a:rPr lang="da-DK" dirty="0"/>
              <a:t>1) </a:t>
            </a:r>
            <a:r>
              <a:rPr lang="da-DK" i="1" dirty="0"/>
              <a:t>substitutions-mutationer </a:t>
            </a:r>
            <a:r>
              <a:rPr lang="da-DK" dirty="0"/>
              <a:t>(udskiftnings-mutationer), </a:t>
            </a:r>
          </a:p>
          <a:p>
            <a:pPr marL="0" indent="0">
              <a:buNone/>
            </a:pPr>
            <a:r>
              <a:rPr lang="da-DK" dirty="0"/>
              <a:t>2) </a:t>
            </a:r>
            <a:r>
              <a:rPr lang="da-DK" i="1" dirty="0"/>
              <a:t>deletioner </a:t>
            </a:r>
            <a:r>
              <a:rPr lang="da-DK" dirty="0"/>
              <a:t>(tabs-mutationer) og</a:t>
            </a:r>
          </a:p>
          <a:p>
            <a:pPr marL="0" indent="0">
              <a:buNone/>
            </a:pPr>
            <a:r>
              <a:rPr lang="da-DK" dirty="0"/>
              <a:t>3) </a:t>
            </a:r>
            <a:r>
              <a:rPr lang="da-DK" i="1" dirty="0" err="1"/>
              <a:t>insertioner</a:t>
            </a:r>
            <a:r>
              <a:rPr lang="da-DK" i="1" dirty="0"/>
              <a:t> </a:t>
            </a:r>
            <a:r>
              <a:rPr lang="da-DK" dirty="0"/>
              <a:t>(indsættelses-mutationer).</a:t>
            </a:r>
          </a:p>
        </p:txBody>
      </p:sp>
    </p:spTree>
    <p:extLst>
      <p:ext uri="{BB962C8B-B14F-4D97-AF65-F5344CB8AC3E}">
        <p14:creationId xmlns:p14="http://schemas.microsoft.com/office/powerpoint/2010/main" val="122824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39A15-267A-3D2D-9C7D-11B5DC05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22.2.1 Substitutions-mutation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A583ED-0B57-06FC-B683-6DDB98E61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Ved en substitutions-mutation udskiftes et enkelt nukleotid i DNA’et med et andet. Man kalder derfor også denne type mutation for en </a:t>
            </a:r>
            <a:r>
              <a:rPr lang="da-DK" i="1" dirty="0"/>
              <a:t>punktmutation</a:t>
            </a:r>
            <a:r>
              <a:rPr lang="da-DK" dirty="0"/>
              <a:t>, idet ændringen sker i et enkelt punkt – et nukleotid.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En punktmutations effekt afhænger af, hvor i genomet mutationen finder sted: i DNA’et mellem generne, i et stykke DNA med regulatorisk virkning (RNA-gener) eller i et proteinkodende gen (herunder: i en </a:t>
            </a:r>
            <a:r>
              <a:rPr lang="da-DK" dirty="0" err="1">
                <a:solidFill>
                  <a:srgbClr val="0070C0"/>
                </a:solidFill>
              </a:rPr>
              <a:t>exon</a:t>
            </a:r>
            <a:r>
              <a:rPr lang="da-DK" dirty="0">
                <a:solidFill>
                  <a:srgbClr val="0070C0"/>
                </a:solidFill>
              </a:rPr>
              <a:t> eller i en </a:t>
            </a:r>
            <a:r>
              <a:rPr lang="da-DK" dirty="0" err="1">
                <a:solidFill>
                  <a:srgbClr val="0070C0"/>
                </a:solidFill>
              </a:rPr>
              <a:t>intron</a:t>
            </a:r>
            <a:r>
              <a:rPr lang="da-DK" dirty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En punktmutation, som ingen effekt har på aminosyresekvensen (og proteinet), kaldes en </a:t>
            </a:r>
            <a:r>
              <a:rPr lang="da-DK" i="1" dirty="0">
                <a:solidFill>
                  <a:srgbClr val="0070C0"/>
                </a:solidFill>
              </a:rPr>
              <a:t>tavs mutation</a:t>
            </a:r>
            <a:r>
              <a:rPr lang="da-DK" dirty="0">
                <a:solidFill>
                  <a:srgbClr val="0070C0"/>
                </a:solidFill>
              </a:rPr>
              <a:t> (engelsk: </a:t>
            </a:r>
            <a:r>
              <a:rPr lang="da-DK" dirty="0" err="1">
                <a:solidFill>
                  <a:srgbClr val="0070C0"/>
                </a:solidFill>
              </a:rPr>
              <a:t>silent</a:t>
            </a:r>
            <a:r>
              <a:rPr lang="da-DK" dirty="0">
                <a:solidFill>
                  <a:srgbClr val="0070C0"/>
                </a:solidFill>
              </a:rPr>
              <a:t> mutation).</a:t>
            </a:r>
          </a:p>
          <a:p>
            <a:pPr marL="0" indent="0">
              <a:buNone/>
            </a:pPr>
            <a:r>
              <a:rPr lang="da-DK" dirty="0">
                <a:solidFill>
                  <a:srgbClr val="0070C0"/>
                </a:solidFill>
              </a:rPr>
              <a:t>En punktmutation, som har en effekt på aminosyresekvensen (og proteinet) eller et stykke regulatorisk DNA, er ofte skadelig.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369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3A957A1-70C6-3F9A-15AA-31A6C98E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74" y="0"/>
            <a:ext cx="9454526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0506683-E016-AEA6-006A-18C35E01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04" y="192598"/>
            <a:ext cx="2413958" cy="1886368"/>
          </a:xfrm>
        </p:spPr>
        <p:txBody>
          <a:bodyPr>
            <a:normAutofit fontScale="90000"/>
          </a:bodyPr>
          <a:lstStyle/>
          <a:p>
            <a:r>
              <a:rPr lang="da-DK" sz="3600" dirty="0"/>
              <a:t>Figur 22.3 Substitutions-mutation</a:t>
            </a:r>
            <a:br>
              <a:rPr lang="da-DK" sz="3600" dirty="0"/>
            </a:br>
            <a:r>
              <a:rPr lang="da-DK" sz="3600" dirty="0"/>
              <a:t>(</a:t>
            </a:r>
            <a:r>
              <a:rPr lang="da-DK" sz="3600" dirty="0" err="1"/>
              <a:t>missense</a:t>
            </a:r>
            <a:r>
              <a:rPr lang="da-DK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255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1927</Words>
  <Application>Microsoft Office PowerPoint</Application>
  <PresentationFormat>Widescreen</PresentationFormat>
  <Paragraphs>148</Paragraphs>
  <Slides>30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7" baseType="lpstr">
      <vt:lpstr>Verdana-BoldItalic</vt:lpstr>
      <vt:lpstr>Verdana-Italic</vt:lpstr>
      <vt:lpstr>Aptos</vt:lpstr>
      <vt:lpstr>Aptos Display</vt:lpstr>
      <vt:lpstr>Arial</vt:lpstr>
      <vt:lpstr>Wingdings</vt:lpstr>
      <vt:lpstr>Office-tema</vt:lpstr>
      <vt:lpstr>Mutationer</vt:lpstr>
      <vt:lpstr>Kort om denne PowerPoint fil</vt:lpstr>
      <vt:lpstr>22.1 Generelt (om mutationer)</vt:lpstr>
      <vt:lpstr>22.1 Generelt (om mutationer), fortsat</vt:lpstr>
      <vt:lpstr>22.1 Generelt (om mutationer), fortsat</vt:lpstr>
      <vt:lpstr>22.1 Generelt (om mutationer), fortsat</vt:lpstr>
      <vt:lpstr>22.2 Mindre DNA-mutationer</vt:lpstr>
      <vt:lpstr>22.2.1 Substitutions-mutation</vt:lpstr>
      <vt:lpstr>Figur 22.3 Substitutions-mutation (missense)</vt:lpstr>
      <vt:lpstr>Figur 19.15,       19.17,                19.18        og      19.22 </vt:lpstr>
      <vt:lpstr>Den genetiske kode er redundant*  (*hvad betyder det?) =&gt; tavs mutation er mulig</vt:lpstr>
      <vt:lpstr>22.2.2 Deletion og insertion</vt:lpstr>
      <vt:lpstr>Figur 22.6 Frameshift-mutation</vt:lpstr>
      <vt:lpstr>22.2 Mindre DNA-mutationer</vt:lpstr>
      <vt:lpstr>22.3 Kromosommutationer</vt:lpstr>
      <vt:lpstr>De fire øverste kromosommutationer</vt:lpstr>
      <vt:lpstr>Kromosommutationer: Deletions- og duplikationsmutationer</vt:lpstr>
      <vt:lpstr>De fire øverste kromosommutationer</vt:lpstr>
      <vt:lpstr>De fire øverste kromosommutationer</vt:lpstr>
      <vt:lpstr>Kromosom- mutation: translokation, balanceret</vt:lpstr>
      <vt:lpstr>Kromosom- mutation: translokation</vt:lpstr>
      <vt:lpstr>22.3 Kromosommutationer</vt:lpstr>
      <vt:lpstr>22.4 Kromosomtalsmutationer</vt:lpstr>
      <vt:lpstr>Kromosomtals-mutationer Årsag: Non-disjunction</vt:lpstr>
      <vt:lpstr>Typer af kromosomtalsmutationer</vt:lpstr>
      <vt:lpstr>Karyotype: monosomi tv (45,X), normal th (46, XX)</vt:lpstr>
      <vt:lpstr>Karyotype: trisomi 21 (47, XX)</vt:lpstr>
      <vt:lpstr>Kromosomtals-mutationer</vt:lpstr>
      <vt:lpstr>22.4 Kromosomtalsmutationer</vt:lpstr>
      <vt:lpstr>Slut-prut!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Skov</dc:creator>
  <cp:lastModifiedBy>Charlotte Skov</cp:lastModifiedBy>
  <cp:revision>32</cp:revision>
  <dcterms:created xsi:type="dcterms:W3CDTF">2026-03-18T19:39:10Z</dcterms:created>
  <dcterms:modified xsi:type="dcterms:W3CDTF">2026-03-18T22:02:08Z</dcterms:modified>
</cp:coreProperties>
</file>