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1" r:id="rId3"/>
    <p:sldId id="260" r:id="rId4"/>
    <p:sldId id="258" r:id="rId5"/>
    <p:sldId id="257" r:id="rId6"/>
    <p:sldId id="259" r:id="rId7"/>
    <p:sldId id="262" r:id="rId8"/>
    <p:sldId id="263" r:id="rId9"/>
    <p:sldId id="264" r:id="rId10"/>
    <p:sldId id="270" r:id="rId11"/>
    <p:sldId id="271" r:id="rId12"/>
    <p:sldId id="267" r:id="rId13"/>
    <p:sldId id="268" r:id="rId14"/>
    <p:sldId id="269" r:id="rId15"/>
    <p:sldId id="266" r:id="rId16"/>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1" autoAdjust="0"/>
    <p:restoredTop sz="79973" autoAdjust="0"/>
  </p:normalViewPr>
  <p:slideViewPr>
    <p:cSldViewPr>
      <p:cViewPr varScale="1">
        <p:scale>
          <a:sx n="53" d="100"/>
          <a:sy n="53" d="100"/>
        </p:scale>
        <p:origin x="166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Mappe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ppe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harlotte\Dropbox\Didaktik%202013\Tema%201\Elevopgave%20naturgeografi%20Lott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ppe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ppe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Charlotte\Dropbox\Didaktik%202013\Tema%201\Elevopgave%20naturgeografi%20Lot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a:t>St. John's, NL,</a:t>
            </a:r>
            <a:r>
              <a:rPr lang="en-US" sz="3200" baseline="0"/>
              <a:t> </a:t>
            </a:r>
            <a:r>
              <a:rPr lang="en-US" sz="3200"/>
              <a:t>Canada (47°34′N 52°42′W)</a:t>
            </a:r>
          </a:p>
        </c:rich>
      </c:tx>
      <c:overlay val="0"/>
    </c:title>
    <c:autoTitleDeleted val="0"/>
    <c:plotArea>
      <c:layout/>
      <c:barChart>
        <c:barDir val="col"/>
        <c:grouping val="clustered"/>
        <c:varyColors val="0"/>
        <c:ser>
          <c:idx val="0"/>
          <c:order val="0"/>
          <c:spPr>
            <a:ln>
              <a:solidFill>
                <a:schemeClr val="bg1"/>
              </a:solidFill>
            </a:ln>
          </c:spPr>
          <c:invertIfNegative val="0"/>
          <c:cat>
            <c:strRef>
              <c:f>'Ark1'!$C$3:$N$3</c:f>
              <c:strCache>
                <c:ptCount val="12"/>
                <c:pt idx="0">
                  <c:v>Jan</c:v>
                </c:pt>
                <c:pt idx="1">
                  <c:v>Feb</c:v>
                </c:pt>
                <c:pt idx="2">
                  <c:v>Mar</c:v>
                </c:pt>
                <c:pt idx="3">
                  <c:v>Apr</c:v>
                </c:pt>
                <c:pt idx="4">
                  <c:v>Maj</c:v>
                </c:pt>
                <c:pt idx="5">
                  <c:v>Jun</c:v>
                </c:pt>
                <c:pt idx="6">
                  <c:v>Jul</c:v>
                </c:pt>
                <c:pt idx="7">
                  <c:v>Aug</c:v>
                </c:pt>
                <c:pt idx="8">
                  <c:v>Sep</c:v>
                </c:pt>
                <c:pt idx="9">
                  <c:v>Okt</c:v>
                </c:pt>
                <c:pt idx="10">
                  <c:v>Nov</c:v>
                </c:pt>
                <c:pt idx="11">
                  <c:v>Dec</c:v>
                </c:pt>
              </c:strCache>
            </c:strRef>
          </c:cat>
          <c:val>
            <c:numRef>
              <c:f>'Ark1'!$C$8:$N$8</c:f>
              <c:numCache>
                <c:formatCode>General</c:formatCode>
                <c:ptCount val="12"/>
                <c:pt idx="0">
                  <c:v>149.19999999999999</c:v>
                </c:pt>
                <c:pt idx="1">
                  <c:v>129.5</c:v>
                </c:pt>
                <c:pt idx="2">
                  <c:v>142.19999999999999</c:v>
                </c:pt>
                <c:pt idx="3">
                  <c:v>122.9</c:v>
                </c:pt>
                <c:pt idx="4">
                  <c:v>102.6</c:v>
                </c:pt>
                <c:pt idx="5">
                  <c:v>97.6</c:v>
                </c:pt>
                <c:pt idx="6">
                  <c:v>91.6</c:v>
                </c:pt>
                <c:pt idx="7">
                  <c:v>100</c:v>
                </c:pt>
                <c:pt idx="8">
                  <c:v>129.6</c:v>
                </c:pt>
                <c:pt idx="9">
                  <c:v>156.19999999999999</c:v>
                </c:pt>
                <c:pt idx="10">
                  <c:v>148.1</c:v>
                </c:pt>
                <c:pt idx="11">
                  <c:v>164.8</c:v>
                </c:pt>
              </c:numCache>
            </c:numRef>
          </c:val>
          <c:extLst>
            <c:ext xmlns:c16="http://schemas.microsoft.com/office/drawing/2014/chart" uri="{C3380CC4-5D6E-409C-BE32-E72D297353CC}">
              <c16:uniqueId val="{00000000-043C-4701-99EB-FD6B52FD1345}"/>
            </c:ext>
          </c:extLst>
        </c:ser>
        <c:dLbls>
          <c:showLegendKey val="0"/>
          <c:showVal val="0"/>
          <c:showCatName val="0"/>
          <c:showSerName val="0"/>
          <c:showPercent val="0"/>
          <c:showBubbleSize val="0"/>
        </c:dLbls>
        <c:gapWidth val="0"/>
        <c:axId val="203470616"/>
        <c:axId val="203467480"/>
      </c:barChart>
      <c:lineChart>
        <c:grouping val="standard"/>
        <c:varyColors val="0"/>
        <c:ser>
          <c:idx val="1"/>
          <c:order val="1"/>
          <c:tx>
            <c:v>temp</c:v>
          </c:tx>
          <c:spPr>
            <a:ln w="63500"/>
          </c:spPr>
          <c:marker>
            <c:symbol val="none"/>
          </c:marker>
          <c:cat>
            <c:strRef>
              <c:f>'Ark1'!$C$3:$N$3</c:f>
              <c:strCache>
                <c:ptCount val="12"/>
                <c:pt idx="0">
                  <c:v>Jan</c:v>
                </c:pt>
                <c:pt idx="1">
                  <c:v>Feb</c:v>
                </c:pt>
                <c:pt idx="2">
                  <c:v>Mar</c:v>
                </c:pt>
                <c:pt idx="3">
                  <c:v>Apr</c:v>
                </c:pt>
                <c:pt idx="4">
                  <c:v>Maj</c:v>
                </c:pt>
                <c:pt idx="5">
                  <c:v>Jun</c:v>
                </c:pt>
                <c:pt idx="6">
                  <c:v>Jul</c:v>
                </c:pt>
                <c:pt idx="7">
                  <c:v>Aug</c:v>
                </c:pt>
                <c:pt idx="8">
                  <c:v>Sep</c:v>
                </c:pt>
                <c:pt idx="9">
                  <c:v>Okt</c:v>
                </c:pt>
                <c:pt idx="10">
                  <c:v>Nov</c:v>
                </c:pt>
                <c:pt idx="11">
                  <c:v>Dec</c:v>
                </c:pt>
              </c:strCache>
            </c:strRef>
          </c:cat>
          <c:val>
            <c:numRef>
              <c:f>'Ark1'!$C$5:$N$5</c:f>
              <c:numCache>
                <c:formatCode>General</c:formatCode>
                <c:ptCount val="12"/>
                <c:pt idx="0">
                  <c:v>-4.5</c:v>
                </c:pt>
                <c:pt idx="1">
                  <c:v>-4.9000000000000004</c:v>
                </c:pt>
                <c:pt idx="2">
                  <c:v>-2.6</c:v>
                </c:pt>
                <c:pt idx="3">
                  <c:v>1.9</c:v>
                </c:pt>
                <c:pt idx="4">
                  <c:v>6.4</c:v>
                </c:pt>
                <c:pt idx="5">
                  <c:v>10.9</c:v>
                </c:pt>
                <c:pt idx="6">
                  <c:v>15.8</c:v>
                </c:pt>
                <c:pt idx="7">
                  <c:v>16.100000000000001</c:v>
                </c:pt>
                <c:pt idx="8">
                  <c:v>12.4</c:v>
                </c:pt>
                <c:pt idx="9">
                  <c:v>7.4</c:v>
                </c:pt>
                <c:pt idx="10">
                  <c:v>3</c:v>
                </c:pt>
                <c:pt idx="11">
                  <c:v>-1.5</c:v>
                </c:pt>
              </c:numCache>
            </c:numRef>
          </c:val>
          <c:smooth val="0"/>
          <c:extLst>
            <c:ext xmlns:c16="http://schemas.microsoft.com/office/drawing/2014/chart" uri="{C3380CC4-5D6E-409C-BE32-E72D297353CC}">
              <c16:uniqueId val="{00000001-043C-4701-99EB-FD6B52FD1345}"/>
            </c:ext>
          </c:extLst>
        </c:ser>
        <c:dLbls>
          <c:showLegendKey val="0"/>
          <c:showVal val="0"/>
          <c:showCatName val="0"/>
          <c:showSerName val="0"/>
          <c:showPercent val="0"/>
          <c:showBubbleSize val="0"/>
        </c:dLbls>
        <c:marker val="1"/>
        <c:smooth val="0"/>
        <c:axId val="203468264"/>
        <c:axId val="203471400"/>
      </c:lineChart>
      <c:catAx>
        <c:axId val="203470616"/>
        <c:scaling>
          <c:orientation val="minMax"/>
        </c:scaling>
        <c:delete val="0"/>
        <c:axPos val="b"/>
        <c:title>
          <c:tx>
            <c:rich>
              <a:bodyPr/>
              <a:lstStyle/>
              <a:p>
                <a:pPr>
                  <a:defRPr sz="2400"/>
                </a:pPr>
                <a:r>
                  <a:rPr lang="en-US" sz="2400"/>
                  <a:t>Måned</a:t>
                </a:r>
              </a:p>
            </c:rich>
          </c:tx>
          <c:overlay val="0"/>
        </c:title>
        <c:numFmt formatCode="General" sourceLinked="0"/>
        <c:majorTickMark val="out"/>
        <c:minorTickMark val="none"/>
        <c:tickLblPos val="nextTo"/>
        <c:txPr>
          <a:bodyPr/>
          <a:lstStyle/>
          <a:p>
            <a:pPr>
              <a:defRPr sz="2000" b="1"/>
            </a:pPr>
            <a:endParaRPr lang="da-DK"/>
          </a:p>
        </c:txPr>
        <c:crossAx val="203467480"/>
        <c:crosses val="autoZero"/>
        <c:auto val="1"/>
        <c:lblAlgn val="ctr"/>
        <c:lblOffset val="100"/>
        <c:noMultiLvlLbl val="0"/>
      </c:catAx>
      <c:valAx>
        <c:axId val="203467480"/>
        <c:scaling>
          <c:orientation val="minMax"/>
        </c:scaling>
        <c:delete val="0"/>
        <c:axPos val="l"/>
        <c:majorGridlines/>
        <c:title>
          <c:tx>
            <c:rich>
              <a:bodyPr rot="-5400000" vert="horz"/>
              <a:lstStyle/>
              <a:p>
                <a:pPr>
                  <a:defRPr sz="2400"/>
                </a:pPr>
                <a:r>
                  <a:rPr lang="en-US" sz="2400"/>
                  <a:t>Nedbør (mm)</a:t>
                </a:r>
              </a:p>
            </c:rich>
          </c:tx>
          <c:overlay val="0"/>
        </c:title>
        <c:numFmt formatCode="General" sourceLinked="1"/>
        <c:majorTickMark val="out"/>
        <c:minorTickMark val="none"/>
        <c:tickLblPos val="nextTo"/>
        <c:txPr>
          <a:bodyPr/>
          <a:lstStyle/>
          <a:p>
            <a:pPr>
              <a:defRPr sz="2000" b="1"/>
            </a:pPr>
            <a:endParaRPr lang="da-DK"/>
          </a:p>
        </c:txPr>
        <c:crossAx val="203470616"/>
        <c:crosses val="autoZero"/>
        <c:crossBetween val="between"/>
      </c:valAx>
      <c:valAx>
        <c:axId val="203471400"/>
        <c:scaling>
          <c:orientation val="minMax"/>
          <c:max val="25"/>
          <c:min val="-25"/>
        </c:scaling>
        <c:delete val="0"/>
        <c:axPos val="r"/>
        <c:title>
          <c:tx>
            <c:rich>
              <a:bodyPr rot="-5400000" vert="horz"/>
              <a:lstStyle/>
              <a:p>
                <a:pPr>
                  <a:defRPr sz="2400"/>
                </a:pPr>
                <a:r>
                  <a:rPr lang="en-US" sz="2400"/>
                  <a:t>Temperatur (°C)</a:t>
                </a:r>
              </a:p>
            </c:rich>
          </c:tx>
          <c:overlay val="0"/>
        </c:title>
        <c:numFmt formatCode="General" sourceLinked="1"/>
        <c:majorTickMark val="out"/>
        <c:minorTickMark val="none"/>
        <c:tickLblPos val="nextTo"/>
        <c:txPr>
          <a:bodyPr/>
          <a:lstStyle/>
          <a:p>
            <a:pPr>
              <a:defRPr sz="2000" b="1"/>
            </a:pPr>
            <a:endParaRPr lang="da-DK"/>
          </a:p>
        </c:txPr>
        <c:crossAx val="203468264"/>
        <c:crosses val="max"/>
        <c:crossBetween val="between"/>
      </c:valAx>
      <c:catAx>
        <c:axId val="203468264"/>
        <c:scaling>
          <c:orientation val="minMax"/>
        </c:scaling>
        <c:delete val="1"/>
        <c:axPos val="b"/>
        <c:numFmt formatCode="General" sourceLinked="1"/>
        <c:majorTickMark val="out"/>
        <c:minorTickMark val="none"/>
        <c:tickLblPos val="nextTo"/>
        <c:crossAx val="203471400"/>
        <c:crosses val="autoZero"/>
        <c:auto val="1"/>
        <c:lblAlgn val="ctr"/>
        <c:lblOffset val="100"/>
        <c:noMultiLvlLbl val="0"/>
      </c:cat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dirty="0"/>
              <a:t>Labrador, NL, Canada (52°57′N 66°55′W)</a:t>
            </a:r>
          </a:p>
        </c:rich>
      </c:tx>
      <c:overlay val="0"/>
    </c:title>
    <c:autoTitleDeleted val="0"/>
    <c:plotArea>
      <c:layout/>
      <c:barChart>
        <c:barDir val="col"/>
        <c:grouping val="clustered"/>
        <c:varyColors val="0"/>
        <c:ser>
          <c:idx val="0"/>
          <c:order val="0"/>
          <c:spPr>
            <a:ln>
              <a:solidFill>
                <a:schemeClr val="bg1"/>
              </a:solidFill>
            </a:ln>
          </c:spPr>
          <c:invertIfNegative val="0"/>
          <c:cat>
            <c:strRef>
              <c:f>'Ark1'!$C$30:$N$30</c:f>
              <c:strCache>
                <c:ptCount val="12"/>
                <c:pt idx="0">
                  <c:v>Jan</c:v>
                </c:pt>
                <c:pt idx="1">
                  <c:v>Feb</c:v>
                </c:pt>
                <c:pt idx="2">
                  <c:v>Mar</c:v>
                </c:pt>
                <c:pt idx="3">
                  <c:v>Apr</c:v>
                </c:pt>
                <c:pt idx="4">
                  <c:v>Maj</c:v>
                </c:pt>
                <c:pt idx="5">
                  <c:v>Jun</c:v>
                </c:pt>
                <c:pt idx="6">
                  <c:v>Jul</c:v>
                </c:pt>
                <c:pt idx="7">
                  <c:v>Aug</c:v>
                </c:pt>
                <c:pt idx="8">
                  <c:v>Sep</c:v>
                </c:pt>
                <c:pt idx="9">
                  <c:v>Okt</c:v>
                </c:pt>
                <c:pt idx="10">
                  <c:v>Nov</c:v>
                </c:pt>
                <c:pt idx="11">
                  <c:v>Dec</c:v>
                </c:pt>
              </c:strCache>
            </c:strRef>
          </c:cat>
          <c:val>
            <c:numRef>
              <c:f>'Ark1'!$C$35:$N$35</c:f>
              <c:numCache>
                <c:formatCode>General</c:formatCode>
                <c:ptCount val="12"/>
                <c:pt idx="0">
                  <c:v>54</c:v>
                </c:pt>
                <c:pt idx="1">
                  <c:v>42</c:v>
                </c:pt>
                <c:pt idx="2">
                  <c:v>57</c:v>
                </c:pt>
                <c:pt idx="3">
                  <c:v>57</c:v>
                </c:pt>
                <c:pt idx="4">
                  <c:v>56</c:v>
                </c:pt>
                <c:pt idx="5">
                  <c:v>85</c:v>
                </c:pt>
                <c:pt idx="6">
                  <c:v>112</c:v>
                </c:pt>
                <c:pt idx="7">
                  <c:v>95</c:v>
                </c:pt>
                <c:pt idx="8">
                  <c:v>96</c:v>
                </c:pt>
                <c:pt idx="9">
                  <c:v>73</c:v>
                </c:pt>
                <c:pt idx="10">
                  <c:v>68</c:v>
                </c:pt>
                <c:pt idx="11">
                  <c:v>57</c:v>
                </c:pt>
              </c:numCache>
            </c:numRef>
          </c:val>
          <c:extLst>
            <c:ext xmlns:c16="http://schemas.microsoft.com/office/drawing/2014/chart" uri="{C3380CC4-5D6E-409C-BE32-E72D297353CC}">
              <c16:uniqueId val="{00000000-4F54-40AB-92BF-172E2354E8BF}"/>
            </c:ext>
          </c:extLst>
        </c:ser>
        <c:dLbls>
          <c:showLegendKey val="0"/>
          <c:showVal val="0"/>
          <c:showCatName val="0"/>
          <c:showSerName val="0"/>
          <c:showPercent val="0"/>
          <c:showBubbleSize val="0"/>
        </c:dLbls>
        <c:gapWidth val="0"/>
        <c:axId val="203468656"/>
        <c:axId val="203469048"/>
      </c:barChart>
      <c:lineChart>
        <c:grouping val="standard"/>
        <c:varyColors val="0"/>
        <c:ser>
          <c:idx val="1"/>
          <c:order val="1"/>
          <c:tx>
            <c:v>temp</c:v>
          </c:tx>
          <c:spPr>
            <a:ln w="63500"/>
          </c:spPr>
          <c:marker>
            <c:symbol val="none"/>
          </c:marker>
          <c:cat>
            <c:strRef>
              <c:f>'Ark1'!$C$30:$N$30</c:f>
              <c:strCache>
                <c:ptCount val="12"/>
                <c:pt idx="0">
                  <c:v>Jan</c:v>
                </c:pt>
                <c:pt idx="1">
                  <c:v>Feb</c:v>
                </c:pt>
                <c:pt idx="2">
                  <c:v>Mar</c:v>
                </c:pt>
                <c:pt idx="3">
                  <c:v>Apr</c:v>
                </c:pt>
                <c:pt idx="4">
                  <c:v>Maj</c:v>
                </c:pt>
                <c:pt idx="5">
                  <c:v>Jun</c:v>
                </c:pt>
                <c:pt idx="6">
                  <c:v>Jul</c:v>
                </c:pt>
                <c:pt idx="7">
                  <c:v>Aug</c:v>
                </c:pt>
                <c:pt idx="8">
                  <c:v>Sep</c:v>
                </c:pt>
                <c:pt idx="9">
                  <c:v>Okt</c:v>
                </c:pt>
                <c:pt idx="10">
                  <c:v>Nov</c:v>
                </c:pt>
                <c:pt idx="11">
                  <c:v>Dec</c:v>
                </c:pt>
              </c:strCache>
            </c:strRef>
          </c:cat>
          <c:val>
            <c:numRef>
              <c:f>'Ark1'!$C$32:$N$32</c:f>
              <c:numCache>
                <c:formatCode>General</c:formatCode>
                <c:ptCount val="12"/>
                <c:pt idx="0">
                  <c:v>-22.7</c:v>
                </c:pt>
                <c:pt idx="1">
                  <c:v>-20.7</c:v>
                </c:pt>
                <c:pt idx="2">
                  <c:v>-13.5</c:v>
                </c:pt>
                <c:pt idx="3">
                  <c:v>-4.5999999999999996</c:v>
                </c:pt>
                <c:pt idx="4">
                  <c:v>3.6</c:v>
                </c:pt>
                <c:pt idx="5">
                  <c:v>10.3</c:v>
                </c:pt>
                <c:pt idx="6">
                  <c:v>13.7</c:v>
                </c:pt>
                <c:pt idx="7">
                  <c:v>12.4</c:v>
                </c:pt>
                <c:pt idx="8">
                  <c:v>6.8</c:v>
                </c:pt>
                <c:pt idx="9">
                  <c:v>-0.4</c:v>
                </c:pt>
                <c:pt idx="10">
                  <c:v>-8.6</c:v>
                </c:pt>
                <c:pt idx="11">
                  <c:v>-18.600000000000001</c:v>
                </c:pt>
              </c:numCache>
            </c:numRef>
          </c:val>
          <c:smooth val="0"/>
          <c:extLst>
            <c:ext xmlns:c16="http://schemas.microsoft.com/office/drawing/2014/chart" uri="{C3380CC4-5D6E-409C-BE32-E72D297353CC}">
              <c16:uniqueId val="{00000001-4F54-40AB-92BF-172E2354E8BF}"/>
            </c:ext>
          </c:extLst>
        </c:ser>
        <c:dLbls>
          <c:showLegendKey val="0"/>
          <c:showVal val="0"/>
          <c:showCatName val="0"/>
          <c:showSerName val="0"/>
          <c:showPercent val="0"/>
          <c:showBubbleSize val="0"/>
        </c:dLbls>
        <c:marker val="1"/>
        <c:smooth val="0"/>
        <c:axId val="203470224"/>
        <c:axId val="203469832"/>
      </c:lineChart>
      <c:catAx>
        <c:axId val="203468656"/>
        <c:scaling>
          <c:orientation val="minMax"/>
        </c:scaling>
        <c:delete val="0"/>
        <c:axPos val="b"/>
        <c:title>
          <c:tx>
            <c:rich>
              <a:bodyPr/>
              <a:lstStyle/>
              <a:p>
                <a:pPr>
                  <a:defRPr sz="2400"/>
                </a:pPr>
                <a:r>
                  <a:rPr lang="en-US" sz="2400"/>
                  <a:t>Måned</a:t>
                </a:r>
              </a:p>
            </c:rich>
          </c:tx>
          <c:overlay val="0"/>
        </c:title>
        <c:numFmt formatCode="General" sourceLinked="0"/>
        <c:majorTickMark val="out"/>
        <c:minorTickMark val="none"/>
        <c:tickLblPos val="nextTo"/>
        <c:txPr>
          <a:bodyPr/>
          <a:lstStyle/>
          <a:p>
            <a:pPr>
              <a:defRPr sz="2000" b="1"/>
            </a:pPr>
            <a:endParaRPr lang="da-DK"/>
          </a:p>
        </c:txPr>
        <c:crossAx val="203469048"/>
        <c:crosses val="autoZero"/>
        <c:auto val="1"/>
        <c:lblAlgn val="ctr"/>
        <c:lblOffset val="100"/>
        <c:noMultiLvlLbl val="0"/>
      </c:catAx>
      <c:valAx>
        <c:axId val="203469048"/>
        <c:scaling>
          <c:orientation val="minMax"/>
          <c:max val="180"/>
        </c:scaling>
        <c:delete val="0"/>
        <c:axPos val="l"/>
        <c:majorGridlines/>
        <c:title>
          <c:tx>
            <c:rich>
              <a:bodyPr rot="-5400000" vert="horz"/>
              <a:lstStyle/>
              <a:p>
                <a:pPr>
                  <a:defRPr sz="2400"/>
                </a:pPr>
                <a:r>
                  <a:rPr lang="en-US" sz="2400"/>
                  <a:t>Nedbør (mm)</a:t>
                </a:r>
              </a:p>
            </c:rich>
          </c:tx>
          <c:overlay val="0"/>
        </c:title>
        <c:numFmt formatCode="General" sourceLinked="1"/>
        <c:majorTickMark val="out"/>
        <c:minorTickMark val="none"/>
        <c:tickLblPos val="nextTo"/>
        <c:txPr>
          <a:bodyPr/>
          <a:lstStyle/>
          <a:p>
            <a:pPr>
              <a:defRPr sz="2000" b="1"/>
            </a:pPr>
            <a:endParaRPr lang="da-DK"/>
          </a:p>
        </c:txPr>
        <c:crossAx val="203468656"/>
        <c:crosses val="autoZero"/>
        <c:crossBetween val="between"/>
      </c:valAx>
      <c:valAx>
        <c:axId val="203469832"/>
        <c:scaling>
          <c:orientation val="minMax"/>
          <c:max val="25"/>
          <c:min val="-25"/>
        </c:scaling>
        <c:delete val="0"/>
        <c:axPos val="r"/>
        <c:title>
          <c:tx>
            <c:rich>
              <a:bodyPr rot="-5400000" vert="horz"/>
              <a:lstStyle/>
              <a:p>
                <a:pPr>
                  <a:defRPr sz="2400"/>
                </a:pPr>
                <a:r>
                  <a:rPr lang="en-US" sz="2400"/>
                  <a:t>Temperatur (°C)</a:t>
                </a:r>
              </a:p>
            </c:rich>
          </c:tx>
          <c:overlay val="0"/>
        </c:title>
        <c:numFmt formatCode="General" sourceLinked="1"/>
        <c:majorTickMark val="out"/>
        <c:minorTickMark val="none"/>
        <c:tickLblPos val="nextTo"/>
        <c:txPr>
          <a:bodyPr/>
          <a:lstStyle/>
          <a:p>
            <a:pPr>
              <a:defRPr sz="2000" b="1"/>
            </a:pPr>
            <a:endParaRPr lang="da-DK"/>
          </a:p>
        </c:txPr>
        <c:crossAx val="203470224"/>
        <c:crosses val="max"/>
        <c:crossBetween val="between"/>
      </c:valAx>
      <c:catAx>
        <c:axId val="203470224"/>
        <c:scaling>
          <c:orientation val="minMax"/>
        </c:scaling>
        <c:delete val="1"/>
        <c:axPos val="b"/>
        <c:numFmt formatCode="General" sourceLinked="1"/>
        <c:majorTickMark val="out"/>
        <c:minorTickMark val="none"/>
        <c:tickLblPos val="nextTo"/>
        <c:crossAx val="203469832"/>
        <c:crosses val="autoZero"/>
        <c:auto val="1"/>
        <c:lblAlgn val="ctr"/>
        <c:lblOffset val="100"/>
        <c:noMultiLvlLbl val="0"/>
      </c:cat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3200" b="1" i="0" baseline="0" dirty="0" err="1">
                <a:effectLst/>
              </a:rPr>
              <a:t>København</a:t>
            </a:r>
            <a:r>
              <a:rPr lang="en-US" sz="3200" b="1" i="0" baseline="0" dirty="0">
                <a:effectLst/>
              </a:rPr>
              <a:t>, </a:t>
            </a:r>
            <a:r>
              <a:rPr lang="en-US" sz="3200" b="1" i="0" baseline="0" dirty="0" err="1">
                <a:effectLst/>
              </a:rPr>
              <a:t>Danmark</a:t>
            </a:r>
            <a:r>
              <a:rPr lang="en-US" sz="3200" b="1" i="0" baseline="0" dirty="0">
                <a:effectLst/>
              </a:rPr>
              <a:t> (</a:t>
            </a:r>
            <a:r>
              <a:rPr lang="da-DK" sz="3200" b="1" i="0" baseline="0" dirty="0">
                <a:effectLst/>
              </a:rPr>
              <a:t>55°40′N 12°34′E</a:t>
            </a:r>
            <a:r>
              <a:rPr lang="en-US" sz="3200" b="1" i="0" baseline="0" dirty="0">
                <a:effectLst/>
              </a:rPr>
              <a:t>)</a:t>
            </a:r>
            <a:endParaRPr lang="da-DK" sz="3200" dirty="0">
              <a:effectLst/>
            </a:endParaRPr>
          </a:p>
        </c:rich>
      </c:tx>
      <c:overlay val="0"/>
    </c:title>
    <c:autoTitleDeleted val="0"/>
    <c:plotArea>
      <c:layout/>
      <c:barChart>
        <c:barDir val="col"/>
        <c:grouping val="clustered"/>
        <c:varyColors val="0"/>
        <c:ser>
          <c:idx val="1"/>
          <c:order val="1"/>
          <c:tx>
            <c:v>Nedbør</c:v>
          </c:tx>
          <c:spPr>
            <a:solidFill>
              <a:schemeClr val="accent1"/>
            </a:solidFill>
            <a:ln>
              <a:solidFill>
                <a:schemeClr val="bg1"/>
              </a:solidFill>
            </a:ln>
          </c:spPr>
          <c:invertIfNegative val="0"/>
          <c:cat>
            <c:strRef>
              <c:f>'Ark1'!$C$8:$N$8</c:f>
              <c:strCache>
                <c:ptCount val="12"/>
                <c:pt idx="0">
                  <c:v>jan</c:v>
                </c:pt>
                <c:pt idx="1">
                  <c:v>feb</c:v>
                </c:pt>
                <c:pt idx="2">
                  <c:v>mar</c:v>
                </c:pt>
                <c:pt idx="3">
                  <c:v>apr</c:v>
                </c:pt>
                <c:pt idx="4">
                  <c:v>maj</c:v>
                </c:pt>
                <c:pt idx="5">
                  <c:v>jun</c:v>
                </c:pt>
                <c:pt idx="6">
                  <c:v>jul</c:v>
                </c:pt>
                <c:pt idx="7">
                  <c:v>aug</c:v>
                </c:pt>
                <c:pt idx="8">
                  <c:v>sep</c:v>
                </c:pt>
                <c:pt idx="9">
                  <c:v>okt</c:v>
                </c:pt>
                <c:pt idx="10">
                  <c:v>nov</c:v>
                </c:pt>
                <c:pt idx="11">
                  <c:v>dec</c:v>
                </c:pt>
              </c:strCache>
            </c:strRef>
          </c:cat>
          <c:val>
            <c:numRef>
              <c:f>'Ark1'!$C$10:$N$10</c:f>
              <c:numCache>
                <c:formatCode>General</c:formatCode>
                <c:ptCount val="12"/>
                <c:pt idx="0">
                  <c:v>42.3</c:v>
                </c:pt>
                <c:pt idx="1">
                  <c:v>25.2</c:v>
                </c:pt>
                <c:pt idx="2">
                  <c:v>35.200000000000003</c:v>
                </c:pt>
                <c:pt idx="3">
                  <c:v>40</c:v>
                </c:pt>
                <c:pt idx="4">
                  <c:v>41.9</c:v>
                </c:pt>
                <c:pt idx="5">
                  <c:v>52.4</c:v>
                </c:pt>
                <c:pt idx="6">
                  <c:v>67</c:v>
                </c:pt>
                <c:pt idx="7">
                  <c:v>74.5</c:v>
                </c:pt>
                <c:pt idx="8">
                  <c:v>51.4</c:v>
                </c:pt>
                <c:pt idx="9">
                  <c:v>52.8</c:v>
                </c:pt>
                <c:pt idx="10">
                  <c:v>52.3</c:v>
                </c:pt>
                <c:pt idx="11">
                  <c:v>51.3</c:v>
                </c:pt>
              </c:numCache>
            </c:numRef>
          </c:val>
          <c:extLst>
            <c:ext xmlns:c16="http://schemas.microsoft.com/office/drawing/2014/chart" uri="{C3380CC4-5D6E-409C-BE32-E72D297353CC}">
              <c16:uniqueId val="{00000000-6AF3-409D-B02F-3D2A6902B913}"/>
            </c:ext>
          </c:extLst>
        </c:ser>
        <c:dLbls>
          <c:showLegendKey val="0"/>
          <c:showVal val="0"/>
          <c:showCatName val="0"/>
          <c:showSerName val="0"/>
          <c:showPercent val="0"/>
          <c:showBubbleSize val="0"/>
        </c:dLbls>
        <c:gapWidth val="0"/>
        <c:axId val="169064112"/>
        <c:axId val="169064504"/>
      </c:barChart>
      <c:lineChart>
        <c:grouping val="standard"/>
        <c:varyColors val="0"/>
        <c:ser>
          <c:idx val="0"/>
          <c:order val="0"/>
          <c:tx>
            <c:v>Temperatur</c:v>
          </c:tx>
          <c:spPr>
            <a:ln>
              <a:solidFill>
                <a:srgbClr val="FF0000"/>
              </a:solidFill>
            </a:ln>
          </c:spPr>
          <c:marker>
            <c:symbol val="none"/>
          </c:marker>
          <c:cat>
            <c:strRef>
              <c:f>'Ark1'!$C$8:$N$8</c:f>
              <c:strCache>
                <c:ptCount val="12"/>
                <c:pt idx="0">
                  <c:v>jan</c:v>
                </c:pt>
                <c:pt idx="1">
                  <c:v>feb</c:v>
                </c:pt>
                <c:pt idx="2">
                  <c:v>mar</c:v>
                </c:pt>
                <c:pt idx="3">
                  <c:v>apr</c:v>
                </c:pt>
                <c:pt idx="4">
                  <c:v>maj</c:v>
                </c:pt>
                <c:pt idx="5">
                  <c:v>jun</c:v>
                </c:pt>
                <c:pt idx="6">
                  <c:v>jul</c:v>
                </c:pt>
                <c:pt idx="7">
                  <c:v>aug</c:v>
                </c:pt>
                <c:pt idx="8">
                  <c:v>sep</c:v>
                </c:pt>
                <c:pt idx="9">
                  <c:v>okt</c:v>
                </c:pt>
                <c:pt idx="10">
                  <c:v>nov</c:v>
                </c:pt>
                <c:pt idx="11">
                  <c:v>dec</c:v>
                </c:pt>
              </c:strCache>
            </c:strRef>
          </c:cat>
          <c:val>
            <c:numRef>
              <c:f>'Ark1'!$C$9:$N$9</c:f>
              <c:numCache>
                <c:formatCode>General</c:formatCode>
                <c:ptCount val="12"/>
                <c:pt idx="0">
                  <c:v>0.1</c:v>
                </c:pt>
                <c:pt idx="1">
                  <c:v>0.1</c:v>
                </c:pt>
                <c:pt idx="2">
                  <c:v>2.2999999999999998</c:v>
                </c:pt>
                <c:pt idx="3">
                  <c:v>6.5</c:v>
                </c:pt>
                <c:pt idx="4">
                  <c:v>11.6</c:v>
                </c:pt>
                <c:pt idx="5">
                  <c:v>15.2</c:v>
                </c:pt>
                <c:pt idx="6">
                  <c:v>16.8</c:v>
                </c:pt>
                <c:pt idx="7">
                  <c:v>16.3</c:v>
                </c:pt>
                <c:pt idx="8">
                  <c:v>13.3</c:v>
                </c:pt>
                <c:pt idx="9">
                  <c:v>10</c:v>
                </c:pt>
                <c:pt idx="10">
                  <c:v>5.3</c:v>
                </c:pt>
                <c:pt idx="11">
                  <c:v>1.4</c:v>
                </c:pt>
              </c:numCache>
            </c:numRef>
          </c:val>
          <c:smooth val="0"/>
          <c:extLst>
            <c:ext xmlns:c16="http://schemas.microsoft.com/office/drawing/2014/chart" uri="{C3380CC4-5D6E-409C-BE32-E72D297353CC}">
              <c16:uniqueId val="{00000001-6AF3-409D-B02F-3D2A6902B913}"/>
            </c:ext>
          </c:extLst>
        </c:ser>
        <c:dLbls>
          <c:showLegendKey val="0"/>
          <c:showVal val="0"/>
          <c:showCatName val="0"/>
          <c:showSerName val="0"/>
          <c:showPercent val="0"/>
          <c:showBubbleSize val="0"/>
        </c:dLbls>
        <c:marker val="1"/>
        <c:smooth val="0"/>
        <c:axId val="206440544"/>
        <c:axId val="206441720"/>
      </c:lineChart>
      <c:catAx>
        <c:axId val="169064112"/>
        <c:scaling>
          <c:orientation val="minMax"/>
        </c:scaling>
        <c:delete val="0"/>
        <c:axPos val="b"/>
        <c:title>
          <c:tx>
            <c:rich>
              <a:bodyPr/>
              <a:lstStyle/>
              <a:p>
                <a:pPr>
                  <a:defRPr sz="2400"/>
                </a:pPr>
                <a:r>
                  <a:rPr lang="en-US" sz="2400"/>
                  <a:t>Måned</a:t>
                </a:r>
              </a:p>
            </c:rich>
          </c:tx>
          <c:overlay val="0"/>
        </c:title>
        <c:numFmt formatCode="General" sourceLinked="0"/>
        <c:majorTickMark val="out"/>
        <c:minorTickMark val="none"/>
        <c:tickLblPos val="nextTo"/>
        <c:txPr>
          <a:bodyPr/>
          <a:lstStyle/>
          <a:p>
            <a:pPr>
              <a:defRPr sz="2000" b="1"/>
            </a:pPr>
            <a:endParaRPr lang="da-DK"/>
          </a:p>
        </c:txPr>
        <c:crossAx val="169064504"/>
        <c:crosses val="autoZero"/>
        <c:auto val="1"/>
        <c:lblAlgn val="ctr"/>
        <c:lblOffset val="100"/>
        <c:noMultiLvlLbl val="0"/>
      </c:catAx>
      <c:valAx>
        <c:axId val="169064504"/>
        <c:scaling>
          <c:orientation val="minMax"/>
          <c:max val="180"/>
        </c:scaling>
        <c:delete val="0"/>
        <c:axPos val="l"/>
        <c:majorGridlines/>
        <c:title>
          <c:tx>
            <c:rich>
              <a:bodyPr rot="-5400000" vert="horz"/>
              <a:lstStyle/>
              <a:p>
                <a:pPr>
                  <a:defRPr sz="2400"/>
                </a:pPr>
                <a:r>
                  <a:rPr lang="en-US" sz="2400"/>
                  <a:t>Nedbør (mm)</a:t>
                </a:r>
              </a:p>
            </c:rich>
          </c:tx>
          <c:overlay val="0"/>
        </c:title>
        <c:numFmt formatCode="General" sourceLinked="1"/>
        <c:majorTickMark val="out"/>
        <c:minorTickMark val="none"/>
        <c:tickLblPos val="nextTo"/>
        <c:txPr>
          <a:bodyPr/>
          <a:lstStyle/>
          <a:p>
            <a:pPr>
              <a:defRPr sz="2000" b="1"/>
            </a:pPr>
            <a:endParaRPr lang="da-DK"/>
          </a:p>
        </c:txPr>
        <c:crossAx val="169064112"/>
        <c:crosses val="autoZero"/>
        <c:crossBetween val="between"/>
      </c:valAx>
      <c:valAx>
        <c:axId val="206441720"/>
        <c:scaling>
          <c:orientation val="minMax"/>
          <c:max val="25"/>
          <c:min val="-25"/>
        </c:scaling>
        <c:delete val="0"/>
        <c:axPos val="r"/>
        <c:title>
          <c:tx>
            <c:rich>
              <a:bodyPr rot="-5400000" vert="horz"/>
              <a:lstStyle/>
              <a:p>
                <a:pPr>
                  <a:defRPr sz="2400"/>
                </a:pPr>
                <a:r>
                  <a:rPr lang="en-US" sz="2400"/>
                  <a:t>Temperatur (°C)</a:t>
                </a:r>
              </a:p>
            </c:rich>
          </c:tx>
          <c:overlay val="0"/>
        </c:title>
        <c:numFmt formatCode="General" sourceLinked="1"/>
        <c:majorTickMark val="out"/>
        <c:minorTickMark val="none"/>
        <c:tickLblPos val="nextTo"/>
        <c:txPr>
          <a:bodyPr/>
          <a:lstStyle/>
          <a:p>
            <a:pPr>
              <a:defRPr sz="2000" b="1"/>
            </a:pPr>
            <a:endParaRPr lang="da-DK"/>
          </a:p>
        </c:txPr>
        <c:crossAx val="206440544"/>
        <c:crosses val="max"/>
        <c:crossBetween val="between"/>
      </c:valAx>
      <c:catAx>
        <c:axId val="206440544"/>
        <c:scaling>
          <c:orientation val="minMax"/>
        </c:scaling>
        <c:delete val="1"/>
        <c:axPos val="b"/>
        <c:numFmt formatCode="General" sourceLinked="1"/>
        <c:majorTickMark val="out"/>
        <c:minorTickMark val="none"/>
        <c:tickLblPos val="nextTo"/>
        <c:crossAx val="206441720"/>
        <c:crosses val="autoZero"/>
        <c:auto val="1"/>
        <c:lblAlgn val="ctr"/>
        <c:lblOffset val="100"/>
        <c:noMultiLvlLbl val="0"/>
      </c:catAx>
      <c:spPr>
        <a:ln w="38100"/>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dirty="0"/>
              <a:t>St. John's, NL,</a:t>
            </a:r>
            <a:r>
              <a:rPr lang="en-US" sz="3200" baseline="0" dirty="0"/>
              <a:t> </a:t>
            </a:r>
            <a:r>
              <a:rPr lang="en-US" sz="3200" dirty="0"/>
              <a:t>Canada </a:t>
            </a:r>
            <a:r>
              <a:rPr lang="en-US" sz="3200" dirty="0">
                <a:solidFill>
                  <a:schemeClr val="tx2">
                    <a:lumMod val="40000"/>
                    <a:lumOff val="60000"/>
                  </a:schemeClr>
                </a:solidFill>
              </a:rPr>
              <a:t>47°34′N</a:t>
            </a:r>
            <a:r>
              <a:rPr lang="en-US" sz="3200" dirty="0"/>
              <a:t> </a:t>
            </a:r>
            <a:r>
              <a:rPr lang="en-US" sz="2400" dirty="0"/>
              <a:t>52°42′W</a:t>
            </a:r>
            <a:endParaRPr lang="en-US" sz="3200" dirty="0"/>
          </a:p>
        </c:rich>
      </c:tx>
      <c:layout>
        <c:manualLayout>
          <c:xMode val="edge"/>
          <c:yMode val="edge"/>
          <c:x val="0.16214895833333332"/>
          <c:y val="5.5555555555555558E-3"/>
        </c:manualLayout>
      </c:layout>
      <c:overlay val="0"/>
    </c:title>
    <c:autoTitleDeleted val="0"/>
    <c:plotArea>
      <c:layout/>
      <c:barChart>
        <c:barDir val="col"/>
        <c:grouping val="clustered"/>
        <c:varyColors val="0"/>
        <c:ser>
          <c:idx val="0"/>
          <c:order val="0"/>
          <c:spPr>
            <a:ln>
              <a:solidFill>
                <a:schemeClr val="bg1"/>
              </a:solidFill>
            </a:ln>
          </c:spPr>
          <c:invertIfNegative val="0"/>
          <c:cat>
            <c:strRef>
              <c:f>'Ark1'!$C$3:$N$3</c:f>
              <c:strCache>
                <c:ptCount val="12"/>
                <c:pt idx="0">
                  <c:v>Jan</c:v>
                </c:pt>
                <c:pt idx="1">
                  <c:v>Feb</c:v>
                </c:pt>
                <c:pt idx="2">
                  <c:v>Mar</c:v>
                </c:pt>
                <c:pt idx="3">
                  <c:v>Apr</c:v>
                </c:pt>
                <c:pt idx="4">
                  <c:v>Maj</c:v>
                </c:pt>
                <c:pt idx="5">
                  <c:v>Jun</c:v>
                </c:pt>
                <c:pt idx="6">
                  <c:v>Jul</c:v>
                </c:pt>
                <c:pt idx="7">
                  <c:v>Aug</c:v>
                </c:pt>
                <c:pt idx="8">
                  <c:v>Sep</c:v>
                </c:pt>
                <c:pt idx="9">
                  <c:v>Okt</c:v>
                </c:pt>
                <c:pt idx="10">
                  <c:v>Nov</c:v>
                </c:pt>
                <c:pt idx="11">
                  <c:v>Dec</c:v>
                </c:pt>
              </c:strCache>
            </c:strRef>
          </c:cat>
          <c:val>
            <c:numRef>
              <c:f>'Ark1'!$C$8:$N$8</c:f>
              <c:numCache>
                <c:formatCode>General</c:formatCode>
                <c:ptCount val="12"/>
                <c:pt idx="0">
                  <c:v>149.19999999999999</c:v>
                </c:pt>
                <c:pt idx="1">
                  <c:v>129.5</c:v>
                </c:pt>
                <c:pt idx="2">
                  <c:v>142.19999999999999</c:v>
                </c:pt>
                <c:pt idx="3">
                  <c:v>122.9</c:v>
                </c:pt>
                <c:pt idx="4">
                  <c:v>102.6</c:v>
                </c:pt>
                <c:pt idx="5">
                  <c:v>97.6</c:v>
                </c:pt>
                <c:pt idx="6">
                  <c:v>91.6</c:v>
                </c:pt>
                <c:pt idx="7">
                  <c:v>100</c:v>
                </c:pt>
                <c:pt idx="8">
                  <c:v>129.6</c:v>
                </c:pt>
                <c:pt idx="9">
                  <c:v>156.19999999999999</c:v>
                </c:pt>
                <c:pt idx="10">
                  <c:v>148.1</c:v>
                </c:pt>
                <c:pt idx="11">
                  <c:v>164.8</c:v>
                </c:pt>
              </c:numCache>
            </c:numRef>
          </c:val>
          <c:extLst>
            <c:ext xmlns:c16="http://schemas.microsoft.com/office/drawing/2014/chart" uri="{C3380CC4-5D6E-409C-BE32-E72D297353CC}">
              <c16:uniqueId val="{00000000-5CAA-406C-9140-33FA86C22B81}"/>
            </c:ext>
          </c:extLst>
        </c:ser>
        <c:dLbls>
          <c:showLegendKey val="0"/>
          <c:showVal val="0"/>
          <c:showCatName val="0"/>
          <c:showSerName val="0"/>
          <c:showPercent val="0"/>
          <c:showBubbleSize val="0"/>
        </c:dLbls>
        <c:gapWidth val="0"/>
        <c:axId val="203470616"/>
        <c:axId val="203467480"/>
      </c:barChart>
      <c:lineChart>
        <c:grouping val="standard"/>
        <c:varyColors val="0"/>
        <c:ser>
          <c:idx val="1"/>
          <c:order val="1"/>
          <c:tx>
            <c:v>temp</c:v>
          </c:tx>
          <c:spPr>
            <a:ln w="63500"/>
          </c:spPr>
          <c:marker>
            <c:symbol val="none"/>
          </c:marker>
          <c:cat>
            <c:strRef>
              <c:f>'Ark1'!$C$3:$N$3</c:f>
              <c:strCache>
                <c:ptCount val="12"/>
                <c:pt idx="0">
                  <c:v>Jan</c:v>
                </c:pt>
                <c:pt idx="1">
                  <c:v>Feb</c:v>
                </c:pt>
                <c:pt idx="2">
                  <c:v>Mar</c:v>
                </c:pt>
                <c:pt idx="3">
                  <c:v>Apr</c:v>
                </c:pt>
                <c:pt idx="4">
                  <c:v>Maj</c:v>
                </c:pt>
                <c:pt idx="5">
                  <c:v>Jun</c:v>
                </c:pt>
                <c:pt idx="6">
                  <c:v>Jul</c:v>
                </c:pt>
                <c:pt idx="7">
                  <c:v>Aug</c:v>
                </c:pt>
                <c:pt idx="8">
                  <c:v>Sep</c:v>
                </c:pt>
                <c:pt idx="9">
                  <c:v>Okt</c:v>
                </c:pt>
                <c:pt idx="10">
                  <c:v>Nov</c:v>
                </c:pt>
                <c:pt idx="11">
                  <c:v>Dec</c:v>
                </c:pt>
              </c:strCache>
            </c:strRef>
          </c:cat>
          <c:val>
            <c:numRef>
              <c:f>'Ark1'!$C$5:$N$5</c:f>
              <c:numCache>
                <c:formatCode>General</c:formatCode>
                <c:ptCount val="12"/>
                <c:pt idx="0">
                  <c:v>-4.5</c:v>
                </c:pt>
                <c:pt idx="1">
                  <c:v>-4.9000000000000004</c:v>
                </c:pt>
                <c:pt idx="2">
                  <c:v>-2.6</c:v>
                </c:pt>
                <c:pt idx="3">
                  <c:v>1.9</c:v>
                </c:pt>
                <c:pt idx="4">
                  <c:v>6.4</c:v>
                </c:pt>
                <c:pt idx="5">
                  <c:v>10.9</c:v>
                </c:pt>
                <c:pt idx="6">
                  <c:v>15.8</c:v>
                </c:pt>
                <c:pt idx="7">
                  <c:v>16.100000000000001</c:v>
                </c:pt>
                <c:pt idx="8">
                  <c:v>12.4</c:v>
                </c:pt>
                <c:pt idx="9">
                  <c:v>7.4</c:v>
                </c:pt>
                <c:pt idx="10">
                  <c:v>3</c:v>
                </c:pt>
                <c:pt idx="11">
                  <c:v>-1.5</c:v>
                </c:pt>
              </c:numCache>
            </c:numRef>
          </c:val>
          <c:smooth val="0"/>
          <c:extLst>
            <c:ext xmlns:c16="http://schemas.microsoft.com/office/drawing/2014/chart" uri="{C3380CC4-5D6E-409C-BE32-E72D297353CC}">
              <c16:uniqueId val="{00000001-5CAA-406C-9140-33FA86C22B81}"/>
            </c:ext>
          </c:extLst>
        </c:ser>
        <c:dLbls>
          <c:showLegendKey val="0"/>
          <c:showVal val="0"/>
          <c:showCatName val="0"/>
          <c:showSerName val="0"/>
          <c:showPercent val="0"/>
          <c:showBubbleSize val="0"/>
        </c:dLbls>
        <c:marker val="1"/>
        <c:smooth val="0"/>
        <c:axId val="203468264"/>
        <c:axId val="203471400"/>
      </c:lineChart>
      <c:catAx>
        <c:axId val="203470616"/>
        <c:scaling>
          <c:orientation val="minMax"/>
        </c:scaling>
        <c:delete val="0"/>
        <c:axPos val="b"/>
        <c:title>
          <c:tx>
            <c:rich>
              <a:bodyPr/>
              <a:lstStyle/>
              <a:p>
                <a:pPr>
                  <a:defRPr sz="2400"/>
                </a:pPr>
                <a:r>
                  <a:rPr lang="en-US" sz="2400"/>
                  <a:t>Måned</a:t>
                </a:r>
              </a:p>
            </c:rich>
          </c:tx>
          <c:overlay val="0"/>
        </c:title>
        <c:numFmt formatCode="General" sourceLinked="0"/>
        <c:majorTickMark val="out"/>
        <c:minorTickMark val="none"/>
        <c:tickLblPos val="nextTo"/>
        <c:txPr>
          <a:bodyPr/>
          <a:lstStyle/>
          <a:p>
            <a:pPr>
              <a:defRPr sz="2000" b="1"/>
            </a:pPr>
            <a:endParaRPr lang="da-DK"/>
          </a:p>
        </c:txPr>
        <c:crossAx val="203467480"/>
        <c:crosses val="autoZero"/>
        <c:auto val="1"/>
        <c:lblAlgn val="ctr"/>
        <c:lblOffset val="100"/>
        <c:noMultiLvlLbl val="0"/>
      </c:catAx>
      <c:valAx>
        <c:axId val="203467480"/>
        <c:scaling>
          <c:orientation val="minMax"/>
        </c:scaling>
        <c:delete val="0"/>
        <c:axPos val="l"/>
        <c:majorGridlines/>
        <c:title>
          <c:tx>
            <c:rich>
              <a:bodyPr rot="-5400000" vert="horz"/>
              <a:lstStyle/>
              <a:p>
                <a:pPr>
                  <a:defRPr sz="1600"/>
                </a:pPr>
                <a:r>
                  <a:rPr lang="en-US" sz="1600"/>
                  <a:t>Nedbør (mm)</a:t>
                </a:r>
              </a:p>
            </c:rich>
          </c:tx>
          <c:layout>
            <c:manualLayout>
              <c:xMode val="edge"/>
              <c:yMode val="edge"/>
              <c:x val="2.6458333333333334E-2"/>
              <c:y val="0.50553295421405653"/>
            </c:manualLayout>
          </c:layout>
          <c:overlay val="0"/>
        </c:title>
        <c:numFmt formatCode="General" sourceLinked="1"/>
        <c:majorTickMark val="out"/>
        <c:minorTickMark val="none"/>
        <c:tickLblPos val="nextTo"/>
        <c:txPr>
          <a:bodyPr/>
          <a:lstStyle/>
          <a:p>
            <a:pPr>
              <a:defRPr sz="1600" b="1"/>
            </a:pPr>
            <a:endParaRPr lang="da-DK"/>
          </a:p>
        </c:txPr>
        <c:crossAx val="203470616"/>
        <c:crosses val="autoZero"/>
        <c:crossBetween val="between"/>
      </c:valAx>
      <c:valAx>
        <c:axId val="203471400"/>
        <c:scaling>
          <c:orientation val="minMax"/>
          <c:max val="25"/>
          <c:min val="-25"/>
        </c:scaling>
        <c:delete val="0"/>
        <c:axPos val="r"/>
        <c:title>
          <c:tx>
            <c:rich>
              <a:bodyPr rot="-5400000" vert="horz"/>
              <a:lstStyle/>
              <a:p>
                <a:pPr>
                  <a:defRPr sz="2400"/>
                </a:pPr>
                <a:r>
                  <a:rPr lang="en-US" sz="2400"/>
                  <a:t>Temperatur (°C)</a:t>
                </a:r>
              </a:p>
            </c:rich>
          </c:tx>
          <c:overlay val="0"/>
        </c:title>
        <c:numFmt formatCode="General" sourceLinked="1"/>
        <c:majorTickMark val="out"/>
        <c:minorTickMark val="none"/>
        <c:tickLblPos val="nextTo"/>
        <c:txPr>
          <a:bodyPr/>
          <a:lstStyle/>
          <a:p>
            <a:pPr>
              <a:defRPr sz="2000" b="1">
                <a:solidFill>
                  <a:schemeClr val="tx2">
                    <a:lumMod val="40000"/>
                    <a:lumOff val="60000"/>
                  </a:schemeClr>
                </a:solidFill>
              </a:defRPr>
            </a:pPr>
            <a:endParaRPr lang="da-DK"/>
          </a:p>
        </c:txPr>
        <c:crossAx val="203468264"/>
        <c:crosses val="max"/>
        <c:crossBetween val="between"/>
      </c:valAx>
      <c:catAx>
        <c:axId val="203468264"/>
        <c:scaling>
          <c:orientation val="minMax"/>
        </c:scaling>
        <c:delete val="1"/>
        <c:axPos val="b"/>
        <c:numFmt formatCode="General" sourceLinked="1"/>
        <c:majorTickMark val="out"/>
        <c:minorTickMark val="none"/>
        <c:tickLblPos val="nextTo"/>
        <c:crossAx val="203471400"/>
        <c:crosses val="autoZero"/>
        <c:auto val="1"/>
        <c:lblAlgn val="ctr"/>
        <c:lblOffset val="100"/>
        <c:noMultiLvlLbl val="0"/>
      </c:cat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sz="3200" dirty="0"/>
              <a:t>Labrador, NL, Canada </a:t>
            </a:r>
            <a:r>
              <a:rPr lang="en-US" sz="3200" dirty="0">
                <a:solidFill>
                  <a:srgbClr val="0070C0"/>
                </a:solidFill>
              </a:rPr>
              <a:t>52°57′N</a:t>
            </a:r>
            <a:r>
              <a:rPr lang="en-US" sz="3200" dirty="0"/>
              <a:t> </a:t>
            </a:r>
            <a:r>
              <a:rPr lang="en-US" sz="2400" dirty="0"/>
              <a:t>66°55′W</a:t>
            </a:r>
            <a:endParaRPr lang="en-US" sz="3200" dirty="0"/>
          </a:p>
        </c:rich>
      </c:tx>
      <c:overlay val="0"/>
    </c:title>
    <c:autoTitleDeleted val="0"/>
    <c:plotArea>
      <c:layout/>
      <c:barChart>
        <c:barDir val="col"/>
        <c:grouping val="clustered"/>
        <c:varyColors val="0"/>
        <c:ser>
          <c:idx val="0"/>
          <c:order val="0"/>
          <c:spPr>
            <a:ln>
              <a:solidFill>
                <a:schemeClr val="bg1"/>
              </a:solidFill>
            </a:ln>
          </c:spPr>
          <c:invertIfNegative val="0"/>
          <c:cat>
            <c:strRef>
              <c:f>'Ark1'!$C$30:$N$30</c:f>
              <c:strCache>
                <c:ptCount val="12"/>
                <c:pt idx="0">
                  <c:v>Jan</c:v>
                </c:pt>
                <c:pt idx="1">
                  <c:v>Feb</c:v>
                </c:pt>
                <c:pt idx="2">
                  <c:v>Mar</c:v>
                </c:pt>
                <c:pt idx="3">
                  <c:v>Apr</c:v>
                </c:pt>
                <c:pt idx="4">
                  <c:v>Maj</c:v>
                </c:pt>
                <c:pt idx="5">
                  <c:v>Jun</c:v>
                </c:pt>
                <c:pt idx="6">
                  <c:v>Jul</c:v>
                </c:pt>
                <c:pt idx="7">
                  <c:v>Aug</c:v>
                </c:pt>
                <c:pt idx="8">
                  <c:v>Sep</c:v>
                </c:pt>
                <c:pt idx="9">
                  <c:v>Okt</c:v>
                </c:pt>
                <c:pt idx="10">
                  <c:v>Nov</c:v>
                </c:pt>
                <c:pt idx="11">
                  <c:v>Dec</c:v>
                </c:pt>
              </c:strCache>
            </c:strRef>
          </c:cat>
          <c:val>
            <c:numRef>
              <c:f>'Ark1'!$C$35:$N$35</c:f>
              <c:numCache>
                <c:formatCode>General</c:formatCode>
                <c:ptCount val="12"/>
                <c:pt idx="0">
                  <c:v>54</c:v>
                </c:pt>
                <c:pt idx="1">
                  <c:v>42</c:v>
                </c:pt>
                <c:pt idx="2">
                  <c:v>57</c:v>
                </c:pt>
                <c:pt idx="3">
                  <c:v>57</c:v>
                </c:pt>
                <c:pt idx="4">
                  <c:v>56</c:v>
                </c:pt>
                <c:pt idx="5">
                  <c:v>85</c:v>
                </c:pt>
                <c:pt idx="6">
                  <c:v>112</c:v>
                </c:pt>
                <c:pt idx="7">
                  <c:v>95</c:v>
                </c:pt>
                <c:pt idx="8">
                  <c:v>96</c:v>
                </c:pt>
                <c:pt idx="9">
                  <c:v>73</c:v>
                </c:pt>
                <c:pt idx="10">
                  <c:v>68</c:v>
                </c:pt>
                <c:pt idx="11">
                  <c:v>57</c:v>
                </c:pt>
              </c:numCache>
            </c:numRef>
          </c:val>
          <c:extLst>
            <c:ext xmlns:c16="http://schemas.microsoft.com/office/drawing/2014/chart" uri="{C3380CC4-5D6E-409C-BE32-E72D297353CC}">
              <c16:uniqueId val="{00000000-45FF-44CE-937D-540A6249DFE4}"/>
            </c:ext>
          </c:extLst>
        </c:ser>
        <c:dLbls>
          <c:showLegendKey val="0"/>
          <c:showVal val="0"/>
          <c:showCatName val="0"/>
          <c:showSerName val="0"/>
          <c:showPercent val="0"/>
          <c:showBubbleSize val="0"/>
        </c:dLbls>
        <c:gapWidth val="0"/>
        <c:axId val="203468656"/>
        <c:axId val="203469048"/>
      </c:barChart>
      <c:lineChart>
        <c:grouping val="standard"/>
        <c:varyColors val="0"/>
        <c:ser>
          <c:idx val="1"/>
          <c:order val="1"/>
          <c:tx>
            <c:v>temp</c:v>
          </c:tx>
          <c:spPr>
            <a:ln w="63500"/>
          </c:spPr>
          <c:marker>
            <c:symbol val="none"/>
          </c:marker>
          <c:cat>
            <c:strRef>
              <c:f>'Ark1'!$C$30:$N$30</c:f>
              <c:strCache>
                <c:ptCount val="12"/>
                <c:pt idx="0">
                  <c:v>Jan</c:v>
                </c:pt>
                <c:pt idx="1">
                  <c:v>Feb</c:v>
                </c:pt>
                <c:pt idx="2">
                  <c:v>Mar</c:v>
                </c:pt>
                <c:pt idx="3">
                  <c:v>Apr</c:v>
                </c:pt>
                <c:pt idx="4">
                  <c:v>Maj</c:v>
                </c:pt>
                <c:pt idx="5">
                  <c:v>Jun</c:v>
                </c:pt>
                <c:pt idx="6">
                  <c:v>Jul</c:v>
                </c:pt>
                <c:pt idx="7">
                  <c:v>Aug</c:v>
                </c:pt>
                <c:pt idx="8">
                  <c:v>Sep</c:v>
                </c:pt>
                <c:pt idx="9">
                  <c:v>Okt</c:v>
                </c:pt>
                <c:pt idx="10">
                  <c:v>Nov</c:v>
                </c:pt>
                <c:pt idx="11">
                  <c:v>Dec</c:v>
                </c:pt>
              </c:strCache>
            </c:strRef>
          </c:cat>
          <c:val>
            <c:numRef>
              <c:f>'Ark1'!$C$32:$N$32</c:f>
              <c:numCache>
                <c:formatCode>General</c:formatCode>
                <c:ptCount val="12"/>
                <c:pt idx="0">
                  <c:v>-22.7</c:v>
                </c:pt>
                <c:pt idx="1">
                  <c:v>-20.7</c:v>
                </c:pt>
                <c:pt idx="2">
                  <c:v>-13.5</c:v>
                </c:pt>
                <c:pt idx="3">
                  <c:v>-4.5999999999999996</c:v>
                </c:pt>
                <c:pt idx="4">
                  <c:v>3.6</c:v>
                </c:pt>
                <c:pt idx="5">
                  <c:v>10.3</c:v>
                </c:pt>
                <c:pt idx="6">
                  <c:v>13.7</c:v>
                </c:pt>
                <c:pt idx="7">
                  <c:v>12.4</c:v>
                </c:pt>
                <c:pt idx="8">
                  <c:v>6.8</c:v>
                </c:pt>
                <c:pt idx="9">
                  <c:v>-0.4</c:v>
                </c:pt>
                <c:pt idx="10">
                  <c:v>-8.6</c:v>
                </c:pt>
                <c:pt idx="11">
                  <c:v>-18.600000000000001</c:v>
                </c:pt>
              </c:numCache>
            </c:numRef>
          </c:val>
          <c:smooth val="0"/>
          <c:extLst>
            <c:ext xmlns:c16="http://schemas.microsoft.com/office/drawing/2014/chart" uri="{C3380CC4-5D6E-409C-BE32-E72D297353CC}">
              <c16:uniqueId val="{00000001-45FF-44CE-937D-540A6249DFE4}"/>
            </c:ext>
          </c:extLst>
        </c:ser>
        <c:dLbls>
          <c:showLegendKey val="0"/>
          <c:showVal val="0"/>
          <c:showCatName val="0"/>
          <c:showSerName val="0"/>
          <c:showPercent val="0"/>
          <c:showBubbleSize val="0"/>
        </c:dLbls>
        <c:marker val="1"/>
        <c:smooth val="0"/>
        <c:axId val="203470224"/>
        <c:axId val="203469832"/>
      </c:lineChart>
      <c:catAx>
        <c:axId val="203468656"/>
        <c:scaling>
          <c:orientation val="minMax"/>
        </c:scaling>
        <c:delete val="0"/>
        <c:axPos val="b"/>
        <c:title>
          <c:tx>
            <c:rich>
              <a:bodyPr/>
              <a:lstStyle/>
              <a:p>
                <a:pPr>
                  <a:defRPr sz="2400"/>
                </a:pPr>
                <a:r>
                  <a:rPr lang="en-US" sz="2400"/>
                  <a:t>Måned</a:t>
                </a:r>
              </a:p>
            </c:rich>
          </c:tx>
          <c:overlay val="0"/>
        </c:title>
        <c:numFmt formatCode="General" sourceLinked="0"/>
        <c:majorTickMark val="out"/>
        <c:minorTickMark val="none"/>
        <c:tickLblPos val="nextTo"/>
        <c:txPr>
          <a:bodyPr/>
          <a:lstStyle/>
          <a:p>
            <a:pPr>
              <a:defRPr sz="2000" b="1"/>
            </a:pPr>
            <a:endParaRPr lang="da-DK"/>
          </a:p>
        </c:txPr>
        <c:crossAx val="203469048"/>
        <c:crosses val="autoZero"/>
        <c:auto val="1"/>
        <c:lblAlgn val="ctr"/>
        <c:lblOffset val="100"/>
        <c:noMultiLvlLbl val="0"/>
      </c:catAx>
      <c:valAx>
        <c:axId val="203469048"/>
        <c:scaling>
          <c:orientation val="minMax"/>
          <c:max val="180"/>
        </c:scaling>
        <c:delete val="0"/>
        <c:axPos val="l"/>
        <c:majorGridlines/>
        <c:title>
          <c:tx>
            <c:rich>
              <a:bodyPr rot="-5400000" vert="horz"/>
              <a:lstStyle/>
              <a:p>
                <a:pPr>
                  <a:defRPr sz="1600"/>
                </a:pPr>
                <a:r>
                  <a:rPr lang="en-US" sz="1600"/>
                  <a:t>Nedbør (mm)</a:t>
                </a:r>
              </a:p>
            </c:rich>
          </c:tx>
          <c:layout>
            <c:manualLayout>
              <c:xMode val="edge"/>
              <c:yMode val="edge"/>
              <c:x val="2.2048611111111113E-2"/>
              <c:y val="0.50069962088072317"/>
            </c:manualLayout>
          </c:layout>
          <c:overlay val="0"/>
        </c:title>
        <c:numFmt formatCode="General" sourceLinked="1"/>
        <c:majorTickMark val="out"/>
        <c:minorTickMark val="none"/>
        <c:tickLblPos val="nextTo"/>
        <c:txPr>
          <a:bodyPr/>
          <a:lstStyle/>
          <a:p>
            <a:pPr>
              <a:defRPr sz="1600" b="1"/>
            </a:pPr>
            <a:endParaRPr lang="da-DK"/>
          </a:p>
        </c:txPr>
        <c:crossAx val="203468656"/>
        <c:crosses val="autoZero"/>
        <c:crossBetween val="between"/>
      </c:valAx>
      <c:valAx>
        <c:axId val="203469832"/>
        <c:scaling>
          <c:orientation val="minMax"/>
          <c:max val="25"/>
          <c:min val="-25"/>
        </c:scaling>
        <c:delete val="0"/>
        <c:axPos val="r"/>
        <c:title>
          <c:tx>
            <c:rich>
              <a:bodyPr rot="-5400000" vert="horz"/>
              <a:lstStyle/>
              <a:p>
                <a:pPr>
                  <a:defRPr sz="2400"/>
                </a:pPr>
                <a:r>
                  <a:rPr lang="en-US" sz="2400"/>
                  <a:t>Temperatur (°C)</a:t>
                </a:r>
              </a:p>
            </c:rich>
          </c:tx>
          <c:overlay val="0"/>
        </c:title>
        <c:numFmt formatCode="General" sourceLinked="1"/>
        <c:majorTickMark val="out"/>
        <c:minorTickMark val="none"/>
        <c:tickLblPos val="nextTo"/>
        <c:txPr>
          <a:bodyPr/>
          <a:lstStyle/>
          <a:p>
            <a:pPr>
              <a:defRPr sz="2000" b="1">
                <a:solidFill>
                  <a:srgbClr val="0070C0"/>
                </a:solidFill>
              </a:defRPr>
            </a:pPr>
            <a:endParaRPr lang="da-DK"/>
          </a:p>
        </c:txPr>
        <c:crossAx val="203470224"/>
        <c:crosses val="max"/>
        <c:crossBetween val="between"/>
      </c:valAx>
      <c:catAx>
        <c:axId val="203470224"/>
        <c:scaling>
          <c:orientation val="minMax"/>
        </c:scaling>
        <c:delete val="1"/>
        <c:axPos val="b"/>
        <c:numFmt formatCode="General" sourceLinked="1"/>
        <c:majorTickMark val="out"/>
        <c:minorTickMark val="none"/>
        <c:tickLblPos val="nextTo"/>
        <c:crossAx val="203469832"/>
        <c:crosses val="autoZero"/>
        <c:auto val="1"/>
        <c:lblAlgn val="ctr"/>
        <c:lblOffset val="100"/>
        <c:noMultiLvlLbl val="0"/>
      </c:cat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3200" b="1" i="0" baseline="0" dirty="0" err="1">
                <a:effectLst/>
              </a:rPr>
              <a:t>København</a:t>
            </a:r>
            <a:r>
              <a:rPr lang="en-US" sz="3200" b="1" i="0" baseline="0" dirty="0">
                <a:effectLst/>
              </a:rPr>
              <a:t>, </a:t>
            </a:r>
            <a:r>
              <a:rPr lang="en-US" sz="3200" b="1" i="0" baseline="0" dirty="0" err="1">
                <a:effectLst/>
              </a:rPr>
              <a:t>Danmark</a:t>
            </a:r>
            <a:r>
              <a:rPr lang="en-US" sz="3200" b="1" i="0" baseline="0" dirty="0">
                <a:effectLst/>
              </a:rPr>
              <a:t> </a:t>
            </a:r>
            <a:r>
              <a:rPr lang="da-DK" sz="3200" b="1" i="0" baseline="0" dirty="0">
                <a:solidFill>
                  <a:srgbClr val="FF0000"/>
                </a:solidFill>
                <a:effectLst/>
              </a:rPr>
              <a:t>55°40′N</a:t>
            </a:r>
            <a:r>
              <a:rPr lang="da-DK" sz="3200" b="1" i="0" baseline="0" dirty="0">
                <a:effectLst/>
              </a:rPr>
              <a:t> </a:t>
            </a:r>
            <a:r>
              <a:rPr lang="da-DK" sz="2400" b="1" i="0" baseline="0" dirty="0">
                <a:effectLst/>
              </a:rPr>
              <a:t>12°34′E</a:t>
            </a:r>
            <a:endParaRPr lang="da-DK" sz="3200" dirty="0">
              <a:effectLst/>
            </a:endParaRPr>
          </a:p>
        </c:rich>
      </c:tx>
      <c:overlay val="0"/>
    </c:title>
    <c:autoTitleDeleted val="0"/>
    <c:plotArea>
      <c:layout/>
      <c:barChart>
        <c:barDir val="col"/>
        <c:grouping val="clustered"/>
        <c:varyColors val="0"/>
        <c:ser>
          <c:idx val="1"/>
          <c:order val="1"/>
          <c:tx>
            <c:v>Nedbør</c:v>
          </c:tx>
          <c:spPr>
            <a:solidFill>
              <a:schemeClr val="accent1"/>
            </a:solidFill>
            <a:ln>
              <a:solidFill>
                <a:schemeClr val="bg1"/>
              </a:solidFill>
            </a:ln>
          </c:spPr>
          <c:invertIfNegative val="0"/>
          <c:cat>
            <c:strRef>
              <c:f>'Ark1'!$C$8:$N$8</c:f>
              <c:strCache>
                <c:ptCount val="12"/>
                <c:pt idx="0">
                  <c:v>jan</c:v>
                </c:pt>
                <c:pt idx="1">
                  <c:v>feb</c:v>
                </c:pt>
                <c:pt idx="2">
                  <c:v>mar</c:v>
                </c:pt>
                <c:pt idx="3">
                  <c:v>apr</c:v>
                </c:pt>
                <c:pt idx="4">
                  <c:v>maj</c:v>
                </c:pt>
                <c:pt idx="5">
                  <c:v>jun</c:v>
                </c:pt>
                <c:pt idx="6">
                  <c:v>jul</c:v>
                </c:pt>
                <c:pt idx="7">
                  <c:v>aug</c:v>
                </c:pt>
                <c:pt idx="8">
                  <c:v>sep</c:v>
                </c:pt>
                <c:pt idx="9">
                  <c:v>okt</c:v>
                </c:pt>
                <c:pt idx="10">
                  <c:v>nov</c:v>
                </c:pt>
                <c:pt idx="11">
                  <c:v>dec</c:v>
                </c:pt>
              </c:strCache>
            </c:strRef>
          </c:cat>
          <c:val>
            <c:numRef>
              <c:f>'Ark1'!$C$10:$N$10</c:f>
              <c:numCache>
                <c:formatCode>General</c:formatCode>
                <c:ptCount val="12"/>
                <c:pt idx="0">
                  <c:v>42.3</c:v>
                </c:pt>
                <c:pt idx="1">
                  <c:v>25.2</c:v>
                </c:pt>
                <c:pt idx="2">
                  <c:v>35.200000000000003</c:v>
                </c:pt>
                <c:pt idx="3">
                  <c:v>40</c:v>
                </c:pt>
                <c:pt idx="4">
                  <c:v>41.9</c:v>
                </c:pt>
                <c:pt idx="5">
                  <c:v>52.4</c:v>
                </c:pt>
                <c:pt idx="6">
                  <c:v>67</c:v>
                </c:pt>
                <c:pt idx="7">
                  <c:v>74.5</c:v>
                </c:pt>
                <c:pt idx="8">
                  <c:v>51.4</c:v>
                </c:pt>
                <c:pt idx="9">
                  <c:v>52.8</c:v>
                </c:pt>
                <c:pt idx="10">
                  <c:v>52.3</c:v>
                </c:pt>
                <c:pt idx="11">
                  <c:v>51.3</c:v>
                </c:pt>
              </c:numCache>
            </c:numRef>
          </c:val>
          <c:extLst>
            <c:ext xmlns:c16="http://schemas.microsoft.com/office/drawing/2014/chart" uri="{C3380CC4-5D6E-409C-BE32-E72D297353CC}">
              <c16:uniqueId val="{00000000-0D24-4CEE-8713-08A30A6CEE0F}"/>
            </c:ext>
          </c:extLst>
        </c:ser>
        <c:dLbls>
          <c:showLegendKey val="0"/>
          <c:showVal val="0"/>
          <c:showCatName val="0"/>
          <c:showSerName val="0"/>
          <c:showPercent val="0"/>
          <c:showBubbleSize val="0"/>
        </c:dLbls>
        <c:gapWidth val="0"/>
        <c:axId val="169064112"/>
        <c:axId val="169064504"/>
      </c:barChart>
      <c:lineChart>
        <c:grouping val="standard"/>
        <c:varyColors val="0"/>
        <c:ser>
          <c:idx val="0"/>
          <c:order val="0"/>
          <c:tx>
            <c:v>Temperatur</c:v>
          </c:tx>
          <c:spPr>
            <a:ln>
              <a:solidFill>
                <a:srgbClr val="FF0000"/>
              </a:solidFill>
            </a:ln>
          </c:spPr>
          <c:marker>
            <c:symbol val="none"/>
          </c:marker>
          <c:cat>
            <c:strRef>
              <c:f>'Ark1'!$C$8:$N$8</c:f>
              <c:strCache>
                <c:ptCount val="12"/>
                <c:pt idx="0">
                  <c:v>jan</c:v>
                </c:pt>
                <c:pt idx="1">
                  <c:v>feb</c:v>
                </c:pt>
                <c:pt idx="2">
                  <c:v>mar</c:v>
                </c:pt>
                <c:pt idx="3">
                  <c:v>apr</c:v>
                </c:pt>
                <c:pt idx="4">
                  <c:v>maj</c:v>
                </c:pt>
                <c:pt idx="5">
                  <c:v>jun</c:v>
                </c:pt>
                <c:pt idx="6">
                  <c:v>jul</c:v>
                </c:pt>
                <c:pt idx="7">
                  <c:v>aug</c:v>
                </c:pt>
                <c:pt idx="8">
                  <c:v>sep</c:v>
                </c:pt>
                <c:pt idx="9">
                  <c:v>okt</c:v>
                </c:pt>
                <c:pt idx="10">
                  <c:v>nov</c:v>
                </c:pt>
                <c:pt idx="11">
                  <c:v>dec</c:v>
                </c:pt>
              </c:strCache>
            </c:strRef>
          </c:cat>
          <c:val>
            <c:numRef>
              <c:f>'Ark1'!$C$9:$N$9</c:f>
              <c:numCache>
                <c:formatCode>General</c:formatCode>
                <c:ptCount val="12"/>
                <c:pt idx="0">
                  <c:v>0.1</c:v>
                </c:pt>
                <c:pt idx="1">
                  <c:v>0.1</c:v>
                </c:pt>
                <c:pt idx="2">
                  <c:v>2.2999999999999998</c:v>
                </c:pt>
                <c:pt idx="3">
                  <c:v>6.5</c:v>
                </c:pt>
                <c:pt idx="4">
                  <c:v>11.6</c:v>
                </c:pt>
                <c:pt idx="5">
                  <c:v>15.2</c:v>
                </c:pt>
                <c:pt idx="6">
                  <c:v>16.8</c:v>
                </c:pt>
                <c:pt idx="7">
                  <c:v>16.3</c:v>
                </c:pt>
                <c:pt idx="8">
                  <c:v>13.3</c:v>
                </c:pt>
                <c:pt idx="9">
                  <c:v>10</c:v>
                </c:pt>
                <c:pt idx="10">
                  <c:v>5.3</c:v>
                </c:pt>
                <c:pt idx="11">
                  <c:v>1.4</c:v>
                </c:pt>
              </c:numCache>
            </c:numRef>
          </c:val>
          <c:smooth val="0"/>
          <c:extLst>
            <c:ext xmlns:c16="http://schemas.microsoft.com/office/drawing/2014/chart" uri="{C3380CC4-5D6E-409C-BE32-E72D297353CC}">
              <c16:uniqueId val="{00000001-0D24-4CEE-8713-08A30A6CEE0F}"/>
            </c:ext>
          </c:extLst>
        </c:ser>
        <c:dLbls>
          <c:showLegendKey val="0"/>
          <c:showVal val="0"/>
          <c:showCatName val="0"/>
          <c:showSerName val="0"/>
          <c:showPercent val="0"/>
          <c:showBubbleSize val="0"/>
        </c:dLbls>
        <c:marker val="1"/>
        <c:smooth val="0"/>
        <c:axId val="206440544"/>
        <c:axId val="206441720"/>
      </c:lineChart>
      <c:catAx>
        <c:axId val="169064112"/>
        <c:scaling>
          <c:orientation val="minMax"/>
        </c:scaling>
        <c:delete val="0"/>
        <c:axPos val="b"/>
        <c:title>
          <c:tx>
            <c:rich>
              <a:bodyPr/>
              <a:lstStyle/>
              <a:p>
                <a:pPr>
                  <a:defRPr sz="2400"/>
                </a:pPr>
                <a:r>
                  <a:rPr lang="en-US" sz="2400"/>
                  <a:t>Måned</a:t>
                </a:r>
              </a:p>
            </c:rich>
          </c:tx>
          <c:overlay val="0"/>
        </c:title>
        <c:numFmt formatCode="General" sourceLinked="0"/>
        <c:majorTickMark val="out"/>
        <c:minorTickMark val="none"/>
        <c:tickLblPos val="nextTo"/>
        <c:txPr>
          <a:bodyPr/>
          <a:lstStyle/>
          <a:p>
            <a:pPr>
              <a:defRPr sz="2000" b="1"/>
            </a:pPr>
            <a:endParaRPr lang="da-DK"/>
          </a:p>
        </c:txPr>
        <c:crossAx val="169064504"/>
        <c:crosses val="autoZero"/>
        <c:auto val="1"/>
        <c:lblAlgn val="ctr"/>
        <c:lblOffset val="100"/>
        <c:noMultiLvlLbl val="0"/>
      </c:catAx>
      <c:valAx>
        <c:axId val="169064504"/>
        <c:scaling>
          <c:orientation val="minMax"/>
          <c:max val="180"/>
        </c:scaling>
        <c:delete val="0"/>
        <c:axPos val="l"/>
        <c:majorGridlines/>
        <c:title>
          <c:tx>
            <c:rich>
              <a:bodyPr rot="-5400000" vert="horz"/>
              <a:lstStyle/>
              <a:p>
                <a:pPr>
                  <a:defRPr sz="1600"/>
                </a:pPr>
                <a:r>
                  <a:rPr lang="en-US" sz="1600"/>
                  <a:t>Nedbør (mm)</a:t>
                </a:r>
              </a:p>
            </c:rich>
          </c:tx>
          <c:layout>
            <c:manualLayout>
              <c:xMode val="edge"/>
              <c:yMode val="edge"/>
              <c:x val="3.9687500000000001E-2"/>
              <c:y val="0.50529687955672209"/>
            </c:manualLayout>
          </c:layout>
          <c:overlay val="0"/>
        </c:title>
        <c:numFmt formatCode="General" sourceLinked="1"/>
        <c:majorTickMark val="out"/>
        <c:minorTickMark val="none"/>
        <c:tickLblPos val="nextTo"/>
        <c:txPr>
          <a:bodyPr/>
          <a:lstStyle/>
          <a:p>
            <a:pPr>
              <a:defRPr sz="1600" b="1"/>
            </a:pPr>
            <a:endParaRPr lang="da-DK"/>
          </a:p>
        </c:txPr>
        <c:crossAx val="169064112"/>
        <c:crosses val="autoZero"/>
        <c:crossBetween val="between"/>
      </c:valAx>
      <c:valAx>
        <c:axId val="206441720"/>
        <c:scaling>
          <c:orientation val="minMax"/>
          <c:max val="25"/>
          <c:min val="-25"/>
        </c:scaling>
        <c:delete val="0"/>
        <c:axPos val="r"/>
        <c:title>
          <c:tx>
            <c:rich>
              <a:bodyPr rot="-5400000" vert="horz"/>
              <a:lstStyle/>
              <a:p>
                <a:pPr>
                  <a:defRPr sz="2400"/>
                </a:pPr>
                <a:r>
                  <a:rPr lang="en-US" sz="2400"/>
                  <a:t>Temperatur (°C)</a:t>
                </a:r>
              </a:p>
            </c:rich>
          </c:tx>
          <c:overlay val="0"/>
        </c:title>
        <c:numFmt formatCode="General" sourceLinked="1"/>
        <c:majorTickMark val="out"/>
        <c:minorTickMark val="none"/>
        <c:tickLblPos val="nextTo"/>
        <c:txPr>
          <a:bodyPr/>
          <a:lstStyle/>
          <a:p>
            <a:pPr>
              <a:defRPr sz="2000" b="1">
                <a:solidFill>
                  <a:srgbClr val="FF0000"/>
                </a:solidFill>
              </a:defRPr>
            </a:pPr>
            <a:endParaRPr lang="da-DK"/>
          </a:p>
        </c:txPr>
        <c:crossAx val="206440544"/>
        <c:crosses val="max"/>
        <c:crossBetween val="between"/>
      </c:valAx>
      <c:catAx>
        <c:axId val="206440544"/>
        <c:scaling>
          <c:orientation val="minMax"/>
        </c:scaling>
        <c:delete val="1"/>
        <c:axPos val="b"/>
        <c:numFmt formatCode="General" sourceLinked="1"/>
        <c:majorTickMark val="out"/>
        <c:minorTickMark val="none"/>
        <c:tickLblPos val="nextTo"/>
        <c:crossAx val="206441720"/>
        <c:crosses val="autoZero"/>
        <c:auto val="1"/>
        <c:lblAlgn val="ctr"/>
        <c:lblOffset val="100"/>
        <c:noMultiLvlLbl val="0"/>
      </c:catAx>
      <c:spPr>
        <a:ln w="38100"/>
      </c:spPr>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9090EE-625C-4D07-8A73-8ACAD3105DFA}" type="datetimeFigureOut">
              <a:rPr lang="da-DK" smtClean="0"/>
              <a:t>24-09-2020</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F6F800-97BD-487E-821B-9B71C884B402}" type="slidenum">
              <a:rPr lang="da-DK" smtClean="0"/>
              <a:t>‹nr.›</a:t>
            </a:fld>
            <a:endParaRPr lang="da-DK"/>
          </a:p>
        </p:txBody>
      </p:sp>
    </p:spTree>
    <p:extLst>
      <p:ext uri="{BB962C8B-B14F-4D97-AF65-F5344CB8AC3E}">
        <p14:creationId xmlns:p14="http://schemas.microsoft.com/office/powerpoint/2010/main" val="3293378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Atlanterhavet –</a:t>
            </a:r>
            <a:r>
              <a:rPr lang="da-DK" baseline="0" dirty="0"/>
              <a:t> skueplads for Golfstrømmen og Grønlandspumpen</a:t>
            </a:r>
            <a:endParaRPr lang="da-DK" dirty="0"/>
          </a:p>
        </p:txBody>
      </p:sp>
      <p:sp>
        <p:nvSpPr>
          <p:cNvPr id="4" name="Pladsholder til diasnummer 3"/>
          <p:cNvSpPr>
            <a:spLocks noGrp="1"/>
          </p:cNvSpPr>
          <p:nvPr>
            <p:ph type="sldNum" sz="quarter" idx="10"/>
          </p:nvPr>
        </p:nvSpPr>
        <p:spPr/>
        <p:txBody>
          <a:bodyPr/>
          <a:lstStyle/>
          <a:p>
            <a:fld id="{62F6F800-97BD-487E-821B-9B71C884B402}" type="slidenum">
              <a:rPr lang="da-DK" smtClean="0"/>
              <a:t>2</a:t>
            </a:fld>
            <a:endParaRPr lang="da-DK"/>
          </a:p>
        </p:txBody>
      </p:sp>
    </p:spTree>
    <p:extLst>
      <p:ext uri="{BB962C8B-B14F-4D97-AF65-F5344CB8AC3E}">
        <p14:creationId xmlns:p14="http://schemas.microsoft.com/office/powerpoint/2010/main" val="3677576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 Mexicanske</a:t>
            </a:r>
            <a:r>
              <a:rPr lang="da-DK" baseline="0" dirty="0"/>
              <a:t> Golf – et forholdsvist lavvandet og lukket bassin i subtroperne. Høj indstråling fører til opvarmning og høj fordampning og dermed øget salinitet</a:t>
            </a:r>
            <a:endParaRPr lang="da-DK" dirty="0"/>
          </a:p>
        </p:txBody>
      </p:sp>
      <p:sp>
        <p:nvSpPr>
          <p:cNvPr id="4" name="Pladsholder til diasnummer 3"/>
          <p:cNvSpPr>
            <a:spLocks noGrp="1"/>
          </p:cNvSpPr>
          <p:nvPr>
            <p:ph type="sldNum" sz="quarter" idx="10"/>
          </p:nvPr>
        </p:nvSpPr>
        <p:spPr/>
        <p:txBody>
          <a:bodyPr/>
          <a:lstStyle/>
          <a:p>
            <a:fld id="{62F6F800-97BD-487E-821B-9B71C884B402}" type="slidenum">
              <a:rPr lang="da-DK" smtClean="0"/>
              <a:t>3</a:t>
            </a:fld>
            <a:endParaRPr lang="da-DK"/>
          </a:p>
        </p:txBody>
      </p:sp>
    </p:spTree>
    <p:extLst>
      <p:ext uri="{BB962C8B-B14F-4D97-AF65-F5344CB8AC3E}">
        <p14:creationId xmlns:p14="http://schemas.microsoft.com/office/powerpoint/2010/main" val="142292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”Loop</a:t>
            </a:r>
            <a:r>
              <a:rPr lang="da-DK" baseline="0" dirty="0"/>
              <a:t> </a:t>
            </a:r>
            <a:r>
              <a:rPr lang="da-DK" baseline="0" dirty="0" err="1"/>
              <a:t>current</a:t>
            </a:r>
            <a:r>
              <a:rPr lang="da-DK" baseline="0" dirty="0"/>
              <a:t>” i Den mexicanske Golf, inden Golfstrømmen baner sig vej mellem Florida og Cuba og op langs den amerikanske østkyst i Atlanterhavet. Mørke farver er varmere vand, lysere farver er koldere vand.</a:t>
            </a:r>
            <a:endParaRPr lang="da-DK" dirty="0"/>
          </a:p>
        </p:txBody>
      </p:sp>
      <p:sp>
        <p:nvSpPr>
          <p:cNvPr id="4" name="Pladsholder til diasnummer 3"/>
          <p:cNvSpPr>
            <a:spLocks noGrp="1"/>
          </p:cNvSpPr>
          <p:nvPr>
            <p:ph type="sldNum" sz="quarter" idx="10"/>
          </p:nvPr>
        </p:nvSpPr>
        <p:spPr/>
        <p:txBody>
          <a:bodyPr/>
          <a:lstStyle/>
          <a:p>
            <a:fld id="{62F6F800-97BD-487E-821B-9B71C884B402}" type="slidenum">
              <a:rPr lang="da-DK" smtClean="0"/>
              <a:t>4</a:t>
            </a:fld>
            <a:endParaRPr lang="da-DK"/>
          </a:p>
        </p:txBody>
      </p:sp>
    </p:spTree>
    <p:extLst>
      <p:ext uri="{BB962C8B-B14F-4D97-AF65-F5344CB8AC3E}">
        <p14:creationId xmlns:p14="http://schemas.microsoft.com/office/powerpoint/2010/main" val="3555104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Rød</a:t>
            </a:r>
            <a:r>
              <a:rPr lang="da-DK" baseline="0" dirty="0"/>
              <a:t> angiver det varmeste havvand, mens orange, gul, lysegrøn, grøn, turkis og blå angiver stadigt koldere havvand. Det hudfarvede er USA og Canada, det sorte er skyer. Golfstrømmen forlader USA’s østkyst ved Cape Hatteras, North Carolina</a:t>
            </a:r>
            <a:endParaRPr lang="da-DK" dirty="0"/>
          </a:p>
        </p:txBody>
      </p:sp>
      <p:sp>
        <p:nvSpPr>
          <p:cNvPr id="4" name="Pladsholder til diasnummer 3"/>
          <p:cNvSpPr>
            <a:spLocks noGrp="1"/>
          </p:cNvSpPr>
          <p:nvPr>
            <p:ph type="sldNum" sz="quarter" idx="10"/>
          </p:nvPr>
        </p:nvSpPr>
        <p:spPr/>
        <p:txBody>
          <a:bodyPr/>
          <a:lstStyle/>
          <a:p>
            <a:fld id="{62F6F800-97BD-487E-821B-9B71C884B402}" type="slidenum">
              <a:rPr lang="da-DK" smtClean="0"/>
              <a:t>5</a:t>
            </a:fld>
            <a:endParaRPr lang="da-DK"/>
          </a:p>
        </p:txBody>
      </p:sp>
    </p:spTree>
    <p:extLst>
      <p:ext uri="{BB962C8B-B14F-4D97-AF65-F5344CB8AC3E}">
        <p14:creationId xmlns:p14="http://schemas.microsoft.com/office/powerpoint/2010/main" val="2814941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Golfstrømmen</a:t>
            </a:r>
            <a:r>
              <a:rPr lang="da-DK" baseline="0" dirty="0"/>
              <a:t> (rød) på vej nordvest over Atlanterhavet – bemærk </a:t>
            </a:r>
            <a:r>
              <a:rPr lang="da-DK" baseline="0" dirty="0" err="1"/>
              <a:t>eddies</a:t>
            </a:r>
            <a:r>
              <a:rPr lang="da-DK" baseline="0" dirty="0"/>
              <a:t> (hvirvler). Det grå er land (USA og Canada), mens det sorte er skyer.</a:t>
            </a:r>
          </a:p>
          <a:p>
            <a:r>
              <a:rPr lang="en-US" dirty="0"/>
              <a:t>The image above was derived from the infrared measurements of the Moderate-resolution Imaging </a:t>
            </a:r>
            <a:r>
              <a:rPr lang="en-US" dirty="0" err="1"/>
              <a:t>Spectroradiometer</a:t>
            </a:r>
            <a:r>
              <a:rPr lang="en-US" dirty="0"/>
              <a:t> (MODIS) on a nearly cloud-free day over the east coast of the United States. The coldest waters are shown as purple, with blue, green, yellow, and red representing progressively warmer water. Temperatures range from about 7 to 22 degrees Celsius. </a:t>
            </a:r>
            <a:endParaRPr lang="da-DK" baseline="0" dirty="0"/>
          </a:p>
        </p:txBody>
      </p:sp>
      <p:sp>
        <p:nvSpPr>
          <p:cNvPr id="4" name="Pladsholder til diasnummer 3"/>
          <p:cNvSpPr>
            <a:spLocks noGrp="1"/>
          </p:cNvSpPr>
          <p:nvPr>
            <p:ph type="sldNum" sz="quarter" idx="10"/>
          </p:nvPr>
        </p:nvSpPr>
        <p:spPr/>
        <p:txBody>
          <a:bodyPr/>
          <a:lstStyle/>
          <a:p>
            <a:fld id="{62F6F800-97BD-487E-821B-9B71C884B402}" type="slidenum">
              <a:rPr lang="da-DK" smtClean="0"/>
              <a:t>6</a:t>
            </a:fld>
            <a:endParaRPr lang="da-DK"/>
          </a:p>
        </p:txBody>
      </p:sp>
    </p:spTree>
    <p:extLst>
      <p:ext uri="{BB962C8B-B14F-4D97-AF65-F5344CB8AC3E}">
        <p14:creationId xmlns:p14="http://schemas.microsoft.com/office/powerpoint/2010/main" val="551971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Rød</a:t>
            </a:r>
            <a:r>
              <a:rPr lang="da-DK" baseline="0" dirty="0"/>
              <a:t> cirkel angiver hhv. Saint John’s, New Foundland, Canada (tv) og Danmark (th). Rød linje angiver Ækvator. Golfstrømmens varme vand er markeret med orange/gult.</a:t>
            </a:r>
            <a:endParaRPr lang="da-DK" dirty="0"/>
          </a:p>
        </p:txBody>
      </p:sp>
      <p:sp>
        <p:nvSpPr>
          <p:cNvPr id="4" name="Pladsholder til diasnummer 3"/>
          <p:cNvSpPr>
            <a:spLocks noGrp="1"/>
          </p:cNvSpPr>
          <p:nvPr>
            <p:ph type="sldNum" sz="quarter" idx="10"/>
          </p:nvPr>
        </p:nvSpPr>
        <p:spPr/>
        <p:txBody>
          <a:bodyPr/>
          <a:lstStyle/>
          <a:p>
            <a:fld id="{62F6F800-97BD-487E-821B-9B71C884B402}" type="slidenum">
              <a:rPr lang="da-DK" smtClean="0"/>
              <a:t>7</a:t>
            </a:fld>
            <a:endParaRPr lang="da-DK"/>
          </a:p>
        </p:txBody>
      </p:sp>
    </p:spTree>
    <p:extLst>
      <p:ext uri="{BB962C8B-B14F-4D97-AF65-F5344CB8AC3E}">
        <p14:creationId xmlns:p14="http://schemas.microsoft.com/office/powerpoint/2010/main" val="1350646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62F6F800-97BD-487E-821B-9B71C884B402}" type="slidenum">
              <a:rPr lang="da-DK" smtClean="0"/>
              <a:t>10</a:t>
            </a:fld>
            <a:endParaRPr lang="da-DK"/>
          </a:p>
        </p:txBody>
      </p:sp>
    </p:spTree>
    <p:extLst>
      <p:ext uri="{BB962C8B-B14F-4D97-AF65-F5344CB8AC3E}">
        <p14:creationId xmlns:p14="http://schemas.microsoft.com/office/powerpoint/2010/main" val="315132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i master</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p>
        </p:txBody>
      </p:sp>
      <p:sp>
        <p:nvSpPr>
          <p:cNvPr id="4" name="Pladsholder til dato 3"/>
          <p:cNvSpPr>
            <a:spLocks noGrp="1"/>
          </p:cNvSpPr>
          <p:nvPr>
            <p:ph type="dt" sz="half" idx="10"/>
          </p:nvPr>
        </p:nvSpPr>
        <p:spPr/>
        <p:txBody>
          <a:bodyPr/>
          <a:lstStyle/>
          <a:p>
            <a:fld id="{753F281B-3222-4F95-9555-DB153C4FB70B}" type="datetimeFigureOut">
              <a:rPr lang="da-DK" smtClean="0"/>
              <a:t>24-09-2020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552CB4F-BBD4-46DF-B45E-8EEB6CE9D20D}" type="slidenum">
              <a:rPr lang="da-DK" smtClean="0"/>
              <a:t>‹nr.›</a:t>
            </a:fld>
            <a:endParaRPr lang="da-DK"/>
          </a:p>
        </p:txBody>
      </p:sp>
    </p:spTree>
    <p:extLst>
      <p:ext uri="{BB962C8B-B14F-4D97-AF65-F5344CB8AC3E}">
        <p14:creationId xmlns:p14="http://schemas.microsoft.com/office/powerpoint/2010/main" val="3089241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753F281B-3222-4F95-9555-DB153C4FB70B}" type="datetimeFigureOut">
              <a:rPr lang="da-DK" smtClean="0"/>
              <a:t>24-09-2020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552CB4F-BBD4-46DF-B45E-8EEB6CE9D20D}" type="slidenum">
              <a:rPr lang="da-DK" smtClean="0"/>
              <a:t>‹nr.›</a:t>
            </a:fld>
            <a:endParaRPr lang="da-DK"/>
          </a:p>
        </p:txBody>
      </p:sp>
    </p:spTree>
    <p:extLst>
      <p:ext uri="{BB962C8B-B14F-4D97-AF65-F5344CB8AC3E}">
        <p14:creationId xmlns:p14="http://schemas.microsoft.com/office/powerpoint/2010/main" val="193844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753F281B-3222-4F95-9555-DB153C4FB70B}" type="datetimeFigureOut">
              <a:rPr lang="da-DK" smtClean="0"/>
              <a:t>24-09-2020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552CB4F-BBD4-46DF-B45E-8EEB6CE9D20D}" type="slidenum">
              <a:rPr lang="da-DK" smtClean="0"/>
              <a:t>‹nr.›</a:t>
            </a:fld>
            <a:endParaRPr lang="da-DK"/>
          </a:p>
        </p:txBody>
      </p:sp>
    </p:spTree>
    <p:extLst>
      <p:ext uri="{BB962C8B-B14F-4D97-AF65-F5344CB8AC3E}">
        <p14:creationId xmlns:p14="http://schemas.microsoft.com/office/powerpoint/2010/main" val="784941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753F281B-3222-4F95-9555-DB153C4FB70B}" type="datetimeFigureOut">
              <a:rPr lang="da-DK" smtClean="0"/>
              <a:t>24-09-2020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552CB4F-BBD4-46DF-B45E-8EEB6CE9D20D}" type="slidenum">
              <a:rPr lang="da-DK" smtClean="0"/>
              <a:t>‹nr.›</a:t>
            </a:fld>
            <a:endParaRPr lang="da-DK"/>
          </a:p>
        </p:txBody>
      </p:sp>
    </p:spTree>
    <p:extLst>
      <p:ext uri="{BB962C8B-B14F-4D97-AF65-F5344CB8AC3E}">
        <p14:creationId xmlns:p14="http://schemas.microsoft.com/office/powerpoint/2010/main" val="183527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753F281B-3222-4F95-9555-DB153C4FB70B}" type="datetimeFigureOut">
              <a:rPr lang="da-DK" smtClean="0"/>
              <a:t>24-09-2020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552CB4F-BBD4-46DF-B45E-8EEB6CE9D20D}" type="slidenum">
              <a:rPr lang="da-DK" smtClean="0"/>
              <a:t>‹nr.›</a:t>
            </a:fld>
            <a:endParaRPr lang="da-DK"/>
          </a:p>
        </p:txBody>
      </p:sp>
    </p:spTree>
    <p:extLst>
      <p:ext uri="{BB962C8B-B14F-4D97-AF65-F5344CB8AC3E}">
        <p14:creationId xmlns:p14="http://schemas.microsoft.com/office/powerpoint/2010/main" val="2121415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753F281B-3222-4F95-9555-DB153C4FB70B}" type="datetimeFigureOut">
              <a:rPr lang="da-DK" smtClean="0"/>
              <a:t>24-09-2020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5552CB4F-BBD4-46DF-B45E-8EEB6CE9D20D}" type="slidenum">
              <a:rPr lang="da-DK" smtClean="0"/>
              <a:t>‹nr.›</a:t>
            </a:fld>
            <a:endParaRPr lang="da-DK"/>
          </a:p>
        </p:txBody>
      </p:sp>
    </p:spTree>
    <p:extLst>
      <p:ext uri="{BB962C8B-B14F-4D97-AF65-F5344CB8AC3E}">
        <p14:creationId xmlns:p14="http://schemas.microsoft.com/office/powerpoint/2010/main" val="1448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753F281B-3222-4F95-9555-DB153C4FB70B}" type="datetimeFigureOut">
              <a:rPr lang="da-DK" smtClean="0"/>
              <a:t>24-09-2020</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5552CB4F-BBD4-46DF-B45E-8EEB6CE9D20D}" type="slidenum">
              <a:rPr lang="da-DK" smtClean="0"/>
              <a:t>‹nr.›</a:t>
            </a:fld>
            <a:endParaRPr lang="da-DK"/>
          </a:p>
        </p:txBody>
      </p:sp>
    </p:spTree>
    <p:extLst>
      <p:ext uri="{BB962C8B-B14F-4D97-AF65-F5344CB8AC3E}">
        <p14:creationId xmlns:p14="http://schemas.microsoft.com/office/powerpoint/2010/main" val="401177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753F281B-3222-4F95-9555-DB153C4FB70B}" type="datetimeFigureOut">
              <a:rPr lang="da-DK" smtClean="0"/>
              <a:t>24-09-2020</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5552CB4F-BBD4-46DF-B45E-8EEB6CE9D20D}" type="slidenum">
              <a:rPr lang="da-DK" smtClean="0"/>
              <a:t>‹nr.›</a:t>
            </a:fld>
            <a:endParaRPr lang="da-DK"/>
          </a:p>
        </p:txBody>
      </p:sp>
    </p:spTree>
    <p:extLst>
      <p:ext uri="{BB962C8B-B14F-4D97-AF65-F5344CB8AC3E}">
        <p14:creationId xmlns:p14="http://schemas.microsoft.com/office/powerpoint/2010/main" val="233521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753F281B-3222-4F95-9555-DB153C4FB70B}" type="datetimeFigureOut">
              <a:rPr lang="da-DK" smtClean="0"/>
              <a:t>24-09-2020</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5552CB4F-BBD4-46DF-B45E-8EEB6CE9D20D}" type="slidenum">
              <a:rPr lang="da-DK" smtClean="0"/>
              <a:t>‹nr.›</a:t>
            </a:fld>
            <a:endParaRPr lang="da-DK"/>
          </a:p>
        </p:txBody>
      </p:sp>
    </p:spTree>
    <p:extLst>
      <p:ext uri="{BB962C8B-B14F-4D97-AF65-F5344CB8AC3E}">
        <p14:creationId xmlns:p14="http://schemas.microsoft.com/office/powerpoint/2010/main" val="1681714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753F281B-3222-4F95-9555-DB153C4FB70B}" type="datetimeFigureOut">
              <a:rPr lang="da-DK" smtClean="0"/>
              <a:t>24-09-2020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5552CB4F-BBD4-46DF-B45E-8EEB6CE9D20D}" type="slidenum">
              <a:rPr lang="da-DK" smtClean="0"/>
              <a:t>‹nr.›</a:t>
            </a:fld>
            <a:endParaRPr lang="da-DK"/>
          </a:p>
        </p:txBody>
      </p:sp>
    </p:spTree>
    <p:extLst>
      <p:ext uri="{BB962C8B-B14F-4D97-AF65-F5344CB8AC3E}">
        <p14:creationId xmlns:p14="http://schemas.microsoft.com/office/powerpoint/2010/main" val="3615452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753F281B-3222-4F95-9555-DB153C4FB70B}" type="datetimeFigureOut">
              <a:rPr lang="da-DK" smtClean="0"/>
              <a:t>24-09-2020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5552CB4F-BBD4-46DF-B45E-8EEB6CE9D20D}" type="slidenum">
              <a:rPr lang="da-DK" smtClean="0"/>
              <a:t>‹nr.›</a:t>
            </a:fld>
            <a:endParaRPr lang="da-DK"/>
          </a:p>
        </p:txBody>
      </p:sp>
    </p:spTree>
    <p:extLst>
      <p:ext uri="{BB962C8B-B14F-4D97-AF65-F5344CB8AC3E}">
        <p14:creationId xmlns:p14="http://schemas.microsoft.com/office/powerpoint/2010/main" val="945630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F281B-3222-4F95-9555-DB153C4FB70B}" type="datetimeFigureOut">
              <a:rPr lang="da-DK" smtClean="0"/>
              <a:t>24-09-2020</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2CB4F-BBD4-46DF-B45E-8EEB6CE9D20D}" type="slidenum">
              <a:rPr lang="da-DK" smtClean="0"/>
              <a:t>‹nr.›</a:t>
            </a:fld>
            <a:endParaRPr lang="da-DK"/>
          </a:p>
        </p:txBody>
      </p:sp>
    </p:spTree>
    <p:extLst>
      <p:ext uri="{BB962C8B-B14F-4D97-AF65-F5344CB8AC3E}">
        <p14:creationId xmlns:p14="http://schemas.microsoft.com/office/powerpoint/2010/main" val="1065436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dk/url?sa=i&amp;rct=j&amp;q=&amp;esrc=s&amp;frm=1&amp;source=images&amp;cd=&amp;cad=rja&amp;docid=1Cbc7a00VI7wcM&amp;tbnid=8dJJ8xgRlrA3gM:&amp;ved=0CAUQjRw&amp;url=http://www.globalwarminglie.org/&amp;ei=QQJwUpbVM4SK4ATCo4HwAg&amp;bvm=bv.55123115,d.bGE&amp;psig=AFQjCNHfW1ZO60hiQw3uRCylZ_x8E5m89g&amp;ust=1383158624883512"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www.google.dk/url?sa=i&amp;rct=j&amp;q=&amp;esrc=s&amp;frm=1&amp;source=images&amp;cd=&amp;cad=rja&amp;docid=WwviHb2UVClRqM&amp;tbnid=hQKlxHD2uD7pDM:&amp;ved=0CAUQjRw&amp;url=http://thinkprogress.org/climate/2011/10/22/350815/open-thread-plus-cartoon-of-the-week/&amp;ei=_AFwUtDLDObO4QS1qIDwAw&amp;bvm=bv.55123115,d.bGE&amp;psig=AFQjCNHfW1ZO60hiQw3uRCylZ_x8E5m89g&amp;ust=1383158624883512"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dk/url?sa=i&amp;source=images&amp;cd=&amp;cad=rja&amp;docid=f6I5pWN-qEOMOM&amp;tbnid=hs8PIHdckKlvGM:&amp;ved=0CAgQjRwwAA&amp;url=http://earthobservatory.nasa.gov/IOTD/view.php?id%3D681&amp;ei=LnRvUrzaF-WZ4gTRv4H4CQ&amp;psig=AFQjCNGhjaV8hjInzlMQkfJQgbh86PBoIQ&amp;ust=1383122350508879"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47700" y="2492896"/>
            <a:ext cx="7772400" cy="1470025"/>
          </a:xfrm>
        </p:spPr>
        <p:txBody>
          <a:bodyPr>
            <a:normAutofit fontScale="90000"/>
          </a:bodyPr>
          <a:lstStyle/>
          <a:p>
            <a:r>
              <a:rPr lang="da-DK" b="1" dirty="0">
                <a:solidFill>
                  <a:srgbClr val="FF0000"/>
                </a:solidFill>
              </a:rPr>
              <a:t>Golfstrømmen</a:t>
            </a:r>
            <a:r>
              <a:rPr lang="da-DK" dirty="0"/>
              <a:t> og dens betydning for temperaturen i Nordeuropa</a:t>
            </a:r>
          </a:p>
        </p:txBody>
      </p:sp>
      <p:sp>
        <p:nvSpPr>
          <p:cNvPr id="3" name="Undertitel 2"/>
          <p:cNvSpPr>
            <a:spLocks noGrp="1"/>
          </p:cNvSpPr>
          <p:nvPr>
            <p:ph type="subTitle" idx="1"/>
          </p:nvPr>
        </p:nvSpPr>
        <p:spPr>
          <a:xfrm>
            <a:off x="1888909" y="4257651"/>
            <a:ext cx="6400800" cy="1164102"/>
          </a:xfrm>
        </p:spPr>
        <p:txBody>
          <a:bodyPr/>
          <a:lstStyle/>
          <a:p>
            <a:r>
              <a:rPr lang="da-DK" b="1" dirty="0">
                <a:solidFill>
                  <a:srgbClr val="FF0000"/>
                </a:solidFill>
              </a:rPr>
              <a:t>Med infrarøde billeder fra NOAA</a:t>
            </a:r>
          </a:p>
          <a:p>
            <a:r>
              <a:rPr lang="en-US" sz="2000" dirty="0">
                <a:solidFill>
                  <a:schemeClr val="tx1"/>
                </a:solidFill>
              </a:rPr>
              <a:t>(National Oceanic and Atmospheric Administration)</a:t>
            </a:r>
            <a:endParaRPr lang="da-DK" sz="2000" dirty="0">
              <a:solidFill>
                <a:schemeClr val="tx1"/>
              </a:solidFill>
            </a:endParaRPr>
          </a:p>
        </p:txBody>
      </p:sp>
      <p:sp>
        <p:nvSpPr>
          <p:cNvPr id="5" name="Kombinationstegning 4"/>
          <p:cNvSpPr/>
          <p:nvPr/>
        </p:nvSpPr>
        <p:spPr>
          <a:xfrm>
            <a:off x="303939" y="6237514"/>
            <a:ext cx="1296261" cy="253460"/>
          </a:xfrm>
          <a:custGeom>
            <a:avLst/>
            <a:gdLst>
              <a:gd name="connsiteX0" fmla="*/ 33518 w 1296261"/>
              <a:gd name="connsiteY0" fmla="*/ 185057 h 253460"/>
              <a:gd name="connsiteX1" fmla="*/ 87947 w 1296261"/>
              <a:gd name="connsiteY1" fmla="*/ 152400 h 253460"/>
              <a:gd name="connsiteX2" fmla="*/ 120604 w 1296261"/>
              <a:gd name="connsiteY2" fmla="*/ 130629 h 253460"/>
              <a:gd name="connsiteX3" fmla="*/ 196804 w 1296261"/>
              <a:gd name="connsiteY3" fmla="*/ 108857 h 253460"/>
              <a:gd name="connsiteX4" fmla="*/ 229461 w 1296261"/>
              <a:gd name="connsiteY4" fmla="*/ 87086 h 253460"/>
              <a:gd name="connsiteX5" fmla="*/ 283890 w 1296261"/>
              <a:gd name="connsiteY5" fmla="*/ 76200 h 253460"/>
              <a:gd name="connsiteX6" fmla="*/ 316547 w 1296261"/>
              <a:gd name="connsiteY6" fmla="*/ 65315 h 253460"/>
              <a:gd name="connsiteX7" fmla="*/ 392747 w 1296261"/>
              <a:gd name="connsiteY7" fmla="*/ 32657 h 253460"/>
              <a:gd name="connsiteX8" fmla="*/ 425404 w 1296261"/>
              <a:gd name="connsiteY8" fmla="*/ 21772 h 253460"/>
              <a:gd name="connsiteX9" fmla="*/ 501604 w 1296261"/>
              <a:gd name="connsiteY9" fmla="*/ 0 h 253460"/>
              <a:gd name="connsiteX10" fmla="*/ 741090 w 1296261"/>
              <a:gd name="connsiteY10" fmla="*/ 10886 h 253460"/>
              <a:gd name="connsiteX11" fmla="*/ 893490 w 1296261"/>
              <a:gd name="connsiteY11" fmla="*/ 43543 h 253460"/>
              <a:gd name="connsiteX12" fmla="*/ 991461 w 1296261"/>
              <a:gd name="connsiteY12" fmla="*/ 76200 h 253460"/>
              <a:gd name="connsiteX13" fmla="*/ 1024118 w 1296261"/>
              <a:gd name="connsiteY13" fmla="*/ 97972 h 253460"/>
              <a:gd name="connsiteX14" fmla="*/ 1089432 w 1296261"/>
              <a:gd name="connsiteY14" fmla="*/ 119743 h 253460"/>
              <a:gd name="connsiteX15" fmla="*/ 1122090 w 1296261"/>
              <a:gd name="connsiteY15" fmla="*/ 152400 h 253460"/>
              <a:gd name="connsiteX16" fmla="*/ 1187404 w 1296261"/>
              <a:gd name="connsiteY16" fmla="*/ 185057 h 253460"/>
              <a:gd name="connsiteX17" fmla="*/ 1230947 w 1296261"/>
              <a:gd name="connsiteY17" fmla="*/ 206829 h 253460"/>
              <a:gd name="connsiteX18" fmla="*/ 1296261 w 1296261"/>
              <a:gd name="connsiteY18" fmla="*/ 228600 h 253460"/>
              <a:gd name="connsiteX19" fmla="*/ 1002347 w 1296261"/>
              <a:gd name="connsiteY19" fmla="*/ 250372 h 253460"/>
              <a:gd name="connsiteX20" fmla="*/ 120604 w 1296261"/>
              <a:gd name="connsiteY20" fmla="*/ 239486 h 253460"/>
              <a:gd name="connsiteX21" fmla="*/ 44404 w 1296261"/>
              <a:gd name="connsiteY21" fmla="*/ 228600 h 253460"/>
              <a:gd name="connsiteX22" fmla="*/ 861 w 1296261"/>
              <a:gd name="connsiteY22" fmla="*/ 217715 h 253460"/>
              <a:gd name="connsiteX23" fmla="*/ 33518 w 1296261"/>
              <a:gd name="connsiteY23" fmla="*/ 185057 h 25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6261" h="253460">
                <a:moveTo>
                  <a:pt x="33518" y="185057"/>
                </a:moveTo>
                <a:cubicBezTo>
                  <a:pt x="48032" y="174171"/>
                  <a:pt x="70005" y="163614"/>
                  <a:pt x="87947" y="152400"/>
                </a:cubicBezTo>
                <a:cubicBezTo>
                  <a:pt x="99041" y="145466"/>
                  <a:pt x="108902" y="136480"/>
                  <a:pt x="120604" y="130629"/>
                </a:cubicBezTo>
                <a:cubicBezTo>
                  <a:pt x="136222" y="122820"/>
                  <a:pt x="182851" y="112345"/>
                  <a:pt x="196804" y="108857"/>
                </a:cubicBezTo>
                <a:cubicBezTo>
                  <a:pt x="207690" y="101600"/>
                  <a:pt x="217211" y="91680"/>
                  <a:pt x="229461" y="87086"/>
                </a:cubicBezTo>
                <a:cubicBezTo>
                  <a:pt x="246785" y="80589"/>
                  <a:pt x="265940" y="80687"/>
                  <a:pt x="283890" y="76200"/>
                </a:cubicBezTo>
                <a:cubicBezTo>
                  <a:pt x="295022" y="73417"/>
                  <a:pt x="305661" y="68943"/>
                  <a:pt x="316547" y="65315"/>
                </a:cubicBezTo>
                <a:cubicBezTo>
                  <a:pt x="353785" y="28075"/>
                  <a:pt x="323956" y="49854"/>
                  <a:pt x="392747" y="32657"/>
                </a:cubicBezTo>
                <a:cubicBezTo>
                  <a:pt x="403879" y="29874"/>
                  <a:pt x="414371" y="24924"/>
                  <a:pt x="425404" y="21772"/>
                </a:cubicBezTo>
                <a:cubicBezTo>
                  <a:pt x="521058" y="-5557"/>
                  <a:pt x="423324" y="26094"/>
                  <a:pt x="501604" y="0"/>
                </a:cubicBezTo>
                <a:cubicBezTo>
                  <a:pt x="581433" y="3629"/>
                  <a:pt x="661528" y="3427"/>
                  <a:pt x="741090" y="10886"/>
                </a:cubicBezTo>
                <a:cubicBezTo>
                  <a:pt x="741495" y="10924"/>
                  <a:pt x="863827" y="33655"/>
                  <a:pt x="893490" y="43543"/>
                </a:cubicBezTo>
                <a:cubicBezTo>
                  <a:pt x="1016450" y="84531"/>
                  <a:pt x="887126" y="50118"/>
                  <a:pt x="991461" y="76200"/>
                </a:cubicBezTo>
                <a:cubicBezTo>
                  <a:pt x="1002347" y="83457"/>
                  <a:pt x="1012163" y="92658"/>
                  <a:pt x="1024118" y="97972"/>
                </a:cubicBezTo>
                <a:cubicBezTo>
                  <a:pt x="1045089" y="107293"/>
                  <a:pt x="1089432" y="119743"/>
                  <a:pt x="1089432" y="119743"/>
                </a:cubicBezTo>
                <a:cubicBezTo>
                  <a:pt x="1100318" y="130629"/>
                  <a:pt x="1110263" y="142544"/>
                  <a:pt x="1122090" y="152400"/>
                </a:cubicBezTo>
                <a:cubicBezTo>
                  <a:pt x="1159012" y="183168"/>
                  <a:pt x="1146968" y="167727"/>
                  <a:pt x="1187404" y="185057"/>
                </a:cubicBezTo>
                <a:cubicBezTo>
                  <a:pt x="1202320" y="191449"/>
                  <a:pt x="1215880" y="200802"/>
                  <a:pt x="1230947" y="206829"/>
                </a:cubicBezTo>
                <a:cubicBezTo>
                  <a:pt x="1252255" y="215352"/>
                  <a:pt x="1296261" y="228600"/>
                  <a:pt x="1296261" y="228600"/>
                </a:cubicBezTo>
                <a:cubicBezTo>
                  <a:pt x="1185404" y="265554"/>
                  <a:pt x="1240979" y="250372"/>
                  <a:pt x="1002347" y="250372"/>
                </a:cubicBezTo>
                <a:cubicBezTo>
                  <a:pt x="708410" y="250372"/>
                  <a:pt x="414518" y="243115"/>
                  <a:pt x="120604" y="239486"/>
                </a:cubicBezTo>
                <a:cubicBezTo>
                  <a:pt x="95204" y="235857"/>
                  <a:pt x="69648" y="233190"/>
                  <a:pt x="44404" y="228600"/>
                </a:cubicBezTo>
                <a:cubicBezTo>
                  <a:pt x="29684" y="225924"/>
                  <a:pt x="9160" y="230163"/>
                  <a:pt x="861" y="217715"/>
                </a:cubicBezTo>
                <a:cubicBezTo>
                  <a:pt x="-4832" y="209176"/>
                  <a:pt x="19004" y="195943"/>
                  <a:pt x="33518" y="185057"/>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Kombinationstegning 5"/>
          <p:cNvSpPr/>
          <p:nvPr/>
        </p:nvSpPr>
        <p:spPr>
          <a:xfrm>
            <a:off x="402771" y="5214257"/>
            <a:ext cx="489858" cy="1012372"/>
          </a:xfrm>
          <a:custGeom>
            <a:avLst/>
            <a:gdLst>
              <a:gd name="connsiteX0" fmla="*/ 413658 w 489858"/>
              <a:gd name="connsiteY0" fmla="*/ 1012372 h 1012372"/>
              <a:gd name="connsiteX1" fmla="*/ 359229 w 489858"/>
              <a:gd name="connsiteY1" fmla="*/ 957943 h 1012372"/>
              <a:gd name="connsiteX2" fmla="*/ 348343 w 489858"/>
              <a:gd name="connsiteY2" fmla="*/ 925286 h 1012372"/>
              <a:gd name="connsiteX3" fmla="*/ 326572 w 489858"/>
              <a:gd name="connsiteY3" fmla="*/ 903514 h 1012372"/>
              <a:gd name="connsiteX4" fmla="*/ 402772 w 489858"/>
              <a:gd name="connsiteY4" fmla="*/ 925286 h 1012372"/>
              <a:gd name="connsiteX5" fmla="*/ 424543 w 489858"/>
              <a:gd name="connsiteY5" fmla="*/ 903514 h 1012372"/>
              <a:gd name="connsiteX6" fmla="*/ 435429 w 489858"/>
              <a:gd name="connsiteY6" fmla="*/ 870857 h 1012372"/>
              <a:gd name="connsiteX7" fmla="*/ 457200 w 489858"/>
              <a:gd name="connsiteY7" fmla="*/ 838200 h 1012372"/>
              <a:gd name="connsiteX8" fmla="*/ 468086 w 489858"/>
              <a:gd name="connsiteY8" fmla="*/ 870857 h 1012372"/>
              <a:gd name="connsiteX9" fmla="*/ 435429 w 489858"/>
              <a:gd name="connsiteY9" fmla="*/ 968829 h 1012372"/>
              <a:gd name="connsiteX10" fmla="*/ 402772 w 489858"/>
              <a:gd name="connsiteY10" fmla="*/ 990600 h 1012372"/>
              <a:gd name="connsiteX11" fmla="*/ 381000 w 489858"/>
              <a:gd name="connsiteY11" fmla="*/ 968829 h 1012372"/>
              <a:gd name="connsiteX12" fmla="*/ 370115 w 489858"/>
              <a:gd name="connsiteY12" fmla="*/ 936172 h 1012372"/>
              <a:gd name="connsiteX13" fmla="*/ 348343 w 489858"/>
              <a:gd name="connsiteY13" fmla="*/ 903514 h 1012372"/>
              <a:gd name="connsiteX14" fmla="*/ 326572 w 489858"/>
              <a:gd name="connsiteY14" fmla="*/ 794657 h 1012372"/>
              <a:gd name="connsiteX15" fmla="*/ 359229 w 489858"/>
              <a:gd name="connsiteY15" fmla="*/ 783772 h 1012372"/>
              <a:gd name="connsiteX16" fmla="*/ 381000 w 489858"/>
              <a:gd name="connsiteY16" fmla="*/ 816429 h 1012372"/>
              <a:gd name="connsiteX17" fmla="*/ 402772 w 489858"/>
              <a:gd name="connsiteY17" fmla="*/ 838200 h 1012372"/>
              <a:gd name="connsiteX18" fmla="*/ 424543 w 489858"/>
              <a:gd name="connsiteY18" fmla="*/ 794657 h 1012372"/>
              <a:gd name="connsiteX19" fmla="*/ 446315 w 489858"/>
              <a:gd name="connsiteY19" fmla="*/ 762000 h 1012372"/>
              <a:gd name="connsiteX20" fmla="*/ 489858 w 489858"/>
              <a:gd name="connsiteY20" fmla="*/ 718457 h 1012372"/>
              <a:gd name="connsiteX21" fmla="*/ 457200 w 489858"/>
              <a:gd name="connsiteY21" fmla="*/ 827314 h 1012372"/>
              <a:gd name="connsiteX22" fmla="*/ 424543 w 489858"/>
              <a:gd name="connsiteY22" fmla="*/ 838200 h 1012372"/>
              <a:gd name="connsiteX23" fmla="*/ 359229 w 489858"/>
              <a:gd name="connsiteY23" fmla="*/ 816429 h 1012372"/>
              <a:gd name="connsiteX24" fmla="*/ 304800 w 489858"/>
              <a:gd name="connsiteY24" fmla="*/ 783772 h 1012372"/>
              <a:gd name="connsiteX25" fmla="*/ 283029 w 489858"/>
              <a:gd name="connsiteY25" fmla="*/ 762000 h 1012372"/>
              <a:gd name="connsiteX26" fmla="*/ 250372 w 489858"/>
              <a:gd name="connsiteY26" fmla="*/ 740229 h 1012372"/>
              <a:gd name="connsiteX27" fmla="*/ 272143 w 489858"/>
              <a:gd name="connsiteY27" fmla="*/ 718457 h 1012372"/>
              <a:gd name="connsiteX28" fmla="*/ 370115 w 489858"/>
              <a:gd name="connsiteY28" fmla="*/ 718457 h 1012372"/>
              <a:gd name="connsiteX29" fmla="*/ 402772 w 489858"/>
              <a:gd name="connsiteY29" fmla="*/ 620486 h 1012372"/>
              <a:gd name="connsiteX30" fmla="*/ 413658 w 489858"/>
              <a:gd name="connsiteY30" fmla="*/ 576943 h 1012372"/>
              <a:gd name="connsiteX31" fmla="*/ 424543 w 489858"/>
              <a:gd name="connsiteY31" fmla="*/ 566057 h 1012372"/>
              <a:gd name="connsiteX32" fmla="*/ 413658 w 489858"/>
              <a:gd name="connsiteY32" fmla="*/ 751114 h 1012372"/>
              <a:gd name="connsiteX33" fmla="*/ 391886 w 489858"/>
              <a:gd name="connsiteY33" fmla="*/ 729343 h 1012372"/>
              <a:gd name="connsiteX34" fmla="*/ 359229 w 489858"/>
              <a:gd name="connsiteY34" fmla="*/ 707572 h 1012372"/>
              <a:gd name="connsiteX35" fmla="*/ 293915 w 489858"/>
              <a:gd name="connsiteY35" fmla="*/ 685800 h 1012372"/>
              <a:gd name="connsiteX36" fmla="*/ 250372 w 489858"/>
              <a:gd name="connsiteY36" fmla="*/ 642257 h 1012372"/>
              <a:gd name="connsiteX37" fmla="*/ 228600 w 489858"/>
              <a:gd name="connsiteY37" fmla="*/ 620486 h 1012372"/>
              <a:gd name="connsiteX38" fmla="*/ 250372 w 489858"/>
              <a:gd name="connsiteY38" fmla="*/ 598714 h 1012372"/>
              <a:gd name="connsiteX39" fmla="*/ 315686 w 489858"/>
              <a:gd name="connsiteY39" fmla="*/ 620486 h 1012372"/>
              <a:gd name="connsiteX40" fmla="*/ 326572 w 489858"/>
              <a:gd name="connsiteY40" fmla="*/ 587829 h 1012372"/>
              <a:gd name="connsiteX41" fmla="*/ 337458 w 489858"/>
              <a:gd name="connsiteY41" fmla="*/ 544286 h 1012372"/>
              <a:gd name="connsiteX42" fmla="*/ 402772 w 489858"/>
              <a:gd name="connsiteY42" fmla="*/ 576943 h 1012372"/>
              <a:gd name="connsiteX43" fmla="*/ 370115 w 489858"/>
              <a:gd name="connsiteY43" fmla="*/ 598714 h 1012372"/>
              <a:gd name="connsiteX44" fmla="*/ 304800 w 489858"/>
              <a:gd name="connsiteY44" fmla="*/ 566057 h 1012372"/>
              <a:gd name="connsiteX45" fmla="*/ 272143 w 489858"/>
              <a:gd name="connsiteY45" fmla="*/ 555172 h 1012372"/>
              <a:gd name="connsiteX46" fmla="*/ 239486 w 489858"/>
              <a:gd name="connsiteY46" fmla="*/ 533400 h 1012372"/>
              <a:gd name="connsiteX47" fmla="*/ 195943 w 489858"/>
              <a:gd name="connsiteY47" fmla="*/ 500743 h 1012372"/>
              <a:gd name="connsiteX48" fmla="*/ 163286 w 489858"/>
              <a:gd name="connsiteY48" fmla="*/ 489857 h 1012372"/>
              <a:gd name="connsiteX49" fmla="*/ 217715 w 489858"/>
              <a:gd name="connsiteY49" fmla="*/ 500743 h 1012372"/>
              <a:gd name="connsiteX50" fmla="*/ 283029 w 489858"/>
              <a:gd name="connsiteY50" fmla="*/ 522514 h 1012372"/>
              <a:gd name="connsiteX51" fmla="*/ 293915 w 489858"/>
              <a:gd name="connsiteY51" fmla="*/ 489857 h 1012372"/>
              <a:gd name="connsiteX52" fmla="*/ 337458 w 489858"/>
              <a:gd name="connsiteY52" fmla="*/ 435429 h 1012372"/>
              <a:gd name="connsiteX53" fmla="*/ 348343 w 489858"/>
              <a:gd name="connsiteY53" fmla="*/ 402772 h 1012372"/>
              <a:gd name="connsiteX54" fmla="*/ 381000 w 489858"/>
              <a:gd name="connsiteY54" fmla="*/ 457200 h 1012372"/>
              <a:gd name="connsiteX55" fmla="*/ 370115 w 489858"/>
              <a:gd name="connsiteY55" fmla="*/ 511629 h 1012372"/>
              <a:gd name="connsiteX56" fmla="*/ 315686 w 489858"/>
              <a:gd name="connsiteY56" fmla="*/ 500743 h 1012372"/>
              <a:gd name="connsiteX57" fmla="*/ 250372 w 489858"/>
              <a:gd name="connsiteY57" fmla="*/ 457200 h 1012372"/>
              <a:gd name="connsiteX58" fmla="*/ 174172 w 489858"/>
              <a:gd name="connsiteY58" fmla="*/ 402772 h 1012372"/>
              <a:gd name="connsiteX59" fmla="*/ 152400 w 489858"/>
              <a:gd name="connsiteY59" fmla="*/ 381000 h 1012372"/>
              <a:gd name="connsiteX60" fmla="*/ 185058 w 489858"/>
              <a:gd name="connsiteY60" fmla="*/ 370114 h 1012372"/>
              <a:gd name="connsiteX61" fmla="*/ 250372 w 489858"/>
              <a:gd name="connsiteY61" fmla="*/ 359229 h 1012372"/>
              <a:gd name="connsiteX62" fmla="*/ 272143 w 489858"/>
              <a:gd name="connsiteY62" fmla="*/ 326572 h 1012372"/>
              <a:gd name="connsiteX63" fmla="*/ 315686 w 489858"/>
              <a:gd name="connsiteY63" fmla="*/ 272143 h 1012372"/>
              <a:gd name="connsiteX64" fmla="*/ 283029 w 489858"/>
              <a:gd name="connsiteY64" fmla="*/ 402772 h 1012372"/>
              <a:gd name="connsiteX65" fmla="*/ 272143 w 489858"/>
              <a:gd name="connsiteY65" fmla="*/ 435429 h 1012372"/>
              <a:gd name="connsiteX66" fmla="*/ 261258 w 489858"/>
              <a:gd name="connsiteY66" fmla="*/ 468086 h 1012372"/>
              <a:gd name="connsiteX67" fmla="*/ 239486 w 489858"/>
              <a:gd name="connsiteY67" fmla="*/ 293914 h 1012372"/>
              <a:gd name="connsiteX68" fmla="*/ 228600 w 489858"/>
              <a:gd name="connsiteY68" fmla="*/ 261257 h 1012372"/>
              <a:gd name="connsiteX69" fmla="*/ 185058 w 489858"/>
              <a:gd name="connsiteY69" fmla="*/ 195943 h 1012372"/>
              <a:gd name="connsiteX70" fmla="*/ 185058 w 489858"/>
              <a:gd name="connsiteY70" fmla="*/ 293914 h 1012372"/>
              <a:gd name="connsiteX71" fmla="*/ 152400 w 489858"/>
              <a:gd name="connsiteY71" fmla="*/ 337457 h 1012372"/>
              <a:gd name="connsiteX72" fmla="*/ 119743 w 489858"/>
              <a:gd name="connsiteY72" fmla="*/ 315686 h 1012372"/>
              <a:gd name="connsiteX73" fmla="*/ 108858 w 489858"/>
              <a:gd name="connsiteY73" fmla="*/ 283029 h 1012372"/>
              <a:gd name="connsiteX74" fmla="*/ 43543 w 489858"/>
              <a:gd name="connsiteY74" fmla="*/ 250372 h 1012372"/>
              <a:gd name="connsiteX75" fmla="*/ 97972 w 489858"/>
              <a:gd name="connsiteY75" fmla="*/ 293914 h 1012372"/>
              <a:gd name="connsiteX76" fmla="*/ 228600 w 489858"/>
              <a:gd name="connsiteY76" fmla="*/ 359229 h 1012372"/>
              <a:gd name="connsiteX77" fmla="*/ 195943 w 489858"/>
              <a:gd name="connsiteY77" fmla="*/ 337457 h 1012372"/>
              <a:gd name="connsiteX78" fmla="*/ 152400 w 489858"/>
              <a:gd name="connsiteY78" fmla="*/ 272143 h 1012372"/>
              <a:gd name="connsiteX79" fmla="*/ 97972 w 489858"/>
              <a:gd name="connsiteY79" fmla="*/ 217714 h 1012372"/>
              <a:gd name="connsiteX80" fmla="*/ 119743 w 489858"/>
              <a:gd name="connsiteY80" fmla="*/ 130629 h 1012372"/>
              <a:gd name="connsiteX81" fmla="*/ 141515 w 489858"/>
              <a:gd name="connsiteY81" fmla="*/ 97972 h 1012372"/>
              <a:gd name="connsiteX82" fmla="*/ 163286 w 489858"/>
              <a:gd name="connsiteY82" fmla="*/ 21772 h 1012372"/>
              <a:gd name="connsiteX83" fmla="*/ 185058 w 489858"/>
              <a:gd name="connsiteY83" fmla="*/ 0 h 1012372"/>
              <a:gd name="connsiteX84" fmla="*/ 206829 w 489858"/>
              <a:gd name="connsiteY84" fmla="*/ 228600 h 1012372"/>
              <a:gd name="connsiteX85" fmla="*/ 239486 w 489858"/>
              <a:gd name="connsiteY85" fmla="*/ 304800 h 1012372"/>
              <a:gd name="connsiteX86" fmla="*/ 250372 w 489858"/>
              <a:gd name="connsiteY86" fmla="*/ 337457 h 1012372"/>
              <a:gd name="connsiteX87" fmla="*/ 206829 w 489858"/>
              <a:gd name="connsiteY87" fmla="*/ 293914 h 1012372"/>
              <a:gd name="connsiteX88" fmla="*/ 152400 w 489858"/>
              <a:gd name="connsiteY88" fmla="*/ 239486 h 1012372"/>
              <a:gd name="connsiteX89" fmla="*/ 130629 w 489858"/>
              <a:gd name="connsiteY89" fmla="*/ 217714 h 1012372"/>
              <a:gd name="connsiteX90" fmla="*/ 97972 w 489858"/>
              <a:gd name="connsiteY90" fmla="*/ 195943 h 1012372"/>
              <a:gd name="connsiteX91" fmla="*/ 54429 w 489858"/>
              <a:gd name="connsiteY91" fmla="*/ 185057 h 1012372"/>
              <a:gd name="connsiteX92" fmla="*/ 21772 w 489858"/>
              <a:gd name="connsiteY92" fmla="*/ 174172 h 1012372"/>
              <a:gd name="connsiteX93" fmla="*/ 0 w 489858"/>
              <a:gd name="connsiteY93" fmla="*/ 152400 h 1012372"/>
              <a:gd name="connsiteX94" fmla="*/ 21772 w 489858"/>
              <a:gd name="connsiteY94" fmla="*/ 195943 h 1012372"/>
              <a:gd name="connsiteX95" fmla="*/ 65315 w 489858"/>
              <a:gd name="connsiteY95" fmla="*/ 217714 h 1012372"/>
              <a:gd name="connsiteX96" fmla="*/ 108858 w 489858"/>
              <a:gd name="connsiteY96" fmla="*/ 261257 h 1012372"/>
              <a:gd name="connsiteX97" fmla="*/ 119743 w 489858"/>
              <a:gd name="connsiteY97" fmla="*/ 293914 h 1012372"/>
              <a:gd name="connsiteX98" fmla="*/ 141515 w 489858"/>
              <a:gd name="connsiteY98" fmla="*/ 293914 h 101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489858" h="1012372">
                <a:moveTo>
                  <a:pt x="413658" y="1012372"/>
                </a:moveTo>
                <a:cubicBezTo>
                  <a:pt x="395515" y="994229"/>
                  <a:pt x="374624" y="978469"/>
                  <a:pt x="359229" y="957943"/>
                </a:cubicBezTo>
                <a:cubicBezTo>
                  <a:pt x="352344" y="948763"/>
                  <a:pt x="354247" y="935125"/>
                  <a:pt x="348343" y="925286"/>
                </a:cubicBezTo>
                <a:cubicBezTo>
                  <a:pt x="343063" y="916485"/>
                  <a:pt x="317392" y="908104"/>
                  <a:pt x="326572" y="903514"/>
                </a:cubicBezTo>
                <a:cubicBezTo>
                  <a:pt x="332040" y="900780"/>
                  <a:pt x="393662" y="922249"/>
                  <a:pt x="402772" y="925286"/>
                </a:cubicBezTo>
                <a:cubicBezTo>
                  <a:pt x="410029" y="918029"/>
                  <a:pt x="419263" y="912315"/>
                  <a:pt x="424543" y="903514"/>
                </a:cubicBezTo>
                <a:cubicBezTo>
                  <a:pt x="430447" y="893675"/>
                  <a:pt x="430297" y="881120"/>
                  <a:pt x="435429" y="870857"/>
                </a:cubicBezTo>
                <a:cubicBezTo>
                  <a:pt x="441280" y="859155"/>
                  <a:pt x="449943" y="849086"/>
                  <a:pt x="457200" y="838200"/>
                </a:cubicBezTo>
                <a:cubicBezTo>
                  <a:pt x="460829" y="849086"/>
                  <a:pt x="469353" y="859453"/>
                  <a:pt x="468086" y="870857"/>
                </a:cubicBezTo>
                <a:cubicBezTo>
                  <a:pt x="468085" y="870864"/>
                  <a:pt x="440873" y="952497"/>
                  <a:pt x="435429" y="968829"/>
                </a:cubicBezTo>
                <a:cubicBezTo>
                  <a:pt x="431292" y="981240"/>
                  <a:pt x="413658" y="983343"/>
                  <a:pt x="402772" y="990600"/>
                </a:cubicBezTo>
                <a:cubicBezTo>
                  <a:pt x="395515" y="983343"/>
                  <a:pt x="386280" y="977630"/>
                  <a:pt x="381000" y="968829"/>
                </a:cubicBezTo>
                <a:cubicBezTo>
                  <a:pt x="375096" y="958990"/>
                  <a:pt x="375246" y="946435"/>
                  <a:pt x="370115" y="936172"/>
                </a:cubicBezTo>
                <a:cubicBezTo>
                  <a:pt x="364264" y="924470"/>
                  <a:pt x="355600" y="914400"/>
                  <a:pt x="348343" y="903514"/>
                </a:cubicBezTo>
                <a:cubicBezTo>
                  <a:pt x="338135" y="872888"/>
                  <a:pt x="319425" y="823245"/>
                  <a:pt x="326572" y="794657"/>
                </a:cubicBezTo>
                <a:cubicBezTo>
                  <a:pt x="329355" y="783525"/>
                  <a:pt x="348343" y="787400"/>
                  <a:pt x="359229" y="783772"/>
                </a:cubicBezTo>
                <a:cubicBezTo>
                  <a:pt x="366486" y="794658"/>
                  <a:pt x="372827" y="806213"/>
                  <a:pt x="381000" y="816429"/>
                </a:cubicBezTo>
                <a:cubicBezTo>
                  <a:pt x="387411" y="824443"/>
                  <a:pt x="393592" y="842790"/>
                  <a:pt x="402772" y="838200"/>
                </a:cubicBezTo>
                <a:cubicBezTo>
                  <a:pt x="417286" y="830943"/>
                  <a:pt x="416492" y="808746"/>
                  <a:pt x="424543" y="794657"/>
                </a:cubicBezTo>
                <a:cubicBezTo>
                  <a:pt x="431034" y="783298"/>
                  <a:pt x="439058" y="772886"/>
                  <a:pt x="446315" y="762000"/>
                </a:cubicBezTo>
                <a:cubicBezTo>
                  <a:pt x="471331" y="686949"/>
                  <a:pt x="451858" y="680459"/>
                  <a:pt x="489858" y="718457"/>
                </a:cubicBezTo>
                <a:cubicBezTo>
                  <a:pt x="485972" y="734002"/>
                  <a:pt x="464428" y="824904"/>
                  <a:pt x="457200" y="827314"/>
                </a:cubicBezTo>
                <a:lnTo>
                  <a:pt x="424543" y="838200"/>
                </a:lnTo>
                <a:cubicBezTo>
                  <a:pt x="402772" y="830943"/>
                  <a:pt x="375456" y="832657"/>
                  <a:pt x="359229" y="816429"/>
                </a:cubicBezTo>
                <a:cubicBezTo>
                  <a:pt x="329344" y="786543"/>
                  <a:pt x="347195" y="797902"/>
                  <a:pt x="304800" y="783772"/>
                </a:cubicBezTo>
                <a:cubicBezTo>
                  <a:pt x="297543" y="776515"/>
                  <a:pt x="291043" y="768411"/>
                  <a:pt x="283029" y="762000"/>
                </a:cubicBezTo>
                <a:cubicBezTo>
                  <a:pt x="272813" y="753827"/>
                  <a:pt x="253545" y="752921"/>
                  <a:pt x="250372" y="740229"/>
                </a:cubicBezTo>
                <a:cubicBezTo>
                  <a:pt x="247883" y="730272"/>
                  <a:pt x="264886" y="725714"/>
                  <a:pt x="272143" y="718457"/>
                </a:cubicBezTo>
                <a:cubicBezTo>
                  <a:pt x="349870" y="744366"/>
                  <a:pt x="318363" y="752959"/>
                  <a:pt x="370115" y="718457"/>
                </a:cubicBezTo>
                <a:cubicBezTo>
                  <a:pt x="396197" y="614122"/>
                  <a:pt x="361784" y="743446"/>
                  <a:pt x="402772" y="620486"/>
                </a:cubicBezTo>
                <a:cubicBezTo>
                  <a:pt x="407503" y="606293"/>
                  <a:pt x="409359" y="591273"/>
                  <a:pt x="413658" y="576943"/>
                </a:cubicBezTo>
                <a:cubicBezTo>
                  <a:pt x="446804" y="466455"/>
                  <a:pt x="435476" y="511394"/>
                  <a:pt x="424543" y="566057"/>
                </a:cubicBezTo>
                <a:cubicBezTo>
                  <a:pt x="420915" y="627743"/>
                  <a:pt x="425776" y="690522"/>
                  <a:pt x="413658" y="751114"/>
                </a:cubicBezTo>
                <a:cubicBezTo>
                  <a:pt x="411645" y="761178"/>
                  <a:pt x="399900" y="735754"/>
                  <a:pt x="391886" y="729343"/>
                </a:cubicBezTo>
                <a:cubicBezTo>
                  <a:pt x="381670" y="721170"/>
                  <a:pt x="371184" y="712885"/>
                  <a:pt x="359229" y="707572"/>
                </a:cubicBezTo>
                <a:cubicBezTo>
                  <a:pt x="338258" y="698251"/>
                  <a:pt x="293915" y="685800"/>
                  <a:pt x="293915" y="685800"/>
                </a:cubicBezTo>
                <a:lnTo>
                  <a:pt x="250372" y="642257"/>
                </a:lnTo>
                <a:lnTo>
                  <a:pt x="228600" y="620486"/>
                </a:lnTo>
                <a:cubicBezTo>
                  <a:pt x="235857" y="613229"/>
                  <a:pt x="240109" y="598714"/>
                  <a:pt x="250372" y="598714"/>
                </a:cubicBezTo>
                <a:cubicBezTo>
                  <a:pt x="273321" y="598714"/>
                  <a:pt x="315686" y="620486"/>
                  <a:pt x="315686" y="620486"/>
                </a:cubicBezTo>
                <a:cubicBezTo>
                  <a:pt x="319315" y="609600"/>
                  <a:pt x="323420" y="598862"/>
                  <a:pt x="326572" y="587829"/>
                </a:cubicBezTo>
                <a:cubicBezTo>
                  <a:pt x="330682" y="573444"/>
                  <a:pt x="325489" y="553263"/>
                  <a:pt x="337458" y="544286"/>
                </a:cubicBezTo>
                <a:cubicBezTo>
                  <a:pt x="348062" y="536333"/>
                  <a:pt x="399863" y="575004"/>
                  <a:pt x="402772" y="576943"/>
                </a:cubicBezTo>
                <a:cubicBezTo>
                  <a:pt x="391886" y="584200"/>
                  <a:pt x="383020" y="596563"/>
                  <a:pt x="370115" y="598714"/>
                </a:cubicBezTo>
                <a:cubicBezTo>
                  <a:pt x="349593" y="602135"/>
                  <a:pt x="319017" y="573165"/>
                  <a:pt x="304800" y="566057"/>
                </a:cubicBezTo>
                <a:cubicBezTo>
                  <a:pt x="294537" y="560926"/>
                  <a:pt x="283029" y="558800"/>
                  <a:pt x="272143" y="555172"/>
                </a:cubicBezTo>
                <a:cubicBezTo>
                  <a:pt x="261257" y="547915"/>
                  <a:pt x="250132" y="541004"/>
                  <a:pt x="239486" y="533400"/>
                </a:cubicBezTo>
                <a:cubicBezTo>
                  <a:pt x="224723" y="522855"/>
                  <a:pt x="211695" y="509744"/>
                  <a:pt x="195943" y="500743"/>
                </a:cubicBezTo>
                <a:cubicBezTo>
                  <a:pt x="185980" y="495050"/>
                  <a:pt x="151811" y="489857"/>
                  <a:pt x="163286" y="489857"/>
                </a:cubicBezTo>
                <a:cubicBezTo>
                  <a:pt x="181788" y="489857"/>
                  <a:pt x="199865" y="495875"/>
                  <a:pt x="217715" y="500743"/>
                </a:cubicBezTo>
                <a:cubicBezTo>
                  <a:pt x="239855" y="506781"/>
                  <a:pt x="283029" y="522514"/>
                  <a:pt x="283029" y="522514"/>
                </a:cubicBezTo>
                <a:cubicBezTo>
                  <a:pt x="286658" y="511628"/>
                  <a:pt x="288783" y="500120"/>
                  <a:pt x="293915" y="489857"/>
                </a:cubicBezTo>
                <a:cubicBezTo>
                  <a:pt x="307648" y="462391"/>
                  <a:pt x="317206" y="455680"/>
                  <a:pt x="337458" y="435429"/>
                </a:cubicBezTo>
                <a:cubicBezTo>
                  <a:pt x="341086" y="424543"/>
                  <a:pt x="337457" y="406401"/>
                  <a:pt x="348343" y="402772"/>
                </a:cubicBezTo>
                <a:cubicBezTo>
                  <a:pt x="366276" y="396794"/>
                  <a:pt x="380234" y="454901"/>
                  <a:pt x="381000" y="457200"/>
                </a:cubicBezTo>
                <a:cubicBezTo>
                  <a:pt x="377372" y="475343"/>
                  <a:pt x="380378" y="496234"/>
                  <a:pt x="370115" y="511629"/>
                </a:cubicBezTo>
                <a:cubicBezTo>
                  <a:pt x="345992" y="547814"/>
                  <a:pt x="329230" y="510901"/>
                  <a:pt x="315686" y="500743"/>
                </a:cubicBezTo>
                <a:cubicBezTo>
                  <a:pt x="294753" y="485044"/>
                  <a:pt x="268874" y="475702"/>
                  <a:pt x="250372" y="457200"/>
                </a:cubicBezTo>
                <a:cubicBezTo>
                  <a:pt x="198715" y="405543"/>
                  <a:pt x="226302" y="420148"/>
                  <a:pt x="174172" y="402772"/>
                </a:cubicBezTo>
                <a:cubicBezTo>
                  <a:pt x="166915" y="395515"/>
                  <a:pt x="149154" y="390737"/>
                  <a:pt x="152400" y="381000"/>
                </a:cubicBezTo>
                <a:cubicBezTo>
                  <a:pt x="156029" y="370114"/>
                  <a:pt x="173856" y="372603"/>
                  <a:pt x="185058" y="370114"/>
                </a:cubicBezTo>
                <a:cubicBezTo>
                  <a:pt x="206604" y="365326"/>
                  <a:pt x="228601" y="362857"/>
                  <a:pt x="250372" y="359229"/>
                </a:cubicBezTo>
                <a:cubicBezTo>
                  <a:pt x="257629" y="348343"/>
                  <a:pt x="263970" y="336788"/>
                  <a:pt x="272143" y="326572"/>
                </a:cubicBezTo>
                <a:cubicBezTo>
                  <a:pt x="334188" y="249016"/>
                  <a:pt x="248678" y="372656"/>
                  <a:pt x="315686" y="272143"/>
                </a:cubicBezTo>
                <a:cubicBezTo>
                  <a:pt x="301028" y="360091"/>
                  <a:pt x="311779" y="316521"/>
                  <a:pt x="283029" y="402772"/>
                </a:cubicBezTo>
                <a:lnTo>
                  <a:pt x="272143" y="435429"/>
                </a:lnTo>
                <a:lnTo>
                  <a:pt x="261258" y="468086"/>
                </a:lnTo>
                <a:cubicBezTo>
                  <a:pt x="254001" y="410029"/>
                  <a:pt x="248611" y="351707"/>
                  <a:pt x="239486" y="293914"/>
                </a:cubicBezTo>
                <a:cubicBezTo>
                  <a:pt x="237696" y="282580"/>
                  <a:pt x="234173" y="271288"/>
                  <a:pt x="228600" y="261257"/>
                </a:cubicBezTo>
                <a:cubicBezTo>
                  <a:pt x="215893" y="238384"/>
                  <a:pt x="185058" y="195943"/>
                  <a:pt x="185058" y="195943"/>
                </a:cubicBezTo>
                <a:cubicBezTo>
                  <a:pt x="169089" y="243848"/>
                  <a:pt x="168637" y="228228"/>
                  <a:pt x="185058" y="293914"/>
                </a:cubicBezTo>
                <a:cubicBezTo>
                  <a:pt x="202482" y="363610"/>
                  <a:pt x="237100" y="379807"/>
                  <a:pt x="152400" y="337457"/>
                </a:cubicBezTo>
                <a:cubicBezTo>
                  <a:pt x="140698" y="331606"/>
                  <a:pt x="130629" y="322943"/>
                  <a:pt x="119743" y="315686"/>
                </a:cubicBezTo>
                <a:cubicBezTo>
                  <a:pt x="116115" y="304800"/>
                  <a:pt x="116026" y="291989"/>
                  <a:pt x="108858" y="283029"/>
                </a:cubicBezTo>
                <a:cubicBezTo>
                  <a:pt x="93510" y="263844"/>
                  <a:pt x="65057" y="257543"/>
                  <a:pt x="43543" y="250372"/>
                </a:cubicBezTo>
                <a:cubicBezTo>
                  <a:pt x="83773" y="310714"/>
                  <a:pt x="42298" y="262984"/>
                  <a:pt x="97972" y="293914"/>
                </a:cubicBezTo>
                <a:cubicBezTo>
                  <a:pt x="224591" y="364257"/>
                  <a:pt x="101442" y="316842"/>
                  <a:pt x="228600" y="359229"/>
                </a:cubicBezTo>
                <a:cubicBezTo>
                  <a:pt x="241012" y="363366"/>
                  <a:pt x="206829" y="344714"/>
                  <a:pt x="195943" y="337457"/>
                </a:cubicBezTo>
                <a:lnTo>
                  <a:pt x="152400" y="272143"/>
                </a:lnTo>
                <a:cubicBezTo>
                  <a:pt x="138168" y="250794"/>
                  <a:pt x="97972" y="217714"/>
                  <a:pt x="97972" y="217714"/>
                </a:cubicBezTo>
                <a:cubicBezTo>
                  <a:pt x="122686" y="316566"/>
                  <a:pt x="98182" y="238433"/>
                  <a:pt x="119743" y="130629"/>
                </a:cubicBezTo>
                <a:cubicBezTo>
                  <a:pt x="122309" y="117800"/>
                  <a:pt x="134258" y="108858"/>
                  <a:pt x="141515" y="97972"/>
                </a:cubicBezTo>
                <a:cubicBezTo>
                  <a:pt x="143549" y="89835"/>
                  <a:pt x="156591" y="32930"/>
                  <a:pt x="163286" y="21772"/>
                </a:cubicBezTo>
                <a:cubicBezTo>
                  <a:pt x="168567" y="12971"/>
                  <a:pt x="177801" y="7257"/>
                  <a:pt x="185058" y="0"/>
                </a:cubicBezTo>
                <a:cubicBezTo>
                  <a:pt x="194050" y="143883"/>
                  <a:pt x="185504" y="132638"/>
                  <a:pt x="206829" y="228600"/>
                </a:cubicBezTo>
                <a:cubicBezTo>
                  <a:pt x="224954" y="310159"/>
                  <a:pt x="205861" y="237550"/>
                  <a:pt x="239486" y="304800"/>
                </a:cubicBezTo>
                <a:cubicBezTo>
                  <a:pt x="244618" y="315063"/>
                  <a:pt x="261258" y="341086"/>
                  <a:pt x="250372" y="337457"/>
                </a:cubicBezTo>
                <a:cubicBezTo>
                  <a:pt x="230899" y="330966"/>
                  <a:pt x="221343" y="308428"/>
                  <a:pt x="206829" y="293914"/>
                </a:cubicBezTo>
                <a:lnTo>
                  <a:pt x="152400" y="239486"/>
                </a:lnTo>
                <a:cubicBezTo>
                  <a:pt x="145143" y="232229"/>
                  <a:pt x="139169" y="223407"/>
                  <a:pt x="130629" y="217714"/>
                </a:cubicBezTo>
                <a:cubicBezTo>
                  <a:pt x="119743" y="210457"/>
                  <a:pt x="109997" y="201097"/>
                  <a:pt x="97972" y="195943"/>
                </a:cubicBezTo>
                <a:cubicBezTo>
                  <a:pt x="84221" y="190050"/>
                  <a:pt x="68814" y="189167"/>
                  <a:pt x="54429" y="185057"/>
                </a:cubicBezTo>
                <a:cubicBezTo>
                  <a:pt x="43396" y="181905"/>
                  <a:pt x="32658" y="177800"/>
                  <a:pt x="21772" y="174172"/>
                </a:cubicBezTo>
                <a:cubicBezTo>
                  <a:pt x="14515" y="166915"/>
                  <a:pt x="0" y="142137"/>
                  <a:pt x="0" y="152400"/>
                </a:cubicBezTo>
                <a:cubicBezTo>
                  <a:pt x="0" y="168628"/>
                  <a:pt x="10297" y="184468"/>
                  <a:pt x="21772" y="195943"/>
                </a:cubicBezTo>
                <a:cubicBezTo>
                  <a:pt x="33247" y="207417"/>
                  <a:pt x="50801" y="210457"/>
                  <a:pt x="65315" y="217714"/>
                </a:cubicBezTo>
                <a:lnTo>
                  <a:pt x="108858" y="261257"/>
                </a:lnTo>
                <a:cubicBezTo>
                  <a:pt x="116972" y="269371"/>
                  <a:pt x="111629" y="285800"/>
                  <a:pt x="119743" y="293914"/>
                </a:cubicBezTo>
                <a:cubicBezTo>
                  <a:pt x="124875" y="299046"/>
                  <a:pt x="134258" y="293914"/>
                  <a:pt x="141515" y="293914"/>
                </a:cubicBezTo>
              </a:path>
            </a:pathLst>
          </a:cu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Kombinationstegning 6"/>
          <p:cNvSpPr/>
          <p:nvPr/>
        </p:nvSpPr>
        <p:spPr>
          <a:xfrm>
            <a:off x="43541" y="5388429"/>
            <a:ext cx="457202" cy="762082"/>
          </a:xfrm>
          <a:custGeom>
            <a:avLst/>
            <a:gdLst>
              <a:gd name="connsiteX0" fmla="*/ 457202 w 457202"/>
              <a:gd name="connsiteY0" fmla="*/ 21771 h 762082"/>
              <a:gd name="connsiteX1" fmla="*/ 402773 w 457202"/>
              <a:gd name="connsiteY1" fmla="*/ 10885 h 762082"/>
              <a:gd name="connsiteX2" fmla="*/ 370116 w 457202"/>
              <a:gd name="connsiteY2" fmla="*/ 0 h 762082"/>
              <a:gd name="connsiteX3" fmla="*/ 283030 w 457202"/>
              <a:gd name="connsiteY3" fmla="*/ 10885 h 762082"/>
              <a:gd name="connsiteX4" fmla="*/ 195945 w 457202"/>
              <a:gd name="connsiteY4" fmla="*/ 54428 h 762082"/>
              <a:gd name="connsiteX5" fmla="*/ 141516 w 457202"/>
              <a:gd name="connsiteY5" fmla="*/ 119742 h 762082"/>
              <a:gd name="connsiteX6" fmla="*/ 108859 w 457202"/>
              <a:gd name="connsiteY6" fmla="*/ 141514 h 762082"/>
              <a:gd name="connsiteX7" fmla="*/ 97973 w 457202"/>
              <a:gd name="connsiteY7" fmla="*/ 174171 h 762082"/>
              <a:gd name="connsiteX8" fmla="*/ 54430 w 457202"/>
              <a:gd name="connsiteY8" fmla="*/ 250371 h 762082"/>
              <a:gd name="connsiteX9" fmla="*/ 32659 w 457202"/>
              <a:gd name="connsiteY9" fmla="*/ 315685 h 762082"/>
              <a:gd name="connsiteX10" fmla="*/ 21773 w 457202"/>
              <a:gd name="connsiteY10" fmla="*/ 348342 h 762082"/>
              <a:gd name="connsiteX11" fmla="*/ 10888 w 457202"/>
              <a:gd name="connsiteY11" fmla="*/ 402771 h 762082"/>
              <a:gd name="connsiteX12" fmla="*/ 2 w 457202"/>
              <a:gd name="connsiteY12" fmla="*/ 729342 h 762082"/>
              <a:gd name="connsiteX13" fmla="*/ 10888 w 457202"/>
              <a:gd name="connsiteY13" fmla="*/ 762000 h 762082"/>
              <a:gd name="connsiteX14" fmla="*/ 97973 w 457202"/>
              <a:gd name="connsiteY14" fmla="*/ 696685 h 762082"/>
              <a:gd name="connsiteX15" fmla="*/ 130630 w 457202"/>
              <a:gd name="connsiteY15" fmla="*/ 674914 h 762082"/>
              <a:gd name="connsiteX16" fmla="*/ 163288 w 457202"/>
              <a:gd name="connsiteY16" fmla="*/ 642257 h 762082"/>
              <a:gd name="connsiteX17" fmla="*/ 185059 w 457202"/>
              <a:gd name="connsiteY17" fmla="*/ 598714 h 762082"/>
              <a:gd name="connsiteX18" fmla="*/ 206830 w 457202"/>
              <a:gd name="connsiteY18" fmla="*/ 566057 h 762082"/>
              <a:gd name="connsiteX19" fmla="*/ 239488 w 457202"/>
              <a:gd name="connsiteY19" fmla="*/ 500742 h 762082"/>
              <a:gd name="connsiteX20" fmla="*/ 250373 w 457202"/>
              <a:gd name="connsiteY20" fmla="*/ 457200 h 762082"/>
              <a:gd name="connsiteX21" fmla="*/ 261259 w 457202"/>
              <a:gd name="connsiteY21" fmla="*/ 424542 h 762082"/>
              <a:gd name="connsiteX22" fmla="*/ 272145 w 457202"/>
              <a:gd name="connsiteY22" fmla="*/ 370114 h 762082"/>
              <a:gd name="connsiteX23" fmla="*/ 293916 w 457202"/>
              <a:gd name="connsiteY23" fmla="*/ 337457 h 762082"/>
              <a:gd name="connsiteX24" fmla="*/ 326573 w 457202"/>
              <a:gd name="connsiteY24" fmla="*/ 239485 h 762082"/>
              <a:gd name="connsiteX25" fmla="*/ 348345 w 457202"/>
              <a:gd name="connsiteY25" fmla="*/ 152400 h 762082"/>
              <a:gd name="connsiteX26" fmla="*/ 359230 w 457202"/>
              <a:gd name="connsiteY26" fmla="*/ 108857 h 762082"/>
              <a:gd name="connsiteX27" fmla="*/ 381002 w 457202"/>
              <a:gd name="connsiteY27" fmla="*/ 32657 h 762082"/>
              <a:gd name="connsiteX28" fmla="*/ 381002 w 457202"/>
              <a:gd name="connsiteY28" fmla="*/ 21771 h 76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7202" h="762082">
                <a:moveTo>
                  <a:pt x="457202" y="21771"/>
                </a:moveTo>
                <a:cubicBezTo>
                  <a:pt x="439059" y="18142"/>
                  <a:pt x="420723" y="15372"/>
                  <a:pt x="402773" y="10885"/>
                </a:cubicBezTo>
                <a:cubicBezTo>
                  <a:pt x="391641" y="8102"/>
                  <a:pt x="381590" y="0"/>
                  <a:pt x="370116" y="0"/>
                </a:cubicBezTo>
                <a:cubicBezTo>
                  <a:pt x="340861" y="0"/>
                  <a:pt x="312059" y="7257"/>
                  <a:pt x="283030" y="10885"/>
                </a:cubicBezTo>
                <a:lnTo>
                  <a:pt x="195945" y="54428"/>
                </a:lnTo>
                <a:cubicBezTo>
                  <a:pt x="181307" y="61747"/>
                  <a:pt x="145043" y="116215"/>
                  <a:pt x="141516" y="119742"/>
                </a:cubicBezTo>
                <a:cubicBezTo>
                  <a:pt x="132265" y="128993"/>
                  <a:pt x="119745" y="134257"/>
                  <a:pt x="108859" y="141514"/>
                </a:cubicBezTo>
                <a:cubicBezTo>
                  <a:pt x="105230" y="152400"/>
                  <a:pt x="102493" y="163624"/>
                  <a:pt x="97973" y="174171"/>
                </a:cubicBezTo>
                <a:cubicBezTo>
                  <a:pt x="81398" y="212846"/>
                  <a:pt x="76297" y="217571"/>
                  <a:pt x="54430" y="250371"/>
                </a:cubicBezTo>
                <a:lnTo>
                  <a:pt x="32659" y="315685"/>
                </a:lnTo>
                <a:cubicBezTo>
                  <a:pt x="29030" y="326571"/>
                  <a:pt x="24023" y="337090"/>
                  <a:pt x="21773" y="348342"/>
                </a:cubicBezTo>
                <a:lnTo>
                  <a:pt x="10888" y="402771"/>
                </a:lnTo>
                <a:cubicBezTo>
                  <a:pt x="7259" y="511628"/>
                  <a:pt x="2" y="620425"/>
                  <a:pt x="2" y="729342"/>
                </a:cubicBezTo>
                <a:cubicBezTo>
                  <a:pt x="2" y="740817"/>
                  <a:pt x="-472" y="763623"/>
                  <a:pt x="10888" y="762000"/>
                </a:cubicBezTo>
                <a:cubicBezTo>
                  <a:pt x="57126" y="755395"/>
                  <a:pt x="68532" y="720238"/>
                  <a:pt x="97973" y="696685"/>
                </a:cubicBezTo>
                <a:cubicBezTo>
                  <a:pt x="108189" y="688512"/>
                  <a:pt x="120579" y="683289"/>
                  <a:pt x="130630" y="674914"/>
                </a:cubicBezTo>
                <a:cubicBezTo>
                  <a:pt x="142457" y="665059"/>
                  <a:pt x="152402" y="653143"/>
                  <a:pt x="163288" y="642257"/>
                </a:cubicBezTo>
                <a:cubicBezTo>
                  <a:pt x="170545" y="627743"/>
                  <a:pt x="177008" y="612803"/>
                  <a:pt x="185059" y="598714"/>
                </a:cubicBezTo>
                <a:cubicBezTo>
                  <a:pt x="191550" y="587355"/>
                  <a:pt x="200979" y="577759"/>
                  <a:pt x="206830" y="566057"/>
                </a:cubicBezTo>
                <a:cubicBezTo>
                  <a:pt x="251898" y="475922"/>
                  <a:pt x="177095" y="594332"/>
                  <a:pt x="239488" y="500742"/>
                </a:cubicBezTo>
                <a:cubicBezTo>
                  <a:pt x="243116" y="486228"/>
                  <a:pt x="246263" y="471585"/>
                  <a:pt x="250373" y="457200"/>
                </a:cubicBezTo>
                <a:cubicBezTo>
                  <a:pt x="253525" y="446167"/>
                  <a:pt x="258476" y="435674"/>
                  <a:pt x="261259" y="424542"/>
                </a:cubicBezTo>
                <a:cubicBezTo>
                  <a:pt x="265746" y="406592"/>
                  <a:pt x="265648" y="387438"/>
                  <a:pt x="272145" y="370114"/>
                </a:cubicBezTo>
                <a:cubicBezTo>
                  <a:pt x="276739" y="357864"/>
                  <a:pt x="286659" y="348343"/>
                  <a:pt x="293916" y="337457"/>
                </a:cubicBezTo>
                <a:cubicBezTo>
                  <a:pt x="325113" y="181477"/>
                  <a:pt x="281506" y="374686"/>
                  <a:pt x="326573" y="239485"/>
                </a:cubicBezTo>
                <a:cubicBezTo>
                  <a:pt x="336035" y="211099"/>
                  <a:pt x="341088" y="181428"/>
                  <a:pt x="348345" y="152400"/>
                </a:cubicBezTo>
                <a:cubicBezTo>
                  <a:pt x="351974" y="137886"/>
                  <a:pt x="354499" y="123050"/>
                  <a:pt x="359230" y="108857"/>
                </a:cubicBezTo>
                <a:cubicBezTo>
                  <a:pt x="369605" y="77732"/>
                  <a:pt x="374167" y="66829"/>
                  <a:pt x="381002" y="32657"/>
                </a:cubicBezTo>
                <a:cubicBezTo>
                  <a:pt x="381714" y="29099"/>
                  <a:pt x="381002" y="25400"/>
                  <a:pt x="381002" y="21771"/>
                </a:cubicBezTo>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Kombinationstegning 7"/>
          <p:cNvSpPr/>
          <p:nvPr/>
        </p:nvSpPr>
        <p:spPr>
          <a:xfrm>
            <a:off x="489857" y="5376231"/>
            <a:ext cx="786039" cy="491169"/>
          </a:xfrm>
          <a:custGeom>
            <a:avLst/>
            <a:gdLst>
              <a:gd name="connsiteX0" fmla="*/ 32657 w 786039"/>
              <a:gd name="connsiteY0" fmla="*/ 55740 h 491169"/>
              <a:gd name="connsiteX1" fmla="*/ 152400 w 786039"/>
              <a:gd name="connsiteY1" fmla="*/ 131940 h 491169"/>
              <a:gd name="connsiteX2" fmla="*/ 217714 w 786039"/>
              <a:gd name="connsiteY2" fmla="*/ 186369 h 491169"/>
              <a:gd name="connsiteX3" fmla="*/ 283029 w 786039"/>
              <a:gd name="connsiteY3" fmla="*/ 229912 h 491169"/>
              <a:gd name="connsiteX4" fmla="*/ 359229 w 786039"/>
              <a:gd name="connsiteY4" fmla="*/ 284340 h 491169"/>
              <a:gd name="connsiteX5" fmla="*/ 468086 w 786039"/>
              <a:gd name="connsiteY5" fmla="*/ 360540 h 491169"/>
              <a:gd name="connsiteX6" fmla="*/ 642257 w 786039"/>
              <a:gd name="connsiteY6" fmla="*/ 436740 h 491169"/>
              <a:gd name="connsiteX7" fmla="*/ 685800 w 786039"/>
              <a:gd name="connsiteY7" fmla="*/ 469398 h 491169"/>
              <a:gd name="connsiteX8" fmla="*/ 729343 w 786039"/>
              <a:gd name="connsiteY8" fmla="*/ 480283 h 491169"/>
              <a:gd name="connsiteX9" fmla="*/ 762000 w 786039"/>
              <a:gd name="connsiteY9" fmla="*/ 491169 h 491169"/>
              <a:gd name="connsiteX10" fmla="*/ 783772 w 786039"/>
              <a:gd name="connsiteY10" fmla="*/ 469398 h 491169"/>
              <a:gd name="connsiteX11" fmla="*/ 751114 w 786039"/>
              <a:gd name="connsiteY11" fmla="*/ 327883 h 491169"/>
              <a:gd name="connsiteX12" fmla="*/ 740229 w 786039"/>
              <a:gd name="connsiteY12" fmla="*/ 295226 h 491169"/>
              <a:gd name="connsiteX13" fmla="*/ 707572 w 786039"/>
              <a:gd name="connsiteY13" fmla="*/ 284340 h 491169"/>
              <a:gd name="connsiteX14" fmla="*/ 664029 w 786039"/>
              <a:gd name="connsiteY14" fmla="*/ 240798 h 491169"/>
              <a:gd name="connsiteX15" fmla="*/ 631372 w 786039"/>
              <a:gd name="connsiteY15" fmla="*/ 229912 h 491169"/>
              <a:gd name="connsiteX16" fmla="*/ 576943 w 786039"/>
              <a:gd name="connsiteY16" fmla="*/ 197255 h 491169"/>
              <a:gd name="connsiteX17" fmla="*/ 544286 w 786039"/>
              <a:gd name="connsiteY17" fmla="*/ 186369 h 491169"/>
              <a:gd name="connsiteX18" fmla="*/ 489857 w 786039"/>
              <a:gd name="connsiteY18" fmla="*/ 153712 h 491169"/>
              <a:gd name="connsiteX19" fmla="*/ 446314 w 786039"/>
              <a:gd name="connsiteY19" fmla="*/ 142826 h 491169"/>
              <a:gd name="connsiteX20" fmla="*/ 402772 w 786039"/>
              <a:gd name="connsiteY20" fmla="*/ 121055 h 491169"/>
              <a:gd name="connsiteX21" fmla="*/ 370114 w 786039"/>
              <a:gd name="connsiteY21" fmla="*/ 110169 h 491169"/>
              <a:gd name="connsiteX22" fmla="*/ 326572 w 786039"/>
              <a:gd name="connsiteY22" fmla="*/ 88398 h 491169"/>
              <a:gd name="connsiteX23" fmla="*/ 250372 w 786039"/>
              <a:gd name="connsiteY23" fmla="*/ 66626 h 491169"/>
              <a:gd name="connsiteX24" fmla="*/ 174172 w 786039"/>
              <a:gd name="connsiteY24" fmla="*/ 44855 h 491169"/>
              <a:gd name="connsiteX25" fmla="*/ 152400 w 786039"/>
              <a:gd name="connsiteY25" fmla="*/ 23083 h 491169"/>
              <a:gd name="connsiteX26" fmla="*/ 97972 w 786039"/>
              <a:gd name="connsiteY26" fmla="*/ 12198 h 491169"/>
              <a:gd name="connsiteX27" fmla="*/ 0 w 786039"/>
              <a:gd name="connsiteY27" fmla="*/ 1312 h 491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86039" h="491169">
                <a:moveTo>
                  <a:pt x="32657" y="55740"/>
                </a:moveTo>
                <a:lnTo>
                  <a:pt x="152400" y="131940"/>
                </a:lnTo>
                <a:cubicBezTo>
                  <a:pt x="176309" y="147155"/>
                  <a:pt x="195042" y="169365"/>
                  <a:pt x="217714" y="186369"/>
                </a:cubicBezTo>
                <a:cubicBezTo>
                  <a:pt x="238647" y="202069"/>
                  <a:pt x="261257" y="215398"/>
                  <a:pt x="283029" y="229912"/>
                </a:cubicBezTo>
                <a:cubicBezTo>
                  <a:pt x="386341" y="298786"/>
                  <a:pt x="278223" y="257340"/>
                  <a:pt x="359229" y="284340"/>
                </a:cubicBezTo>
                <a:cubicBezTo>
                  <a:pt x="408364" y="333477"/>
                  <a:pt x="386514" y="317355"/>
                  <a:pt x="468086" y="360540"/>
                </a:cubicBezTo>
                <a:cubicBezTo>
                  <a:pt x="578066" y="418765"/>
                  <a:pt x="549432" y="405799"/>
                  <a:pt x="642257" y="436740"/>
                </a:cubicBezTo>
                <a:cubicBezTo>
                  <a:pt x="656771" y="447626"/>
                  <a:pt x="669572" y="461284"/>
                  <a:pt x="685800" y="469398"/>
                </a:cubicBezTo>
                <a:cubicBezTo>
                  <a:pt x="699181" y="476089"/>
                  <a:pt x="714958" y="476173"/>
                  <a:pt x="729343" y="480283"/>
                </a:cubicBezTo>
                <a:cubicBezTo>
                  <a:pt x="740376" y="483435"/>
                  <a:pt x="751114" y="487540"/>
                  <a:pt x="762000" y="491169"/>
                </a:cubicBezTo>
                <a:cubicBezTo>
                  <a:pt x="769257" y="483912"/>
                  <a:pt x="782843" y="479619"/>
                  <a:pt x="783772" y="469398"/>
                </a:cubicBezTo>
                <a:cubicBezTo>
                  <a:pt x="791957" y="379362"/>
                  <a:pt x="777277" y="388931"/>
                  <a:pt x="751114" y="327883"/>
                </a:cubicBezTo>
                <a:cubicBezTo>
                  <a:pt x="746594" y="317336"/>
                  <a:pt x="748343" y="303340"/>
                  <a:pt x="740229" y="295226"/>
                </a:cubicBezTo>
                <a:cubicBezTo>
                  <a:pt x="732115" y="287112"/>
                  <a:pt x="718458" y="287969"/>
                  <a:pt x="707572" y="284340"/>
                </a:cubicBezTo>
                <a:cubicBezTo>
                  <a:pt x="693058" y="269826"/>
                  <a:pt x="680732" y="252728"/>
                  <a:pt x="664029" y="240798"/>
                </a:cubicBezTo>
                <a:cubicBezTo>
                  <a:pt x="654692" y="234129"/>
                  <a:pt x="641635" y="235044"/>
                  <a:pt x="631372" y="229912"/>
                </a:cubicBezTo>
                <a:cubicBezTo>
                  <a:pt x="612448" y="220450"/>
                  <a:pt x="595867" y="206717"/>
                  <a:pt x="576943" y="197255"/>
                </a:cubicBezTo>
                <a:cubicBezTo>
                  <a:pt x="566680" y="192123"/>
                  <a:pt x="554549" y="191501"/>
                  <a:pt x="544286" y="186369"/>
                </a:cubicBezTo>
                <a:cubicBezTo>
                  <a:pt x="525362" y="176907"/>
                  <a:pt x="509192" y="162305"/>
                  <a:pt x="489857" y="153712"/>
                </a:cubicBezTo>
                <a:cubicBezTo>
                  <a:pt x="476185" y="147636"/>
                  <a:pt x="460322" y="148079"/>
                  <a:pt x="446314" y="142826"/>
                </a:cubicBezTo>
                <a:cubicBezTo>
                  <a:pt x="431120" y="137128"/>
                  <a:pt x="417687" y="127447"/>
                  <a:pt x="402772" y="121055"/>
                </a:cubicBezTo>
                <a:cubicBezTo>
                  <a:pt x="392225" y="116535"/>
                  <a:pt x="380661" y="114689"/>
                  <a:pt x="370114" y="110169"/>
                </a:cubicBezTo>
                <a:cubicBezTo>
                  <a:pt x="355199" y="103777"/>
                  <a:pt x="341487" y="94790"/>
                  <a:pt x="326572" y="88398"/>
                </a:cubicBezTo>
                <a:cubicBezTo>
                  <a:pt x="300473" y="77213"/>
                  <a:pt x="277990" y="74517"/>
                  <a:pt x="250372" y="66626"/>
                </a:cubicBezTo>
                <a:cubicBezTo>
                  <a:pt x="141096" y="35404"/>
                  <a:pt x="310234" y="78869"/>
                  <a:pt x="174172" y="44855"/>
                </a:cubicBezTo>
                <a:cubicBezTo>
                  <a:pt x="166915" y="37598"/>
                  <a:pt x="161834" y="27126"/>
                  <a:pt x="152400" y="23083"/>
                </a:cubicBezTo>
                <a:cubicBezTo>
                  <a:pt x="135394" y="15795"/>
                  <a:pt x="115922" y="16685"/>
                  <a:pt x="97972" y="12198"/>
                </a:cubicBezTo>
                <a:cubicBezTo>
                  <a:pt x="26888" y="-5573"/>
                  <a:pt x="110508" y="1312"/>
                  <a:pt x="0" y="1312"/>
                </a:cubicBezTo>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Kombinationstegning 8"/>
          <p:cNvSpPr/>
          <p:nvPr/>
        </p:nvSpPr>
        <p:spPr>
          <a:xfrm>
            <a:off x="421273" y="4923701"/>
            <a:ext cx="713535" cy="581111"/>
          </a:xfrm>
          <a:custGeom>
            <a:avLst/>
            <a:gdLst>
              <a:gd name="connsiteX0" fmla="*/ 174 w 713535"/>
              <a:gd name="connsiteY0" fmla="*/ 581111 h 581111"/>
              <a:gd name="connsiteX1" fmla="*/ 43717 w 713535"/>
              <a:gd name="connsiteY1" fmla="*/ 526682 h 581111"/>
              <a:gd name="connsiteX2" fmla="*/ 109031 w 713535"/>
              <a:gd name="connsiteY2" fmla="*/ 439596 h 581111"/>
              <a:gd name="connsiteX3" fmla="*/ 141689 w 713535"/>
              <a:gd name="connsiteY3" fmla="*/ 406939 h 581111"/>
              <a:gd name="connsiteX4" fmla="*/ 163460 w 713535"/>
              <a:gd name="connsiteY4" fmla="*/ 374282 h 581111"/>
              <a:gd name="connsiteX5" fmla="*/ 250546 w 713535"/>
              <a:gd name="connsiteY5" fmla="*/ 287196 h 581111"/>
              <a:gd name="connsiteX6" fmla="*/ 326746 w 713535"/>
              <a:gd name="connsiteY6" fmla="*/ 232768 h 581111"/>
              <a:gd name="connsiteX7" fmla="*/ 413831 w 713535"/>
              <a:gd name="connsiteY7" fmla="*/ 167454 h 581111"/>
              <a:gd name="connsiteX8" fmla="*/ 457374 w 713535"/>
              <a:gd name="connsiteY8" fmla="*/ 123911 h 581111"/>
              <a:gd name="connsiteX9" fmla="*/ 500917 w 713535"/>
              <a:gd name="connsiteY9" fmla="*/ 102139 h 581111"/>
              <a:gd name="connsiteX10" fmla="*/ 533574 w 713535"/>
              <a:gd name="connsiteY10" fmla="*/ 80368 h 581111"/>
              <a:gd name="connsiteX11" fmla="*/ 566231 w 713535"/>
              <a:gd name="connsiteY11" fmla="*/ 69482 h 581111"/>
              <a:gd name="connsiteX12" fmla="*/ 653317 w 713535"/>
              <a:gd name="connsiteY12" fmla="*/ 36825 h 581111"/>
              <a:gd name="connsiteX13" fmla="*/ 707746 w 713535"/>
              <a:gd name="connsiteY13" fmla="*/ 4168 h 581111"/>
              <a:gd name="connsiteX14" fmla="*/ 675089 w 713535"/>
              <a:gd name="connsiteY14" fmla="*/ 80368 h 581111"/>
              <a:gd name="connsiteX15" fmla="*/ 653317 w 713535"/>
              <a:gd name="connsiteY15" fmla="*/ 113025 h 581111"/>
              <a:gd name="connsiteX16" fmla="*/ 620660 w 713535"/>
              <a:gd name="connsiteY16" fmla="*/ 134796 h 581111"/>
              <a:gd name="connsiteX17" fmla="*/ 500917 w 713535"/>
              <a:gd name="connsiteY17" fmla="*/ 243654 h 581111"/>
              <a:gd name="connsiteX18" fmla="*/ 468260 w 713535"/>
              <a:gd name="connsiteY18" fmla="*/ 265425 h 581111"/>
              <a:gd name="connsiteX19" fmla="*/ 392060 w 713535"/>
              <a:gd name="connsiteY19" fmla="*/ 298082 h 581111"/>
              <a:gd name="connsiteX20" fmla="*/ 348517 w 713535"/>
              <a:gd name="connsiteY20" fmla="*/ 330739 h 581111"/>
              <a:gd name="connsiteX21" fmla="*/ 304974 w 713535"/>
              <a:gd name="connsiteY21" fmla="*/ 352511 h 581111"/>
              <a:gd name="connsiteX22" fmla="*/ 228774 w 713535"/>
              <a:gd name="connsiteY22" fmla="*/ 406939 h 581111"/>
              <a:gd name="connsiteX23" fmla="*/ 174346 w 713535"/>
              <a:gd name="connsiteY23" fmla="*/ 428711 h 581111"/>
              <a:gd name="connsiteX24" fmla="*/ 98146 w 713535"/>
              <a:gd name="connsiteY24" fmla="*/ 483139 h 581111"/>
              <a:gd name="connsiteX25" fmla="*/ 43717 w 713535"/>
              <a:gd name="connsiteY25" fmla="*/ 526682 h 581111"/>
              <a:gd name="connsiteX26" fmla="*/ 174 w 713535"/>
              <a:gd name="connsiteY26" fmla="*/ 581111 h 58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3535" h="581111">
                <a:moveTo>
                  <a:pt x="174" y="581111"/>
                </a:moveTo>
                <a:cubicBezTo>
                  <a:pt x="174" y="581111"/>
                  <a:pt x="29776" y="545269"/>
                  <a:pt x="43717" y="526682"/>
                </a:cubicBezTo>
                <a:cubicBezTo>
                  <a:pt x="92315" y="461886"/>
                  <a:pt x="32565" y="526986"/>
                  <a:pt x="109031" y="439596"/>
                </a:cubicBezTo>
                <a:cubicBezTo>
                  <a:pt x="119169" y="428010"/>
                  <a:pt x="131833" y="418766"/>
                  <a:pt x="141689" y="406939"/>
                </a:cubicBezTo>
                <a:cubicBezTo>
                  <a:pt x="150065" y="396889"/>
                  <a:pt x="154660" y="383963"/>
                  <a:pt x="163460" y="374282"/>
                </a:cubicBezTo>
                <a:cubicBezTo>
                  <a:pt x="191075" y="343905"/>
                  <a:pt x="221517" y="316225"/>
                  <a:pt x="250546" y="287196"/>
                </a:cubicBezTo>
                <a:cubicBezTo>
                  <a:pt x="306913" y="230829"/>
                  <a:pt x="277293" y="276040"/>
                  <a:pt x="326746" y="232768"/>
                </a:cubicBezTo>
                <a:cubicBezTo>
                  <a:pt x="403721" y="165414"/>
                  <a:pt x="350378" y="188604"/>
                  <a:pt x="413831" y="167454"/>
                </a:cubicBezTo>
                <a:cubicBezTo>
                  <a:pt x="428345" y="152940"/>
                  <a:pt x="440953" y="136227"/>
                  <a:pt x="457374" y="123911"/>
                </a:cubicBezTo>
                <a:cubicBezTo>
                  <a:pt x="470356" y="114174"/>
                  <a:pt x="486828" y="110190"/>
                  <a:pt x="500917" y="102139"/>
                </a:cubicBezTo>
                <a:cubicBezTo>
                  <a:pt x="512276" y="95648"/>
                  <a:pt x="521872" y="86219"/>
                  <a:pt x="533574" y="80368"/>
                </a:cubicBezTo>
                <a:cubicBezTo>
                  <a:pt x="543837" y="75236"/>
                  <a:pt x="555684" y="74002"/>
                  <a:pt x="566231" y="69482"/>
                </a:cubicBezTo>
                <a:cubicBezTo>
                  <a:pt x="645923" y="35328"/>
                  <a:pt x="573040" y="56895"/>
                  <a:pt x="653317" y="36825"/>
                </a:cubicBezTo>
                <a:cubicBezTo>
                  <a:pt x="653711" y="36432"/>
                  <a:pt x="698326" y="-14672"/>
                  <a:pt x="707746" y="4168"/>
                </a:cubicBezTo>
                <a:cubicBezTo>
                  <a:pt x="727461" y="43598"/>
                  <a:pt x="691851" y="59415"/>
                  <a:pt x="675089" y="80368"/>
                </a:cubicBezTo>
                <a:cubicBezTo>
                  <a:pt x="666916" y="90584"/>
                  <a:pt x="662568" y="103774"/>
                  <a:pt x="653317" y="113025"/>
                </a:cubicBezTo>
                <a:cubicBezTo>
                  <a:pt x="644066" y="122276"/>
                  <a:pt x="630438" y="126104"/>
                  <a:pt x="620660" y="134796"/>
                </a:cubicBezTo>
                <a:cubicBezTo>
                  <a:pt x="510958" y="232310"/>
                  <a:pt x="600487" y="168977"/>
                  <a:pt x="500917" y="243654"/>
                </a:cubicBezTo>
                <a:cubicBezTo>
                  <a:pt x="490451" y="251504"/>
                  <a:pt x="479962" y="259574"/>
                  <a:pt x="468260" y="265425"/>
                </a:cubicBezTo>
                <a:cubicBezTo>
                  <a:pt x="394189" y="302460"/>
                  <a:pt x="482663" y="241456"/>
                  <a:pt x="392060" y="298082"/>
                </a:cubicBezTo>
                <a:cubicBezTo>
                  <a:pt x="376675" y="307698"/>
                  <a:pt x="363902" y="321123"/>
                  <a:pt x="348517" y="330739"/>
                </a:cubicBezTo>
                <a:cubicBezTo>
                  <a:pt x="334756" y="339340"/>
                  <a:pt x="318665" y="343799"/>
                  <a:pt x="304974" y="352511"/>
                </a:cubicBezTo>
                <a:cubicBezTo>
                  <a:pt x="278640" y="369269"/>
                  <a:pt x="255736" y="391211"/>
                  <a:pt x="228774" y="406939"/>
                </a:cubicBezTo>
                <a:cubicBezTo>
                  <a:pt x="211895" y="416785"/>
                  <a:pt x="192489" y="421454"/>
                  <a:pt x="174346" y="428711"/>
                </a:cubicBezTo>
                <a:cubicBezTo>
                  <a:pt x="103029" y="500028"/>
                  <a:pt x="184115" y="425827"/>
                  <a:pt x="98146" y="483139"/>
                </a:cubicBezTo>
                <a:cubicBezTo>
                  <a:pt x="78814" y="496027"/>
                  <a:pt x="63420" y="514368"/>
                  <a:pt x="43717" y="526682"/>
                </a:cubicBezTo>
                <a:cubicBezTo>
                  <a:pt x="-5198" y="557254"/>
                  <a:pt x="174" y="581111"/>
                  <a:pt x="174" y="581111"/>
                </a:cubicBez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Kombinationstegning 9"/>
          <p:cNvSpPr/>
          <p:nvPr/>
        </p:nvSpPr>
        <p:spPr>
          <a:xfrm>
            <a:off x="237579" y="4691743"/>
            <a:ext cx="367388" cy="707571"/>
          </a:xfrm>
          <a:custGeom>
            <a:avLst/>
            <a:gdLst>
              <a:gd name="connsiteX0" fmla="*/ 328478 w 367388"/>
              <a:gd name="connsiteY0" fmla="*/ 707571 h 707571"/>
              <a:gd name="connsiteX1" fmla="*/ 350250 w 367388"/>
              <a:gd name="connsiteY1" fmla="*/ 653143 h 707571"/>
              <a:gd name="connsiteX2" fmla="*/ 350250 w 367388"/>
              <a:gd name="connsiteY2" fmla="*/ 337457 h 707571"/>
              <a:gd name="connsiteX3" fmla="*/ 328478 w 367388"/>
              <a:gd name="connsiteY3" fmla="*/ 293914 h 707571"/>
              <a:gd name="connsiteX4" fmla="*/ 295821 w 367388"/>
              <a:gd name="connsiteY4" fmla="*/ 272143 h 707571"/>
              <a:gd name="connsiteX5" fmla="*/ 230507 w 367388"/>
              <a:gd name="connsiteY5" fmla="*/ 206828 h 707571"/>
              <a:gd name="connsiteX6" fmla="*/ 208735 w 367388"/>
              <a:gd name="connsiteY6" fmla="*/ 185057 h 707571"/>
              <a:gd name="connsiteX7" fmla="*/ 186964 w 367388"/>
              <a:gd name="connsiteY7" fmla="*/ 152400 h 707571"/>
              <a:gd name="connsiteX8" fmla="*/ 78107 w 367388"/>
              <a:gd name="connsiteY8" fmla="*/ 65314 h 707571"/>
              <a:gd name="connsiteX9" fmla="*/ 34564 w 367388"/>
              <a:gd name="connsiteY9" fmla="*/ 0 h 707571"/>
              <a:gd name="connsiteX10" fmla="*/ 1907 w 367388"/>
              <a:gd name="connsiteY10" fmla="*/ 10886 h 707571"/>
              <a:gd name="connsiteX11" fmla="*/ 12792 w 367388"/>
              <a:gd name="connsiteY11" fmla="*/ 130628 h 707571"/>
              <a:gd name="connsiteX12" fmla="*/ 23678 w 367388"/>
              <a:gd name="connsiteY12" fmla="*/ 174171 h 707571"/>
              <a:gd name="connsiteX13" fmla="*/ 78107 w 367388"/>
              <a:gd name="connsiteY13" fmla="*/ 217714 h 707571"/>
              <a:gd name="connsiteX14" fmla="*/ 88992 w 367388"/>
              <a:gd name="connsiteY14" fmla="*/ 250371 h 707571"/>
              <a:gd name="connsiteX15" fmla="*/ 154307 w 367388"/>
              <a:gd name="connsiteY15" fmla="*/ 293914 h 707571"/>
              <a:gd name="connsiteX16" fmla="*/ 165192 w 367388"/>
              <a:gd name="connsiteY16" fmla="*/ 326571 h 707571"/>
              <a:gd name="connsiteX17" fmla="*/ 186964 w 367388"/>
              <a:gd name="connsiteY17" fmla="*/ 348343 h 707571"/>
              <a:gd name="connsiteX18" fmla="*/ 208735 w 367388"/>
              <a:gd name="connsiteY18" fmla="*/ 381000 h 707571"/>
              <a:gd name="connsiteX19" fmla="*/ 241392 w 367388"/>
              <a:gd name="connsiteY19" fmla="*/ 457200 h 707571"/>
              <a:gd name="connsiteX20" fmla="*/ 263164 w 367388"/>
              <a:gd name="connsiteY20" fmla="*/ 522514 h 707571"/>
              <a:gd name="connsiteX21" fmla="*/ 252278 w 367388"/>
              <a:gd name="connsiteY21" fmla="*/ 620486 h 707571"/>
              <a:gd name="connsiteX22" fmla="*/ 230507 w 367388"/>
              <a:gd name="connsiteY22" fmla="*/ 685800 h 70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7388" h="707571">
                <a:moveTo>
                  <a:pt x="328478" y="707571"/>
                </a:moveTo>
                <a:cubicBezTo>
                  <a:pt x="335735" y="689428"/>
                  <a:pt x="344071" y="671681"/>
                  <a:pt x="350250" y="653143"/>
                </a:cubicBezTo>
                <a:cubicBezTo>
                  <a:pt x="383460" y="553513"/>
                  <a:pt x="359868" y="430428"/>
                  <a:pt x="350250" y="337457"/>
                </a:cubicBezTo>
                <a:cubicBezTo>
                  <a:pt x="348580" y="321316"/>
                  <a:pt x="338867" y="306380"/>
                  <a:pt x="328478" y="293914"/>
                </a:cubicBezTo>
                <a:cubicBezTo>
                  <a:pt x="320102" y="283864"/>
                  <a:pt x="305754" y="280657"/>
                  <a:pt x="295821" y="272143"/>
                </a:cubicBezTo>
                <a:cubicBezTo>
                  <a:pt x="295798" y="272123"/>
                  <a:pt x="241404" y="217725"/>
                  <a:pt x="230507" y="206828"/>
                </a:cubicBezTo>
                <a:cubicBezTo>
                  <a:pt x="223250" y="199571"/>
                  <a:pt x="214428" y="193597"/>
                  <a:pt x="208735" y="185057"/>
                </a:cubicBezTo>
                <a:cubicBezTo>
                  <a:pt x="201478" y="174171"/>
                  <a:pt x="196810" y="161015"/>
                  <a:pt x="186964" y="152400"/>
                </a:cubicBezTo>
                <a:cubicBezTo>
                  <a:pt x="140380" y="111638"/>
                  <a:pt x="112061" y="116245"/>
                  <a:pt x="78107" y="65314"/>
                </a:cubicBezTo>
                <a:lnTo>
                  <a:pt x="34564" y="0"/>
                </a:lnTo>
                <a:cubicBezTo>
                  <a:pt x="23678" y="3629"/>
                  <a:pt x="3793" y="-432"/>
                  <a:pt x="1907" y="10886"/>
                </a:cubicBezTo>
                <a:cubicBezTo>
                  <a:pt x="-4682" y="50419"/>
                  <a:pt x="7495" y="90901"/>
                  <a:pt x="12792" y="130628"/>
                </a:cubicBezTo>
                <a:cubicBezTo>
                  <a:pt x="14769" y="145458"/>
                  <a:pt x="16987" y="160789"/>
                  <a:pt x="23678" y="174171"/>
                </a:cubicBezTo>
                <a:cubicBezTo>
                  <a:pt x="31434" y="189683"/>
                  <a:pt x="66569" y="210022"/>
                  <a:pt x="78107" y="217714"/>
                </a:cubicBezTo>
                <a:cubicBezTo>
                  <a:pt x="81735" y="228600"/>
                  <a:pt x="80878" y="242257"/>
                  <a:pt x="88992" y="250371"/>
                </a:cubicBezTo>
                <a:cubicBezTo>
                  <a:pt x="107494" y="268873"/>
                  <a:pt x="154307" y="293914"/>
                  <a:pt x="154307" y="293914"/>
                </a:cubicBezTo>
                <a:cubicBezTo>
                  <a:pt x="157935" y="304800"/>
                  <a:pt x="159289" y="316732"/>
                  <a:pt x="165192" y="326571"/>
                </a:cubicBezTo>
                <a:cubicBezTo>
                  <a:pt x="170472" y="335372"/>
                  <a:pt x="180553" y="340329"/>
                  <a:pt x="186964" y="348343"/>
                </a:cubicBezTo>
                <a:cubicBezTo>
                  <a:pt x="195137" y="358559"/>
                  <a:pt x="201478" y="370114"/>
                  <a:pt x="208735" y="381000"/>
                </a:cubicBezTo>
                <a:cubicBezTo>
                  <a:pt x="237531" y="496182"/>
                  <a:pt x="198435" y="360548"/>
                  <a:pt x="241392" y="457200"/>
                </a:cubicBezTo>
                <a:cubicBezTo>
                  <a:pt x="250713" y="478171"/>
                  <a:pt x="263164" y="522514"/>
                  <a:pt x="263164" y="522514"/>
                </a:cubicBezTo>
                <a:cubicBezTo>
                  <a:pt x="259535" y="555171"/>
                  <a:pt x="258722" y="588266"/>
                  <a:pt x="252278" y="620486"/>
                </a:cubicBezTo>
                <a:cubicBezTo>
                  <a:pt x="247777" y="642989"/>
                  <a:pt x="230507" y="685800"/>
                  <a:pt x="230507" y="685800"/>
                </a:cubicBezTo>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Kombinationstegning 11"/>
          <p:cNvSpPr/>
          <p:nvPr/>
        </p:nvSpPr>
        <p:spPr>
          <a:xfrm>
            <a:off x="32656" y="5050302"/>
            <a:ext cx="478971" cy="371451"/>
          </a:xfrm>
          <a:custGeom>
            <a:avLst/>
            <a:gdLst>
              <a:gd name="connsiteX0" fmla="*/ 10886 w 478971"/>
              <a:gd name="connsiteY0" fmla="*/ 130629 h 371451"/>
              <a:gd name="connsiteX1" fmla="*/ 119743 w 478971"/>
              <a:gd name="connsiteY1" fmla="*/ 206829 h 371451"/>
              <a:gd name="connsiteX2" fmla="*/ 163286 w 478971"/>
              <a:gd name="connsiteY2" fmla="*/ 239486 h 371451"/>
              <a:gd name="connsiteX3" fmla="*/ 217714 w 478971"/>
              <a:gd name="connsiteY3" fmla="*/ 261257 h 371451"/>
              <a:gd name="connsiteX4" fmla="*/ 293914 w 478971"/>
              <a:gd name="connsiteY4" fmla="*/ 304800 h 371451"/>
              <a:gd name="connsiteX5" fmla="*/ 348343 w 478971"/>
              <a:gd name="connsiteY5" fmla="*/ 315686 h 371451"/>
              <a:gd name="connsiteX6" fmla="*/ 402771 w 478971"/>
              <a:gd name="connsiteY6" fmla="*/ 337457 h 371451"/>
              <a:gd name="connsiteX7" fmla="*/ 457200 w 478971"/>
              <a:gd name="connsiteY7" fmla="*/ 370114 h 371451"/>
              <a:gd name="connsiteX8" fmla="*/ 478971 w 478971"/>
              <a:gd name="connsiteY8" fmla="*/ 337457 h 371451"/>
              <a:gd name="connsiteX9" fmla="*/ 457200 w 478971"/>
              <a:gd name="connsiteY9" fmla="*/ 261257 h 371451"/>
              <a:gd name="connsiteX10" fmla="*/ 424543 w 478971"/>
              <a:gd name="connsiteY10" fmla="*/ 250371 h 371451"/>
              <a:gd name="connsiteX11" fmla="*/ 359229 w 478971"/>
              <a:gd name="connsiteY11" fmla="*/ 195943 h 371451"/>
              <a:gd name="connsiteX12" fmla="*/ 326571 w 478971"/>
              <a:gd name="connsiteY12" fmla="*/ 185057 h 371451"/>
              <a:gd name="connsiteX13" fmla="*/ 293914 w 478971"/>
              <a:gd name="connsiteY13" fmla="*/ 163286 h 371451"/>
              <a:gd name="connsiteX14" fmla="*/ 272143 w 478971"/>
              <a:gd name="connsiteY14" fmla="*/ 141514 h 371451"/>
              <a:gd name="connsiteX15" fmla="*/ 239486 w 478971"/>
              <a:gd name="connsiteY15" fmla="*/ 130629 h 371451"/>
              <a:gd name="connsiteX16" fmla="*/ 163286 w 478971"/>
              <a:gd name="connsiteY16" fmla="*/ 87086 h 371451"/>
              <a:gd name="connsiteX17" fmla="*/ 130629 w 478971"/>
              <a:gd name="connsiteY17" fmla="*/ 65314 h 371451"/>
              <a:gd name="connsiteX18" fmla="*/ 97971 w 478971"/>
              <a:gd name="connsiteY18" fmla="*/ 54429 h 371451"/>
              <a:gd name="connsiteX19" fmla="*/ 54429 w 478971"/>
              <a:gd name="connsiteY19" fmla="*/ 32657 h 371451"/>
              <a:gd name="connsiteX20" fmla="*/ 21771 w 478971"/>
              <a:gd name="connsiteY20" fmla="*/ 21771 h 371451"/>
              <a:gd name="connsiteX21" fmla="*/ 0 w 478971"/>
              <a:gd name="connsiteY21" fmla="*/ 0 h 37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971" h="371451">
                <a:moveTo>
                  <a:pt x="10886" y="130629"/>
                </a:moveTo>
                <a:cubicBezTo>
                  <a:pt x="122657" y="220045"/>
                  <a:pt x="8217" y="132478"/>
                  <a:pt x="119743" y="206829"/>
                </a:cubicBezTo>
                <a:cubicBezTo>
                  <a:pt x="134839" y="216893"/>
                  <a:pt x="147426" y="230675"/>
                  <a:pt x="163286" y="239486"/>
                </a:cubicBezTo>
                <a:cubicBezTo>
                  <a:pt x="180367" y="248976"/>
                  <a:pt x="200237" y="252518"/>
                  <a:pt x="217714" y="261257"/>
                </a:cubicBezTo>
                <a:cubicBezTo>
                  <a:pt x="265498" y="285149"/>
                  <a:pt x="236654" y="285713"/>
                  <a:pt x="293914" y="304800"/>
                </a:cubicBezTo>
                <a:cubicBezTo>
                  <a:pt x="311467" y="310651"/>
                  <a:pt x="330621" y="310369"/>
                  <a:pt x="348343" y="315686"/>
                </a:cubicBezTo>
                <a:cubicBezTo>
                  <a:pt x="367059" y="321301"/>
                  <a:pt x="384628" y="330200"/>
                  <a:pt x="402771" y="337457"/>
                </a:cubicBezTo>
                <a:cubicBezTo>
                  <a:pt x="412794" y="347480"/>
                  <a:pt x="437012" y="378189"/>
                  <a:pt x="457200" y="370114"/>
                </a:cubicBezTo>
                <a:cubicBezTo>
                  <a:pt x="469347" y="365255"/>
                  <a:pt x="471714" y="348343"/>
                  <a:pt x="478971" y="337457"/>
                </a:cubicBezTo>
                <a:cubicBezTo>
                  <a:pt x="478876" y="337078"/>
                  <a:pt x="462407" y="266464"/>
                  <a:pt x="457200" y="261257"/>
                </a:cubicBezTo>
                <a:cubicBezTo>
                  <a:pt x="449086" y="253143"/>
                  <a:pt x="435429" y="254000"/>
                  <a:pt x="424543" y="250371"/>
                </a:cubicBezTo>
                <a:cubicBezTo>
                  <a:pt x="402142" y="227971"/>
                  <a:pt x="389414" y="213192"/>
                  <a:pt x="359229" y="195943"/>
                </a:cubicBezTo>
                <a:cubicBezTo>
                  <a:pt x="349266" y="190250"/>
                  <a:pt x="336834" y="190189"/>
                  <a:pt x="326571" y="185057"/>
                </a:cubicBezTo>
                <a:cubicBezTo>
                  <a:pt x="314869" y="179206"/>
                  <a:pt x="304130" y="171459"/>
                  <a:pt x="293914" y="163286"/>
                </a:cubicBezTo>
                <a:cubicBezTo>
                  <a:pt x="285900" y="156875"/>
                  <a:pt x="280944" y="146794"/>
                  <a:pt x="272143" y="141514"/>
                </a:cubicBezTo>
                <a:cubicBezTo>
                  <a:pt x="262304" y="135610"/>
                  <a:pt x="250372" y="134257"/>
                  <a:pt x="239486" y="130629"/>
                </a:cubicBezTo>
                <a:cubicBezTo>
                  <a:pt x="159922" y="77585"/>
                  <a:pt x="259964" y="142331"/>
                  <a:pt x="163286" y="87086"/>
                </a:cubicBezTo>
                <a:cubicBezTo>
                  <a:pt x="151927" y="80595"/>
                  <a:pt x="142331" y="71165"/>
                  <a:pt x="130629" y="65314"/>
                </a:cubicBezTo>
                <a:cubicBezTo>
                  <a:pt x="120366" y="60182"/>
                  <a:pt x="108518" y="58949"/>
                  <a:pt x="97971" y="54429"/>
                </a:cubicBezTo>
                <a:cubicBezTo>
                  <a:pt x="83056" y="48037"/>
                  <a:pt x="69344" y="39049"/>
                  <a:pt x="54429" y="32657"/>
                </a:cubicBezTo>
                <a:cubicBezTo>
                  <a:pt x="43882" y="28137"/>
                  <a:pt x="31611" y="27675"/>
                  <a:pt x="21771" y="21771"/>
                </a:cubicBezTo>
                <a:cubicBezTo>
                  <a:pt x="12971" y="16491"/>
                  <a:pt x="7257" y="7257"/>
                  <a:pt x="0" y="0"/>
                </a:cubicBezTo>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Sol 12"/>
          <p:cNvSpPr/>
          <p:nvPr/>
        </p:nvSpPr>
        <p:spPr>
          <a:xfrm>
            <a:off x="402771" y="692696"/>
            <a:ext cx="914400" cy="914400"/>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Kombinationstegning 13"/>
          <p:cNvSpPr/>
          <p:nvPr/>
        </p:nvSpPr>
        <p:spPr>
          <a:xfrm>
            <a:off x="6639398" y="696686"/>
            <a:ext cx="1753495" cy="1091347"/>
          </a:xfrm>
          <a:custGeom>
            <a:avLst/>
            <a:gdLst>
              <a:gd name="connsiteX0" fmla="*/ 66202 w 1753495"/>
              <a:gd name="connsiteY0" fmla="*/ 1066800 h 1091347"/>
              <a:gd name="connsiteX1" fmla="*/ 55316 w 1753495"/>
              <a:gd name="connsiteY1" fmla="*/ 1012371 h 1091347"/>
              <a:gd name="connsiteX2" fmla="*/ 66202 w 1753495"/>
              <a:gd name="connsiteY2" fmla="*/ 957943 h 1091347"/>
              <a:gd name="connsiteX3" fmla="*/ 109745 w 1753495"/>
              <a:gd name="connsiteY3" fmla="*/ 870857 h 1091347"/>
              <a:gd name="connsiteX4" fmla="*/ 153288 w 1753495"/>
              <a:gd name="connsiteY4" fmla="*/ 849085 h 1091347"/>
              <a:gd name="connsiteX5" fmla="*/ 185945 w 1753495"/>
              <a:gd name="connsiteY5" fmla="*/ 838200 h 1091347"/>
              <a:gd name="connsiteX6" fmla="*/ 240373 w 1753495"/>
              <a:gd name="connsiteY6" fmla="*/ 805543 h 1091347"/>
              <a:gd name="connsiteX7" fmla="*/ 327459 w 1753495"/>
              <a:gd name="connsiteY7" fmla="*/ 783771 h 1091347"/>
              <a:gd name="connsiteX8" fmla="*/ 458088 w 1753495"/>
              <a:gd name="connsiteY8" fmla="*/ 794657 h 1091347"/>
              <a:gd name="connsiteX9" fmla="*/ 490745 w 1753495"/>
              <a:gd name="connsiteY9" fmla="*/ 805543 h 1091347"/>
              <a:gd name="connsiteX10" fmla="*/ 512516 w 1753495"/>
              <a:gd name="connsiteY10" fmla="*/ 870857 h 1091347"/>
              <a:gd name="connsiteX11" fmla="*/ 556059 w 1753495"/>
              <a:gd name="connsiteY11" fmla="*/ 979714 h 1091347"/>
              <a:gd name="connsiteX12" fmla="*/ 566945 w 1753495"/>
              <a:gd name="connsiteY12" fmla="*/ 1012371 h 1091347"/>
              <a:gd name="connsiteX13" fmla="*/ 577831 w 1753495"/>
              <a:gd name="connsiteY13" fmla="*/ 1045028 h 1091347"/>
              <a:gd name="connsiteX14" fmla="*/ 697573 w 1753495"/>
              <a:gd name="connsiteY14" fmla="*/ 1034143 h 1091347"/>
              <a:gd name="connsiteX15" fmla="*/ 752002 w 1753495"/>
              <a:gd name="connsiteY15" fmla="*/ 1023257 h 1091347"/>
              <a:gd name="connsiteX16" fmla="*/ 969716 w 1753495"/>
              <a:gd name="connsiteY16" fmla="*/ 1034143 h 1091347"/>
              <a:gd name="connsiteX17" fmla="*/ 1731716 w 1753495"/>
              <a:gd name="connsiteY17" fmla="*/ 1034143 h 1091347"/>
              <a:gd name="connsiteX18" fmla="*/ 1753488 w 1753495"/>
              <a:gd name="connsiteY18" fmla="*/ 968828 h 1091347"/>
              <a:gd name="connsiteX19" fmla="*/ 1709945 w 1753495"/>
              <a:gd name="connsiteY19" fmla="*/ 609600 h 1091347"/>
              <a:gd name="connsiteX20" fmla="*/ 1699059 w 1753495"/>
              <a:gd name="connsiteY20" fmla="*/ 566057 h 1091347"/>
              <a:gd name="connsiteX21" fmla="*/ 1677288 w 1753495"/>
              <a:gd name="connsiteY21" fmla="*/ 533400 h 1091347"/>
              <a:gd name="connsiteX22" fmla="*/ 1666402 w 1753495"/>
              <a:gd name="connsiteY22" fmla="*/ 500743 h 1091347"/>
              <a:gd name="connsiteX23" fmla="*/ 1622859 w 1753495"/>
              <a:gd name="connsiteY23" fmla="*/ 446314 h 1091347"/>
              <a:gd name="connsiteX24" fmla="*/ 1611973 w 1753495"/>
              <a:gd name="connsiteY24" fmla="*/ 413657 h 1091347"/>
              <a:gd name="connsiteX25" fmla="*/ 1535773 w 1753495"/>
              <a:gd name="connsiteY25" fmla="*/ 337457 h 1091347"/>
              <a:gd name="connsiteX26" fmla="*/ 1448688 w 1753495"/>
              <a:gd name="connsiteY26" fmla="*/ 250371 h 1091347"/>
              <a:gd name="connsiteX27" fmla="*/ 1416031 w 1753495"/>
              <a:gd name="connsiteY27" fmla="*/ 228600 h 1091347"/>
              <a:gd name="connsiteX28" fmla="*/ 1394259 w 1753495"/>
              <a:gd name="connsiteY28" fmla="*/ 206828 h 1091347"/>
              <a:gd name="connsiteX29" fmla="*/ 1350716 w 1753495"/>
              <a:gd name="connsiteY29" fmla="*/ 185057 h 1091347"/>
              <a:gd name="connsiteX30" fmla="*/ 1285402 w 1753495"/>
              <a:gd name="connsiteY30" fmla="*/ 130628 h 1091347"/>
              <a:gd name="connsiteX31" fmla="*/ 1252745 w 1753495"/>
              <a:gd name="connsiteY31" fmla="*/ 108857 h 1091347"/>
              <a:gd name="connsiteX32" fmla="*/ 1230973 w 1753495"/>
              <a:gd name="connsiteY32" fmla="*/ 87085 h 1091347"/>
              <a:gd name="connsiteX33" fmla="*/ 1176545 w 1753495"/>
              <a:gd name="connsiteY33" fmla="*/ 54428 h 1091347"/>
              <a:gd name="connsiteX34" fmla="*/ 1143888 w 1753495"/>
              <a:gd name="connsiteY34" fmla="*/ 32657 h 1091347"/>
              <a:gd name="connsiteX35" fmla="*/ 1067688 w 1753495"/>
              <a:gd name="connsiteY35" fmla="*/ 0 h 1091347"/>
              <a:gd name="connsiteX36" fmla="*/ 839088 w 1753495"/>
              <a:gd name="connsiteY36" fmla="*/ 10885 h 1091347"/>
              <a:gd name="connsiteX37" fmla="*/ 806431 w 1753495"/>
              <a:gd name="connsiteY37" fmla="*/ 21771 h 1091347"/>
              <a:gd name="connsiteX38" fmla="*/ 762888 w 1753495"/>
              <a:gd name="connsiteY38" fmla="*/ 32657 h 1091347"/>
              <a:gd name="connsiteX39" fmla="*/ 697573 w 1753495"/>
              <a:gd name="connsiteY39" fmla="*/ 54428 h 1091347"/>
              <a:gd name="connsiteX40" fmla="*/ 675802 w 1753495"/>
              <a:gd name="connsiteY40" fmla="*/ 76200 h 1091347"/>
              <a:gd name="connsiteX41" fmla="*/ 643145 w 1753495"/>
              <a:gd name="connsiteY41" fmla="*/ 97971 h 1091347"/>
              <a:gd name="connsiteX42" fmla="*/ 632259 w 1753495"/>
              <a:gd name="connsiteY42" fmla="*/ 130628 h 1091347"/>
              <a:gd name="connsiteX43" fmla="*/ 610488 w 1753495"/>
              <a:gd name="connsiteY43" fmla="*/ 152400 h 1091347"/>
              <a:gd name="connsiteX44" fmla="*/ 588716 w 1753495"/>
              <a:gd name="connsiteY44" fmla="*/ 185057 h 1091347"/>
              <a:gd name="connsiteX45" fmla="*/ 556059 w 1753495"/>
              <a:gd name="connsiteY45" fmla="*/ 228600 h 1091347"/>
              <a:gd name="connsiteX46" fmla="*/ 490745 w 1753495"/>
              <a:gd name="connsiteY46" fmla="*/ 348343 h 1091347"/>
              <a:gd name="connsiteX47" fmla="*/ 479859 w 1753495"/>
              <a:gd name="connsiteY47" fmla="*/ 381000 h 1091347"/>
              <a:gd name="connsiteX48" fmla="*/ 458088 w 1753495"/>
              <a:gd name="connsiteY48" fmla="*/ 424543 h 1091347"/>
              <a:gd name="connsiteX49" fmla="*/ 436316 w 1753495"/>
              <a:gd name="connsiteY49" fmla="*/ 511628 h 1091347"/>
              <a:gd name="connsiteX50" fmla="*/ 414545 w 1753495"/>
              <a:gd name="connsiteY50" fmla="*/ 576943 h 1091347"/>
              <a:gd name="connsiteX51" fmla="*/ 403659 w 1753495"/>
              <a:gd name="connsiteY51" fmla="*/ 609600 h 1091347"/>
              <a:gd name="connsiteX52" fmla="*/ 392773 w 1753495"/>
              <a:gd name="connsiteY52" fmla="*/ 664028 h 1091347"/>
              <a:gd name="connsiteX53" fmla="*/ 338345 w 1753495"/>
              <a:gd name="connsiteY53" fmla="*/ 674914 h 1091347"/>
              <a:gd name="connsiteX54" fmla="*/ 175059 w 1753495"/>
              <a:gd name="connsiteY54" fmla="*/ 696685 h 1091347"/>
              <a:gd name="connsiteX55" fmla="*/ 120631 w 1753495"/>
              <a:gd name="connsiteY55" fmla="*/ 729343 h 1091347"/>
              <a:gd name="connsiteX56" fmla="*/ 77088 w 1753495"/>
              <a:gd name="connsiteY56" fmla="*/ 783771 h 1091347"/>
              <a:gd name="connsiteX57" fmla="*/ 55316 w 1753495"/>
              <a:gd name="connsiteY57" fmla="*/ 805543 h 1091347"/>
              <a:gd name="connsiteX58" fmla="*/ 33545 w 1753495"/>
              <a:gd name="connsiteY58" fmla="*/ 849085 h 1091347"/>
              <a:gd name="connsiteX59" fmla="*/ 11773 w 1753495"/>
              <a:gd name="connsiteY59" fmla="*/ 881743 h 1091347"/>
              <a:gd name="connsiteX60" fmla="*/ 11773 w 1753495"/>
              <a:gd name="connsiteY60" fmla="*/ 990600 h 1091347"/>
              <a:gd name="connsiteX61" fmla="*/ 22659 w 1753495"/>
              <a:gd name="connsiteY61" fmla="*/ 1088571 h 1091347"/>
              <a:gd name="connsiteX62" fmla="*/ 66202 w 1753495"/>
              <a:gd name="connsiteY62" fmla="*/ 1066800 h 109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753495" h="1091347">
                <a:moveTo>
                  <a:pt x="66202" y="1066800"/>
                </a:moveTo>
                <a:cubicBezTo>
                  <a:pt x="71645" y="1054100"/>
                  <a:pt x="55316" y="1030873"/>
                  <a:pt x="55316" y="1012371"/>
                </a:cubicBezTo>
                <a:cubicBezTo>
                  <a:pt x="55316" y="993869"/>
                  <a:pt x="61334" y="975793"/>
                  <a:pt x="66202" y="957943"/>
                </a:cubicBezTo>
                <a:cubicBezTo>
                  <a:pt x="76220" y="921211"/>
                  <a:pt x="78453" y="891718"/>
                  <a:pt x="109745" y="870857"/>
                </a:cubicBezTo>
                <a:cubicBezTo>
                  <a:pt x="123247" y="861856"/>
                  <a:pt x="138372" y="855477"/>
                  <a:pt x="153288" y="849085"/>
                </a:cubicBezTo>
                <a:cubicBezTo>
                  <a:pt x="163835" y="844565"/>
                  <a:pt x="175059" y="841828"/>
                  <a:pt x="185945" y="838200"/>
                </a:cubicBezTo>
                <a:cubicBezTo>
                  <a:pt x="212671" y="811473"/>
                  <a:pt x="201511" y="816142"/>
                  <a:pt x="240373" y="805543"/>
                </a:cubicBezTo>
                <a:cubicBezTo>
                  <a:pt x="269241" y="797670"/>
                  <a:pt x="327459" y="783771"/>
                  <a:pt x="327459" y="783771"/>
                </a:cubicBezTo>
                <a:cubicBezTo>
                  <a:pt x="371002" y="787400"/>
                  <a:pt x="414777" y="788882"/>
                  <a:pt x="458088" y="794657"/>
                </a:cubicBezTo>
                <a:cubicBezTo>
                  <a:pt x="469462" y="796174"/>
                  <a:pt x="484076" y="796206"/>
                  <a:pt x="490745" y="805543"/>
                </a:cubicBezTo>
                <a:cubicBezTo>
                  <a:pt x="504084" y="824217"/>
                  <a:pt x="502253" y="850331"/>
                  <a:pt x="512516" y="870857"/>
                </a:cubicBezTo>
                <a:cubicBezTo>
                  <a:pt x="544552" y="934928"/>
                  <a:pt x="529155" y="899003"/>
                  <a:pt x="556059" y="979714"/>
                </a:cubicBezTo>
                <a:lnTo>
                  <a:pt x="566945" y="1012371"/>
                </a:lnTo>
                <a:lnTo>
                  <a:pt x="577831" y="1045028"/>
                </a:lnTo>
                <a:cubicBezTo>
                  <a:pt x="617745" y="1041400"/>
                  <a:pt x="657804" y="1039114"/>
                  <a:pt x="697573" y="1034143"/>
                </a:cubicBezTo>
                <a:cubicBezTo>
                  <a:pt x="715932" y="1031848"/>
                  <a:pt x="733500" y="1023257"/>
                  <a:pt x="752002" y="1023257"/>
                </a:cubicBezTo>
                <a:cubicBezTo>
                  <a:pt x="824664" y="1023257"/>
                  <a:pt x="897145" y="1030514"/>
                  <a:pt x="969716" y="1034143"/>
                </a:cubicBezTo>
                <a:cubicBezTo>
                  <a:pt x="1226081" y="1119593"/>
                  <a:pt x="1138334" y="1094341"/>
                  <a:pt x="1731716" y="1034143"/>
                </a:cubicBezTo>
                <a:cubicBezTo>
                  <a:pt x="1754548" y="1031827"/>
                  <a:pt x="1753488" y="968828"/>
                  <a:pt x="1753488" y="968828"/>
                </a:cubicBezTo>
                <a:cubicBezTo>
                  <a:pt x="1728510" y="681592"/>
                  <a:pt x="1748145" y="800602"/>
                  <a:pt x="1709945" y="609600"/>
                </a:cubicBezTo>
                <a:cubicBezTo>
                  <a:pt x="1707011" y="594929"/>
                  <a:pt x="1704952" y="579808"/>
                  <a:pt x="1699059" y="566057"/>
                </a:cubicBezTo>
                <a:cubicBezTo>
                  <a:pt x="1693905" y="554032"/>
                  <a:pt x="1683139" y="545102"/>
                  <a:pt x="1677288" y="533400"/>
                </a:cubicBezTo>
                <a:cubicBezTo>
                  <a:pt x="1672156" y="523137"/>
                  <a:pt x="1671534" y="511006"/>
                  <a:pt x="1666402" y="500743"/>
                </a:cubicBezTo>
                <a:cubicBezTo>
                  <a:pt x="1652668" y="473275"/>
                  <a:pt x="1643112" y="466566"/>
                  <a:pt x="1622859" y="446314"/>
                </a:cubicBezTo>
                <a:cubicBezTo>
                  <a:pt x="1619230" y="435428"/>
                  <a:pt x="1618858" y="422837"/>
                  <a:pt x="1611973" y="413657"/>
                </a:cubicBezTo>
                <a:cubicBezTo>
                  <a:pt x="1611956" y="413634"/>
                  <a:pt x="1551021" y="352705"/>
                  <a:pt x="1535773" y="337457"/>
                </a:cubicBezTo>
                <a:lnTo>
                  <a:pt x="1448688" y="250371"/>
                </a:lnTo>
                <a:cubicBezTo>
                  <a:pt x="1439437" y="241120"/>
                  <a:pt x="1426247" y="236773"/>
                  <a:pt x="1416031" y="228600"/>
                </a:cubicBezTo>
                <a:cubicBezTo>
                  <a:pt x="1408017" y="222189"/>
                  <a:pt x="1402799" y="212521"/>
                  <a:pt x="1394259" y="206828"/>
                </a:cubicBezTo>
                <a:cubicBezTo>
                  <a:pt x="1380757" y="197827"/>
                  <a:pt x="1365230" y="192314"/>
                  <a:pt x="1350716" y="185057"/>
                </a:cubicBezTo>
                <a:cubicBezTo>
                  <a:pt x="1319775" y="154115"/>
                  <a:pt x="1330687" y="162974"/>
                  <a:pt x="1285402" y="130628"/>
                </a:cubicBezTo>
                <a:cubicBezTo>
                  <a:pt x="1274756" y="123024"/>
                  <a:pt x="1262961" y="117030"/>
                  <a:pt x="1252745" y="108857"/>
                </a:cubicBezTo>
                <a:cubicBezTo>
                  <a:pt x="1244731" y="102446"/>
                  <a:pt x="1239325" y="93051"/>
                  <a:pt x="1230973" y="87085"/>
                </a:cubicBezTo>
                <a:cubicBezTo>
                  <a:pt x="1213756" y="74787"/>
                  <a:pt x="1194487" y="65642"/>
                  <a:pt x="1176545" y="54428"/>
                </a:cubicBezTo>
                <a:cubicBezTo>
                  <a:pt x="1165451" y="47494"/>
                  <a:pt x="1155247" y="39148"/>
                  <a:pt x="1143888" y="32657"/>
                </a:cubicBezTo>
                <a:cubicBezTo>
                  <a:pt x="1106220" y="11132"/>
                  <a:pt x="1104329" y="12213"/>
                  <a:pt x="1067688" y="0"/>
                </a:cubicBezTo>
                <a:cubicBezTo>
                  <a:pt x="991488" y="3628"/>
                  <a:pt x="915111" y="4550"/>
                  <a:pt x="839088" y="10885"/>
                </a:cubicBezTo>
                <a:cubicBezTo>
                  <a:pt x="827653" y="11838"/>
                  <a:pt x="817464" y="18619"/>
                  <a:pt x="806431" y="21771"/>
                </a:cubicBezTo>
                <a:cubicBezTo>
                  <a:pt x="792046" y="25881"/>
                  <a:pt x="777218" y="28358"/>
                  <a:pt x="762888" y="32657"/>
                </a:cubicBezTo>
                <a:cubicBezTo>
                  <a:pt x="740907" y="39251"/>
                  <a:pt x="697573" y="54428"/>
                  <a:pt x="697573" y="54428"/>
                </a:cubicBezTo>
                <a:cubicBezTo>
                  <a:pt x="690316" y="61685"/>
                  <a:pt x="683816" y="69789"/>
                  <a:pt x="675802" y="76200"/>
                </a:cubicBezTo>
                <a:cubicBezTo>
                  <a:pt x="665586" y="84373"/>
                  <a:pt x="651318" y="87755"/>
                  <a:pt x="643145" y="97971"/>
                </a:cubicBezTo>
                <a:cubicBezTo>
                  <a:pt x="635977" y="106931"/>
                  <a:pt x="638163" y="120789"/>
                  <a:pt x="632259" y="130628"/>
                </a:cubicBezTo>
                <a:cubicBezTo>
                  <a:pt x="626979" y="139429"/>
                  <a:pt x="616899" y="144386"/>
                  <a:pt x="610488" y="152400"/>
                </a:cubicBezTo>
                <a:cubicBezTo>
                  <a:pt x="602315" y="162616"/>
                  <a:pt x="596320" y="174411"/>
                  <a:pt x="588716" y="185057"/>
                </a:cubicBezTo>
                <a:cubicBezTo>
                  <a:pt x="578171" y="199820"/>
                  <a:pt x="566604" y="213836"/>
                  <a:pt x="556059" y="228600"/>
                </a:cubicBezTo>
                <a:cubicBezTo>
                  <a:pt x="522915" y="275002"/>
                  <a:pt x="523693" y="282448"/>
                  <a:pt x="490745" y="348343"/>
                </a:cubicBezTo>
                <a:cubicBezTo>
                  <a:pt x="485613" y="358606"/>
                  <a:pt x="484379" y="370453"/>
                  <a:pt x="479859" y="381000"/>
                </a:cubicBezTo>
                <a:cubicBezTo>
                  <a:pt x="473467" y="395915"/>
                  <a:pt x="463220" y="409148"/>
                  <a:pt x="458088" y="424543"/>
                </a:cubicBezTo>
                <a:cubicBezTo>
                  <a:pt x="448626" y="452929"/>
                  <a:pt x="445778" y="483242"/>
                  <a:pt x="436316" y="511628"/>
                </a:cubicBezTo>
                <a:lnTo>
                  <a:pt x="414545" y="576943"/>
                </a:lnTo>
                <a:cubicBezTo>
                  <a:pt x="410916" y="587829"/>
                  <a:pt x="405909" y="598348"/>
                  <a:pt x="403659" y="609600"/>
                </a:cubicBezTo>
                <a:cubicBezTo>
                  <a:pt x="400030" y="627743"/>
                  <a:pt x="405856" y="650945"/>
                  <a:pt x="392773" y="664028"/>
                </a:cubicBezTo>
                <a:cubicBezTo>
                  <a:pt x="379690" y="677111"/>
                  <a:pt x="356595" y="671872"/>
                  <a:pt x="338345" y="674914"/>
                </a:cubicBezTo>
                <a:cubicBezTo>
                  <a:pt x="293260" y="682428"/>
                  <a:pt x="219108" y="691179"/>
                  <a:pt x="175059" y="696685"/>
                </a:cubicBezTo>
                <a:cubicBezTo>
                  <a:pt x="119901" y="751846"/>
                  <a:pt x="191281" y="686953"/>
                  <a:pt x="120631" y="729343"/>
                </a:cubicBezTo>
                <a:cubicBezTo>
                  <a:pt x="100410" y="741475"/>
                  <a:pt x="90782" y="766653"/>
                  <a:pt x="77088" y="783771"/>
                </a:cubicBezTo>
                <a:cubicBezTo>
                  <a:pt x="70677" y="791785"/>
                  <a:pt x="61009" y="797003"/>
                  <a:pt x="55316" y="805543"/>
                </a:cubicBezTo>
                <a:cubicBezTo>
                  <a:pt x="46315" y="819045"/>
                  <a:pt x="41596" y="834996"/>
                  <a:pt x="33545" y="849085"/>
                </a:cubicBezTo>
                <a:cubicBezTo>
                  <a:pt x="27054" y="860445"/>
                  <a:pt x="19030" y="870857"/>
                  <a:pt x="11773" y="881743"/>
                </a:cubicBezTo>
                <a:cubicBezTo>
                  <a:pt x="-7734" y="940266"/>
                  <a:pt x="402" y="899631"/>
                  <a:pt x="11773" y="990600"/>
                </a:cubicBezTo>
                <a:cubicBezTo>
                  <a:pt x="15848" y="1023204"/>
                  <a:pt x="9314" y="1058545"/>
                  <a:pt x="22659" y="1088571"/>
                </a:cubicBezTo>
                <a:cubicBezTo>
                  <a:pt x="27080" y="1098518"/>
                  <a:pt x="60759" y="1079500"/>
                  <a:pt x="66202" y="1066800"/>
                </a:cubicBezTo>
                <a:close/>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Kombinationstegning 16"/>
          <p:cNvSpPr/>
          <p:nvPr/>
        </p:nvSpPr>
        <p:spPr>
          <a:xfrm>
            <a:off x="7092280" y="1340768"/>
            <a:ext cx="1300613" cy="45719"/>
          </a:xfrm>
          <a:custGeom>
            <a:avLst/>
            <a:gdLst>
              <a:gd name="connsiteX0" fmla="*/ 0 w 1197429"/>
              <a:gd name="connsiteY0" fmla="*/ 12205 h 27287"/>
              <a:gd name="connsiteX1" fmla="*/ 478972 w 1197429"/>
              <a:gd name="connsiteY1" fmla="*/ 12205 h 27287"/>
              <a:gd name="connsiteX2" fmla="*/ 609600 w 1197429"/>
              <a:gd name="connsiteY2" fmla="*/ 1319 h 27287"/>
              <a:gd name="connsiteX3" fmla="*/ 1197429 w 1197429"/>
              <a:gd name="connsiteY3" fmla="*/ 1319 h 27287"/>
            </a:gdLst>
            <a:ahLst/>
            <a:cxnLst>
              <a:cxn ang="0">
                <a:pos x="connsiteX0" y="connsiteY0"/>
              </a:cxn>
              <a:cxn ang="0">
                <a:pos x="connsiteX1" y="connsiteY1"/>
              </a:cxn>
              <a:cxn ang="0">
                <a:pos x="connsiteX2" y="connsiteY2"/>
              </a:cxn>
              <a:cxn ang="0">
                <a:pos x="connsiteX3" y="connsiteY3"/>
              </a:cxn>
            </a:cxnLst>
            <a:rect l="l" t="t" r="r" b="b"/>
            <a:pathLst>
              <a:path w="1197429" h="27287">
                <a:moveTo>
                  <a:pt x="0" y="12205"/>
                </a:moveTo>
                <a:cubicBezTo>
                  <a:pt x="214508" y="36040"/>
                  <a:pt x="102783" y="28213"/>
                  <a:pt x="478972" y="12205"/>
                </a:cubicBezTo>
                <a:cubicBezTo>
                  <a:pt x="522626" y="10347"/>
                  <a:pt x="565911" y="1981"/>
                  <a:pt x="609600" y="1319"/>
                </a:cubicBezTo>
                <a:cubicBezTo>
                  <a:pt x="805521" y="-1650"/>
                  <a:pt x="1001486" y="1319"/>
                  <a:pt x="1197429" y="1319"/>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Kombinationstegning 17"/>
          <p:cNvSpPr/>
          <p:nvPr/>
        </p:nvSpPr>
        <p:spPr>
          <a:xfrm>
            <a:off x="7316436" y="1606464"/>
            <a:ext cx="1076457" cy="45719"/>
          </a:xfrm>
          <a:custGeom>
            <a:avLst/>
            <a:gdLst>
              <a:gd name="connsiteX0" fmla="*/ 0 w 1197429"/>
              <a:gd name="connsiteY0" fmla="*/ 12205 h 27287"/>
              <a:gd name="connsiteX1" fmla="*/ 478972 w 1197429"/>
              <a:gd name="connsiteY1" fmla="*/ 12205 h 27287"/>
              <a:gd name="connsiteX2" fmla="*/ 609600 w 1197429"/>
              <a:gd name="connsiteY2" fmla="*/ 1319 h 27287"/>
              <a:gd name="connsiteX3" fmla="*/ 1197429 w 1197429"/>
              <a:gd name="connsiteY3" fmla="*/ 1319 h 27287"/>
            </a:gdLst>
            <a:ahLst/>
            <a:cxnLst>
              <a:cxn ang="0">
                <a:pos x="connsiteX0" y="connsiteY0"/>
              </a:cxn>
              <a:cxn ang="0">
                <a:pos x="connsiteX1" y="connsiteY1"/>
              </a:cxn>
              <a:cxn ang="0">
                <a:pos x="connsiteX2" y="connsiteY2"/>
              </a:cxn>
              <a:cxn ang="0">
                <a:pos x="connsiteX3" y="connsiteY3"/>
              </a:cxn>
            </a:cxnLst>
            <a:rect l="l" t="t" r="r" b="b"/>
            <a:pathLst>
              <a:path w="1197429" h="27287">
                <a:moveTo>
                  <a:pt x="0" y="12205"/>
                </a:moveTo>
                <a:cubicBezTo>
                  <a:pt x="214508" y="36040"/>
                  <a:pt x="102783" y="28213"/>
                  <a:pt x="478972" y="12205"/>
                </a:cubicBezTo>
                <a:cubicBezTo>
                  <a:pt x="522626" y="10347"/>
                  <a:pt x="565911" y="1981"/>
                  <a:pt x="609600" y="1319"/>
                </a:cubicBezTo>
                <a:cubicBezTo>
                  <a:pt x="805521" y="-1650"/>
                  <a:pt x="1001486" y="1319"/>
                  <a:pt x="1197429" y="1319"/>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Kombinationstegning 18"/>
          <p:cNvSpPr/>
          <p:nvPr/>
        </p:nvSpPr>
        <p:spPr>
          <a:xfrm>
            <a:off x="7092078" y="1122609"/>
            <a:ext cx="1197631" cy="45719"/>
          </a:xfrm>
          <a:custGeom>
            <a:avLst/>
            <a:gdLst>
              <a:gd name="connsiteX0" fmla="*/ 0 w 1197429"/>
              <a:gd name="connsiteY0" fmla="*/ 12205 h 27287"/>
              <a:gd name="connsiteX1" fmla="*/ 478972 w 1197429"/>
              <a:gd name="connsiteY1" fmla="*/ 12205 h 27287"/>
              <a:gd name="connsiteX2" fmla="*/ 609600 w 1197429"/>
              <a:gd name="connsiteY2" fmla="*/ 1319 h 27287"/>
              <a:gd name="connsiteX3" fmla="*/ 1197429 w 1197429"/>
              <a:gd name="connsiteY3" fmla="*/ 1319 h 27287"/>
            </a:gdLst>
            <a:ahLst/>
            <a:cxnLst>
              <a:cxn ang="0">
                <a:pos x="connsiteX0" y="connsiteY0"/>
              </a:cxn>
              <a:cxn ang="0">
                <a:pos x="connsiteX1" y="connsiteY1"/>
              </a:cxn>
              <a:cxn ang="0">
                <a:pos x="connsiteX2" y="connsiteY2"/>
              </a:cxn>
              <a:cxn ang="0">
                <a:pos x="connsiteX3" y="connsiteY3"/>
              </a:cxn>
            </a:cxnLst>
            <a:rect l="l" t="t" r="r" b="b"/>
            <a:pathLst>
              <a:path w="1197429" h="27287">
                <a:moveTo>
                  <a:pt x="0" y="12205"/>
                </a:moveTo>
                <a:cubicBezTo>
                  <a:pt x="214508" y="36040"/>
                  <a:pt x="102783" y="28213"/>
                  <a:pt x="478972" y="12205"/>
                </a:cubicBezTo>
                <a:cubicBezTo>
                  <a:pt x="522626" y="10347"/>
                  <a:pt x="565911" y="1981"/>
                  <a:pt x="609600" y="1319"/>
                </a:cubicBezTo>
                <a:cubicBezTo>
                  <a:pt x="805521" y="-1650"/>
                  <a:pt x="1001486" y="1319"/>
                  <a:pt x="1197429" y="1319"/>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Kombinationstegning 19"/>
          <p:cNvSpPr/>
          <p:nvPr/>
        </p:nvSpPr>
        <p:spPr>
          <a:xfrm>
            <a:off x="7195465" y="908720"/>
            <a:ext cx="832920" cy="45719"/>
          </a:xfrm>
          <a:custGeom>
            <a:avLst/>
            <a:gdLst>
              <a:gd name="connsiteX0" fmla="*/ 0 w 1197429"/>
              <a:gd name="connsiteY0" fmla="*/ 12205 h 27287"/>
              <a:gd name="connsiteX1" fmla="*/ 478972 w 1197429"/>
              <a:gd name="connsiteY1" fmla="*/ 12205 h 27287"/>
              <a:gd name="connsiteX2" fmla="*/ 609600 w 1197429"/>
              <a:gd name="connsiteY2" fmla="*/ 1319 h 27287"/>
              <a:gd name="connsiteX3" fmla="*/ 1197429 w 1197429"/>
              <a:gd name="connsiteY3" fmla="*/ 1319 h 27287"/>
            </a:gdLst>
            <a:ahLst/>
            <a:cxnLst>
              <a:cxn ang="0">
                <a:pos x="connsiteX0" y="connsiteY0"/>
              </a:cxn>
              <a:cxn ang="0">
                <a:pos x="connsiteX1" y="connsiteY1"/>
              </a:cxn>
              <a:cxn ang="0">
                <a:pos x="connsiteX2" y="connsiteY2"/>
              </a:cxn>
              <a:cxn ang="0">
                <a:pos x="connsiteX3" y="connsiteY3"/>
              </a:cxn>
            </a:cxnLst>
            <a:rect l="l" t="t" r="r" b="b"/>
            <a:pathLst>
              <a:path w="1197429" h="27287">
                <a:moveTo>
                  <a:pt x="0" y="12205"/>
                </a:moveTo>
                <a:cubicBezTo>
                  <a:pt x="214508" y="36040"/>
                  <a:pt x="102783" y="28213"/>
                  <a:pt x="478972" y="12205"/>
                </a:cubicBezTo>
                <a:cubicBezTo>
                  <a:pt x="522626" y="10347"/>
                  <a:pt x="565911" y="1981"/>
                  <a:pt x="609600" y="1319"/>
                </a:cubicBezTo>
                <a:cubicBezTo>
                  <a:pt x="805521" y="-1650"/>
                  <a:pt x="1001486" y="1319"/>
                  <a:pt x="1197429" y="1319"/>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Kombinationstegning 20"/>
          <p:cNvSpPr/>
          <p:nvPr/>
        </p:nvSpPr>
        <p:spPr>
          <a:xfrm>
            <a:off x="6691140" y="1502229"/>
            <a:ext cx="515203" cy="299260"/>
          </a:xfrm>
          <a:custGeom>
            <a:avLst/>
            <a:gdLst>
              <a:gd name="connsiteX0" fmla="*/ 36231 w 515203"/>
              <a:gd name="connsiteY0" fmla="*/ 293914 h 299260"/>
              <a:gd name="connsiteX1" fmla="*/ 36231 w 515203"/>
              <a:gd name="connsiteY1" fmla="*/ 141514 h 299260"/>
              <a:gd name="connsiteX2" fmla="*/ 68889 w 515203"/>
              <a:gd name="connsiteY2" fmla="*/ 87085 h 299260"/>
              <a:gd name="connsiteX3" fmla="*/ 166860 w 515203"/>
              <a:gd name="connsiteY3" fmla="*/ 21771 h 299260"/>
              <a:gd name="connsiteX4" fmla="*/ 232174 w 515203"/>
              <a:gd name="connsiteY4" fmla="*/ 0 h 299260"/>
              <a:gd name="connsiteX5" fmla="*/ 449889 w 515203"/>
              <a:gd name="connsiteY5" fmla="*/ 10885 h 299260"/>
              <a:gd name="connsiteX6" fmla="*/ 471660 w 515203"/>
              <a:gd name="connsiteY6" fmla="*/ 32657 h 299260"/>
              <a:gd name="connsiteX7" fmla="*/ 493431 w 515203"/>
              <a:gd name="connsiteY7" fmla="*/ 97971 h 299260"/>
              <a:gd name="connsiteX8" fmla="*/ 515203 w 515203"/>
              <a:gd name="connsiteY8" fmla="*/ 185057 h 299260"/>
              <a:gd name="connsiteX9" fmla="*/ 504317 w 515203"/>
              <a:gd name="connsiteY9" fmla="*/ 250371 h 299260"/>
              <a:gd name="connsiteX10" fmla="*/ 471660 w 515203"/>
              <a:gd name="connsiteY10" fmla="*/ 261257 h 299260"/>
              <a:gd name="connsiteX11" fmla="*/ 36231 w 515203"/>
              <a:gd name="connsiteY11" fmla="*/ 293914 h 29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203" h="299260">
                <a:moveTo>
                  <a:pt x="36231" y="293914"/>
                </a:moveTo>
                <a:cubicBezTo>
                  <a:pt x="-36341" y="273957"/>
                  <a:pt x="19777" y="240242"/>
                  <a:pt x="36231" y="141514"/>
                </a:cubicBezTo>
                <a:cubicBezTo>
                  <a:pt x="40696" y="114723"/>
                  <a:pt x="47650" y="103015"/>
                  <a:pt x="68889" y="87085"/>
                </a:cubicBezTo>
                <a:cubicBezTo>
                  <a:pt x="68903" y="87075"/>
                  <a:pt x="150524" y="32661"/>
                  <a:pt x="166860" y="21771"/>
                </a:cubicBezTo>
                <a:cubicBezTo>
                  <a:pt x="185955" y="9041"/>
                  <a:pt x="232174" y="0"/>
                  <a:pt x="232174" y="0"/>
                </a:cubicBezTo>
                <a:cubicBezTo>
                  <a:pt x="304746" y="3628"/>
                  <a:pt x="377893" y="1067"/>
                  <a:pt x="449889" y="10885"/>
                </a:cubicBezTo>
                <a:cubicBezTo>
                  <a:pt x="460058" y="12272"/>
                  <a:pt x="467070" y="23477"/>
                  <a:pt x="471660" y="32657"/>
                </a:cubicBezTo>
                <a:cubicBezTo>
                  <a:pt x="481923" y="53183"/>
                  <a:pt x="486174" y="76200"/>
                  <a:pt x="493431" y="97971"/>
                </a:cubicBezTo>
                <a:cubicBezTo>
                  <a:pt x="510169" y="148185"/>
                  <a:pt x="502065" y="119370"/>
                  <a:pt x="515203" y="185057"/>
                </a:cubicBezTo>
                <a:cubicBezTo>
                  <a:pt x="511574" y="206828"/>
                  <a:pt x="515268" y="231207"/>
                  <a:pt x="504317" y="250371"/>
                </a:cubicBezTo>
                <a:cubicBezTo>
                  <a:pt x="498624" y="260334"/>
                  <a:pt x="483122" y="260711"/>
                  <a:pt x="471660" y="261257"/>
                </a:cubicBezTo>
                <a:cubicBezTo>
                  <a:pt x="239164" y="272328"/>
                  <a:pt x="108803" y="313871"/>
                  <a:pt x="36231" y="293914"/>
                </a:cubicBezTo>
                <a:close/>
              </a:path>
            </a:pathLst>
          </a:custGeom>
          <a:solidFill>
            <a:schemeClr val="tx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Kombinationstegning 21"/>
          <p:cNvSpPr/>
          <p:nvPr/>
        </p:nvSpPr>
        <p:spPr>
          <a:xfrm>
            <a:off x="7043057" y="1363627"/>
            <a:ext cx="273379" cy="388973"/>
          </a:xfrm>
          <a:custGeom>
            <a:avLst/>
            <a:gdLst>
              <a:gd name="connsiteX0" fmla="*/ 0 w 273379"/>
              <a:gd name="connsiteY0" fmla="*/ 0 h 370114"/>
              <a:gd name="connsiteX1" fmla="*/ 141514 w 273379"/>
              <a:gd name="connsiteY1" fmla="*/ 10885 h 370114"/>
              <a:gd name="connsiteX2" fmla="*/ 174172 w 273379"/>
              <a:gd name="connsiteY2" fmla="*/ 21771 h 370114"/>
              <a:gd name="connsiteX3" fmla="*/ 195943 w 273379"/>
              <a:gd name="connsiteY3" fmla="*/ 43543 h 370114"/>
              <a:gd name="connsiteX4" fmla="*/ 239486 w 273379"/>
              <a:gd name="connsiteY4" fmla="*/ 141514 h 370114"/>
              <a:gd name="connsiteX5" fmla="*/ 261257 w 273379"/>
              <a:gd name="connsiteY5" fmla="*/ 228600 h 370114"/>
              <a:gd name="connsiteX6" fmla="*/ 272143 w 273379"/>
              <a:gd name="connsiteY6" fmla="*/ 261257 h 370114"/>
              <a:gd name="connsiteX7" fmla="*/ 272143 w 273379"/>
              <a:gd name="connsiteY7" fmla="*/ 370114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379" h="370114">
                <a:moveTo>
                  <a:pt x="0" y="0"/>
                </a:moveTo>
                <a:cubicBezTo>
                  <a:pt x="47171" y="3628"/>
                  <a:pt x="94569" y="5017"/>
                  <a:pt x="141514" y="10885"/>
                </a:cubicBezTo>
                <a:cubicBezTo>
                  <a:pt x="152900" y="12308"/>
                  <a:pt x="164332" y="15867"/>
                  <a:pt x="174172" y="21771"/>
                </a:cubicBezTo>
                <a:cubicBezTo>
                  <a:pt x="182973" y="27051"/>
                  <a:pt x="189532" y="35529"/>
                  <a:pt x="195943" y="43543"/>
                </a:cubicBezTo>
                <a:cubicBezTo>
                  <a:pt x="221936" y="76035"/>
                  <a:pt x="228501" y="97574"/>
                  <a:pt x="239486" y="141514"/>
                </a:cubicBezTo>
                <a:lnTo>
                  <a:pt x="261257" y="228600"/>
                </a:lnTo>
                <a:cubicBezTo>
                  <a:pt x="264040" y="239732"/>
                  <a:pt x="271263" y="249816"/>
                  <a:pt x="272143" y="261257"/>
                </a:cubicBezTo>
                <a:cubicBezTo>
                  <a:pt x="274926" y="297436"/>
                  <a:pt x="272143" y="333828"/>
                  <a:pt x="272143" y="370114"/>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Kombinationstegning 22"/>
          <p:cNvSpPr/>
          <p:nvPr/>
        </p:nvSpPr>
        <p:spPr>
          <a:xfrm>
            <a:off x="7413171" y="718457"/>
            <a:ext cx="76200" cy="206829"/>
          </a:xfrm>
          <a:custGeom>
            <a:avLst/>
            <a:gdLst>
              <a:gd name="connsiteX0" fmla="*/ 76200 w 76200"/>
              <a:gd name="connsiteY0" fmla="*/ 0 h 206829"/>
              <a:gd name="connsiteX1" fmla="*/ 54429 w 76200"/>
              <a:gd name="connsiteY1" fmla="*/ 76200 h 206829"/>
              <a:gd name="connsiteX2" fmla="*/ 32658 w 76200"/>
              <a:gd name="connsiteY2" fmla="*/ 108857 h 206829"/>
              <a:gd name="connsiteX3" fmla="*/ 10886 w 76200"/>
              <a:gd name="connsiteY3" fmla="*/ 174172 h 206829"/>
              <a:gd name="connsiteX4" fmla="*/ 0 w 76200"/>
              <a:gd name="connsiteY4" fmla="*/ 206829 h 20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206829">
                <a:moveTo>
                  <a:pt x="76200" y="0"/>
                </a:moveTo>
                <a:cubicBezTo>
                  <a:pt x="68943" y="25400"/>
                  <a:pt x="64240" y="51673"/>
                  <a:pt x="54429" y="76200"/>
                </a:cubicBezTo>
                <a:cubicBezTo>
                  <a:pt x="49570" y="88347"/>
                  <a:pt x="37971" y="96902"/>
                  <a:pt x="32658" y="108857"/>
                </a:cubicBezTo>
                <a:cubicBezTo>
                  <a:pt x="23337" y="129828"/>
                  <a:pt x="18143" y="152400"/>
                  <a:pt x="10886" y="174172"/>
                </a:cubicBezTo>
                <a:lnTo>
                  <a:pt x="0" y="206829"/>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Kombinationstegning 23"/>
          <p:cNvSpPr/>
          <p:nvPr/>
        </p:nvSpPr>
        <p:spPr>
          <a:xfrm>
            <a:off x="7206343" y="954439"/>
            <a:ext cx="76200" cy="206829"/>
          </a:xfrm>
          <a:custGeom>
            <a:avLst/>
            <a:gdLst>
              <a:gd name="connsiteX0" fmla="*/ 76200 w 76200"/>
              <a:gd name="connsiteY0" fmla="*/ 0 h 206829"/>
              <a:gd name="connsiteX1" fmla="*/ 54429 w 76200"/>
              <a:gd name="connsiteY1" fmla="*/ 76200 h 206829"/>
              <a:gd name="connsiteX2" fmla="*/ 32658 w 76200"/>
              <a:gd name="connsiteY2" fmla="*/ 108857 h 206829"/>
              <a:gd name="connsiteX3" fmla="*/ 10886 w 76200"/>
              <a:gd name="connsiteY3" fmla="*/ 174172 h 206829"/>
              <a:gd name="connsiteX4" fmla="*/ 0 w 76200"/>
              <a:gd name="connsiteY4" fmla="*/ 206829 h 20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206829">
                <a:moveTo>
                  <a:pt x="76200" y="0"/>
                </a:moveTo>
                <a:cubicBezTo>
                  <a:pt x="68943" y="25400"/>
                  <a:pt x="64240" y="51673"/>
                  <a:pt x="54429" y="76200"/>
                </a:cubicBezTo>
                <a:cubicBezTo>
                  <a:pt x="49570" y="88347"/>
                  <a:pt x="37971" y="96902"/>
                  <a:pt x="32658" y="108857"/>
                </a:cubicBezTo>
                <a:cubicBezTo>
                  <a:pt x="23337" y="129828"/>
                  <a:pt x="18143" y="152400"/>
                  <a:pt x="10886" y="174172"/>
                </a:cubicBezTo>
                <a:lnTo>
                  <a:pt x="0" y="206829"/>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Kombinationstegning 24"/>
          <p:cNvSpPr/>
          <p:nvPr/>
        </p:nvSpPr>
        <p:spPr>
          <a:xfrm>
            <a:off x="7375071" y="1181038"/>
            <a:ext cx="76200" cy="206829"/>
          </a:xfrm>
          <a:custGeom>
            <a:avLst/>
            <a:gdLst>
              <a:gd name="connsiteX0" fmla="*/ 76200 w 76200"/>
              <a:gd name="connsiteY0" fmla="*/ 0 h 206829"/>
              <a:gd name="connsiteX1" fmla="*/ 54429 w 76200"/>
              <a:gd name="connsiteY1" fmla="*/ 76200 h 206829"/>
              <a:gd name="connsiteX2" fmla="*/ 32658 w 76200"/>
              <a:gd name="connsiteY2" fmla="*/ 108857 h 206829"/>
              <a:gd name="connsiteX3" fmla="*/ 10886 w 76200"/>
              <a:gd name="connsiteY3" fmla="*/ 174172 h 206829"/>
              <a:gd name="connsiteX4" fmla="*/ 0 w 76200"/>
              <a:gd name="connsiteY4" fmla="*/ 206829 h 20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206829">
                <a:moveTo>
                  <a:pt x="76200" y="0"/>
                </a:moveTo>
                <a:cubicBezTo>
                  <a:pt x="68943" y="25400"/>
                  <a:pt x="64240" y="51673"/>
                  <a:pt x="54429" y="76200"/>
                </a:cubicBezTo>
                <a:cubicBezTo>
                  <a:pt x="49570" y="88347"/>
                  <a:pt x="37971" y="96902"/>
                  <a:pt x="32658" y="108857"/>
                </a:cubicBezTo>
                <a:cubicBezTo>
                  <a:pt x="23337" y="129828"/>
                  <a:pt x="18143" y="152400"/>
                  <a:pt x="10886" y="174172"/>
                </a:cubicBezTo>
                <a:lnTo>
                  <a:pt x="0" y="206829"/>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Kombinationstegning 25"/>
          <p:cNvSpPr/>
          <p:nvPr/>
        </p:nvSpPr>
        <p:spPr>
          <a:xfrm>
            <a:off x="7516145" y="1346683"/>
            <a:ext cx="45719" cy="311091"/>
          </a:xfrm>
          <a:custGeom>
            <a:avLst/>
            <a:gdLst>
              <a:gd name="connsiteX0" fmla="*/ 76200 w 76200"/>
              <a:gd name="connsiteY0" fmla="*/ 0 h 206829"/>
              <a:gd name="connsiteX1" fmla="*/ 54429 w 76200"/>
              <a:gd name="connsiteY1" fmla="*/ 76200 h 206829"/>
              <a:gd name="connsiteX2" fmla="*/ 32658 w 76200"/>
              <a:gd name="connsiteY2" fmla="*/ 108857 h 206829"/>
              <a:gd name="connsiteX3" fmla="*/ 10886 w 76200"/>
              <a:gd name="connsiteY3" fmla="*/ 174172 h 206829"/>
              <a:gd name="connsiteX4" fmla="*/ 0 w 76200"/>
              <a:gd name="connsiteY4" fmla="*/ 206829 h 20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206829">
                <a:moveTo>
                  <a:pt x="76200" y="0"/>
                </a:moveTo>
                <a:cubicBezTo>
                  <a:pt x="68943" y="25400"/>
                  <a:pt x="64240" y="51673"/>
                  <a:pt x="54429" y="76200"/>
                </a:cubicBezTo>
                <a:cubicBezTo>
                  <a:pt x="49570" y="88347"/>
                  <a:pt x="37971" y="96902"/>
                  <a:pt x="32658" y="108857"/>
                </a:cubicBezTo>
                <a:cubicBezTo>
                  <a:pt x="23337" y="129828"/>
                  <a:pt x="18143" y="152400"/>
                  <a:pt x="10886" y="174172"/>
                </a:cubicBezTo>
                <a:lnTo>
                  <a:pt x="0" y="206829"/>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Kombinationstegning 26"/>
          <p:cNvSpPr/>
          <p:nvPr/>
        </p:nvSpPr>
        <p:spPr>
          <a:xfrm flipH="1">
            <a:off x="8098970" y="1328056"/>
            <a:ext cx="45719" cy="278407"/>
          </a:xfrm>
          <a:custGeom>
            <a:avLst/>
            <a:gdLst>
              <a:gd name="connsiteX0" fmla="*/ 76200 w 76200"/>
              <a:gd name="connsiteY0" fmla="*/ 0 h 206829"/>
              <a:gd name="connsiteX1" fmla="*/ 54429 w 76200"/>
              <a:gd name="connsiteY1" fmla="*/ 76200 h 206829"/>
              <a:gd name="connsiteX2" fmla="*/ 32658 w 76200"/>
              <a:gd name="connsiteY2" fmla="*/ 108857 h 206829"/>
              <a:gd name="connsiteX3" fmla="*/ 10886 w 76200"/>
              <a:gd name="connsiteY3" fmla="*/ 174172 h 206829"/>
              <a:gd name="connsiteX4" fmla="*/ 0 w 76200"/>
              <a:gd name="connsiteY4" fmla="*/ 206829 h 20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206829">
                <a:moveTo>
                  <a:pt x="76200" y="0"/>
                </a:moveTo>
                <a:cubicBezTo>
                  <a:pt x="68943" y="25400"/>
                  <a:pt x="64240" y="51673"/>
                  <a:pt x="54429" y="76200"/>
                </a:cubicBezTo>
                <a:cubicBezTo>
                  <a:pt x="49570" y="88347"/>
                  <a:pt x="37971" y="96902"/>
                  <a:pt x="32658" y="108857"/>
                </a:cubicBezTo>
                <a:cubicBezTo>
                  <a:pt x="23337" y="129828"/>
                  <a:pt x="18143" y="152400"/>
                  <a:pt x="10886" y="174172"/>
                </a:cubicBezTo>
                <a:lnTo>
                  <a:pt x="0" y="206829"/>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Kombinationstegning 27"/>
          <p:cNvSpPr/>
          <p:nvPr/>
        </p:nvSpPr>
        <p:spPr>
          <a:xfrm>
            <a:off x="7527471" y="1333438"/>
            <a:ext cx="76200" cy="206829"/>
          </a:xfrm>
          <a:custGeom>
            <a:avLst/>
            <a:gdLst>
              <a:gd name="connsiteX0" fmla="*/ 76200 w 76200"/>
              <a:gd name="connsiteY0" fmla="*/ 0 h 206829"/>
              <a:gd name="connsiteX1" fmla="*/ 54429 w 76200"/>
              <a:gd name="connsiteY1" fmla="*/ 76200 h 206829"/>
              <a:gd name="connsiteX2" fmla="*/ 32658 w 76200"/>
              <a:gd name="connsiteY2" fmla="*/ 108857 h 206829"/>
              <a:gd name="connsiteX3" fmla="*/ 10886 w 76200"/>
              <a:gd name="connsiteY3" fmla="*/ 174172 h 206829"/>
              <a:gd name="connsiteX4" fmla="*/ 0 w 76200"/>
              <a:gd name="connsiteY4" fmla="*/ 206829 h 20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206829">
                <a:moveTo>
                  <a:pt x="76200" y="0"/>
                </a:moveTo>
                <a:cubicBezTo>
                  <a:pt x="68943" y="25400"/>
                  <a:pt x="64240" y="51673"/>
                  <a:pt x="54429" y="76200"/>
                </a:cubicBezTo>
                <a:cubicBezTo>
                  <a:pt x="49570" y="88347"/>
                  <a:pt x="37971" y="96902"/>
                  <a:pt x="32658" y="108857"/>
                </a:cubicBezTo>
                <a:cubicBezTo>
                  <a:pt x="23337" y="129828"/>
                  <a:pt x="18143" y="152400"/>
                  <a:pt x="10886" y="174172"/>
                </a:cubicBezTo>
                <a:lnTo>
                  <a:pt x="0" y="206829"/>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Kombinationstegning 28"/>
          <p:cNvSpPr/>
          <p:nvPr/>
        </p:nvSpPr>
        <p:spPr>
          <a:xfrm flipH="1">
            <a:off x="7894985" y="1161269"/>
            <a:ext cx="45719" cy="179500"/>
          </a:xfrm>
          <a:custGeom>
            <a:avLst/>
            <a:gdLst>
              <a:gd name="connsiteX0" fmla="*/ 76200 w 76200"/>
              <a:gd name="connsiteY0" fmla="*/ 0 h 206829"/>
              <a:gd name="connsiteX1" fmla="*/ 54429 w 76200"/>
              <a:gd name="connsiteY1" fmla="*/ 76200 h 206829"/>
              <a:gd name="connsiteX2" fmla="*/ 32658 w 76200"/>
              <a:gd name="connsiteY2" fmla="*/ 108857 h 206829"/>
              <a:gd name="connsiteX3" fmla="*/ 10886 w 76200"/>
              <a:gd name="connsiteY3" fmla="*/ 174172 h 206829"/>
              <a:gd name="connsiteX4" fmla="*/ 0 w 76200"/>
              <a:gd name="connsiteY4" fmla="*/ 206829 h 20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206829">
                <a:moveTo>
                  <a:pt x="76200" y="0"/>
                </a:moveTo>
                <a:cubicBezTo>
                  <a:pt x="68943" y="25400"/>
                  <a:pt x="64240" y="51673"/>
                  <a:pt x="54429" y="76200"/>
                </a:cubicBezTo>
                <a:cubicBezTo>
                  <a:pt x="49570" y="88347"/>
                  <a:pt x="37971" y="96902"/>
                  <a:pt x="32658" y="108857"/>
                </a:cubicBezTo>
                <a:cubicBezTo>
                  <a:pt x="23337" y="129828"/>
                  <a:pt x="18143" y="152400"/>
                  <a:pt x="10886" y="174172"/>
                </a:cubicBezTo>
                <a:lnTo>
                  <a:pt x="0" y="206829"/>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Kombinationstegning 29"/>
          <p:cNvSpPr/>
          <p:nvPr/>
        </p:nvSpPr>
        <p:spPr>
          <a:xfrm flipH="1">
            <a:off x="7940703" y="1638239"/>
            <a:ext cx="45719" cy="114362"/>
          </a:xfrm>
          <a:custGeom>
            <a:avLst/>
            <a:gdLst>
              <a:gd name="connsiteX0" fmla="*/ 76200 w 76200"/>
              <a:gd name="connsiteY0" fmla="*/ 0 h 206829"/>
              <a:gd name="connsiteX1" fmla="*/ 54429 w 76200"/>
              <a:gd name="connsiteY1" fmla="*/ 76200 h 206829"/>
              <a:gd name="connsiteX2" fmla="*/ 32658 w 76200"/>
              <a:gd name="connsiteY2" fmla="*/ 108857 h 206829"/>
              <a:gd name="connsiteX3" fmla="*/ 10886 w 76200"/>
              <a:gd name="connsiteY3" fmla="*/ 174172 h 206829"/>
              <a:gd name="connsiteX4" fmla="*/ 0 w 76200"/>
              <a:gd name="connsiteY4" fmla="*/ 206829 h 20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206829">
                <a:moveTo>
                  <a:pt x="76200" y="0"/>
                </a:moveTo>
                <a:cubicBezTo>
                  <a:pt x="68943" y="25400"/>
                  <a:pt x="64240" y="51673"/>
                  <a:pt x="54429" y="76200"/>
                </a:cubicBezTo>
                <a:cubicBezTo>
                  <a:pt x="49570" y="88347"/>
                  <a:pt x="37971" y="96902"/>
                  <a:pt x="32658" y="108857"/>
                </a:cubicBezTo>
                <a:cubicBezTo>
                  <a:pt x="23337" y="129828"/>
                  <a:pt x="18143" y="152400"/>
                  <a:pt x="10886" y="174172"/>
                </a:cubicBezTo>
                <a:lnTo>
                  <a:pt x="0" y="206829"/>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Kombinationstegning 30"/>
          <p:cNvSpPr/>
          <p:nvPr/>
        </p:nvSpPr>
        <p:spPr>
          <a:xfrm flipH="1">
            <a:off x="7645174" y="919855"/>
            <a:ext cx="45719" cy="179500"/>
          </a:xfrm>
          <a:custGeom>
            <a:avLst/>
            <a:gdLst>
              <a:gd name="connsiteX0" fmla="*/ 76200 w 76200"/>
              <a:gd name="connsiteY0" fmla="*/ 0 h 206829"/>
              <a:gd name="connsiteX1" fmla="*/ 54429 w 76200"/>
              <a:gd name="connsiteY1" fmla="*/ 76200 h 206829"/>
              <a:gd name="connsiteX2" fmla="*/ 32658 w 76200"/>
              <a:gd name="connsiteY2" fmla="*/ 108857 h 206829"/>
              <a:gd name="connsiteX3" fmla="*/ 10886 w 76200"/>
              <a:gd name="connsiteY3" fmla="*/ 174172 h 206829"/>
              <a:gd name="connsiteX4" fmla="*/ 0 w 76200"/>
              <a:gd name="connsiteY4" fmla="*/ 206829 h 20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206829">
                <a:moveTo>
                  <a:pt x="76200" y="0"/>
                </a:moveTo>
                <a:cubicBezTo>
                  <a:pt x="68943" y="25400"/>
                  <a:pt x="64240" y="51673"/>
                  <a:pt x="54429" y="76200"/>
                </a:cubicBezTo>
                <a:cubicBezTo>
                  <a:pt x="49570" y="88347"/>
                  <a:pt x="37971" y="96902"/>
                  <a:pt x="32658" y="108857"/>
                </a:cubicBezTo>
                <a:cubicBezTo>
                  <a:pt x="23337" y="129828"/>
                  <a:pt x="18143" y="152400"/>
                  <a:pt x="10886" y="174172"/>
                </a:cubicBezTo>
                <a:lnTo>
                  <a:pt x="0" y="206829"/>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Kombinationstegning 31"/>
          <p:cNvSpPr/>
          <p:nvPr/>
        </p:nvSpPr>
        <p:spPr>
          <a:xfrm flipH="1">
            <a:off x="8028385" y="908720"/>
            <a:ext cx="45719" cy="236748"/>
          </a:xfrm>
          <a:custGeom>
            <a:avLst/>
            <a:gdLst>
              <a:gd name="connsiteX0" fmla="*/ 76200 w 76200"/>
              <a:gd name="connsiteY0" fmla="*/ 0 h 206829"/>
              <a:gd name="connsiteX1" fmla="*/ 54429 w 76200"/>
              <a:gd name="connsiteY1" fmla="*/ 76200 h 206829"/>
              <a:gd name="connsiteX2" fmla="*/ 32658 w 76200"/>
              <a:gd name="connsiteY2" fmla="*/ 108857 h 206829"/>
              <a:gd name="connsiteX3" fmla="*/ 10886 w 76200"/>
              <a:gd name="connsiteY3" fmla="*/ 174172 h 206829"/>
              <a:gd name="connsiteX4" fmla="*/ 0 w 76200"/>
              <a:gd name="connsiteY4" fmla="*/ 206829 h 206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206829">
                <a:moveTo>
                  <a:pt x="76200" y="0"/>
                </a:moveTo>
                <a:cubicBezTo>
                  <a:pt x="68943" y="25400"/>
                  <a:pt x="64240" y="51673"/>
                  <a:pt x="54429" y="76200"/>
                </a:cubicBezTo>
                <a:cubicBezTo>
                  <a:pt x="49570" y="88347"/>
                  <a:pt x="37971" y="96902"/>
                  <a:pt x="32658" y="108857"/>
                </a:cubicBezTo>
                <a:cubicBezTo>
                  <a:pt x="23337" y="129828"/>
                  <a:pt x="18143" y="152400"/>
                  <a:pt x="10886" y="174172"/>
                </a:cubicBezTo>
                <a:lnTo>
                  <a:pt x="0" y="206829"/>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Kombinationstegning 33"/>
          <p:cNvSpPr/>
          <p:nvPr/>
        </p:nvSpPr>
        <p:spPr>
          <a:xfrm>
            <a:off x="1578380" y="6364244"/>
            <a:ext cx="3083628" cy="163286"/>
          </a:xfrm>
          <a:custGeom>
            <a:avLst/>
            <a:gdLst>
              <a:gd name="connsiteX0" fmla="*/ 49 w 3083628"/>
              <a:gd name="connsiteY0" fmla="*/ 119743 h 163286"/>
              <a:gd name="connsiteX1" fmla="*/ 152449 w 3083628"/>
              <a:gd name="connsiteY1" fmla="*/ 97972 h 163286"/>
              <a:gd name="connsiteX2" fmla="*/ 195991 w 3083628"/>
              <a:gd name="connsiteY2" fmla="*/ 76200 h 163286"/>
              <a:gd name="connsiteX3" fmla="*/ 283077 w 3083628"/>
              <a:gd name="connsiteY3" fmla="*/ 65315 h 163286"/>
              <a:gd name="connsiteX4" fmla="*/ 359277 w 3083628"/>
              <a:gd name="connsiteY4" fmla="*/ 54429 h 163286"/>
              <a:gd name="connsiteX5" fmla="*/ 751163 w 3083628"/>
              <a:gd name="connsiteY5" fmla="*/ 65315 h 163286"/>
              <a:gd name="connsiteX6" fmla="*/ 860020 w 3083628"/>
              <a:gd name="connsiteY6" fmla="*/ 76200 h 163286"/>
              <a:gd name="connsiteX7" fmla="*/ 1230134 w 3083628"/>
              <a:gd name="connsiteY7" fmla="*/ 65315 h 163286"/>
              <a:gd name="connsiteX8" fmla="*/ 1295449 w 3083628"/>
              <a:gd name="connsiteY8" fmla="*/ 54429 h 163286"/>
              <a:gd name="connsiteX9" fmla="*/ 2416677 w 3083628"/>
              <a:gd name="connsiteY9" fmla="*/ 32658 h 163286"/>
              <a:gd name="connsiteX10" fmla="*/ 2721477 w 3083628"/>
              <a:gd name="connsiteY10" fmla="*/ 10886 h 163286"/>
              <a:gd name="connsiteX11" fmla="*/ 2819449 w 3083628"/>
              <a:gd name="connsiteY11" fmla="*/ 0 h 163286"/>
              <a:gd name="connsiteX12" fmla="*/ 3080706 w 3083628"/>
              <a:gd name="connsiteY12" fmla="*/ 10886 h 163286"/>
              <a:gd name="connsiteX13" fmla="*/ 3048049 w 3083628"/>
              <a:gd name="connsiteY13" fmla="*/ 32658 h 163286"/>
              <a:gd name="connsiteX14" fmla="*/ 3004506 w 3083628"/>
              <a:gd name="connsiteY14" fmla="*/ 43543 h 163286"/>
              <a:gd name="connsiteX15" fmla="*/ 2939191 w 3083628"/>
              <a:gd name="connsiteY15" fmla="*/ 65315 h 163286"/>
              <a:gd name="connsiteX16" fmla="*/ 2906534 w 3083628"/>
              <a:gd name="connsiteY16" fmla="*/ 76200 h 163286"/>
              <a:gd name="connsiteX17" fmla="*/ 2514649 w 3083628"/>
              <a:gd name="connsiteY17" fmla="*/ 87086 h 163286"/>
              <a:gd name="connsiteX18" fmla="*/ 2405791 w 3083628"/>
              <a:gd name="connsiteY18" fmla="*/ 97972 h 163286"/>
              <a:gd name="connsiteX19" fmla="*/ 2296934 w 3083628"/>
              <a:gd name="connsiteY19" fmla="*/ 119743 h 163286"/>
              <a:gd name="connsiteX20" fmla="*/ 2155420 w 3083628"/>
              <a:gd name="connsiteY20" fmla="*/ 130629 h 163286"/>
              <a:gd name="connsiteX21" fmla="*/ 1905049 w 3083628"/>
              <a:gd name="connsiteY21" fmla="*/ 163286 h 163286"/>
              <a:gd name="connsiteX22" fmla="*/ 217763 w 3083628"/>
              <a:gd name="connsiteY22" fmla="*/ 152400 h 163286"/>
              <a:gd name="connsiteX23" fmla="*/ 141563 w 3083628"/>
              <a:gd name="connsiteY23" fmla="*/ 141515 h 163286"/>
              <a:gd name="connsiteX24" fmla="*/ 49 w 3083628"/>
              <a:gd name="connsiteY24" fmla="*/ 119743 h 16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83628" h="163286">
                <a:moveTo>
                  <a:pt x="49" y="119743"/>
                </a:moveTo>
                <a:cubicBezTo>
                  <a:pt x="1863" y="112486"/>
                  <a:pt x="109401" y="114116"/>
                  <a:pt x="152449" y="97972"/>
                </a:cubicBezTo>
                <a:cubicBezTo>
                  <a:pt x="167643" y="92274"/>
                  <a:pt x="180248" y="80136"/>
                  <a:pt x="195991" y="76200"/>
                </a:cubicBezTo>
                <a:cubicBezTo>
                  <a:pt x="224372" y="69105"/>
                  <a:pt x="254079" y="69181"/>
                  <a:pt x="283077" y="65315"/>
                </a:cubicBezTo>
                <a:lnTo>
                  <a:pt x="359277" y="54429"/>
                </a:lnTo>
                <a:lnTo>
                  <a:pt x="751163" y="65315"/>
                </a:lnTo>
                <a:cubicBezTo>
                  <a:pt x="787595" y="66899"/>
                  <a:pt x="823553" y="76200"/>
                  <a:pt x="860020" y="76200"/>
                </a:cubicBezTo>
                <a:cubicBezTo>
                  <a:pt x="983445" y="76200"/>
                  <a:pt x="1106763" y="68943"/>
                  <a:pt x="1230134" y="65315"/>
                </a:cubicBezTo>
                <a:cubicBezTo>
                  <a:pt x="1251906" y="61686"/>
                  <a:pt x="1273547" y="57167"/>
                  <a:pt x="1295449" y="54429"/>
                </a:cubicBezTo>
                <a:cubicBezTo>
                  <a:pt x="1642808" y="11008"/>
                  <a:pt x="2268286" y="34254"/>
                  <a:pt x="2416677" y="32658"/>
                </a:cubicBezTo>
                <a:cubicBezTo>
                  <a:pt x="2637292" y="8145"/>
                  <a:pt x="2368321" y="36112"/>
                  <a:pt x="2721477" y="10886"/>
                </a:cubicBezTo>
                <a:cubicBezTo>
                  <a:pt x="2754252" y="8545"/>
                  <a:pt x="2786792" y="3629"/>
                  <a:pt x="2819449" y="0"/>
                </a:cubicBezTo>
                <a:cubicBezTo>
                  <a:pt x="2906535" y="3629"/>
                  <a:pt x="2994421" y="-1441"/>
                  <a:pt x="3080706" y="10886"/>
                </a:cubicBezTo>
                <a:cubicBezTo>
                  <a:pt x="3093658" y="12736"/>
                  <a:pt x="3060074" y="27504"/>
                  <a:pt x="3048049" y="32658"/>
                </a:cubicBezTo>
                <a:cubicBezTo>
                  <a:pt x="3034298" y="38551"/>
                  <a:pt x="3018836" y="39244"/>
                  <a:pt x="3004506" y="43543"/>
                </a:cubicBezTo>
                <a:cubicBezTo>
                  <a:pt x="2982524" y="50137"/>
                  <a:pt x="2960963" y="58058"/>
                  <a:pt x="2939191" y="65315"/>
                </a:cubicBezTo>
                <a:cubicBezTo>
                  <a:pt x="2928305" y="68944"/>
                  <a:pt x="2918004" y="75881"/>
                  <a:pt x="2906534" y="76200"/>
                </a:cubicBezTo>
                <a:lnTo>
                  <a:pt x="2514649" y="87086"/>
                </a:lnTo>
                <a:cubicBezTo>
                  <a:pt x="2478363" y="90715"/>
                  <a:pt x="2441891" y="92815"/>
                  <a:pt x="2405791" y="97972"/>
                </a:cubicBezTo>
                <a:cubicBezTo>
                  <a:pt x="2244350" y="121036"/>
                  <a:pt x="2519355" y="96331"/>
                  <a:pt x="2296934" y="119743"/>
                </a:cubicBezTo>
                <a:cubicBezTo>
                  <a:pt x="2249883" y="124696"/>
                  <a:pt x="2202591" y="127000"/>
                  <a:pt x="2155420" y="130629"/>
                </a:cubicBezTo>
                <a:cubicBezTo>
                  <a:pt x="2000171" y="161678"/>
                  <a:pt x="2083458" y="149562"/>
                  <a:pt x="1905049" y="163286"/>
                </a:cubicBezTo>
                <a:lnTo>
                  <a:pt x="217763" y="152400"/>
                </a:lnTo>
                <a:cubicBezTo>
                  <a:pt x="192107" y="152083"/>
                  <a:pt x="167045" y="144513"/>
                  <a:pt x="141563" y="141515"/>
                </a:cubicBezTo>
                <a:cubicBezTo>
                  <a:pt x="45961" y="130268"/>
                  <a:pt x="-1765" y="127000"/>
                  <a:pt x="49" y="119743"/>
                </a:cubicBezTo>
                <a:close/>
              </a:path>
            </a:pathLst>
          </a:cu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Kombinationstegning 34"/>
          <p:cNvSpPr/>
          <p:nvPr/>
        </p:nvSpPr>
        <p:spPr>
          <a:xfrm>
            <a:off x="5910943" y="1796143"/>
            <a:ext cx="772886" cy="228600"/>
          </a:xfrm>
          <a:custGeom>
            <a:avLst/>
            <a:gdLst>
              <a:gd name="connsiteX0" fmla="*/ 772886 w 772886"/>
              <a:gd name="connsiteY0" fmla="*/ 0 h 228600"/>
              <a:gd name="connsiteX1" fmla="*/ 631371 w 772886"/>
              <a:gd name="connsiteY1" fmla="*/ 10886 h 228600"/>
              <a:gd name="connsiteX2" fmla="*/ 435428 w 772886"/>
              <a:gd name="connsiteY2" fmla="*/ 21771 h 228600"/>
              <a:gd name="connsiteX3" fmla="*/ 272143 w 772886"/>
              <a:gd name="connsiteY3" fmla="*/ 32657 h 228600"/>
              <a:gd name="connsiteX4" fmla="*/ 206828 w 772886"/>
              <a:gd name="connsiteY4" fmla="*/ 43543 h 228600"/>
              <a:gd name="connsiteX5" fmla="*/ 174171 w 772886"/>
              <a:gd name="connsiteY5" fmla="*/ 87086 h 228600"/>
              <a:gd name="connsiteX6" fmla="*/ 97971 w 772886"/>
              <a:gd name="connsiteY6" fmla="*/ 141514 h 228600"/>
              <a:gd name="connsiteX7" fmla="*/ 54428 w 772886"/>
              <a:gd name="connsiteY7" fmla="*/ 185057 h 228600"/>
              <a:gd name="connsiteX8" fmla="*/ 21771 w 772886"/>
              <a:gd name="connsiteY8" fmla="*/ 206828 h 228600"/>
              <a:gd name="connsiteX9" fmla="*/ 0 w 772886"/>
              <a:gd name="connsiteY9"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2886" h="228600">
                <a:moveTo>
                  <a:pt x="772886" y="0"/>
                </a:moveTo>
                <a:lnTo>
                  <a:pt x="631371" y="10886"/>
                </a:lnTo>
                <a:lnTo>
                  <a:pt x="435428" y="21771"/>
                </a:lnTo>
                <a:lnTo>
                  <a:pt x="272143" y="32657"/>
                </a:lnTo>
                <a:cubicBezTo>
                  <a:pt x="250371" y="36286"/>
                  <a:pt x="226122" y="32824"/>
                  <a:pt x="206828" y="43543"/>
                </a:cubicBezTo>
                <a:cubicBezTo>
                  <a:pt x="190968" y="52354"/>
                  <a:pt x="187000" y="74257"/>
                  <a:pt x="174171" y="87086"/>
                </a:cubicBezTo>
                <a:cubicBezTo>
                  <a:pt x="126381" y="134876"/>
                  <a:pt x="141239" y="104427"/>
                  <a:pt x="97971" y="141514"/>
                </a:cubicBezTo>
                <a:cubicBezTo>
                  <a:pt x="82386" y="154872"/>
                  <a:pt x="71507" y="173671"/>
                  <a:pt x="54428" y="185057"/>
                </a:cubicBezTo>
                <a:cubicBezTo>
                  <a:pt x="43542" y="192314"/>
                  <a:pt x="31987" y="198655"/>
                  <a:pt x="21771" y="206828"/>
                </a:cubicBezTo>
                <a:cubicBezTo>
                  <a:pt x="13757" y="213239"/>
                  <a:pt x="0" y="228600"/>
                  <a:pt x="0" y="228600"/>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Kombinationstegning 35"/>
          <p:cNvSpPr/>
          <p:nvPr/>
        </p:nvSpPr>
        <p:spPr>
          <a:xfrm>
            <a:off x="4680256" y="1970314"/>
            <a:ext cx="1240456" cy="226658"/>
          </a:xfrm>
          <a:custGeom>
            <a:avLst/>
            <a:gdLst>
              <a:gd name="connsiteX0" fmla="*/ 1230687 w 1240456"/>
              <a:gd name="connsiteY0" fmla="*/ 43543 h 226658"/>
              <a:gd name="connsiteX1" fmla="*/ 1132715 w 1240456"/>
              <a:gd name="connsiteY1" fmla="*/ 32657 h 226658"/>
              <a:gd name="connsiteX2" fmla="*/ 1067401 w 1240456"/>
              <a:gd name="connsiteY2" fmla="*/ 10886 h 226658"/>
              <a:gd name="connsiteX3" fmla="*/ 1034744 w 1240456"/>
              <a:gd name="connsiteY3" fmla="*/ 0 h 226658"/>
              <a:gd name="connsiteX4" fmla="*/ 1002087 w 1240456"/>
              <a:gd name="connsiteY4" fmla="*/ 10886 h 226658"/>
              <a:gd name="connsiteX5" fmla="*/ 958544 w 1240456"/>
              <a:gd name="connsiteY5" fmla="*/ 21772 h 226658"/>
              <a:gd name="connsiteX6" fmla="*/ 882344 w 1240456"/>
              <a:gd name="connsiteY6" fmla="*/ 54429 h 226658"/>
              <a:gd name="connsiteX7" fmla="*/ 762601 w 1240456"/>
              <a:gd name="connsiteY7" fmla="*/ 43543 h 226658"/>
              <a:gd name="connsiteX8" fmla="*/ 729944 w 1240456"/>
              <a:gd name="connsiteY8" fmla="*/ 32657 h 226658"/>
              <a:gd name="connsiteX9" fmla="*/ 653744 w 1240456"/>
              <a:gd name="connsiteY9" fmla="*/ 54429 h 226658"/>
              <a:gd name="connsiteX10" fmla="*/ 599315 w 1240456"/>
              <a:gd name="connsiteY10" fmla="*/ 65315 h 226658"/>
              <a:gd name="connsiteX11" fmla="*/ 555773 w 1240456"/>
              <a:gd name="connsiteY11" fmla="*/ 76200 h 226658"/>
              <a:gd name="connsiteX12" fmla="*/ 403373 w 1240456"/>
              <a:gd name="connsiteY12" fmla="*/ 43543 h 226658"/>
              <a:gd name="connsiteX13" fmla="*/ 370715 w 1240456"/>
              <a:gd name="connsiteY13" fmla="*/ 32657 h 226658"/>
              <a:gd name="connsiteX14" fmla="*/ 348944 w 1240456"/>
              <a:gd name="connsiteY14" fmla="*/ 54429 h 226658"/>
              <a:gd name="connsiteX15" fmla="*/ 218315 w 1240456"/>
              <a:gd name="connsiteY15" fmla="*/ 54429 h 226658"/>
              <a:gd name="connsiteX16" fmla="*/ 131230 w 1240456"/>
              <a:gd name="connsiteY16" fmla="*/ 32657 h 226658"/>
              <a:gd name="connsiteX17" fmla="*/ 55030 w 1240456"/>
              <a:gd name="connsiteY17" fmla="*/ 54429 h 226658"/>
              <a:gd name="connsiteX18" fmla="*/ 33258 w 1240456"/>
              <a:gd name="connsiteY18" fmla="*/ 76200 h 226658"/>
              <a:gd name="connsiteX19" fmla="*/ 601 w 1240456"/>
              <a:gd name="connsiteY19" fmla="*/ 97972 h 226658"/>
              <a:gd name="connsiteX20" fmla="*/ 65915 w 1240456"/>
              <a:gd name="connsiteY20" fmla="*/ 141515 h 226658"/>
              <a:gd name="connsiteX21" fmla="*/ 904115 w 1240456"/>
              <a:gd name="connsiteY21" fmla="*/ 174172 h 226658"/>
              <a:gd name="connsiteX22" fmla="*/ 1100058 w 1240456"/>
              <a:gd name="connsiteY22" fmla="*/ 163286 h 226658"/>
              <a:gd name="connsiteX23" fmla="*/ 1176258 w 1240456"/>
              <a:gd name="connsiteY23" fmla="*/ 141515 h 226658"/>
              <a:gd name="connsiteX24" fmla="*/ 1230687 w 1240456"/>
              <a:gd name="connsiteY24" fmla="*/ 87086 h 226658"/>
              <a:gd name="connsiteX25" fmla="*/ 1230687 w 1240456"/>
              <a:gd name="connsiteY25" fmla="*/ 43543 h 226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0456" h="226658">
                <a:moveTo>
                  <a:pt x="1230687" y="43543"/>
                </a:moveTo>
                <a:cubicBezTo>
                  <a:pt x="1214358" y="34472"/>
                  <a:pt x="1164935" y="39101"/>
                  <a:pt x="1132715" y="32657"/>
                </a:cubicBezTo>
                <a:cubicBezTo>
                  <a:pt x="1110212" y="28156"/>
                  <a:pt x="1089172" y="18143"/>
                  <a:pt x="1067401" y="10886"/>
                </a:cubicBezTo>
                <a:lnTo>
                  <a:pt x="1034744" y="0"/>
                </a:lnTo>
                <a:cubicBezTo>
                  <a:pt x="1023858" y="3629"/>
                  <a:pt x="1013120" y="7734"/>
                  <a:pt x="1002087" y="10886"/>
                </a:cubicBezTo>
                <a:cubicBezTo>
                  <a:pt x="987702" y="14996"/>
                  <a:pt x="972295" y="15879"/>
                  <a:pt x="958544" y="21772"/>
                </a:cubicBezTo>
                <a:cubicBezTo>
                  <a:pt x="853298" y="66877"/>
                  <a:pt x="1007354" y="23176"/>
                  <a:pt x="882344" y="54429"/>
                </a:cubicBezTo>
                <a:cubicBezTo>
                  <a:pt x="842430" y="50800"/>
                  <a:pt x="802277" y="49211"/>
                  <a:pt x="762601" y="43543"/>
                </a:cubicBezTo>
                <a:cubicBezTo>
                  <a:pt x="751242" y="41920"/>
                  <a:pt x="741419" y="32657"/>
                  <a:pt x="729944" y="32657"/>
                </a:cubicBezTo>
                <a:cubicBezTo>
                  <a:pt x="709582" y="32657"/>
                  <a:pt x="674278" y="49295"/>
                  <a:pt x="653744" y="54429"/>
                </a:cubicBezTo>
                <a:cubicBezTo>
                  <a:pt x="635794" y="58917"/>
                  <a:pt x="617377" y="61301"/>
                  <a:pt x="599315" y="65315"/>
                </a:cubicBezTo>
                <a:cubicBezTo>
                  <a:pt x="584711" y="68560"/>
                  <a:pt x="570287" y="72572"/>
                  <a:pt x="555773" y="76200"/>
                </a:cubicBezTo>
                <a:cubicBezTo>
                  <a:pt x="445913" y="62468"/>
                  <a:pt x="496442" y="74567"/>
                  <a:pt x="403373" y="43543"/>
                </a:cubicBezTo>
                <a:lnTo>
                  <a:pt x="370715" y="32657"/>
                </a:lnTo>
                <a:cubicBezTo>
                  <a:pt x="363458" y="39914"/>
                  <a:pt x="358124" y="49839"/>
                  <a:pt x="348944" y="54429"/>
                </a:cubicBezTo>
                <a:cubicBezTo>
                  <a:pt x="305790" y="76007"/>
                  <a:pt x="263990" y="60139"/>
                  <a:pt x="218315" y="54429"/>
                </a:cubicBezTo>
                <a:cubicBezTo>
                  <a:pt x="192546" y="45839"/>
                  <a:pt x="157502" y="32657"/>
                  <a:pt x="131230" y="32657"/>
                </a:cubicBezTo>
                <a:cubicBezTo>
                  <a:pt x="117561" y="32657"/>
                  <a:pt x="70430" y="49295"/>
                  <a:pt x="55030" y="54429"/>
                </a:cubicBezTo>
                <a:cubicBezTo>
                  <a:pt x="47773" y="61686"/>
                  <a:pt x="41272" y="69789"/>
                  <a:pt x="33258" y="76200"/>
                </a:cubicBezTo>
                <a:cubicBezTo>
                  <a:pt x="23042" y="84373"/>
                  <a:pt x="3167" y="85143"/>
                  <a:pt x="601" y="97972"/>
                </a:cubicBezTo>
                <a:cubicBezTo>
                  <a:pt x="-6558" y="133769"/>
                  <a:pt x="52254" y="138099"/>
                  <a:pt x="65915" y="141515"/>
                </a:cubicBezTo>
                <a:cubicBezTo>
                  <a:pt x="321205" y="311701"/>
                  <a:pt x="102086" y="174172"/>
                  <a:pt x="904115" y="174172"/>
                </a:cubicBezTo>
                <a:cubicBezTo>
                  <a:pt x="969530" y="174172"/>
                  <a:pt x="1034744" y="166915"/>
                  <a:pt x="1100058" y="163286"/>
                </a:cubicBezTo>
                <a:cubicBezTo>
                  <a:pt x="1103825" y="162344"/>
                  <a:pt x="1168452" y="147370"/>
                  <a:pt x="1176258" y="141515"/>
                </a:cubicBezTo>
                <a:cubicBezTo>
                  <a:pt x="1196785" y="126120"/>
                  <a:pt x="1212544" y="105229"/>
                  <a:pt x="1230687" y="87086"/>
                </a:cubicBezTo>
                <a:cubicBezTo>
                  <a:pt x="1239938" y="77835"/>
                  <a:pt x="1247016" y="52614"/>
                  <a:pt x="1230687" y="43543"/>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Kombinationstegning 36"/>
          <p:cNvSpPr/>
          <p:nvPr/>
        </p:nvSpPr>
        <p:spPr>
          <a:xfrm>
            <a:off x="8392886" y="1697164"/>
            <a:ext cx="337457" cy="22779"/>
          </a:xfrm>
          <a:custGeom>
            <a:avLst/>
            <a:gdLst>
              <a:gd name="connsiteX0" fmla="*/ 0 w 337457"/>
              <a:gd name="connsiteY0" fmla="*/ 22779 h 22779"/>
              <a:gd name="connsiteX1" fmla="*/ 174171 w 337457"/>
              <a:gd name="connsiteY1" fmla="*/ 1007 h 22779"/>
              <a:gd name="connsiteX2" fmla="*/ 337457 w 337457"/>
              <a:gd name="connsiteY2" fmla="*/ 1007 h 22779"/>
            </a:gdLst>
            <a:ahLst/>
            <a:cxnLst>
              <a:cxn ang="0">
                <a:pos x="connsiteX0" y="connsiteY0"/>
              </a:cxn>
              <a:cxn ang="0">
                <a:pos x="connsiteX1" y="connsiteY1"/>
              </a:cxn>
              <a:cxn ang="0">
                <a:pos x="connsiteX2" y="connsiteY2"/>
              </a:cxn>
            </a:cxnLst>
            <a:rect l="l" t="t" r="r" b="b"/>
            <a:pathLst>
              <a:path w="337457" h="22779">
                <a:moveTo>
                  <a:pt x="0" y="22779"/>
                </a:moveTo>
                <a:cubicBezTo>
                  <a:pt x="42560" y="16699"/>
                  <a:pt x="135435" y="2621"/>
                  <a:pt x="174171" y="1007"/>
                </a:cubicBezTo>
                <a:cubicBezTo>
                  <a:pt x="228552" y="-1259"/>
                  <a:pt x="283028" y="1007"/>
                  <a:pt x="337457" y="1007"/>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9" name="Kombinationstegning 38"/>
          <p:cNvSpPr/>
          <p:nvPr/>
        </p:nvSpPr>
        <p:spPr>
          <a:xfrm>
            <a:off x="3363686" y="1338943"/>
            <a:ext cx="1491343" cy="870857"/>
          </a:xfrm>
          <a:custGeom>
            <a:avLst/>
            <a:gdLst>
              <a:gd name="connsiteX0" fmla="*/ 1491343 w 1491343"/>
              <a:gd name="connsiteY0" fmla="*/ 859971 h 870857"/>
              <a:gd name="connsiteX1" fmla="*/ 1436914 w 1491343"/>
              <a:gd name="connsiteY1" fmla="*/ 838200 h 870857"/>
              <a:gd name="connsiteX2" fmla="*/ 1393371 w 1491343"/>
              <a:gd name="connsiteY2" fmla="*/ 794657 h 870857"/>
              <a:gd name="connsiteX3" fmla="*/ 1328057 w 1491343"/>
              <a:gd name="connsiteY3" fmla="*/ 762000 h 870857"/>
              <a:gd name="connsiteX4" fmla="*/ 1262743 w 1491343"/>
              <a:gd name="connsiteY4" fmla="*/ 674914 h 870857"/>
              <a:gd name="connsiteX5" fmla="*/ 1219200 w 1491343"/>
              <a:gd name="connsiteY5" fmla="*/ 609600 h 870857"/>
              <a:gd name="connsiteX6" fmla="*/ 1197428 w 1491343"/>
              <a:gd name="connsiteY6" fmla="*/ 576943 h 870857"/>
              <a:gd name="connsiteX7" fmla="*/ 1164771 w 1491343"/>
              <a:gd name="connsiteY7" fmla="*/ 533400 h 870857"/>
              <a:gd name="connsiteX8" fmla="*/ 1143000 w 1491343"/>
              <a:gd name="connsiteY8" fmla="*/ 478971 h 870857"/>
              <a:gd name="connsiteX9" fmla="*/ 1077685 w 1491343"/>
              <a:gd name="connsiteY9" fmla="*/ 391886 h 870857"/>
              <a:gd name="connsiteX10" fmla="*/ 990600 w 1491343"/>
              <a:gd name="connsiteY10" fmla="*/ 272143 h 870857"/>
              <a:gd name="connsiteX11" fmla="*/ 925285 w 1491343"/>
              <a:gd name="connsiteY11" fmla="*/ 185057 h 870857"/>
              <a:gd name="connsiteX12" fmla="*/ 914400 w 1491343"/>
              <a:gd name="connsiteY12" fmla="*/ 152400 h 870857"/>
              <a:gd name="connsiteX13" fmla="*/ 859971 w 1491343"/>
              <a:gd name="connsiteY13" fmla="*/ 87086 h 870857"/>
              <a:gd name="connsiteX14" fmla="*/ 838200 w 1491343"/>
              <a:gd name="connsiteY14" fmla="*/ 54428 h 870857"/>
              <a:gd name="connsiteX15" fmla="*/ 794657 w 1491343"/>
              <a:gd name="connsiteY15" fmla="*/ 21771 h 870857"/>
              <a:gd name="connsiteX16" fmla="*/ 772885 w 1491343"/>
              <a:gd name="connsiteY16" fmla="*/ 0 h 870857"/>
              <a:gd name="connsiteX17" fmla="*/ 740228 w 1491343"/>
              <a:gd name="connsiteY17" fmla="*/ 10886 h 870857"/>
              <a:gd name="connsiteX18" fmla="*/ 674914 w 1491343"/>
              <a:gd name="connsiteY18" fmla="*/ 65314 h 870857"/>
              <a:gd name="connsiteX19" fmla="*/ 326571 w 1491343"/>
              <a:gd name="connsiteY19" fmla="*/ 76200 h 870857"/>
              <a:gd name="connsiteX20" fmla="*/ 326571 w 1491343"/>
              <a:gd name="connsiteY20" fmla="*/ 185057 h 870857"/>
              <a:gd name="connsiteX21" fmla="*/ 293914 w 1491343"/>
              <a:gd name="connsiteY21" fmla="*/ 217714 h 870857"/>
              <a:gd name="connsiteX22" fmla="*/ 261257 w 1491343"/>
              <a:gd name="connsiteY22" fmla="*/ 228600 h 870857"/>
              <a:gd name="connsiteX23" fmla="*/ 250371 w 1491343"/>
              <a:gd name="connsiteY23" fmla="*/ 272143 h 870857"/>
              <a:gd name="connsiteX24" fmla="*/ 272143 w 1491343"/>
              <a:gd name="connsiteY24" fmla="*/ 304800 h 870857"/>
              <a:gd name="connsiteX25" fmla="*/ 283028 w 1491343"/>
              <a:gd name="connsiteY25" fmla="*/ 337457 h 870857"/>
              <a:gd name="connsiteX26" fmla="*/ 272143 w 1491343"/>
              <a:gd name="connsiteY26" fmla="*/ 391886 h 870857"/>
              <a:gd name="connsiteX27" fmla="*/ 206828 w 1491343"/>
              <a:gd name="connsiteY27" fmla="*/ 435428 h 870857"/>
              <a:gd name="connsiteX28" fmla="*/ 174171 w 1491343"/>
              <a:gd name="connsiteY28" fmla="*/ 446314 h 870857"/>
              <a:gd name="connsiteX29" fmla="*/ 141514 w 1491343"/>
              <a:gd name="connsiteY29" fmla="*/ 468086 h 870857"/>
              <a:gd name="connsiteX30" fmla="*/ 65314 w 1491343"/>
              <a:gd name="connsiteY30" fmla="*/ 489857 h 870857"/>
              <a:gd name="connsiteX31" fmla="*/ 10885 w 1491343"/>
              <a:gd name="connsiteY31" fmla="*/ 522514 h 870857"/>
              <a:gd name="connsiteX32" fmla="*/ 0 w 1491343"/>
              <a:gd name="connsiteY32" fmla="*/ 555171 h 870857"/>
              <a:gd name="connsiteX33" fmla="*/ 21771 w 1491343"/>
              <a:gd name="connsiteY33" fmla="*/ 674914 h 870857"/>
              <a:gd name="connsiteX34" fmla="*/ 43543 w 1491343"/>
              <a:gd name="connsiteY34" fmla="*/ 696686 h 870857"/>
              <a:gd name="connsiteX35" fmla="*/ 76200 w 1491343"/>
              <a:gd name="connsiteY35" fmla="*/ 740228 h 870857"/>
              <a:gd name="connsiteX36" fmla="*/ 87085 w 1491343"/>
              <a:gd name="connsiteY36" fmla="*/ 772886 h 870857"/>
              <a:gd name="connsiteX37" fmla="*/ 43543 w 1491343"/>
              <a:gd name="connsiteY37" fmla="*/ 838200 h 870857"/>
              <a:gd name="connsiteX38" fmla="*/ 32657 w 1491343"/>
              <a:gd name="connsiteY38" fmla="*/ 870857 h 87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91343" h="870857">
                <a:moveTo>
                  <a:pt x="1491343" y="859971"/>
                </a:moveTo>
                <a:cubicBezTo>
                  <a:pt x="1473200" y="852714"/>
                  <a:pt x="1453173" y="849039"/>
                  <a:pt x="1436914" y="838200"/>
                </a:cubicBezTo>
                <a:cubicBezTo>
                  <a:pt x="1419835" y="826814"/>
                  <a:pt x="1407885" y="809171"/>
                  <a:pt x="1393371" y="794657"/>
                </a:cubicBezTo>
                <a:cubicBezTo>
                  <a:pt x="1372270" y="773556"/>
                  <a:pt x="1354617" y="770853"/>
                  <a:pt x="1328057" y="762000"/>
                </a:cubicBezTo>
                <a:cubicBezTo>
                  <a:pt x="1287782" y="721725"/>
                  <a:pt x="1311980" y="748770"/>
                  <a:pt x="1262743" y="674914"/>
                </a:cubicBezTo>
                <a:lnTo>
                  <a:pt x="1219200" y="609600"/>
                </a:lnTo>
                <a:lnTo>
                  <a:pt x="1197428" y="576943"/>
                </a:lnTo>
                <a:cubicBezTo>
                  <a:pt x="1187364" y="561847"/>
                  <a:pt x="1173582" y="549260"/>
                  <a:pt x="1164771" y="533400"/>
                </a:cubicBezTo>
                <a:cubicBezTo>
                  <a:pt x="1155281" y="516318"/>
                  <a:pt x="1151739" y="496449"/>
                  <a:pt x="1143000" y="478971"/>
                </a:cubicBezTo>
                <a:cubicBezTo>
                  <a:pt x="1107294" y="407558"/>
                  <a:pt x="1121760" y="442257"/>
                  <a:pt x="1077685" y="391886"/>
                </a:cubicBezTo>
                <a:cubicBezTo>
                  <a:pt x="1023272" y="329699"/>
                  <a:pt x="1040866" y="342515"/>
                  <a:pt x="990600" y="272143"/>
                </a:cubicBezTo>
                <a:cubicBezTo>
                  <a:pt x="969509" y="242616"/>
                  <a:pt x="925285" y="185057"/>
                  <a:pt x="925285" y="185057"/>
                </a:cubicBezTo>
                <a:cubicBezTo>
                  <a:pt x="921657" y="174171"/>
                  <a:pt x="920093" y="162363"/>
                  <a:pt x="914400" y="152400"/>
                </a:cubicBezTo>
                <a:cubicBezTo>
                  <a:pt x="877343" y="87549"/>
                  <a:pt x="893578" y="129095"/>
                  <a:pt x="859971" y="87086"/>
                </a:cubicBezTo>
                <a:cubicBezTo>
                  <a:pt x="851798" y="76870"/>
                  <a:pt x="847451" y="63679"/>
                  <a:pt x="838200" y="54428"/>
                </a:cubicBezTo>
                <a:cubicBezTo>
                  <a:pt x="825371" y="41599"/>
                  <a:pt x="808595" y="33386"/>
                  <a:pt x="794657" y="21771"/>
                </a:cubicBezTo>
                <a:cubicBezTo>
                  <a:pt x="786773" y="15201"/>
                  <a:pt x="780142" y="7257"/>
                  <a:pt x="772885" y="0"/>
                </a:cubicBezTo>
                <a:cubicBezTo>
                  <a:pt x="761999" y="3629"/>
                  <a:pt x="749775" y="4521"/>
                  <a:pt x="740228" y="10886"/>
                </a:cubicBezTo>
                <a:cubicBezTo>
                  <a:pt x="727774" y="19189"/>
                  <a:pt x="695349" y="63562"/>
                  <a:pt x="674914" y="65314"/>
                </a:cubicBezTo>
                <a:cubicBezTo>
                  <a:pt x="559167" y="75235"/>
                  <a:pt x="442685" y="72571"/>
                  <a:pt x="326571" y="76200"/>
                </a:cubicBezTo>
                <a:cubicBezTo>
                  <a:pt x="331583" y="111280"/>
                  <a:pt x="348924" y="151528"/>
                  <a:pt x="326571" y="185057"/>
                </a:cubicBezTo>
                <a:cubicBezTo>
                  <a:pt x="318032" y="197866"/>
                  <a:pt x="306723" y="209175"/>
                  <a:pt x="293914" y="217714"/>
                </a:cubicBezTo>
                <a:cubicBezTo>
                  <a:pt x="284367" y="224079"/>
                  <a:pt x="272143" y="224971"/>
                  <a:pt x="261257" y="228600"/>
                </a:cubicBezTo>
                <a:cubicBezTo>
                  <a:pt x="257628" y="243114"/>
                  <a:pt x="248255" y="257332"/>
                  <a:pt x="250371" y="272143"/>
                </a:cubicBezTo>
                <a:cubicBezTo>
                  <a:pt x="252221" y="285095"/>
                  <a:pt x="266292" y="293098"/>
                  <a:pt x="272143" y="304800"/>
                </a:cubicBezTo>
                <a:cubicBezTo>
                  <a:pt x="277275" y="315063"/>
                  <a:pt x="279400" y="326571"/>
                  <a:pt x="283028" y="337457"/>
                </a:cubicBezTo>
                <a:cubicBezTo>
                  <a:pt x="279400" y="355600"/>
                  <a:pt x="279431" y="374880"/>
                  <a:pt x="272143" y="391886"/>
                </a:cubicBezTo>
                <a:cubicBezTo>
                  <a:pt x="263420" y="412240"/>
                  <a:pt x="220775" y="429451"/>
                  <a:pt x="206828" y="435428"/>
                </a:cubicBezTo>
                <a:cubicBezTo>
                  <a:pt x="196281" y="439948"/>
                  <a:pt x="184434" y="441182"/>
                  <a:pt x="174171" y="446314"/>
                </a:cubicBezTo>
                <a:cubicBezTo>
                  <a:pt x="162469" y="452165"/>
                  <a:pt x="153216" y="462235"/>
                  <a:pt x="141514" y="468086"/>
                </a:cubicBezTo>
                <a:cubicBezTo>
                  <a:pt x="125902" y="475892"/>
                  <a:pt x="79259" y="486371"/>
                  <a:pt x="65314" y="489857"/>
                </a:cubicBezTo>
                <a:cubicBezTo>
                  <a:pt x="47171" y="500743"/>
                  <a:pt x="25846" y="507553"/>
                  <a:pt x="10885" y="522514"/>
                </a:cubicBezTo>
                <a:cubicBezTo>
                  <a:pt x="2771" y="530628"/>
                  <a:pt x="0" y="543697"/>
                  <a:pt x="0" y="555171"/>
                </a:cubicBezTo>
                <a:cubicBezTo>
                  <a:pt x="0" y="564679"/>
                  <a:pt x="6461" y="649398"/>
                  <a:pt x="21771" y="674914"/>
                </a:cubicBezTo>
                <a:cubicBezTo>
                  <a:pt x="27052" y="683715"/>
                  <a:pt x="36972" y="688801"/>
                  <a:pt x="43543" y="696686"/>
                </a:cubicBezTo>
                <a:cubicBezTo>
                  <a:pt x="55158" y="710623"/>
                  <a:pt x="65314" y="725714"/>
                  <a:pt x="76200" y="740228"/>
                </a:cubicBezTo>
                <a:cubicBezTo>
                  <a:pt x="79828" y="751114"/>
                  <a:pt x="88708" y="761527"/>
                  <a:pt x="87085" y="772886"/>
                </a:cubicBezTo>
                <a:cubicBezTo>
                  <a:pt x="82692" y="803639"/>
                  <a:pt x="62894" y="818848"/>
                  <a:pt x="43543" y="838200"/>
                </a:cubicBezTo>
                <a:lnTo>
                  <a:pt x="32657" y="87085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Kombinationstegning 39"/>
          <p:cNvSpPr/>
          <p:nvPr/>
        </p:nvSpPr>
        <p:spPr>
          <a:xfrm>
            <a:off x="3120194" y="1970314"/>
            <a:ext cx="1883853" cy="311801"/>
          </a:xfrm>
          <a:custGeom>
            <a:avLst/>
            <a:gdLst>
              <a:gd name="connsiteX0" fmla="*/ 1230687 w 1240456"/>
              <a:gd name="connsiteY0" fmla="*/ 43543 h 226658"/>
              <a:gd name="connsiteX1" fmla="*/ 1132715 w 1240456"/>
              <a:gd name="connsiteY1" fmla="*/ 32657 h 226658"/>
              <a:gd name="connsiteX2" fmla="*/ 1067401 w 1240456"/>
              <a:gd name="connsiteY2" fmla="*/ 10886 h 226658"/>
              <a:gd name="connsiteX3" fmla="*/ 1034744 w 1240456"/>
              <a:gd name="connsiteY3" fmla="*/ 0 h 226658"/>
              <a:gd name="connsiteX4" fmla="*/ 1002087 w 1240456"/>
              <a:gd name="connsiteY4" fmla="*/ 10886 h 226658"/>
              <a:gd name="connsiteX5" fmla="*/ 958544 w 1240456"/>
              <a:gd name="connsiteY5" fmla="*/ 21772 h 226658"/>
              <a:gd name="connsiteX6" fmla="*/ 882344 w 1240456"/>
              <a:gd name="connsiteY6" fmla="*/ 54429 h 226658"/>
              <a:gd name="connsiteX7" fmla="*/ 762601 w 1240456"/>
              <a:gd name="connsiteY7" fmla="*/ 43543 h 226658"/>
              <a:gd name="connsiteX8" fmla="*/ 729944 w 1240456"/>
              <a:gd name="connsiteY8" fmla="*/ 32657 h 226658"/>
              <a:gd name="connsiteX9" fmla="*/ 653744 w 1240456"/>
              <a:gd name="connsiteY9" fmla="*/ 54429 h 226658"/>
              <a:gd name="connsiteX10" fmla="*/ 599315 w 1240456"/>
              <a:gd name="connsiteY10" fmla="*/ 65315 h 226658"/>
              <a:gd name="connsiteX11" fmla="*/ 555773 w 1240456"/>
              <a:gd name="connsiteY11" fmla="*/ 76200 h 226658"/>
              <a:gd name="connsiteX12" fmla="*/ 403373 w 1240456"/>
              <a:gd name="connsiteY12" fmla="*/ 43543 h 226658"/>
              <a:gd name="connsiteX13" fmla="*/ 370715 w 1240456"/>
              <a:gd name="connsiteY13" fmla="*/ 32657 h 226658"/>
              <a:gd name="connsiteX14" fmla="*/ 348944 w 1240456"/>
              <a:gd name="connsiteY14" fmla="*/ 54429 h 226658"/>
              <a:gd name="connsiteX15" fmla="*/ 218315 w 1240456"/>
              <a:gd name="connsiteY15" fmla="*/ 54429 h 226658"/>
              <a:gd name="connsiteX16" fmla="*/ 131230 w 1240456"/>
              <a:gd name="connsiteY16" fmla="*/ 32657 h 226658"/>
              <a:gd name="connsiteX17" fmla="*/ 55030 w 1240456"/>
              <a:gd name="connsiteY17" fmla="*/ 54429 h 226658"/>
              <a:gd name="connsiteX18" fmla="*/ 33258 w 1240456"/>
              <a:gd name="connsiteY18" fmla="*/ 76200 h 226658"/>
              <a:gd name="connsiteX19" fmla="*/ 601 w 1240456"/>
              <a:gd name="connsiteY19" fmla="*/ 97972 h 226658"/>
              <a:gd name="connsiteX20" fmla="*/ 65915 w 1240456"/>
              <a:gd name="connsiteY20" fmla="*/ 141515 h 226658"/>
              <a:gd name="connsiteX21" fmla="*/ 904115 w 1240456"/>
              <a:gd name="connsiteY21" fmla="*/ 174172 h 226658"/>
              <a:gd name="connsiteX22" fmla="*/ 1100058 w 1240456"/>
              <a:gd name="connsiteY22" fmla="*/ 163286 h 226658"/>
              <a:gd name="connsiteX23" fmla="*/ 1176258 w 1240456"/>
              <a:gd name="connsiteY23" fmla="*/ 141515 h 226658"/>
              <a:gd name="connsiteX24" fmla="*/ 1230687 w 1240456"/>
              <a:gd name="connsiteY24" fmla="*/ 87086 h 226658"/>
              <a:gd name="connsiteX25" fmla="*/ 1230687 w 1240456"/>
              <a:gd name="connsiteY25" fmla="*/ 43543 h 226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0456" h="226658">
                <a:moveTo>
                  <a:pt x="1230687" y="43543"/>
                </a:moveTo>
                <a:cubicBezTo>
                  <a:pt x="1214358" y="34472"/>
                  <a:pt x="1164935" y="39101"/>
                  <a:pt x="1132715" y="32657"/>
                </a:cubicBezTo>
                <a:cubicBezTo>
                  <a:pt x="1110212" y="28156"/>
                  <a:pt x="1089172" y="18143"/>
                  <a:pt x="1067401" y="10886"/>
                </a:cubicBezTo>
                <a:lnTo>
                  <a:pt x="1034744" y="0"/>
                </a:lnTo>
                <a:cubicBezTo>
                  <a:pt x="1023858" y="3629"/>
                  <a:pt x="1013120" y="7734"/>
                  <a:pt x="1002087" y="10886"/>
                </a:cubicBezTo>
                <a:cubicBezTo>
                  <a:pt x="987702" y="14996"/>
                  <a:pt x="972295" y="15879"/>
                  <a:pt x="958544" y="21772"/>
                </a:cubicBezTo>
                <a:cubicBezTo>
                  <a:pt x="853298" y="66877"/>
                  <a:pt x="1007354" y="23176"/>
                  <a:pt x="882344" y="54429"/>
                </a:cubicBezTo>
                <a:cubicBezTo>
                  <a:pt x="842430" y="50800"/>
                  <a:pt x="802277" y="49211"/>
                  <a:pt x="762601" y="43543"/>
                </a:cubicBezTo>
                <a:cubicBezTo>
                  <a:pt x="751242" y="41920"/>
                  <a:pt x="741419" y="32657"/>
                  <a:pt x="729944" y="32657"/>
                </a:cubicBezTo>
                <a:cubicBezTo>
                  <a:pt x="709582" y="32657"/>
                  <a:pt x="674278" y="49295"/>
                  <a:pt x="653744" y="54429"/>
                </a:cubicBezTo>
                <a:cubicBezTo>
                  <a:pt x="635794" y="58917"/>
                  <a:pt x="617377" y="61301"/>
                  <a:pt x="599315" y="65315"/>
                </a:cubicBezTo>
                <a:cubicBezTo>
                  <a:pt x="584711" y="68560"/>
                  <a:pt x="570287" y="72572"/>
                  <a:pt x="555773" y="76200"/>
                </a:cubicBezTo>
                <a:cubicBezTo>
                  <a:pt x="445913" y="62468"/>
                  <a:pt x="496442" y="74567"/>
                  <a:pt x="403373" y="43543"/>
                </a:cubicBezTo>
                <a:lnTo>
                  <a:pt x="370715" y="32657"/>
                </a:lnTo>
                <a:cubicBezTo>
                  <a:pt x="363458" y="39914"/>
                  <a:pt x="358124" y="49839"/>
                  <a:pt x="348944" y="54429"/>
                </a:cubicBezTo>
                <a:cubicBezTo>
                  <a:pt x="305790" y="76007"/>
                  <a:pt x="263990" y="60139"/>
                  <a:pt x="218315" y="54429"/>
                </a:cubicBezTo>
                <a:cubicBezTo>
                  <a:pt x="192546" y="45839"/>
                  <a:pt x="157502" y="32657"/>
                  <a:pt x="131230" y="32657"/>
                </a:cubicBezTo>
                <a:cubicBezTo>
                  <a:pt x="117561" y="32657"/>
                  <a:pt x="70430" y="49295"/>
                  <a:pt x="55030" y="54429"/>
                </a:cubicBezTo>
                <a:cubicBezTo>
                  <a:pt x="47773" y="61686"/>
                  <a:pt x="41272" y="69789"/>
                  <a:pt x="33258" y="76200"/>
                </a:cubicBezTo>
                <a:cubicBezTo>
                  <a:pt x="23042" y="84373"/>
                  <a:pt x="3167" y="85143"/>
                  <a:pt x="601" y="97972"/>
                </a:cubicBezTo>
                <a:cubicBezTo>
                  <a:pt x="-6558" y="133769"/>
                  <a:pt x="52254" y="138099"/>
                  <a:pt x="65915" y="141515"/>
                </a:cubicBezTo>
                <a:cubicBezTo>
                  <a:pt x="321205" y="311701"/>
                  <a:pt x="102086" y="174172"/>
                  <a:pt x="904115" y="174172"/>
                </a:cubicBezTo>
                <a:cubicBezTo>
                  <a:pt x="969530" y="174172"/>
                  <a:pt x="1034744" y="166915"/>
                  <a:pt x="1100058" y="163286"/>
                </a:cubicBezTo>
                <a:cubicBezTo>
                  <a:pt x="1103825" y="162344"/>
                  <a:pt x="1168452" y="147370"/>
                  <a:pt x="1176258" y="141515"/>
                </a:cubicBezTo>
                <a:cubicBezTo>
                  <a:pt x="1196785" y="126120"/>
                  <a:pt x="1212544" y="105229"/>
                  <a:pt x="1230687" y="87086"/>
                </a:cubicBezTo>
                <a:cubicBezTo>
                  <a:pt x="1239938" y="77835"/>
                  <a:pt x="1247016" y="52614"/>
                  <a:pt x="1230687" y="43543"/>
                </a:cubicBez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Kombinationstegning 44"/>
          <p:cNvSpPr/>
          <p:nvPr/>
        </p:nvSpPr>
        <p:spPr>
          <a:xfrm>
            <a:off x="2840938" y="6281057"/>
            <a:ext cx="296272" cy="143081"/>
          </a:xfrm>
          <a:custGeom>
            <a:avLst/>
            <a:gdLst>
              <a:gd name="connsiteX0" fmla="*/ 233 w 296272"/>
              <a:gd name="connsiteY0" fmla="*/ 141514 h 143081"/>
              <a:gd name="connsiteX1" fmla="*/ 54662 w 296272"/>
              <a:gd name="connsiteY1" fmla="*/ 108857 h 143081"/>
              <a:gd name="connsiteX2" fmla="*/ 98205 w 296272"/>
              <a:gd name="connsiteY2" fmla="*/ 87086 h 143081"/>
              <a:gd name="connsiteX3" fmla="*/ 163519 w 296272"/>
              <a:gd name="connsiteY3" fmla="*/ 54429 h 143081"/>
              <a:gd name="connsiteX4" fmla="*/ 185291 w 296272"/>
              <a:gd name="connsiteY4" fmla="*/ 32657 h 143081"/>
              <a:gd name="connsiteX5" fmla="*/ 272376 w 296272"/>
              <a:gd name="connsiteY5" fmla="*/ 0 h 143081"/>
              <a:gd name="connsiteX6" fmla="*/ 294148 w 296272"/>
              <a:gd name="connsiteY6" fmla="*/ 21772 h 143081"/>
              <a:gd name="connsiteX7" fmla="*/ 76433 w 296272"/>
              <a:gd name="connsiteY7" fmla="*/ 130629 h 143081"/>
              <a:gd name="connsiteX8" fmla="*/ 233 w 296272"/>
              <a:gd name="connsiteY8" fmla="*/ 141514 h 14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72" h="143081">
                <a:moveTo>
                  <a:pt x="233" y="141514"/>
                </a:moveTo>
                <a:cubicBezTo>
                  <a:pt x="-3395" y="137885"/>
                  <a:pt x="36166" y="119132"/>
                  <a:pt x="54662" y="108857"/>
                </a:cubicBezTo>
                <a:cubicBezTo>
                  <a:pt x="68847" y="100976"/>
                  <a:pt x="84116" y="95137"/>
                  <a:pt x="98205" y="87086"/>
                </a:cubicBezTo>
                <a:cubicBezTo>
                  <a:pt x="157293" y="53322"/>
                  <a:pt x="103643" y="74387"/>
                  <a:pt x="163519" y="54429"/>
                </a:cubicBezTo>
                <a:cubicBezTo>
                  <a:pt x="170776" y="47172"/>
                  <a:pt x="176380" y="37749"/>
                  <a:pt x="185291" y="32657"/>
                </a:cubicBezTo>
                <a:cubicBezTo>
                  <a:pt x="203511" y="22246"/>
                  <a:pt x="248700" y="7892"/>
                  <a:pt x="272376" y="0"/>
                </a:cubicBezTo>
                <a:cubicBezTo>
                  <a:pt x="279633" y="7257"/>
                  <a:pt x="293219" y="11551"/>
                  <a:pt x="294148" y="21772"/>
                </a:cubicBezTo>
                <a:cubicBezTo>
                  <a:pt x="309132" y="186596"/>
                  <a:pt x="245698" y="121720"/>
                  <a:pt x="76433" y="130629"/>
                </a:cubicBezTo>
                <a:cubicBezTo>
                  <a:pt x="3116" y="142848"/>
                  <a:pt x="3861" y="145143"/>
                  <a:pt x="233" y="141514"/>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570684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a:graphicFrameLocks/>
          </p:cNvGraphicFramePr>
          <p:nvPr>
            <p:extLst>
              <p:ext uri="{D42A27DB-BD31-4B8C-83A1-F6EECF244321}">
                <p14:modId xmlns:p14="http://schemas.microsoft.com/office/powerpoint/2010/main" val="2848888538"/>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6059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41F3675-77D8-4C9B-AFAD-88CB6BF7F7A9}"/>
              </a:ext>
            </a:extLst>
          </p:cNvPr>
          <p:cNvGraphicFramePr>
            <a:graphicFrameLocks/>
          </p:cNvGraphicFramePr>
          <p:nvPr>
            <p:extLst>
              <p:ext uri="{D42A27DB-BD31-4B8C-83A1-F6EECF244321}">
                <p14:modId xmlns:p14="http://schemas.microsoft.com/office/powerpoint/2010/main" val="2144050544"/>
              </p:ext>
            </p:extLst>
          </p:nvPr>
        </p:nvGraphicFramePr>
        <p:xfrm>
          <a:off x="0" y="0"/>
          <a:ext cx="2880000" cy="685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Diagram 2">
            <a:extLst>
              <a:ext uri="{FF2B5EF4-FFF2-40B4-BE49-F238E27FC236}">
                <a16:creationId xmlns:a16="http://schemas.microsoft.com/office/drawing/2014/main" id="{D3F84161-2516-47D6-87B0-1BD5DD44D1A5}"/>
              </a:ext>
            </a:extLst>
          </p:cNvPr>
          <p:cNvGraphicFramePr>
            <a:graphicFrameLocks/>
          </p:cNvGraphicFramePr>
          <p:nvPr>
            <p:extLst>
              <p:ext uri="{D42A27DB-BD31-4B8C-83A1-F6EECF244321}">
                <p14:modId xmlns:p14="http://schemas.microsoft.com/office/powerpoint/2010/main" val="1981509671"/>
              </p:ext>
            </p:extLst>
          </p:nvPr>
        </p:nvGraphicFramePr>
        <p:xfrm>
          <a:off x="3132000" y="-32102"/>
          <a:ext cx="2880000" cy="685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 3">
            <a:extLst>
              <a:ext uri="{FF2B5EF4-FFF2-40B4-BE49-F238E27FC236}">
                <a16:creationId xmlns:a16="http://schemas.microsoft.com/office/drawing/2014/main" id="{75EF4E83-9707-4B0B-94C3-49C2425FD3E6}"/>
              </a:ext>
            </a:extLst>
          </p:cNvPr>
          <p:cNvGraphicFramePr>
            <a:graphicFrameLocks/>
          </p:cNvGraphicFramePr>
          <p:nvPr>
            <p:extLst>
              <p:ext uri="{D42A27DB-BD31-4B8C-83A1-F6EECF244321}">
                <p14:modId xmlns:p14="http://schemas.microsoft.com/office/powerpoint/2010/main" val="2046080259"/>
              </p:ext>
            </p:extLst>
          </p:nvPr>
        </p:nvGraphicFramePr>
        <p:xfrm>
          <a:off x="6229774" y="0"/>
          <a:ext cx="2880000" cy="685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67260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Havspejlsstigning i vente…</a:t>
            </a:r>
          </a:p>
        </p:txBody>
      </p:sp>
      <p:pic>
        <p:nvPicPr>
          <p:cNvPr id="2050" name="Picture 2" descr="http://www.wcflunatall.com/sharkbaitwarmin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68760"/>
            <a:ext cx="8216660" cy="5519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790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Hvad sker der med vandstanden, hvis:</a:t>
            </a:r>
          </a:p>
        </p:txBody>
      </p:sp>
      <p:sp>
        <p:nvSpPr>
          <p:cNvPr id="3" name="Pladsholder til indhold 2"/>
          <p:cNvSpPr>
            <a:spLocks noGrp="1"/>
          </p:cNvSpPr>
          <p:nvPr>
            <p:ph idx="1"/>
          </p:nvPr>
        </p:nvSpPr>
        <p:spPr/>
        <p:txBody>
          <a:bodyPr/>
          <a:lstStyle/>
          <a:p>
            <a:endParaRPr lang="da-DK" dirty="0"/>
          </a:p>
          <a:p>
            <a:r>
              <a:rPr lang="da-DK" dirty="0"/>
              <a:t>Indlandsisen på Grønland smelter?</a:t>
            </a:r>
          </a:p>
          <a:p>
            <a:endParaRPr lang="da-DK" dirty="0"/>
          </a:p>
          <a:p>
            <a:r>
              <a:rPr lang="da-DK" dirty="0"/>
              <a:t>Indlandsisen på Sydpolen (Antarktis) smelter?</a:t>
            </a:r>
          </a:p>
          <a:p>
            <a:endParaRPr lang="da-DK" dirty="0"/>
          </a:p>
          <a:p>
            <a:r>
              <a:rPr lang="da-DK" dirty="0"/>
              <a:t>Havisen på Nordpolen smelter?</a:t>
            </a:r>
          </a:p>
          <a:p>
            <a:endParaRPr lang="da-DK" dirty="0"/>
          </a:p>
          <a:p>
            <a:endParaRPr lang="da-DK" dirty="0"/>
          </a:p>
        </p:txBody>
      </p:sp>
    </p:spTree>
    <p:extLst>
      <p:ext uri="{BB962C8B-B14F-4D97-AF65-F5344CB8AC3E}">
        <p14:creationId xmlns:p14="http://schemas.microsoft.com/office/powerpoint/2010/main" val="387529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lstStyle/>
          <a:p>
            <a:endParaRPr lang="da-DK" dirty="0"/>
          </a:p>
          <a:p>
            <a:r>
              <a:rPr lang="da-DK" dirty="0"/>
              <a:t>Hvad sker der med temperaturen i Nordeuropa, hvis havisen på Nordpolen og indlandsisen på Grønland smelter?</a:t>
            </a:r>
          </a:p>
          <a:p>
            <a:endParaRPr lang="da-DK" dirty="0"/>
          </a:p>
          <a:p>
            <a:r>
              <a:rPr lang="da-DK" dirty="0"/>
              <a:t>Begrund dit svar og brug Grønlandspumpen!</a:t>
            </a:r>
          </a:p>
        </p:txBody>
      </p:sp>
    </p:spTree>
    <p:extLst>
      <p:ext uri="{BB962C8B-B14F-4D97-AF65-F5344CB8AC3E}">
        <p14:creationId xmlns:p14="http://schemas.microsoft.com/office/powerpoint/2010/main" val="1560225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Slut på Grønlandspumpen!</a:t>
            </a:r>
          </a:p>
        </p:txBody>
      </p:sp>
      <p:pic>
        <p:nvPicPr>
          <p:cNvPr id="1026" name="Picture 2" descr="http://www.skepticalscience.com/pics/cartoon_global_warm.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412776"/>
            <a:ext cx="6923777" cy="5192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161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t="21271" r="33984" b="7113"/>
          <a:stretch/>
        </p:blipFill>
        <p:spPr bwMode="auto">
          <a:xfrm>
            <a:off x="-6896" y="332656"/>
            <a:ext cx="9143999" cy="6199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4750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320" r="29899" b="7258"/>
          <a:stretch/>
        </p:blipFill>
        <p:spPr bwMode="auto">
          <a:xfrm>
            <a:off x="0" y="620688"/>
            <a:ext cx="9144000" cy="574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3633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NOAA Photo Library Image - spac0297"/>
          <p:cNvPicPr/>
          <p:nvPr/>
        </p:nvPicPr>
        <p:blipFill>
          <a:blip r:embed="rId3">
            <a:extLst>
              <a:ext uri="{28A0092B-C50C-407E-A947-70E740481C1C}">
                <a14:useLocalDpi xmlns:a14="http://schemas.microsoft.com/office/drawing/2010/main" val="0"/>
              </a:ext>
            </a:extLst>
          </a:blip>
          <a:srcRect/>
          <a:stretch>
            <a:fillRect/>
          </a:stretch>
        </p:blipFill>
        <p:spPr bwMode="auto">
          <a:xfrm>
            <a:off x="539552" y="20014"/>
            <a:ext cx="7956376" cy="6858000"/>
          </a:xfrm>
          <a:prstGeom prst="rect">
            <a:avLst/>
          </a:prstGeom>
          <a:noFill/>
          <a:ln>
            <a:noFill/>
          </a:ln>
        </p:spPr>
      </p:pic>
    </p:spTree>
    <p:extLst>
      <p:ext uri="{BB962C8B-B14F-4D97-AF65-F5344CB8AC3E}">
        <p14:creationId xmlns:p14="http://schemas.microsoft.com/office/powerpoint/2010/main" val="155981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http://www.meteo.psu.edu/~j2n/3_16_gulf_stream4.png"/>
          <p:cNvPicPr/>
          <p:nvPr/>
        </p:nvPicPr>
        <p:blipFill rotWithShape="1">
          <a:blip r:embed="rId3">
            <a:extLst>
              <a:ext uri="{28A0092B-C50C-407E-A947-70E740481C1C}">
                <a14:useLocalDpi xmlns:a14="http://schemas.microsoft.com/office/drawing/2010/main" val="0"/>
              </a:ext>
            </a:extLst>
          </a:blip>
          <a:srcRect r="19290"/>
          <a:stretch/>
        </p:blipFill>
        <p:spPr bwMode="auto">
          <a:xfrm>
            <a:off x="683568" y="14266"/>
            <a:ext cx="7665842" cy="6843734"/>
          </a:xfrm>
          <a:prstGeom prst="rect">
            <a:avLst/>
          </a:prstGeom>
          <a:noFill/>
          <a:ln>
            <a:noFill/>
          </a:ln>
        </p:spPr>
      </p:pic>
    </p:spTree>
    <p:extLst>
      <p:ext uri="{BB962C8B-B14F-4D97-AF65-F5344CB8AC3E}">
        <p14:creationId xmlns:p14="http://schemas.microsoft.com/office/powerpoint/2010/main" val="2362528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oimages.gsfc.nasa.gov/images/imagerecords/0/681/gulf_stream_modis_lrg.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4" y="0"/>
            <a:ext cx="9134806" cy="6093296"/>
          </a:xfrm>
          <a:prstGeom prst="rect">
            <a:avLst/>
          </a:prstGeom>
          <a:noFill/>
          <a:extLst>
            <a:ext uri="{909E8E84-426E-40DD-AFC4-6F175D3DCCD1}">
              <a14:hiddenFill xmlns:a14="http://schemas.microsoft.com/office/drawing/2010/main">
                <a:solidFill>
                  <a:srgbClr val="FFFFFF"/>
                </a:solidFill>
              </a14:hiddenFill>
            </a:ext>
          </a:extLst>
        </p:spPr>
      </p:pic>
      <p:sp>
        <p:nvSpPr>
          <p:cNvPr id="2" name="Tekstboks 1"/>
          <p:cNvSpPr txBox="1"/>
          <p:nvPr/>
        </p:nvSpPr>
        <p:spPr>
          <a:xfrm>
            <a:off x="127720" y="6329283"/>
            <a:ext cx="8928992" cy="369332"/>
          </a:xfrm>
          <a:prstGeom prst="rect">
            <a:avLst/>
          </a:prstGeom>
          <a:noFill/>
        </p:spPr>
        <p:txBody>
          <a:bodyPr wrap="square" rtlCol="0">
            <a:spAutoFit/>
          </a:bodyPr>
          <a:lstStyle/>
          <a:p>
            <a:r>
              <a:rPr lang="da-DK" b="1" dirty="0"/>
              <a:t>Temperaturer fra 7-22</a:t>
            </a:r>
            <a:r>
              <a:rPr lang="da-DK" b="1" dirty="0">
                <a:latin typeface="Calibri"/>
              </a:rPr>
              <a:t>°C.  Lilla er koldest, mens blå, grøn, gul og rød er stadigt varmere vand.</a:t>
            </a:r>
            <a:endParaRPr lang="da-DK" b="1" dirty="0"/>
          </a:p>
        </p:txBody>
      </p:sp>
    </p:spTree>
    <p:extLst>
      <p:ext uri="{BB962C8B-B14F-4D97-AF65-F5344CB8AC3E}">
        <p14:creationId xmlns:p14="http://schemas.microsoft.com/office/powerpoint/2010/main" val="2064032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164"/>
            <a:ext cx="6876256" cy="6876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lipse 1"/>
          <p:cNvSpPr/>
          <p:nvPr/>
        </p:nvSpPr>
        <p:spPr>
          <a:xfrm>
            <a:off x="4265035" y="1916832"/>
            <a:ext cx="360040"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Ellipse 3"/>
          <p:cNvSpPr/>
          <p:nvPr/>
        </p:nvSpPr>
        <p:spPr>
          <a:xfrm>
            <a:off x="7524328" y="1412776"/>
            <a:ext cx="360040"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5" name="Lige forbindelse 4"/>
          <p:cNvCxnSpPr/>
          <p:nvPr/>
        </p:nvCxnSpPr>
        <p:spPr>
          <a:xfrm>
            <a:off x="1187624" y="6021288"/>
            <a:ext cx="68762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563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a:graphicFrameLocks/>
          </p:cNvGraphicFramePr>
          <p:nvPr>
            <p:extLst>
              <p:ext uri="{D42A27DB-BD31-4B8C-83A1-F6EECF244321}">
                <p14:modId xmlns:p14="http://schemas.microsoft.com/office/powerpoint/2010/main" val="738212030"/>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3614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a:graphicFrameLocks/>
          </p:cNvGraphicFramePr>
          <p:nvPr>
            <p:extLst>
              <p:ext uri="{D42A27DB-BD31-4B8C-83A1-F6EECF244321}">
                <p14:modId xmlns:p14="http://schemas.microsoft.com/office/powerpoint/2010/main" val="1321763025"/>
              </p:ext>
            </p:extLst>
          </p:nvPr>
        </p:nvGraphicFramePr>
        <p:xfrm>
          <a:off x="0" y="0"/>
          <a:ext cx="9143999"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3308478"/>
      </p:ext>
    </p:extLst>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479</Words>
  <Application>Microsoft Office PowerPoint</Application>
  <PresentationFormat>Skærmshow (4:3)</PresentationFormat>
  <Paragraphs>55</Paragraphs>
  <Slides>15</Slides>
  <Notes>7</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15</vt:i4>
      </vt:variant>
    </vt:vector>
  </HeadingPairs>
  <TitlesOfParts>
    <vt:vector size="18" baseType="lpstr">
      <vt:lpstr>Arial</vt:lpstr>
      <vt:lpstr>Calibri</vt:lpstr>
      <vt:lpstr>Kontortema</vt:lpstr>
      <vt:lpstr>Golfstrømmen og dens betydning for temperaturen i Nordeuropa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Havspejlsstigning i vente…</vt:lpstr>
      <vt:lpstr>Hvad sker der med vandstanden, hvis:</vt:lpstr>
      <vt:lpstr>PowerPoint-præsentation</vt:lpstr>
      <vt:lpstr>Slut på Grønlandspumpen!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Golfstrømmen</dc:title>
  <dc:creator>Charlotte</dc:creator>
  <cp:lastModifiedBy>Charlotte Skov</cp:lastModifiedBy>
  <cp:revision>22</cp:revision>
  <dcterms:created xsi:type="dcterms:W3CDTF">2013-10-29T08:31:59Z</dcterms:created>
  <dcterms:modified xsi:type="dcterms:W3CDTF">2020-09-24T10:53:39Z</dcterms:modified>
</cp:coreProperties>
</file>