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66" r:id="rId9"/>
    <p:sldId id="280" r:id="rId10"/>
    <p:sldId id="263" r:id="rId11"/>
    <p:sldId id="265" r:id="rId12"/>
    <p:sldId id="257" r:id="rId13"/>
    <p:sldId id="267" r:id="rId14"/>
    <p:sldId id="268" r:id="rId15"/>
    <p:sldId id="269" r:id="rId16"/>
    <p:sldId id="270" r:id="rId17"/>
    <p:sldId id="277" r:id="rId18"/>
    <p:sldId id="281" r:id="rId19"/>
    <p:sldId id="271" r:id="rId20"/>
    <p:sldId id="272" r:id="rId21"/>
    <p:sldId id="273" r:id="rId22"/>
    <p:sldId id="274" r:id="rId23"/>
    <p:sldId id="275" r:id="rId24"/>
    <p:sldId id="279" r:id="rId25"/>
    <p:sldId id="276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20C75-5B47-1150-D678-354C37F35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ED59EAC-9967-3A79-7E7D-E33067BFA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973F63-8350-C382-D30F-2368D8FD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00EB16-0769-2FA1-6528-D96D184E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971F1B-9B5E-4221-D5D4-AD574CB9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4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AD878-A89E-3D4A-DCE4-C2CE5A9E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1266B3F-C641-CBC3-DCF4-251B362B7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766263-4732-D5AF-CFB0-8DB64A9C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64873-933C-96F9-E76C-600E49A3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7B2F624-92C6-72F6-B5B3-C5CC81281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38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B582720-B7A3-9418-196E-4804F25AE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986C29A-AD3F-0C8A-AAA4-5F2BC08A4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101297-0EDC-1E87-FF41-27C07EE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C68145-5797-7E8C-53DB-EBCC03D3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414E66-0F5D-6113-AB77-C1846FD5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00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AE870-D00D-811C-4B6A-73066BED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6BB53B-C3F5-9885-BB4A-F36BA4543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2D7EB62-5C7D-91EF-493F-EA779F97C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8FB28F-83EC-A62C-92B9-06F48C02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EB663E-AC71-67CD-BE5C-C6CCF900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393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3978E-6689-CE41-F948-92037DB4E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FBEF3F1-380F-890D-9D75-D8318E37C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3E7587A-EA72-0ADD-CDF5-FB1D97E8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9133AA-BA33-4BDF-CFCE-5B861189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2C39D41-1E72-8202-E2F4-5F7BCB21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03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1427D-6649-5048-77E3-4F7BD312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897FE4-1753-EE13-E71C-55D21316E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6A1FE4-29C7-2620-BBBA-D6746043D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D4A2882-456C-6404-0B24-A7948F0D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E1EE1D9-B465-9626-9D1B-3D1E8E2B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0E1C0FD-11DE-A1DA-A1D5-4CEC9D0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199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33A26-2ED3-4333-658C-290E84DF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4C0765C-E457-5861-B11C-8EB3A3D1D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02B7035-7078-71F2-E265-BC7432808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E31B191-B3E9-999E-678B-D6198577A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D7A1E99-5987-F1C6-A90A-E7EF19AEE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814A2D1-1F6C-4C37-1300-57C70321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171D6A1-E205-9E83-AAD6-16E4CD19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6E462DD-FAF1-B8B2-5289-D2CC9CB4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322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32B8C-23C4-6CCB-B234-F08E534B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5BD0E2C-9B1F-80EA-707E-A5430323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A0408C8-BEFB-D9EC-51D5-338FF497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C957CCF-01F2-4981-2984-F1023FD2E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10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CC85931-AF4B-F610-D82B-D449AF1CA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4240F15-0F65-2D67-8419-216E4BC2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7A166F-5E9C-20C1-26CD-128A4B54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310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B2205-58DE-7FF6-9CE5-0DA7CF552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AEC977-5C99-EA20-C72B-A210BB6E7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EA6DF12-294E-06FB-5A6B-859430236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5499A38-3A6F-C0D6-345F-06ED0839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9950A23-EBCC-F181-6939-24BCDC03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9A08151-5225-DD4D-00E0-67C145491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0BA88-F597-AA16-C015-8D848605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B94F1DC-5745-EF94-95D8-0711570F8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D62ECA-B8F3-E092-B48F-AB8FED9F3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A23DF44-44B1-CE84-953A-31CC637B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BDBAF04-FE39-42D1-D010-9A97E1C2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E7DCA5F-3970-3025-BE86-7B84F524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83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7FC4154-F5B0-2436-6511-A3257F0A5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5686162-6AA8-1607-5926-4C2C3230A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574FF3-3DCC-B6F9-6A41-3F9659621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013A73-F6B3-4EDE-B502-E70F24B8A4CC}" type="datetimeFigureOut">
              <a:rPr lang="da-DK" smtClean="0"/>
              <a:t>06-05-2026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4A052BF-5726-BDED-78D9-6321F356D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729D09-3D68-FD74-1ACE-3963B83B9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8F7849-5060-4391-9E58-704FDE2F52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731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vis.net/nyhed/baeredygtigbiomasse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skindustri.dk/brancher/di-energi/nyhedsarkiv/nyheder/2025/03/stor-milepal-for-everfuel-og-crossbridge-energy-i-hysynergy-i-projektet/" TargetMode="External"/><Relationship Id="rId2" Type="http://schemas.openxmlformats.org/officeDocument/2006/relationships/hyperlink" Target="https://greenpowerdenmark.dk/nyheder/endelig-danmark-sender-groen-brint-til-tyskland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g.dk/artikel/se-briefing-danmark-har-muligheden-blive-foerende-indenfor-ptx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nist.dk/stort-co2-fangst-anlaeg-i-esbjerg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i.dk/vejrarki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nist.dk/esbjerg-projekt-for-co%E2%82%82-fangst-rammes-af-udbuddets-tidsplan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us.dk/udforsk-geologien/fangst-og-lagring-af-co%E2%82%82-cc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FuTYzD67U&amp;t=91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limalaboratoriet.middelfart.dk/fremtidens-energiforsyni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i.dk/vejrarkiv/normaler-danmar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iddelfart.dk/bolig/vedvarende-energianlae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iddelfart.dk/bolig/vedvarende-energianlae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67889-DC8C-93AC-EA0B-C9C172ADA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DK, TVIS, </a:t>
            </a:r>
            <a:r>
              <a:rPr lang="da-DK" dirty="0" err="1"/>
              <a:t>PtX</a:t>
            </a:r>
            <a:r>
              <a:rPr lang="da-DK" dirty="0"/>
              <a:t>, </a:t>
            </a:r>
            <a:r>
              <a:rPr lang="da-DK" dirty="0" err="1"/>
              <a:t>Energnist</a:t>
            </a:r>
            <a:r>
              <a:rPr lang="da-DK" dirty="0"/>
              <a:t>, CCS </a:t>
            </a:r>
            <a:br>
              <a:rPr lang="da-DK" dirty="0"/>
            </a:br>
            <a:r>
              <a:rPr lang="da-DK" dirty="0"/>
              <a:t>og fremtidens energiforsyning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33DBCA-E327-DBAD-837F-03221EB07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0435" y="4502989"/>
            <a:ext cx="3900372" cy="1655762"/>
          </a:xfrm>
        </p:spPr>
        <p:txBody>
          <a:bodyPr>
            <a:normAutofit fontScale="77500" lnSpcReduction="20000"/>
          </a:bodyPr>
          <a:lstStyle/>
          <a:p>
            <a:endParaRPr lang="da-DK" dirty="0"/>
          </a:p>
          <a:p>
            <a:r>
              <a:rPr lang="da-DK" sz="2800" dirty="0"/>
              <a:t>Charlotte Skov</a:t>
            </a:r>
          </a:p>
          <a:p>
            <a:r>
              <a:rPr lang="da-DK" sz="2800" dirty="0"/>
              <a:t>Middelfart Gymnasium og HF</a:t>
            </a:r>
          </a:p>
          <a:p>
            <a:r>
              <a:rPr lang="da-DK" sz="2800" dirty="0"/>
              <a:t>6. maj 2026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A14F4D1-AFBF-6A0A-3D7B-FA307DEE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882" y="4097547"/>
            <a:ext cx="4561118" cy="2760453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83B1F71E-18A1-A666-F66E-585110674EFA}"/>
              </a:ext>
            </a:extLst>
          </p:cNvPr>
          <p:cNvSpPr txBox="1"/>
          <p:nvPr/>
        </p:nvSpPr>
        <p:spPr>
          <a:xfrm>
            <a:off x="200564" y="250968"/>
            <a:ext cx="2749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Noter til 3g Ng1 og 3g Ng2 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547B8C49-B097-FB03-9DF4-A41313325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54" y="4097547"/>
            <a:ext cx="2742814" cy="276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5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3E9B8-C793-3062-B511-FF6701C4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18" y="546280"/>
            <a:ext cx="41751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… og elektricitet fra Skærbækværket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5BA52C8-F4B7-E6BD-AB71-57BDA8DB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740" y="1"/>
            <a:ext cx="6883260" cy="6858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7F50BC9-FA9D-4114-38B6-621338F73012}"/>
              </a:ext>
            </a:extLst>
          </p:cNvPr>
          <p:cNvSpPr txBox="1"/>
          <p:nvPr/>
        </p:nvSpPr>
        <p:spPr>
          <a:xfrm>
            <a:off x="1152705" y="5988554"/>
            <a:ext cx="2991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https://www.tvis.net/nyhed/baeredygtigbiomasse/</a:t>
            </a:r>
            <a:endParaRPr lang="da-DK" dirty="0"/>
          </a:p>
        </p:txBody>
      </p:sp>
      <p:pic>
        <p:nvPicPr>
          <p:cNvPr id="1026" name="Picture 2" descr="Træflis - Brdr. Kristensen Skærbæk">
            <a:extLst>
              <a:ext uri="{FF2B5EF4-FFF2-40B4-BE49-F238E27FC236}">
                <a16:creationId xmlns:a16="http://schemas.microsoft.com/office/drawing/2014/main" id="{1F0EE14D-CC14-8AEA-798F-4160B484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10" y="221569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71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683F9-B249-7111-0BF6-443841BA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4" y="399631"/>
            <a:ext cx="3121323" cy="2119282"/>
          </a:xfrm>
        </p:spPr>
        <p:txBody>
          <a:bodyPr>
            <a:normAutofit/>
          </a:bodyPr>
          <a:lstStyle/>
          <a:p>
            <a:pPr algn="ctr"/>
            <a:r>
              <a:rPr lang="da-DK" dirty="0"/>
              <a:t>Biomasse – </a:t>
            </a:r>
            <a:br>
              <a:rPr lang="da-DK" dirty="0"/>
            </a:br>
            <a:r>
              <a:rPr lang="da-DK" dirty="0"/>
              <a:t>en fornybar energikilde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8A4640A-D422-E99D-3DCE-AC9879889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95" y="1"/>
            <a:ext cx="7844506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8FC5443-67C0-B44B-30DB-A9567C90A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04" y="3504120"/>
            <a:ext cx="2800741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63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C62B694-1336-234F-6430-26FA7AD11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Middelfart Kommune får varme fra…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18BFAD8-5577-44C8-AA08-277568E5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Virksomheder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6A43962-A262-168F-978D-977C1DDEC8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FF0000"/>
                </a:solidFill>
              </a:rPr>
              <a:t>TVIS</a:t>
            </a:r>
          </a:p>
          <a:p>
            <a:endParaRPr lang="da-DK" dirty="0"/>
          </a:p>
          <a:p>
            <a:r>
              <a:rPr lang="da-DK" dirty="0"/>
              <a:t>Skærbækværket</a:t>
            </a:r>
          </a:p>
          <a:p>
            <a:endParaRPr lang="da-DK" dirty="0"/>
          </a:p>
          <a:p>
            <a:r>
              <a:rPr lang="da-DK" dirty="0" err="1"/>
              <a:t>Energnist</a:t>
            </a:r>
            <a:endParaRPr lang="da-DK" dirty="0"/>
          </a:p>
          <a:p>
            <a:endParaRPr lang="da-DK" dirty="0"/>
          </a:p>
          <a:p>
            <a:r>
              <a:rPr lang="da-DK" dirty="0"/>
              <a:t>Crossbridge Energy Fredericia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5BC0F6C0-DD72-537F-C661-89F05212E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Funktioner</a:t>
            </a:r>
          </a:p>
        </p:txBody>
      </p:sp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9659B8A7-1FA3-7F29-795D-AF2C54594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357813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solidFill>
                  <a:srgbClr val="FF0000"/>
                </a:solidFill>
              </a:rPr>
              <a:t>Fjernvarmeforsyning</a:t>
            </a:r>
          </a:p>
          <a:p>
            <a:endParaRPr lang="da-DK" dirty="0"/>
          </a:p>
          <a:p>
            <a:r>
              <a:rPr lang="da-DK" dirty="0"/>
              <a:t>Kraftværk (el og spildvarme)</a:t>
            </a:r>
          </a:p>
          <a:p>
            <a:endParaRPr lang="da-DK" dirty="0"/>
          </a:p>
          <a:p>
            <a:r>
              <a:rPr lang="da-DK" dirty="0"/>
              <a:t>Affaldsforbrænding (spildvarme)</a:t>
            </a:r>
          </a:p>
          <a:p>
            <a:endParaRPr lang="da-DK" dirty="0"/>
          </a:p>
          <a:p>
            <a:r>
              <a:rPr lang="da-DK" dirty="0"/>
              <a:t>Olieraffinaderi (spildvarme)</a:t>
            </a:r>
          </a:p>
        </p:txBody>
      </p:sp>
    </p:spTree>
    <p:extLst>
      <p:ext uri="{BB962C8B-B14F-4D97-AF65-F5344CB8AC3E}">
        <p14:creationId xmlns:p14="http://schemas.microsoft.com/office/powerpoint/2010/main" val="21574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6EE97-8147-3BAD-0DC7-74F4A058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Varme: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61B1C66-C1E9-B5AE-5863-846C33D51716}"/>
              </a:ext>
            </a:extLst>
          </p:cNvPr>
          <p:cNvSpPr txBox="1"/>
          <p:nvPr/>
        </p:nvSpPr>
        <p:spPr>
          <a:xfrm>
            <a:off x="838200" y="1860761"/>
            <a:ext cx="609456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0" i="0" dirty="0">
                <a:solidFill>
                  <a:srgbClr val="333333"/>
                </a:solidFill>
                <a:effectLst/>
                <a:latin typeface="Roboto Slab" pitchFamily="2" charset="0"/>
              </a:rPr>
              <a:t>TVIS har ansvaret for alle varmeaftaler med Trekantområdets nuværende og potentielle varmeleverandører med mængder over 500 KW. De største mængder varme stammer især fra affaldsvarme fra </a:t>
            </a:r>
            <a:r>
              <a:rPr lang="da-DK" sz="2400" b="0" i="0" dirty="0" err="1">
                <a:solidFill>
                  <a:srgbClr val="333333"/>
                </a:solidFill>
                <a:effectLst/>
                <a:latin typeface="Roboto Slab" pitchFamily="2" charset="0"/>
              </a:rPr>
              <a:t>Energnist</a:t>
            </a:r>
            <a:r>
              <a:rPr lang="da-DK" sz="2400" b="0" i="0" dirty="0">
                <a:solidFill>
                  <a:srgbClr val="333333"/>
                </a:solidFill>
                <a:effectLst/>
                <a:latin typeface="Roboto Slab" pitchFamily="2" charset="0"/>
              </a:rPr>
              <a:t> i Kolding, overskudsvarme fra Crossbridge Raffinaderiet og biomassevarme fra Skærbækværket i Fredericia. </a:t>
            </a:r>
          </a:p>
          <a:p>
            <a:r>
              <a:rPr lang="da-DK" sz="2400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Roboto Slab" pitchFamily="2" charset="0"/>
              </a:rPr>
              <a:t>Den seneste leverandør bliver en 25 MW brintfabrik ved Raffinaderiet.</a:t>
            </a:r>
            <a:endParaRPr lang="da-DK" sz="2400" dirty="0">
              <a:highlight>
                <a:srgbClr val="FFFF00"/>
              </a:highlight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ADCCE81-5D76-9CB1-46FA-CE86C073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80"/>
          <a:stretch/>
        </p:blipFill>
        <p:spPr>
          <a:xfrm>
            <a:off x="7557162" y="1538546"/>
            <a:ext cx="3597512" cy="44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41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931578A-F571-46ED-CCAC-BD0AE26D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821" y="0"/>
            <a:ext cx="7876357" cy="6858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3D251F7-3B64-114D-6B72-0A2DA7304B2E}"/>
              </a:ext>
            </a:extLst>
          </p:cNvPr>
          <p:cNvSpPr/>
          <p:nvPr/>
        </p:nvSpPr>
        <p:spPr>
          <a:xfrm>
            <a:off x="6461185" y="138023"/>
            <a:ext cx="1181819" cy="948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76C68C-1C28-46F3-0F38-69185A8CF64F}"/>
              </a:ext>
            </a:extLst>
          </p:cNvPr>
          <p:cNvSpPr/>
          <p:nvPr/>
        </p:nvSpPr>
        <p:spPr>
          <a:xfrm>
            <a:off x="7535175" y="2544793"/>
            <a:ext cx="383876" cy="324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06CEAE-3ABF-113F-9653-620C7FE0B326}"/>
              </a:ext>
            </a:extLst>
          </p:cNvPr>
          <p:cNvSpPr/>
          <p:nvPr/>
        </p:nvSpPr>
        <p:spPr>
          <a:xfrm>
            <a:off x="2753266" y="5086710"/>
            <a:ext cx="383876" cy="32492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EDBBC1-85C0-D41D-921D-162A73EEE7D1}"/>
              </a:ext>
            </a:extLst>
          </p:cNvPr>
          <p:cNvSpPr/>
          <p:nvPr/>
        </p:nvSpPr>
        <p:spPr>
          <a:xfrm>
            <a:off x="6461185" y="6110377"/>
            <a:ext cx="383876" cy="3249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152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CC037AA-D85A-703C-8379-5C9E9EF1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56" y="0"/>
            <a:ext cx="6479287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10F711B-CD98-5363-BE8B-ADEC7B36F515}"/>
              </a:ext>
            </a:extLst>
          </p:cNvPr>
          <p:cNvSpPr/>
          <p:nvPr/>
        </p:nvSpPr>
        <p:spPr>
          <a:xfrm>
            <a:off x="7021902" y="0"/>
            <a:ext cx="1181819" cy="9489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5CED13A-BA42-6ABA-729C-9D2BE0125E9D}"/>
              </a:ext>
            </a:extLst>
          </p:cNvPr>
          <p:cNvSpPr/>
          <p:nvPr/>
        </p:nvSpPr>
        <p:spPr>
          <a:xfrm>
            <a:off x="8011783" y="2337759"/>
            <a:ext cx="383876" cy="324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961A6A3-3DD2-C5FB-23E9-E2BE45B04CAF}"/>
              </a:ext>
            </a:extLst>
          </p:cNvPr>
          <p:cNvSpPr/>
          <p:nvPr/>
        </p:nvSpPr>
        <p:spPr>
          <a:xfrm>
            <a:off x="3426126" y="4767532"/>
            <a:ext cx="383876" cy="3249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D044B33-BF18-06B6-53F2-A3A34D8E6C8B}"/>
              </a:ext>
            </a:extLst>
          </p:cNvPr>
          <p:cNvSpPr/>
          <p:nvPr/>
        </p:nvSpPr>
        <p:spPr>
          <a:xfrm>
            <a:off x="7228935" y="5791199"/>
            <a:ext cx="383876" cy="324928"/>
          </a:xfrm>
          <a:prstGeom prst="ellipse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7209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CC1DB-B64A-8F59-CACD-ACB32F9B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dirty="0"/>
              <a:t>Vi får </a:t>
            </a:r>
            <a:r>
              <a:rPr lang="da-DK" dirty="0" err="1"/>
              <a:t>PtX</a:t>
            </a:r>
            <a:r>
              <a:rPr lang="da-DK" dirty="0"/>
              <a:t>-anlæg i baghaven (i Fredericia) og kan eksportere grøn brint til Tysklands brintbusser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2D93F8B-7841-C168-AE87-67749012D278}"/>
              </a:ext>
            </a:extLst>
          </p:cNvPr>
          <p:cNvSpPr txBox="1"/>
          <p:nvPr/>
        </p:nvSpPr>
        <p:spPr>
          <a:xfrm>
            <a:off x="6523725" y="4435019"/>
            <a:ext cx="4138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2"/>
              </a:rPr>
              <a:t>https://greenpowerdenmark.dk/nyheder/endelig-danmark-sender-groen-brint-til-tyskland</a:t>
            </a:r>
            <a:endParaRPr lang="da-DK" dirty="0"/>
          </a:p>
          <a:p>
            <a:r>
              <a:rPr lang="da-DK" dirty="0"/>
              <a:t>(4. november 2025)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53ADA52-87B9-D5E8-FAE4-10D403816BE2}"/>
              </a:ext>
            </a:extLst>
          </p:cNvPr>
          <p:cNvSpPr txBox="1"/>
          <p:nvPr/>
        </p:nvSpPr>
        <p:spPr>
          <a:xfrm>
            <a:off x="6523725" y="2548334"/>
            <a:ext cx="45180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https://www.danskindustri.dk/brancher/di-energi/nyhedsarkiv/nyheder/2025/03/stor-milepal-for-everfuel-og-crossbridge-energy-i-hysynergy-i-projektet/</a:t>
            </a:r>
            <a:endParaRPr lang="da-DK" dirty="0"/>
          </a:p>
          <a:p>
            <a:r>
              <a:rPr lang="da-DK" dirty="0"/>
              <a:t>(4. marts 2025)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F1A8A56-28BC-4CEC-013C-57F6E03D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50" y="2640017"/>
            <a:ext cx="5191850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22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 briefing: 'Danmark har muligheden for at blive førende indenfor PtX'">
            <a:extLst>
              <a:ext uri="{FF2B5EF4-FFF2-40B4-BE49-F238E27FC236}">
                <a16:creationId xmlns:a16="http://schemas.microsoft.com/office/drawing/2014/main" id="{4F4D0756-D5FA-36C9-18E4-5CA2611A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85" y="1493029"/>
            <a:ext cx="8916029" cy="483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900272-8D27-3820-15B1-48415AD6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Power to X – husk, at X kan være mange ting!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6FC36AD-16CF-AD1E-0670-D272EBB7C02D}"/>
              </a:ext>
            </a:extLst>
          </p:cNvPr>
          <p:cNvSpPr txBox="1"/>
          <p:nvPr/>
        </p:nvSpPr>
        <p:spPr>
          <a:xfrm>
            <a:off x="3393057" y="6383873"/>
            <a:ext cx="8798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https://ing.dk/artikel/se-briefing-danmark-har-muligheden-blive-foerende-indenfor-ptx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800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BFC9C68-03F8-180D-681A-07BEAB25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58" y="1535685"/>
            <a:ext cx="10335884" cy="5179607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6BCD67F-6B8C-FE67-26C1-118D253D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FN’s 17 verdensmål (2015-2030)</a:t>
            </a:r>
          </a:p>
        </p:txBody>
      </p:sp>
    </p:spTree>
    <p:extLst>
      <p:ext uri="{BB962C8B-B14F-4D97-AF65-F5344CB8AC3E}">
        <p14:creationId xmlns:p14="http://schemas.microsoft.com/office/powerpoint/2010/main" val="406951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9D5AC-4BB0-BC8A-9BD2-5CD1DE64D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Carbon</a:t>
            </a:r>
            <a:r>
              <a:rPr lang="da-DK" dirty="0"/>
              <a:t> </a:t>
            </a:r>
            <a:r>
              <a:rPr lang="da-DK" dirty="0" err="1"/>
              <a:t>Capture</a:t>
            </a:r>
            <a:r>
              <a:rPr lang="da-DK" dirty="0"/>
              <a:t> and Storage (CCS) i Esbjerg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6AF77E9-8790-0D94-793B-2AA4B049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22" y="1765319"/>
            <a:ext cx="10412278" cy="4448796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13D180F-D1E6-FE86-1BAE-D3306525F77A}"/>
              </a:ext>
            </a:extLst>
          </p:cNvPr>
          <p:cNvSpPr txBox="1"/>
          <p:nvPr/>
        </p:nvSpPr>
        <p:spPr>
          <a:xfrm>
            <a:off x="6420209" y="6308209"/>
            <a:ext cx="5606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https://energnist.dk/stort-co2-fangst-anlaeg-i-esbjerg/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354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D03A3-55E2-7049-91E3-0EEB7B513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31296-BEEE-4685-2A4A-8547A62D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Danmark ligger ca. 54-57° nord for Ækvator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1188268-E33E-D480-E235-5598748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62" y="1949571"/>
            <a:ext cx="11348675" cy="405949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63642946-E70E-8B64-601D-D3EF9BC7BF2E}"/>
              </a:ext>
            </a:extLst>
          </p:cNvPr>
          <p:cNvSpPr txBox="1"/>
          <p:nvPr/>
        </p:nvSpPr>
        <p:spPr>
          <a:xfrm>
            <a:off x="8957095" y="6308209"/>
            <a:ext cx="3068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https://www.dmi.dk/vejrarkiv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1731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D3607-74C8-0730-E180-836031ED5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… nej, ikke alligevel!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89B5BD2-4356-F438-690D-91F72DBD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89" y="1772781"/>
            <a:ext cx="7497221" cy="438211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B595AC8-AA3E-A58B-D236-700056124960}"/>
              </a:ext>
            </a:extLst>
          </p:cNvPr>
          <p:cNvSpPr txBox="1"/>
          <p:nvPr/>
        </p:nvSpPr>
        <p:spPr>
          <a:xfrm>
            <a:off x="2477220" y="6422779"/>
            <a:ext cx="9617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https://energnist.dk/esbjerg-projekt-for-co%E2%82%82-fangst-rammes-af-udbuddets-tidsplan/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36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0F327FE-C471-385D-B4B1-4E97ACC99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022" y="279041"/>
            <a:ext cx="6700208" cy="61765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5B10C4-2D1A-432F-5137-EA02F0B1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24" y="402446"/>
            <a:ext cx="5036390" cy="1325563"/>
          </a:xfrm>
        </p:spPr>
        <p:txBody>
          <a:bodyPr/>
          <a:lstStyle/>
          <a:p>
            <a:r>
              <a:rPr lang="da-DK" dirty="0"/>
              <a:t>CCS og C-kredsløbet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1A231C5-3033-8596-D5E4-83FA3D9F057E}"/>
              </a:ext>
            </a:extLst>
          </p:cNvPr>
          <p:cNvSpPr txBox="1"/>
          <p:nvPr/>
        </p:nvSpPr>
        <p:spPr>
          <a:xfrm>
            <a:off x="620024" y="1824536"/>
            <a:ext cx="3794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563"/>
              </a:spcBef>
              <a:spcAft>
                <a:spcPts val="563"/>
              </a:spcAft>
            </a:pP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CCS er den engelske forkortelse for </a:t>
            </a:r>
            <a:r>
              <a:rPr lang="da-DK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Carbon</a:t>
            </a: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da-DK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Capture</a:t>
            </a: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and Storage, som kan oversættes til fangst og lagring af CO</a:t>
            </a:r>
            <a:r>
              <a:rPr lang="da-DK" b="0" i="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BB92F4E-C4A6-72C8-B0E9-794B9950029B}"/>
              </a:ext>
            </a:extLst>
          </p:cNvPr>
          <p:cNvSpPr txBox="1"/>
          <p:nvPr/>
        </p:nvSpPr>
        <p:spPr>
          <a:xfrm>
            <a:off x="620024" y="3199666"/>
            <a:ext cx="37943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563"/>
              </a:spcBef>
              <a:spcAft>
                <a:spcPts val="563"/>
              </a:spcAft>
            </a:pP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Afbrænding af fossile brændsler som olie, kul og gas har imidlertid forstyrret det naturlige C-kredsløb, fordi meget store mængder CO</a:t>
            </a:r>
            <a:r>
              <a:rPr lang="da-DK" b="0" i="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er blevet sendt ud i atmosfæren på kort tid.</a:t>
            </a:r>
          </a:p>
          <a:p>
            <a:pPr algn="l">
              <a:spcBef>
                <a:spcPts val="563"/>
              </a:spcBef>
              <a:spcAft>
                <a:spcPts val="563"/>
              </a:spcAft>
            </a:pP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CCS virker ved at indfange noget af denne overskydende CO</a:t>
            </a:r>
            <a:r>
              <a:rPr lang="da-DK" b="0" i="0" baseline="-2500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da-DK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og sende den tilbage i undergrunden, så balancen i C-kredsløbet på sigt kan genoprettes.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97582E3-DB7A-87E0-C233-6BEF4BC23B9E}"/>
              </a:ext>
            </a:extLst>
          </p:cNvPr>
          <p:cNvSpPr txBox="1"/>
          <p:nvPr/>
        </p:nvSpPr>
        <p:spPr>
          <a:xfrm>
            <a:off x="4037162" y="6455554"/>
            <a:ext cx="8264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https://www.geus.dk/udforsk-geologien/fangst-og-lagring-af-co%E2%82%82-ccs</a:t>
            </a:r>
            <a:endParaRPr lang="da-DK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4CE0FBD-02D1-F20F-A893-90221828C126}"/>
              </a:ext>
            </a:extLst>
          </p:cNvPr>
          <p:cNvSpPr/>
          <p:nvPr/>
        </p:nvSpPr>
        <p:spPr>
          <a:xfrm>
            <a:off x="8610600" y="1742297"/>
            <a:ext cx="301595" cy="281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0164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B1429D2-77D0-3B72-9965-23AED339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64" y="0"/>
            <a:ext cx="8748114" cy="6858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BAEADCF-8B30-B7C4-CE94-21F1D3BB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96" y="365125"/>
            <a:ext cx="1352909" cy="1325563"/>
          </a:xfrm>
        </p:spPr>
        <p:txBody>
          <a:bodyPr/>
          <a:lstStyle/>
          <a:p>
            <a:r>
              <a:rPr lang="da-DK" dirty="0"/>
              <a:t>CCS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757D4CB-D2A7-77A4-F88A-8BBAA26AD7DF}"/>
              </a:ext>
            </a:extLst>
          </p:cNvPr>
          <p:cNvSpPr txBox="1"/>
          <p:nvPr/>
        </p:nvSpPr>
        <p:spPr>
          <a:xfrm>
            <a:off x="447621" y="1690688"/>
            <a:ext cx="1789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</a:rPr>
              <a:t>Beklager, at</a:t>
            </a:r>
          </a:p>
          <a:p>
            <a:r>
              <a:rPr lang="da-DK" sz="2000" dirty="0">
                <a:solidFill>
                  <a:srgbClr val="FF0000"/>
                </a:solidFill>
              </a:rPr>
              <a:t>teksten ikke</a:t>
            </a:r>
          </a:p>
          <a:p>
            <a:r>
              <a:rPr lang="da-DK" sz="2000" dirty="0">
                <a:solidFill>
                  <a:srgbClr val="FF0000"/>
                </a:solidFill>
              </a:rPr>
              <a:t>kan læses</a:t>
            </a:r>
          </a:p>
          <a:p>
            <a:r>
              <a:rPr lang="da-DK" sz="2000" dirty="0">
                <a:solidFill>
                  <a:srgbClr val="FF0000"/>
                </a:solidFill>
              </a:rPr>
              <a:t>uden et</a:t>
            </a:r>
          </a:p>
          <a:p>
            <a:r>
              <a:rPr lang="da-DK" sz="2000" dirty="0">
                <a:solidFill>
                  <a:srgbClr val="FF0000"/>
                </a:solidFill>
              </a:rPr>
              <a:t>”mikroskop”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D58C134-FDBF-3329-CA7D-50E4B47A1EB6}"/>
              </a:ext>
            </a:extLst>
          </p:cNvPr>
          <p:cNvSpPr txBox="1"/>
          <p:nvPr/>
        </p:nvSpPr>
        <p:spPr>
          <a:xfrm>
            <a:off x="510396" y="3951701"/>
            <a:ext cx="16308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/>
              <a:t>Vi ser en video:</a:t>
            </a:r>
          </a:p>
          <a:p>
            <a:r>
              <a:rPr lang="da-DK" sz="2000" dirty="0">
                <a:hlinkClick r:id="rId3"/>
              </a:rPr>
              <a:t>https://www.youtube.com/watch?v=nnFuTYzD67U&amp;t=91s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602257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3E70D9-29FD-00EF-C325-F7C9A0968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Fremtidens energiforsyning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70E109-FD88-83B4-3CEB-AEB4FEE44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8585" cy="4351338"/>
          </a:xfrm>
        </p:spPr>
        <p:txBody>
          <a:bodyPr/>
          <a:lstStyle/>
          <a:p>
            <a:endParaRPr lang="da-DK" dirty="0"/>
          </a:p>
          <a:p>
            <a:r>
              <a:rPr lang="da-DK" dirty="0"/>
              <a:t>Skal helst være…</a:t>
            </a:r>
          </a:p>
          <a:p>
            <a:endParaRPr lang="da-DK" dirty="0"/>
          </a:p>
          <a:p>
            <a:r>
              <a:rPr lang="da-DK" dirty="0"/>
              <a:t>Skal tage højde for…</a:t>
            </a:r>
          </a:p>
          <a:p>
            <a:endParaRPr lang="da-DK" dirty="0"/>
          </a:p>
          <a:p>
            <a:r>
              <a:rPr lang="da-DK" dirty="0"/>
              <a:t>Skal kunne…</a:t>
            </a:r>
          </a:p>
        </p:txBody>
      </p:sp>
      <p:pic>
        <p:nvPicPr>
          <p:cNvPr id="1026" name="Picture 2" descr="Vi har brug for nogle som kan tænke anderledes” - OFFENTLIG LEDELSE">
            <a:extLst>
              <a:ext uri="{FF2B5EF4-FFF2-40B4-BE49-F238E27FC236}">
                <a16:creationId xmlns:a16="http://schemas.microsoft.com/office/drawing/2014/main" id="{2583556D-0204-B656-369C-5CCE36A0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4" y="1485106"/>
            <a:ext cx="503237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98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8B36987-614D-16D5-7ECC-A53389CF6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03" y="679975"/>
            <a:ext cx="10774393" cy="536268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B7AAD3D-40F9-1B8C-C183-D9C502CD2D70}"/>
              </a:ext>
            </a:extLst>
          </p:cNvPr>
          <p:cNvSpPr txBox="1"/>
          <p:nvPr/>
        </p:nvSpPr>
        <p:spPr>
          <a:xfrm>
            <a:off x="5221138" y="6308209"/>
            <a:ext cx="6786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https://klimalaboratoriet.middelfart.dk/fremtidens-energiforsyning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7D3EA39-AEF7-B336-0FAF-CF9967CA9A74}"/>
              </a:ext>
            </a:extLst>
          </p:cNvPr>
          <p:cNvSpPr txBox="1"/>
          <p:nvPr/>
        </p:nvSpPr>
        <p:spPr>
          <a:xfrm>
            <a:off x="5440390" y="679975"/>
            <a:ext cx="385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i Middelfart Kommune</a:t>
            </a:r>
          </a:p>
        </p:txBody>
      </p:sp>
    </p:spTree>
    <p:extLst>
      <p:ext uri="{BB962C8B-B14F-4D97-AF65-F5344CB8AC3E}">
        <p14:creationId xmlns:p14="http://schemas.microsoft.com/office/powerpoint/2010/main" val="3132932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54886-9B06-D85D-F36A-4BDEA83B2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Tak for opmærksomheden</a:t>
            </a:r>
          </a:p>
        </p:txBody>
      </p:sp>
      <p:pic>
        <p:nvPicPr>
          <p:cNvPr id="2050" name="Picture 2" descr="De top 7 sværeste spørgsmål fra indfødsretsprøven (den 6. juni 2018) –  Indfødsret Test 2026">
            <a:extLst>
              <a:ext uri="{FF2B5EF4-FFF2-40B4-BE49-F238E27FC236}">
                <a16:creationId xmlns:a16="http://schemas.microsoft.com/office/drawing/2014/main" id="{2A81559E-1A59-8E42-611D-B88371BE9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677" y="1928596"/>
            <a:ext cx="7784646" cy="43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3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29381-1505-75BB-D008-729563BC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Danmark ligger ca. 54-57° nord for Ækvator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E16A78F-A334-E585-8395-E92AC20D2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40" y="2234243"/>
            <a:ext cx="11600319" cy="356806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93C86CF-FDDD-946D-2826-FBDAF7138F87}"/>
              </a:ext>
            </a:extLst>
          </p:cNvPr>
          <p:cNvSpPr txBox="1"/>
          <p:nvPr/>
        </p:nvSpPr>
        <p:spPr>
          <a:xfrm>
            <a:off x="7033404" y="6308209"/>
            <a:ext cx="5052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https://www.dmi.dk/vejrarkiv/normaler-danmark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227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A38D5-764B-82AC-8946-A367047B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25" y="317292"/>
            <a:ext cx="2688771" cy="1325563"/>
          </a:xfrm>
        </p:spPr>
        <p:txBody>
          <a:bodyPr/>
          <a:lstStyle/>
          <a:p>
            <a:r>
              <a:rPr lang="da-DK" dirty="0"/>
              <a:t>Kystklima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7B4B84E-C278-5713-14CF-01CC44319B9B}"/>
              </a:ext>
            </a:extLst>
          </p:cNvPr>
          <p:cNvSpPr txBox="1"/>
          <p:nvPr/>
        </p:nvSpPr>
        <p:spPr>
          <a:xfrm>
            <a:off x="353425" y="1911964"/>
            <a:ext cx="328137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0" u="none" strike="noStrike" dirty="0">
                <a:effectLst/>
                <a:latin typeface="Google Sans"/>
              </a:rPr>
              <a:t>Kystklima (maritimt/oceanisk klima) er </a:t>
            </a:r>
            <a:r>
              <a:rPr lang="da-DK" sz="2000" dirty="0"/>
              <a:t>karakteriseret ved milde vintre og kølige somre, hvor havets nærhed udjævner temperaturforskellene. Det defineres ved en temperaturforskel på under 18 °C mellem den koldeste og varmeste måned. Typisk er vejret fugtigt, ustadigt og med mindre temperaturudsving end ved fastlandsklima.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E03CDB1-0401-9773-87F4-359B0B05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140" y="1367135"/>
            <a:ext cx="8292860" cy="54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5088A-F50F-D129-237B-6747D2E83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Indbyggerne i Danmark har brug for energi!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30C1384-C369-2703-E7E1-DD7565B7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50875"/>
            <a:ext cx="4401164" cy="480127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427FE5F-2984-324D-E3B1-2EA24BC12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89"/>
          <a:stretch/>
        </p:blipFill>
        <p:spPr>
          <a:xfrm>
            <a:off x="5531911" y="1650875"/>
            <a:ext cx="5821889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8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974A0-11B8-721D-8E63-A0C67D0AC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Middelfart Kommune får elektricitet fra…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F0C3E2B-268E-AED5-0DF3-AE36C9F75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47" y="1573014"/>
            <a:ext cx="7284905" cy="463584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96BBA44-4C71-E22D-18CD-8FCB6A98853D}"/>
              </a:ext>
            </a:extLst>
          </p:cNvPr>
          <p:cNvSpPr txBox="1"/>
          <p:nvPr/>
        </p:nvSpPr>
        <p:spPr>
          <a:xfrm>
            <a:off x="6759515" y="6385847"/>
            <a:ext cx="5432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https://middelfart.dk/bolig/vedvarende-energianlaeg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139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8AE74F1-0C73-D804-0F40-66F98130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74" y="1449159"/>
            <a:ext cx="11095212" cy="482593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655277B-F487-CB3F-982F-130518898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632940" cy="1273894"/>
          </a:xfrm>
        </p:spPr>
        <p:txBody>
          <a:bodyPr/>
          <a:lstStyle/>
          <a:p>
            <a:r>
              <a:rPr lang="da-DK" dirty="0"/>
              <a:t>Middelfart Kommunes VE-aftale: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42C20C8-8991-43EC-3572-E8FB1766A0F3}"/>
              </a:ext>
            </a:extLst>
          </p:cNvPr>
          <p:cNvSpPr txBox="1"/>
          <p:nvPr/>
        </p:nvSpPr>
        <p:spPr>
          <a:xfrm>
            <a:off x="6696254" y="6394473"/>
            <a:ext cx="540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https://middelfart.dk/bolig/vedvarende-energianlaeg</a:t>
            </a:r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07777E5-4B26-42DF-F1F0-9F036F0B6AF7}"/>
              </a:ext>
            </a:extLst>
          </p:cNvPr>
          <p:cNvSpPr/>
          <p:nvPr/>
        </p:nvSpPr>
        <p:spPr>
          <a:xfrm>
            <a:off x="6590581" y="3690720"/>
            <a:ext cx="3545457" cy="37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FD753F0-D9EF-658B-5252-7FACF1FF0165}"/>
              </a:ext>
            </a:extLst>
          </p:cNvPr>
          <p:cNvSpPr/>
          <p:nvPr/>
        </p:nvSpPr>
        <p:spPr>
          <a:xfrm>
            <a:off x="6590581" y="1758403"/>
            <a:ext cx="1682151" cy="37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A34229F-4C60-5E34-DF38-8661E11BB54A}"/>
              </a:ext>
            </a:extLst>
          </p:cNvPr>
          <p:cNvSpPr/>
          <p:nvPr/>
        </p:nvSpPr>
        <p:spPr>
          <a:xfrm>
            <a:off x="4675517" y="2130726"/>
            <a:ext cx="603850" cy="258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CF7D228-14A8-A4E4-76C8-6EE888804ACD}"/>
              </a:ext>
            </a:extLst>
          </p:cNvPr>
          <p:cNvSpPr/>
          <p:nvPr/>
        </p:nvSpPr>
        <p:spPr>
          <a:xfrm>
            <a:off x="911524" y="5843076"/>
            <a:ext cx="7481978" cy="37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6041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C33EE-E642-4986-0D7B-D36C6648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Middelfart Gymnasium og HF’s solceller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A02BFD1-071E-97D4-21D1-23CA36AE0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94" y="1690688"/>
            <a:ext cx="8935612" cy="5172415"/>
          </a:xfrm>
          <a:prstGeom prst="rect">
            <a:avLst/>
          </a:prstGeom>
        </p:spPr>
      </p:pic>
      <p:pic>
        <p:nvPicPr>
          <p:cNvPr id="1026" name="Picture 2" descr="Fototapeter Sol illustration">
            <a:extLst>
              <a:ext uri="{FF2B5EF4-FFF2-40B4-BE49-F238E27FC236}">
                <a16:creationId xmlns:a16="http://schemas.microsoft.com/office/drawing/2014/main" id="{FD94018F-8D4A-9B48-784A-8EFC2581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736" y="1121624"/>
            <a:ext cx="1138127" cy="113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ADFC93F-2741-7424-8988-988CB577FDED}"/>
              </a:ext>
            </a:extLst>
          </p:cNvPr>
          <p:cNvSpPr/>
          <p:nvPr/>
        </p:nvSpPr>
        <p:spPr>
          <a:xfrm>
            <a:off x="11499012" y="2105124"/>
            <a:ext cx="491705" cy="154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86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B8FD4-2FFB-6C20-A5DB-E01316ED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Middelfart Gymnasium og HF’s solceller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715D1C0-85DF-47F0-9591-7FED7D6BD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04" y="1751162"/>
            <a:ext cx="6783792" cy="5106838"/>
          </a:xfrm>
          <a:prstGeom prst="rect">
            <a:avLst/>
          </a:prstGeom>
        </p:spPr>
      </p:pic>
      <p:pic>
        <p:nvPicPr>
          <p:cNvPr id="3" name="Picture 2" descr="Fototapeter Sol illustration">
            <a:extLst>
              <a:ext uri="{FF2B5EF4-FFF2-40B4-BE49-F238E27FC236}">
                <a16:creationId xmlns:a16="http://schemas.microsoft.com/office/drawing/2014/main" id="{FA625CC6-E1B0-81FA-C4A4-DBD62ACE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9" y="1751073"/>
            <a:ext cx="1138127" cy="113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55BA7C8-212E-E596-2E4D-9572148856CA}"/>
              </a:ext>
            </a:extLst>
          </p:cNvPr>
          <p:cNvSpPr/>
          <p:nvPr/>
        </p:nvSpPr>
        <p:spPr>
          <a:xfrm>
            <a:off x="1259457" y="2794958"/>
            <a:ext cx="491705" cy="154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064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553</Words>
  <Application>Microsoft Office PowerPoint</Application>
  <PresentationFormat>Widescreen</PresentationFormat>
  <Paragraphs>77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2" baseType="lpstr">
      <vt:lpstr>Google Sans</vt:lpstr>
      <vt:lpstr>Aptos</vt:lpstr>
      <vt:lpstr>Aptos Display</vt:lpstr>
      <vt:lpstr>Arial</vt:lpstr>
      <vt:lpstr>Roboto</vt:lpstr>
      <vt:lpstr>Roboto Slab</vt:lpstr>
      <vt:lpstr>Office-tema</vt:lpstr>
      <vt:lpstr>DK, TVIS, PtX, Energnist, CCS  og fremtidens energiforsyning</vt:lpstr>
      <vt:lpstr>Danmark ligger ca. 54-57° nord for Ækvator</vt:lpstr>
      <vt:lpstr>Danmark ligger ca. 54-57° nord for Ækvator</vt:lpstr>
      <vt:lpstr>Kystklima</vt:lpstr>
      <vt:lpstr>Indbyggerne i Danmark har brug for energi!</vt:lpstr>
      <vt:lpstr>Middelfart Kommune får elektricitet fra…</vt:lpstr>
      <vt:lpstr>Middelfart Kommunes VE-aftale:</vt:lpstr>
      <vt:lpstr>Middelfart Gymnasium og HF’s solceller</vt:lpstr>
      <vt:lpstr>Middelfart Gymnasium og HF’s solceller</vt:lpstr>
      <vt:lpstr>… og elektricitet fra Skærbækværket</vt:lpstr>
      <vt:lpstr>Biomasse –  en fornybar energikilde</vt:lpstr>
      <vt:lpstr>Middelfart Kommune får varme fra…</vt:lpstr>
      <vt:lpstr>Varme:</vt:lpstr>
      <vt:lpstr>PowerPoint-præsentation</vt:lpstr>
      <vt:lpstr>PowerPoint-præsentation</vt:lpstr>
      <vt:lpstr>Vi får PtX-anlæg i baghaven (i Fredericia) og kan eksportere grøn brint til Tysklands brintbusser</vt:lpstr>
      <vt:lpstr>Power to X – husk, at X kan være mange ting!</vt:lpstr>
      <vt:lpstr>FN’s 17 verdensmål (2015-2030)</vt:lpstr>
      <vt:lpstr>Carbon Capture and Storage (CCS) i Esbjerg</vt:lpstr>
      <vt:lpstr>… nej, ikke alligevel!</vt:lpstr>
      <vt:lpstr>CCS og C-kredsløbet</vt:lpstr>
      <vt:lpstr>CCS</vt:lpstr>
      <vt:lpstr>Fremtidens energiforsyning</vt:lpstr>
      <vt:lpstr>PowerPoint-præsentation</vt:lpstr>
      <vt:lpstr>Tak for opmærksomheden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Skov</dc:creator>
  <cp:lastModifiedBy>Charlotte Skov</cp:lastModifiedBy>
  <cp:revision>22</cp:revision>
  <dcterms:created xsi:type="dcterms:W3CDTF">2026-05-05T11:01:37Z</dcterms:created>
  <dcterms:modified xsi:type="dcterms:W3CDTF">2026-05-06T11:26:05Z</dcterms:modified>
</cp:coreProperties>
</file>