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68" r:id="rId5"/>
    <p:sldId id="265" r:id="rId6"/>
    <p:sldId id="264" r:id="rId7"/>
    <p:sldId id="280" r:id="rId8"/>
    <p:sldId id="272" r:id="rId9"/>
    <p:sldId id="273" r:id="rId10"/>
    <p:sldId id="270" r:id="rId11"/>
    <p:sldId id="281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75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05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31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87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9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45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32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20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6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86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F391-A9AF-4D31-8957-372055577DB8}" type="datetimeFigureOut">
              <a:rPr lang="da-DK" smtClean="0"/>
              <a:t>29.09.2021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7372-5B63-4FCE-A9AD-50CD861A0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58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oogle.com/document/d/1zy7pWAl-B03omKthsoIAs-QMP357G54z3pCUVf-UiEM/ed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75" y="1038772"/>
            <a:ext cx="4430701" cy="377339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23" y="1038772"/>
            <a:ext cx="2478776" cy="3830939"/>
          </a:xfrm>
          <a:prstGeom prst="rect">
            <a:avLst/>
          </a:prstGeom>
        </p:spPr>
      </p:pic>
      <p:sp>
        <p:nvSpPr>
          <p:cNvPr id="11" name="Undertitel 10"/>
          <p:cNvSpPr>
            <a:spLocks noGrp="1"/>
          </p:cNvSpPr>
          <p:nvPr>
            <p:ph type="subTitle" idx="1"/>
          </p:nvPr>
        </p:nvSpPr>
        <p:spPr>
          <a:xfrm>
            <a:off x="753036" y="5202238"/>
            <a:ext cx="10762129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dirty="0">
                <a:latin typeface="Arial Black" panose="020B0A04020102020204" pitchFamily="34" charset="0"/>
              </a:rPr>
              <a:t>Tom Kristensen </a:t>
            </a:r>
            <a:br>
              <a:rPr lang="da-DK" sz="4400" dirty="0">
                <a:latin typeface="Arial Black" panose="020B0A04020102020204" pitchFamily="34" charset="0"/>
              </a:rPr>
            </a:br>
            <a:r>
              <a:rPr lang="da-DK" sz="4400" dirty="0">
                <a:latin typeface="Arial Black" panose="020B0A04020102020204" pitchFamily="34" charset="0"/>
              </a:rPr>
              <a:t>- og </a:t>
            </a:r>
            <a:r>
              <a:rPr lang="da-DK" sz="4400" dirty="0">
                <a:solidFill>
                  <a:srgbClr val="FF0000"/>
                </a:solidFill>
                <a:latin typeface="Arial Black" panose="020B0A04020102020204" pitchFamily="34" charset="0"/>
              </a:rPr>
              <a:t>ekspressionismen</a:t>
            </a:r>
            <a:r>
              <a:rPr lang="da-DK" sz="4400" dirty="0">
                <a:latin typeface="Arial Black" panose="020B0A04020102020204" pitchFamily="34" charset="0"/>
              </a:rPr>
              <a:t> i litteraturen</a:t>
            </a:r>
          </a:p>
        </p:txBody>
      </p:sp>
      <p:sp>
        <p:nvSpPr>
          <p:cNvPr id="2" name="Rektangel 1"/>
          <p:cNvSpPr/>
          <p:nvPr/>
        </p:nvSpPr>
        <p:spPr>
          <a:xfrm>
            <a:off x="9718652" y="1038772"/>
            <a:ext cx="2106706" cy="870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Nydannede ord (neologismer)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7718612" y="1474127"/>
            <a:ext cx="2191870" cy="4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9910482" y="2242009"/>
            <a:ext cx="2106706" cy="870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Storbyens gedulgte miljøer</a:t>
            </a:r>
          </a:p>
        </p:txBody>
      </p:sp>
      <p:cxnSp>
        <p:nvCxnSpPr>
          <p:cNvPr id="12" name="Lige forbindelse 11"/>
          <p:cNvCxnSpPr/>
          <p:nvPr/>
        </p:nvCxnSpPr>
        <p:spPr>
          <a:xfrm>
            <a:off x="8834718" y="2622176"/>
            <a:ext cx="1267594" cy="100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9718652" y="3551600"/>
            <a:ext cx="2106706" cy="870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Overraskende billedsprog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328647" y="3251388"/>
            <a:ext cx="2581835" cy="40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Ekspressionistiske træk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107706" cy="46827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>
                <a:latin typeface="+mj-lt"/>
              </a:rPr>
              <a:t>Særligt vedr. billedsprog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utraditionelle sammenligninger/metaforer, der trækker overraskende ligheder frem mellem de mest forskelligartede ting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løsrevne detaljer, der skal opfattes som metonymier (som detaljer i en helhed læseren så selv skal forestille sig) skærper indtrykket af en sanseoplevelse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>
                <a:latin typeface="+mj-lt"/>
              </a:rPr>
              <a:t>Særligt vedr. ordvalget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Generelt ord med mange konnotationer (fx mange kraftfulde handlingsverber, færre neutrale/blege tilstandsverber)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nydannede, sammensatte ord (neologismer)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fremmedartede ord og navne, der klinger eksotisk, evt. primitivt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ord og udtryk der er inspireret af populærkultur og medier, fx reklamer og varer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Talesprogspræget ordvalg og sætningsopbygning </a:t>
            </a:r>
          </a:p>
        </p:txBody>
      </p:sp>
    </p:spTree>
    <p:extLst>
      <p:ext uri="{BB962C8B-B14F-4D97-AF65-F5344CB8AC3E}">
        <p14:creationId xmlns:p14="http://schemas.microsoft.com/office/powerpoint/2010/main" val="30506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 til analyse af lyrik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 model </a:t>
            </a:r>
            <a:r>
              <a:rPr lang="da-DK" dirty="0">
                <a:hlinkClick r:id="rId2"/>
              </a:rPr>
              <a:t>her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019">
            <a:off x="7137003" y="858091"/>
            <a:ext cx="3933593" cy="51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Ekspressionister i dansk litteratur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25705" y="1825625"/>
            <a:ext cx="6180337" cy="4351338"/>
          </a:xfrm>
        </p:spPr>
        <p:txBody>
          <a:bodyPr>
            <a:normAutofit/>
          </a:bodyPr>
          <a:lstStyle/>
          <a:p>
            <a:r>
              <a:rPr lang="da-DK" sz="2400" dirty="0"/>
              <a:t>Tom Kristensen: ret traditionelle former, men med mange ekspressionistiske indslag 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Emil Bønnelycke: futuristisk dyrkelse af fart og dynamik, ungdom og storby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Rudolf Broby Johansen: radikalt formsprog, provokation som mål, kritik af sociale forhold</a:t>
            </a:r>
          </a:p>
          <a:p>
            <a:endParaRPr lang="da-DK" sz="2400" dirty="0"/>
          </a:p>
          <a:p>
            <a:r>
              <a:rPr lang="da-DK" sz="2400" dirty="0"/>
              <a:t>Harald </a:t>
            </a:r>
            <a:r>
              <a:rPr lang="da-DK" sz="2400" dirty="0" err="1"/>
              <a:t>Momberg</a:t>
            </a:r>
            <a:r>
              <a:rPr lang="da-DK" sz="2400" dirty="0"/>
              <a:t>: eksperimenter hvor lyd (rim, rytme, klang) dominerer over indhold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82" y="2348908"/>
            <a:ext cx="2600325" cy="3562350"/>
          </a:xfrm>
          <a:prstGeom prst="rect">
            <a:avLst/>
          </a:prstGeom>
        </p:spPr>
      </p:pic>
      <p:cxnSp>
        <p:nvCxnSpPr>
          <p:cNvPr id="6" name="Lige forbindelse 5"/>
          <p:cNvCxnSpPr/>
          <p:nvPr/>
        </p:nvCxnSpPr>
        <p:spPr>
          <a:xfrm flipV="1">
            <a:off x="7366004" y="3950325"/>
            <a:ext cx="1499878" cy="160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78" y="1730805"/>
            <a:ext cx="654369" cy="1025279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12" descr="http://www.perolsen.net/litteratur/pop/pop/pop13/vgv_pop13/vgv_pop13_3/vgv_pop13_3_sider/vgv_pop13_3_digtere/vgv_pop13_3_digtere_pics/boennelyck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3" y="2904501"/>
            <a:ext cx="628084" cy="7537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77" y="3843748"/>
            <a:ext cx="654369" cy="8320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8" name="Picture 4" descr="http://www.forlagene.dk/politiskrevy/bill/Momberg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r="10832"/>
          <a:stretch/>
        </p:blipFill>
        <p:spPr bwMode="auto">
          <a:xfrm>
            <a:off x="967579" y="5106495"/>
            <a:ext cx="734097" cy="85951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Ekspressionistiske træk – en ‘top 10’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43236"/>
            <a:ext cx="10363200" cy="46827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1. Sanser og sanseprocessen betones (fx mange farver og synæstesier (sanseblandinger))</a:t>
            </a:r>
          </a:p>
          <a:p>
            <a:pPr marL="0" indent="0">
              <a:buNone/>
            </a:pPr>
            <a:r>
              <a:rPr lang="da-DK" sz="2000" dirty="0"/>
              <a:t>2. Ofte et storbymiljø, ofte oversete personer og gedulgte miljøer</a:t>
            </a:r>
          </a:p>
          <a:p>
            <a:pPr marL="0" indent="0">
              <a:buNone/>
            </a:pPr>
            <a:r>
              <a:rPr lang="da-DK" sz="2000" dirty="0"/>
              <a:t>3. Fascination af det vitale, det kraftfulde (evt. det maskuline) </a:t>
            </a:r>
          </a:p>
          <a:p>
            <a:pPr marL="0" indent="0">
              <a:buNone/>
            </a:pPr>
            <a:r>
              <a:rPr lang="da-DK" sz="2000" dirty="0"/>
              <a:t>4. Mange nydannede ord (neologismer), evt. sammensatte ord (</a:t>
            </a:r>
            <a:r>
              <a:rPr lang="da-DK" sz="2000" dirty="0" err="1"/>
              <a:t>composita</a:t>
            </a:r>
            <a:r>
              <a:rPr lang="da-DK" sz="2000" dirty="0"/>
              <a:t>)</a:t>
            </a:r>
          </a:p>
          <a:p>
            <a:pPr marL="0" indent="0">
              <a:buNone/>
            </a:pPr>
            <a:r>
              <a:rPr lang="da-DK" sz="2000" dirty="0"/>
              <a:t>5.Konnotationsrige ord (fx stærke handlingsverber)</a:t>
            </a:r>
          </a:p>
          <a:p>
            <a:pPr marL="0" indent="0">
              <a:buNone/>
            </a:pPr>
            <a:r>
              <a:rPr lang="da-DK" sz="2000" dirty="0"/>
              <a:t>6. Voldsomme modsætninger</a:t>
            </a:r>
          </a:p>
          <a:p>
            <a:pPr marL="0" indent="0">
              <a:buNone/>
            </a:pPr>
            <a:r>
              <a:rPr lang="da-DK" sz="2000" dirty="0"/>
              <a:t>7. Mange overdrivelser</a:t>
            </a:r>
          </a:p>
          <a:p>
            <a:pPr marL="0" indent="0">
              <a:buNone/>
            </a:pPr>
            <a:r>
              <a:rPr lang="da-DK" sz="2000" dirty="0"/>
              <a:t>8. Utraditionelle metaforer/sammenligninger</a:t>
            </a:r>
          </a:p>
          <a:p>
            <a:pPr marL="0" indent="0">
              <a:buNone/>
            </a:pPr>
            <a:r>
              <a:rPr lang="da-DK" sz="2000" dirty="0"/>
              <a:t>9. Talesprogspræget ordvalg og sætningsopbygning </a:t>
            </a:r>
          </a:p>
          <a:p>
            <a:pPr marL="0" indent="0">
              <a:buNone/>
            </a:pPr>
            <a:r>
              <a:rPr lang="da-DK" sz="2000" dirty="0"/>
              <a:t>10. Ord og navne, der klinger eksotisk el. er hentet fra populærkultur (fx reklamer, film)</a:t>
            </a:r>
            <a:endParaRPr lang="da-D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3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Ekspressionistiske træk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28743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>
                <a:latin typeface="+mj-lt"/>
              </a:rPr>
              <a:t>INDHOLD</a:t>
            </a:r>
            <a:endParaRPr lang="da-DK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dirty="0">
                <a:latin typeface="+mj-lt"/>
              </a:rPr>
              <a:t>Tema, budskab, motiver: ‘storbyromantisk’ dyrkelse af storbyens figurer og miljøer: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det vitale, det spontane, det naturlige menneske som værdi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hos storbyens (perifere, </a:t>
            </a:r>
            <a:r>
              <a:rPr lang="da-DK" dirty="0" err="1">
                <a:latin typeface="+mj-lt"/>
              </a:rPr>
              <a:t>ubesungne</a:t>
            </a:r>
            <a:r>
              <a:rPr lang="da-DK" dirty="0">
                <a:latin typeface="+mj-lt"/>
              </a:rPr>
              <a:t>) helte/ofre, placeret i typiske (men gedulgte, </a:t>
            </a:r>
            <a:r>
              <a:rPr lang="da-DK" dirty="0" err="1">
                <a:latin typeface="+mj-lt"/>
              </a:rPr>
              <a:t>ubesungne</a:t>
            </a:r>
            <a:r>
              <a:rPr lang="da-DK" dirty="0">
                <a:latin typeface="+mj-lt"/>
              </a:rPr>
              <a:t>) miljøer 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>
                <a:latin typeface="+mj-lt"/>
              </a:rPr>
              <a:t>FORM - generelt</a:t>
            </a:r>
            <a:r>
              <a:rPr lang="da-DK" dirty="0">
                <a:latin typeface="+mj-lt"/>
              </a:rPr>
              <a:t>: kraftfuldt og intensivt + subjektivt og oplevelsespræget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Betoning af sansning og sanseprocessen, især syn (farver) og hørelse (lyde, replikker), som understreger det subjektive og oplevelsesprægede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modsætninger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Mange overdrivelser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+mj-lt"/>
              </a:rPr>
              <a:t>Ofte præget af (ofte grotesk) humor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6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Tom Kristensen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3011" y="1872933"/>
            <a:ext cx="105156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1893: født i London i håndværkerfamilie</a:t>
            </a:r>
          </a:p>
          <a:p>
            <a:r>
              <a:rPr lang="da-DK" sz="2400" dirty="0"/>
              <a:t>1901-: i København – folkeskole, gymnasiet, universitetet</a:t>
            </a:r>
          </a:p>
          <a:p>
            <a:r>
              <a:rPr lang="da-DK" sz="2400" dirty="0"/>
              <a:t>1919: Uddannet som cand.mag. I dansk, engelsk, tysk ved Kbh. </a:t>
            </a:r>
            <a:r>
              <a:rPr lang="da-DK" sz="2400" dirty="0" err="1"/>
              <a:t>uni</a:t>
            </a:r>
            <a:r>
              <a:rPr lang="da-DK" sz="2400" dirty="0"/>
              <a:t>.   </a:t>
            </a:r>
          </a:p>
          <a:p>
            <a:r>
              <a:rPr lang="da-DK" sz="2400" dirty="0"/>
              <a:t>1920erne: på Politiken som litteraturanmelder og kritiker – alkoholkultur </a:t>
            </a:r>
          </a:p>
          <a:p>
            <a:r>
              <a:rPr lang="da-DK" sz="2400" dirty="0"/>
              <a:t>1920: debut med digtsamlingen ”Fribytterdrømme”</a:t>
            </a:r>
          </a:p>
          <a:p>
            <a:r>
              <a:rPr lang="da-DK" sz="2400" dirty="0"/>
              <a:t>1921: romanen ”Livets Arabesk” om tidens mange livsanskuelser  </a:t>
            </a:r>
          </a:p>
          <a:p>
            <a:r>
              <a:rPr lang="da-DK" sz="2400" dirty="0"/>
              <a:t>1922: studierejse til Japan og Kina</a:t>
            </a:r>
          </a:p>
          <a:p>
            <a:r>
              <a:rPr lang="da-DK" sz="2400" dirty="0"/>
              <a:t>1927-30: skriver romanen ”Hærværk” om værditab og drukture</a:t>
            </a:r>
          </a:p>
          <a:p>
            <a:r>
              <a:rPr lang="da-DK" sz="2400" dirty="0"/>
              <a:t>1930-: flytter fra København til Thurø v. Svendborg (bliver selv afholdsmand)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698" y="182880"/>
            <a:ext cx="140518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Tom Kristensen - udvalgte digte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1. Fribytter (Fribytter, 1920)</a:t>
            </a:r>
          </a:p>
          <a:p>
            <a:r>
              <a:rPr lang="da-DK" sz="2400" dirty="0"/>
              <a:t>2. Henrettelsen (Påfuglefjeren, 1922)</a:t>
            </a:r>
          </a:p>
          <a:p>
            <a:r>
              <a:rPr lang="da-DK" sz="2400" dirty="0"/>
              <a:t>3. Morgen (Fribytter, 1920)</a:t>
            </a:r>
          </a:p>
          <a:p>
            <a:r>
              <a:rPr lang="da-DK" sz="2400" dirty="0"/>
              <a:t>4. Det blomstrende slagsmål (Fribytter, 1920)</a:t>
            </a:r>
          </a:p>
          <a:p>
            <a:r>
              <a:rPr lang="da-DK" sz="2400" dirty="0"/>
              <a:t>5. Nat i Berlin 1921 (Verdslige sange, 1927) </a:t>
            </a:r>
          </a:p>
          <a:p>
            <a:r>
              <a:rPr lang="da-DK" sz="2400" dirty="0"/>
              <a:t>6. Aften (Fribytter, 1920)</a:t>
            </a:r>
          </a:p>
          <a:p>
            <a:r>
              <a:rPr lang="da-DK" sz="2400" dirty="0"/>
              <a:t>7. Landet Atlantis (Fribytter, 1920) </a:t>
            </a:r>
          </a:p>
        </p:txBody>
      </p:sp>
      <p:sp>
        <p:nvSpPr>
          <p:cNvPr id="4" name="Tekstfelt 3"/>
          <p:cNvSpPr txBox="1"/>
          <p:nvPr/>
        </p:nvSpPr>
        <p:spPr>
          <a:xfrm rot="377970">
            <a:off x="8071339" y="4297962"/>
            <a:ext cx="372618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000" dirty="0"/>
              <a:t>Paropgave: </a:t>
            </a:r>
          </a:p>
          <a:p>
            <a:r>
              <a:rPr lang="da-DK" sz="2000" dirty="0"/>
              <a:t>- Lav analyse og fortolkning m. fokus på ekspressionistiske træk og præsenter for klassen</a:t>
            </a:r>
          </a:p>
        </p:txBody>
      </p:sp>
    </p:spTree>
    <p:extLst>
      <p:ext uri="{BB962C8B-B14F-4D97-AF65-F5344CB8AC3E}">
        <p14:creationId xmlns:p14="http://schemas.microsoft.com/office/powerpoint/2010/main" val="92901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Tom Kristensen: ”Hærværk” (1930)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838200" y="2005931"/>
            <a:ext cx="48542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Ole Jastrau er træt af pligter og rutiner i job og parforhold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Han beslutter sig for at ‘gå i hundene’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Aftener på stam-beværtningen ”Bar des Artistes” med jazz, øl og ”den evige Kjær” som omdrejningspunkt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11" y="2005931"/>
            <a:ext cx="4857431" cy="3416076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765961" y="5422007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Fra 1977-filmatiseringen</a:t>
            </a:r>
          </a:p>
        </p:txBody>
      </p:sp>
    </p:spTree>
    <p:extLst>
      <p:ext uri="{BB962C8B-B14F-4D97-AF65-F5344CB8AC3E}">
        <p14:creationId xmlns:p14="http://schemas.microsoft.com/office/powerpoint/2010/main" val="379110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Inspiration: Nietzsche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616388" cy="4351338"/>
          </a:xfrm>
        </p:spPr>
        <p:txBody>
          <a:bodyPr>
            <a:normAutofit/>
          </a:bodyPr>
          <a:lstStyle/>
          <a:p>
            <a:r>
              <a:rPr lang="da-DK" dirty="0"/>
              <a:t>Gør op med kristendommens </a:t>
            </a:r>
            <a:r>
              <a:rPr lang="da-DK" dirty="0">
                <a:solidFill>
                  <a:srgbClr val="FF0000"/>
                </a:solidFill>
              </a:rPr>
              <a:t>slavemoral</a:t>
            </a:r>
            <a:r>
              <a:rPr lang="da-DK" dirty="0"/>
              <a:t>, der løfter offeret (den lidende Jesus) op som et ideal  </a:t>
            </a:r>
          </a:p>
          <a:p>
            <a:r>
              <a:rPr lang="da-DK" dirty="0"/>
              <a:t>Betoner i stedet </a:t>
            </a:r>
            <a:r>
              <a:rPr lang="da-DK" dirty="0">
                <a:solidFill>
                  <a:srgbClr val="FF0000"/>
                </a:solidFill>
              </a:rPr>
              <a:t>viljen til magten</a:t>
            </a:r>
            <a:r>
              <a:rPr lang="da-DK" dirty="0"/>
              <a:t> hos det handlekraftige individ, </a:t>
            </a:r>
            <a:r>
              <a:rPr lang="da-DK" dirty="0">
                <a:solidFill>
                  <a:srgbClr val="FF0000"/>
                </a:solidFill>
              </a:rPr>
              <a:t>‘overmennesket’</a:t>
            </a:r>
            <a:endParaRPr lang="da-DK" dirty="0"/>
          </a:p>
          <a:p>
            <a:r>
              <a:rPr lang="da-DK" dirty="0"/>
              <a:t>Peger på </a:t>
            </a:r>
            <a:r>
              <a:rPr lang="da-DK" dirty="0">
                <a:solidFill>
                  <a:srgbClr val="FF0000"/>
                </a:solidFill>
              </a:rPr>
              <a:t>nihilismen</a:t>
            </a:r>
            <a:r>
              <a:rPr lang="da-DK" dirty="0"/>
              <a:t> som livsposition: et opgør med alle givne værdier og meningssystemer, herunder religion (</a:t>
            </a:r>
            <a:r>
              <a:rPr lang="da-DK" dirty="0">
                <a:solidFill>
                  <a:srgbClr val="FF0000"/>
                </a:solidFill>
              </a:rPr>
              <a:t>”Gud er død”</a:t>
            </a:r>
            <a:r>
              <a:rPr lang="da-DK" dirty="0"/>
              <a:t>)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849" y="0"/>
            <a:ext cx="5467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Inspiration: Freud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742329" cy="4351338"/>
          </a:xfrm>
        </p:spPr>
        <p:txBody>
          <a:bodyPr>
            <a:normAutofit/>
          </a:bodyPr>
          <a:lstStyle/>
          <a:p>
            <a:r>
              <a:rPr lang="da-DK" dirty="0"/>
              <a:t>Mennesket er ikke ‘herre i eget hus’: </a:t>
            </a:r>
            <a:r>
              <a:rPr lang="da-DK" dirty="0">
                <a:solidFill>
                  <a:srgbClr val="FF0000"/>
                </a:solidFill>
              </a:rPr>
              <a:t>det ubevidste </a:t>
            </a:r>
            <a:r>
              <a:rPr lang="da-DK" dirty="0"/>
              <a:t>er en </a:t>
            </a:r>
            <a:r>
              <a:rPr lang="da-DK" dirty="0" err="1"/>
              <a:t>uerkendt</a:t>
            </a:r>
            <a:r>
              <a:rPr lang="da-DK" dirty="0"/>
              <a:t> indre faktor</a:t>
            </a:r>
          </a:p>
          <a:p>
            <a:r>
              <a:rPr lang="da-DK" dirty="0"/>
              <a:t>Det ubevidste rummer sin egen dynamik eller logik, </a:t>
            </a:r>
            <a:r>
              <a:rPr lang="da-DK" dirty="0">
                <a:solidFill>
                  <a:srgbClr val="FF0000"/>
                </a:solidFill>
              </a:rPr>
              <a:t>primærproces-tænkningen</a:t>
            </a:r>
          </a:p>
          <a:p>
            <a:r>
              <a:rPr lang="da-DK" dirty="0">
                <a:solidFill>
                  <a:srgbClr val="FF0000"/>
                </a:solidFill>
              </a:rPr>
              <a:t>Id’et </a:t>
            </a:r>
            <a:r>
              <a:rPr lang="da-DK" dirty="0"/>
              <a:t>som kilde til både livgivende </a:t>
            </a:r>
            <a:r>
              <a:rPr lang="da-DK" dirty="0">
                <a:solidFill>
                  <a:srgbClr val="FF0000"/>
                </a:solidFill>
              </a:rPr>
              <a:t>energi</a:t>
            </a:r>
            <a:r>
              <a:rPr lang="da-DK" dirty="0"/>
              <a:t> (seksualitet, kreativitet) og </a:t>
            </a:r>
            <a:r>
              <a:rPr lang="da-DK" dirty="0">
                <a:solidFill>
                  <a:srgbClr val="FF0000"/>
                </a:solidFill>
              </a:rPr>
              <a:t>destruktion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42" y="0"/>
            <a:ext cx="6029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752</Words>
  <Application>Microsoft Macintosh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Office-tema</vt:lpstr>
      <vt:lpstr>PowerPoint-præsentation</vt:lpstr>
      <vt:lpstr>Ekspressionister i dansk litteratur</vt:lpstr>
      <vt:lpstr>Ekspressionistiske træk – en ‘top 10’</vt:lpstr>
      <vt:lpstr>Ekspressionistiske træk</vt:lpstr>
      <vt:lpstr>Tom Kristensen</vt:lpstr>
      <vt:lpstr>Tom Kristensen - udvalgte digte </vt:lpstr>
      <vt:lpstr>Tom Kristensen: ”Hærværk” (1930)</vt:lpstr>
      <vt:lpstr>Inspiration: Nietzsche </vt:lpstr>
      <vt:lpstr>Inspiration: Freud </vt:lpstr>
      <vt:lpstr>Ekspressionistiske træk</vt:lpstr>
      <vt:lpstr>Hjælp til analyse af lyrik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Flemming Madsen</dc:creator>
  <cp:lastModifiedBy>Peder Stausholm Kousgaard</cp:lastModifiedBy>
  <cp:revision>48</cp:revision>
  <dcterms:created xsi:type="dcterms:W3CDTF">2015-04-15T03:23:19Z</dcterms:created>
  <dcterms:modified xsi:type="dcterms:W3CDTF">2021-09-30T06:15:49Z</dcterms:modified>
</cp:coreProperties>
</file>