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58" r:id="rId3"/>
    <p:sldId id="265" r:id="rId4"/>
    <p:sldId id="259" r:id="rId5"/>
    <p:sldId id="260" r:id="rId6"/>
    <p:sldId id="261" r:id="rId7"/>
    <p:sldId id="262" r:id="rId8"/>
    <p:sldId id="263" r:id="rId9"/>
    <p:sldId id="264" r:id="rId10"/>
    <p:sldId id="272" r:id="rId11"/>
    <p:sldId id="273" r:id="rId12"/>
    <p:sldId id="274" r:id="rId13"/>
    <p:sldId id="283" r:id="rId14"/>
    <p:sldId id="284" r:id="rId15"/>
    <p:sldId id="285" r:id="rId16"/>
    <p:sldId id="278" r:id="rId17"/>
    <p:sldId id="282" r:id="rId18"/>
    <p:sldId id="266" r:id="rId19"/>
    <p:sldId id="267" r:id="rId20"/>
    <p:sldId id="268" r:id="rId21"/>
    <p:sldId id="269" r:id="rId22"/>
    <p:sldId id="270" r:id="rId23"/>
    <p:sldId id="271"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D9EED1-4B72-4B77-9292-31128180937D}" v="1" dt="2025-04-16T08:11:23.202"/>
    <p1510:client id="{FF939923-BB9A-4B16-8CE7-67FC924DDF51}" v="127" dt="2025-04-16T09:03:32.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62"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 Stine Klein Knudsen" userId="c52248eb-9cab-4365-9445-227c01598e35" providerId="ADAL" clId="{FF939923-BB9A-4B16-8CE7-67FC924DDF51}"/>
    <pc:docChg chg="undo custSel addSld delSld modSld sldOrd">
      <pc:chgData name="Ane Stine Klein Knudsen" userId="c52248eb-9cab-4365-9445-227c01598e35" providerId="ADAL" clId="{FF939923-BB9A-4B16-8CE7-67FC924DDF51}" dt="2025-04-16T09:03:32.050" v="779" actId="1076"/>
      <pc:docMkLst>
        <pc:docMk/>
      </pc:docMkLst>
      <pc:sldChg chg="modSp mod">
        <pc:chgData name="Ane Stine Klein Knudsen" userId="c52248eb-9cab-4365-9445-227c01598e35" providerId="ADAL" clId="{FF939923-BB9A-4B16-8CE7-67FC924DDF51}" dt="2025-04-16T08:14:59.243" v="21" actId="20577"/>
        <pc:sldMkLst>
          <pc:docMk/>
          <pc:sldMk cId="526414583" sldId="258"/>
        </pc:sldMkLst>
        <pc:spChg chg="mod">
          <ac:chgData name="Ane Stine Klein Knudsen" userId="c52248eb-9cab-4365-9445-227c01598e35" providerId="ADAL" clId="{FF939923-BB9A-4B16-8CE7-67FC924DDF51}" dt="2025-04-16T08:14:59.243" v="21" actId="20577"/>
          <ac:spMkLst>
            <pc:docMk/>
            <pc:sldMk cId="526414583" sldId="258"/>
            <ac:spMk id="3" creationId="{C4B66BD9-203E-4B5E-B050-4FE880422078}"/>
          </ac:spMkLst>
        </pc:spChg>
      </pc:sldChg>
      <pc:sldChg chg="addSp delSp modSp mod">
        <pc:chgData name="Ane Stine Klein Knudsen" userId="c52248eb-9cab-4365-9445-227c01598e35" providerId="ADAL" clId="{FF939923-BB9A-4B16-8CE7-67FC924DDF51}" dt="2025-04-16T08:37:44.378" v="119" actId="14100"/>
        <pc:sldMkLst>
          <pc:docMk/>
          <pc:sldMk cId="844004230" sldId="260"/>
        </pc:sldMkLst>
        <pc:spChg chg="del">
          <ac:chgData name="Ane Stine Klein Knudsen" userId="c52248eb-9cab-4365-9445-227c01598e35" providerId="ADAL" clId="{FF939923-BB9A-4B16-8CE7-67FC924DDF51}" dt="2025-04-16T08:21:32.240" v="51" actId="478"/>
          <ac:spMkLst>
            <pc:docMk/>
            <pc:sldMk cId="844004230" sldId="260"/>
            <ac:spMk id="2" creationId="{904F760A-2966-4BC5-A6D9-1376E0451047}"/>
          </ac:spMkLst>
        </pc:spChg>
        <pc:picChg chg="del">
          <ac:chgData name="Ane Stine Klein Knudsen" userId="c52248eb-9cab-4365-9445-227c01598e35" providerId="ADAL" clId="{FF939923-BB9A-4B16-8CE7-67FC924DDF51}" dt="2025-04-16T08:17:50.706" v="24" actId="478"/>
          <ac:picMkLst>
            <pc:docMk/>
            <pc:sldMk cId="844004230" sldId="260"/>
            <ac:picMk id="3" creationId="{000630C1-964F-99CA-A4C5-9B86A3C5CC14}"/>
          </ac:picMkLst>
        </pc:picChg>
        <pc:picChg chg="del">
          <ac:chgData name="Ane Stine Klein Knudsen" userId="c52248eb-9cab-4365-9445-227c01598e35" providerId="ADAL" clId="{FF939923-BB9A-4B16-8CE7-67FC924DDF51}" dt="2025-04-16T08:17:48.663" v="23" actId="478"/>
          <ac:picMkLst>
            <pc:docMk/>
            <pc:sldMk cId="844004230" sldId="260"/>
            <ac:picMk id="6" creationId="{18A19E72-3FE6-2987-E692-046FEB9935E1}"/>
          </ac:picMkLst>
        </pc:picChg>
        <pc:picChg chg="del">
          <ac:chgData name="Ane Stine Klein Knudsen" userId="c52248eb-9cab-4365-9445-227c01598e35" providerId="ADAL" clId="{FF939923-BB9A-4B16-8CE7-67FC924DDF51}" dt="2025-04-16T08:18:52.740" v="36" actId="478"/>
          <ac:picMkLst>
            <pc:docMk/>
            <pc:sldMk cId="844004230" sldId="260"/>
            <ac:picMk id="9" creationId="{6D10ED02-A9DF-4D1B-EDFD-DE63BD95E324}"/>
          </ac:picMkLst>
        </pc:picChg>
        <pc:picChg chg="del mod">
          <ac:chgData name="Ane Stine Klein Knudsen" userId="c52248eb-9cab-4365-9445-227c01598e35" providerId="ADAL" clId="{FF939923-BB9A-4B16-8CE7-67FC924DDF51}" dt="2025-04-16T08:18:55.856" v="38" actId="478"/>
          <ac:picMkLst>
            <pc:docMk/>
            <pc:sldMk cId="844004230" sldId="260"/>
            <ac:picMk id="11" creationId="{1B25DA98-A9FA-F834-1493-24C608DB0EA1}"/>
          </ac:picMkLst>
        </pc:picChg>
        <pc:picChg chg="del">
          <ac:chgData name="Ane Stine Klein Knudsen" userId="c52248eb-9cab-4365-9445-227c01598e35" providerId="ADAL" clId="{FF939923-BB9A-4B16-8CE7-67FC924DDF51}" dt="2025-04-16T08:19:54.404" v="44" actId="478"/>
          <ac:picMkLst>
            <pc:docMk/>
            <pc:sldMk cId="844004230" sldId="260"/>
            <ac:picMk id="12" creationId="{27AEFBAF-ABC3-430E-2814-942F24ADCCAC}"/>
          </ac:picMkLst>
        </pc:picChg>
        <pc:picChg chg="add mod">
          <ac:chgData name="Ane Stine Klein Knudsen" userId="c52248eb-9cab-4365-9445-227c01598e35" providerId="ADAL" clId="{FF939923-BB9A-4B16-8CE7-67FC924DDF51}" dt="2025-04-16T08:30:52.361" v="103" actId="1076"/>
          <ac:picMkLst>
            <pc:docMk/>
            <pc:sldMk cId="844004230" sldId="260"/>
            <ac:picMk id="1026" creationId="{65ADA475-B0F2-888A-7D05-13E72705911B}"/>
          </ac:picMkLst>
        </pc:picChg>
        <pc:picChg chg="add mod">
          <ac:chgData name="Ane Stine Klein Knudsen" userId="c52248eb-9cab-4365-9445-227c01598e35" providerId="ADAL" clId="{FF939923-BB9A-4B16-8CE7-67FC924DDF51}" dt="2025-04-16T08:28:07.839" v="95" actId="14100"/>
          <ac:picMkLst>
            <pc:docMk/>
            <pc:sldMk cId="844004230" sldId="260"/>
            <ac:picMk id="1028" creationId="{4A37D8BA-A23C-7B7C-9C9E-7748ACE8789D}"/>
          </ac:picMkLst>
        </pc:picChg>
        <pc:picChg chg="add del mod">
          <ac:chgData name="Ane Stine Klein Knudsen" userId="c52248eb-9cab-4365-9445-227c01598e35" providerId="ADAL" clId="{FF939923-BB9A-4B16-8CE7-67FC924DDF51}" dt="2025-04-16T08:24:17.958" v="79" actId="478"/>
          <ac:picMkLst>
            <pc:docMk/>
            <pc:sldMk cId="844004230" sldId="260"/>
            <ac:picMk id="1030" creationId="{0D60997E-FF19-C86B-B1A8-33B9D52BE130}"/>
          </ac:picMkLst>
        </pc:picChg>
        <pc:picChg chg="add mod">
          <ac:chgData name="Ane Stine Klein Knudsen" userId="c52248eb-9cab-4365-9445-227c01598e35" providerId="ADAL" clId="{FF939923-BB9A-4B16-8CE7-67FC924DDF51}" dt="2025-04-16T08:31:28.757" v="109" actId="14100"/>
          <ac:picMkLst>
            <pc:docMk/>
            <pc:sldMk cId="844004230" sldId="260"/>
            <ac:picMk id="1032" creationId="{96CB5099-1AE4-FE19-03EA-2CEEF8E10839}"/>
          </ac:picMkLst>
        </pc:picChg>
        <pc:picChg chg="add del mod">
          <ac:chgData name="Ane Stine Klein Knudsen" userId="c52248eb-9cab-4365-9445-227c01598e35" providerId="ADAL" clId="{FF939923-BB9A-4B16-8CE7-67FC924DDF51}" dt="2025-04-16T08:28:09.817" v="96" actId="478"/>
          <ac:picMkLst>
            <pc:docMk/>
            <pc:sldMk cId="844004230" sldId="260"/>
            <ac:picMk id="1034" creationId="{BA82836B-F130-F74C-F200-C84A7B2778A1}"/>
          </ac:picMkLst>
        </pc:picChg>
        <pc:picChg chg="add mod">
          <ac:chgData name="Ane Stine Klein Knudsen" userId="c52248eb-9cab-4365-9445-227c01598e35" providerId="ADAL" clId="{FF939923-BB9A-4B16-8CE7-67FC924DDF51}" dt="2025-04-16T08:31:26.004" v="108" actId="14100"/>
          <ac:picMkLst>
            <pc:docMk/>
            <pc:sldMk cId="844004230" sldId="260"/>
            <ac:picMk id="1036" creationId="{7E145D48-80C7-8C54-1C64-3E6BD3285E5E}"/>
          </ac:picMkLst>
        </pc:picChg>
        <pc:picChg chg="add mod">
          <ac:chgData name="Ane Stine Klein Knudsen" userId="c52248eb-9cab-4365-9445-227c01598e35" providerId="ADAL" clId="{FF939923-BB9A-4B16-8CE7-67FC924DDF51}" dt="2025-04-16T08:27:58.597" v="94" actId="14100"/>
          <ac:picMkLst>
            <pc:docMk/>
            <pc:sldMk cId="844004230" sldId="260"/>
            <ac:picMk id="1038" creationId="{3A29E390-7F2E-07DE-9CC7-8BDA5A90B14F}"/>
          </ac:picMkLst>
        </pc:picChg>
        <pc:picChg chg="add del">
          <ac:chgData name="Ane Stine Klein Knudsen" userId="c52248eb-9cab-4365-9445-227c01598e35" providerId="ADAL" clId="{FF939923-BB9A-4B16-8CE7-67FC924DDF51}" dt="2025-04-16T08:30:23.243" v="98" actId="478"/>
          <ac:picMkLst>
            <pc:docMk/>
            <pc:sldMk cId="844004230" sldId="260"/>
            <ac:picMk id="1040" creationId="{6D1B4801-DBCE-D46D-7B78-C8EEE934883E}"/>
          </ac:picMkLst>
        </pc:picChg>
        <pc:picChg chg="add del mod">
          <ac:chgData name="Ane Stine Klein Knudsen" userId="c52248eb-9cab-4365-9445-227c01598e35" providerId="ADAL" clId="{FF939923-BB9A-4B16-8CE7-67FC924DDF51}" dt="2025-04-16T08:35:23.210" v="114" actId="478"/>
          <ac:picMkLst>
            <pc:docMk/>
            <pc:sldMk cId="844004230" sldId="260"/>
            <ac:picMk id="1042" creationId="{CFF66CA4-485C-5C84-E680-07E2492F4FBA}"/>
          </ac:picMkLst>
        </pc:picChg>
        <pc:picChg chg="add mod">
          <ac:chgData name="Ane Stine Klein Knudsen" userId="c52248eb-9cab-4365-9445-227c01598e35" providerId="ADAL" clId="{FF939923-BB9A-4B16-8CE7-67FC924DDF51}" dt="2025-04-16T08:37:44.378" v="119" actId="14100"/>
          <ac:picMkLst>
            <pc:docMk/>
            <pc:sldMk cId="844004230" sldId="260"/>
            <ac:picMk id="1044" creationId="{EA5C9414-D4E4-18C3-A8E1-D824611E3747}"/>
          </ac:picMkLst>
        </pc:picChg>
        <pc:picChg chg="mod">
          <ac:chgData name="Ane Stine Klein Knudsen" userId="c52248eb-9cab-4365-9445-227c01598e35" providerId="ADAL" clId="{FF939923-BB9A-4B16-8CE7-67FC924DDF51}" dt="2025-04-16T08:31:10.662" v="107" actId="14100"/>
          <ac:picMkLst>
            <pc:docMk/>
            <pc:sldMk cId="844004230" sldId="260"/>
            <ac:picMk id="3074" creationId="{945C7D8C-039B-469F-BEF2-42E1BE375035}"/>
          </ac:picMkLst>
        </pc:picChg>
        <pc:picChg chg="del">
          <ac:chgData name="Ane Stine Klein Knudsen" userId="c52248eb-9cab-4365-9445-227c01598e35" providerId="ADAL" clId="{FF939923-BB9A-4B16-8CE7-67FC924DDF51}" dt="2025-04-16T08:18:08.894" v="31" actId="478"/>
          <ac:picMkLst>
            <pc:docMk/>
            <pc:sldMk cId="844004230" sldId="260"/>
            <ac:picMk id="3076" creationId="{9A9CCA53-29C5-4A0A-8CD7-C88A7A07AF27}"/>
          </ac:picMkLst>
        </pc:picChg>
        <pc:picChg chg="del">
          <ac:chgData name="Ane Stine Klein Knudsen" userId="c52248eb-9cab-4365-9445-227c01598e35" providerId="ADAL" clId="{FF939923-BB9A-4B16-8CE7-67FC924DDF51}" dt="2025-04-16T08:18:48.493" v="35" actId="478"/>
          <ac:picMkLst>
            <pc:docMk/>
            <pc:sldMk cId="844004230" sldId="260"/>
            <ac:picMk id="3080" creationId="{9B5DE887-C31B-4200-872D-6B3862FA0F9E}"/>
          </ac:picMkLst>
        </pc:picChg>
        <pc:picChg chg="del">
          <ac:chgData name="Ane Stine Klein Knudsen" userId="c52248eb-9cab-4365-9445-227c01598e35" providerId="ADAL" clId="{FF939923-BB9A-4B16-8CE7-67FC924DDF51}" dt="2025-04-16T08:17:57.117" v="27" actId="478"/>
          <ac:picMkLst>
            <pc:docMk/>
            <pc:sldMk cId="844004230" sldId="260"/>
            <ac:picMk id="3084" creationId="{4E731BA2-DE57-437E-8262-96BE379DAAA4}"/>
          </ac:picMkLst>
        </pc:picChg>
      </pc:sldChg>
      <pc:sldChg chg="addSp delSp modSp mod delAnim modAnim">
        <pc:chgData name="Ane Stine Klein Knudsen" userId="c52248eb-9cab-4365-9445-227c01598e35" providerId="ADAL" clId="{FF939923-BB9A-4B16-8CE7-67FC924DDF51}" dt="2025-04-16T08:53:23.725" v="291" actId="1076"/>
        <pc:sldMkLst>
          <pc:docMk/>
          <pc:sldMk cId="1045192344" sldId="261"/>
        </pc:sldMkLst>
        <pc:spChg chg="mod">
          <ac:chgData name="Ane Stine Klein Knudsen" userId="c52248eb-9cab-4365-9445-227c01598e35" providerId="ADAL" clId="{FF939923-BB9A-4B16-8CE7-67FC924DDF51}" dt="2025-04-16T08:42:14.610" v="142" actId="27636"/>
          <ac:spMkLst>
            <pc:docMk/>
            <pc:sldMk cId="1045192344" sldId="261"/>
            <ac:spMk id="3" creationId="{A4DDD36D-A24A-46CE-AF5B-7A9C8BDD2881}"/>
          </ac:spMkLst>
        </pc:spChg>
        <pc:spChg chg="del">
          <ac:chgData name="Ane Stine Klein Knudsen" userId="c52248eb-9cab-4365-9445-227c01598e35" providerId="ADAL" clId="{FF939923-BB9A-4B16-8CE7-67FC924DDF51}" dt="2025-04-16T08:39:42.446" v="121" actId="21"/>
          <ac:spMkLst>
            <pc:docMk/>
            <pc:sldMk cId="1045192344" sldId="261"/>
            <ac:spMk id="7" creationId="{4D9706A8-CC96-F5A4-6AD3-A1953E104AD3}"/>
          </ac:spMkLst>
        </pc:spChg>
        <pc:picChg chg="add mod">
          <ac:chgData name="Ane Stine Klein Knudsen" userId="c52248eb-9cab-4365-9445-227c01598e35" providerId="ADAL" clId="{FF939923-BB9A-4B16-8CE7-67FC924DDF51}" dt="2025-04-16T08:53:23.725" v="291" actId="1076"/>
          <ac:picMkLst>
            <pc:docMk/>
            <pc:sldMk cId="1045192344" sldId="261"/>
            <ac:picMk id="4" creationId="{77F29751-7108-0F54-C5F5-AE51FDA2B10A}"/>
          </ac:picMkLst>
        </pc:picChg>
        <pc:picChg chg="mod">
          <ac:chgData name="Ane Stine Klein Knudsen" userId="c52248eb-9cab-4365-9445-227c01598e35" providerId="ADAL" clId="{FF939923-BB9A-4B16-8CE7-67FC924DDF51}" dt="2025-04-16T08:41:17.659" v="130" actId="14100"/>
          <ac:picMkLst>
            <pc:docMk/>
            <pc:sldMk cId="1045192344" sldId="261"/>
            <ac:picMk id="5" creationId="{B186EB21-A5AA-43A4-9429-4E58D6D65948}"/>
          </ac:picMkLst>
        </pc:picChg>
        <pc:picChg chg="del mod">
          <ac:chgData name="Ane Stine Klein Knudsen" userId="c52248eb-9cab-4365-9445-227c01598e35" providerId="ADAL" clId="{FF939923-BB9A-4B16-8CE7-67FC924DDF51}" dt="2025-04-16T08:41:45.437" v="138" actId="21"/>
          <ac:picMkLst>
            <pc:docMk/>
            <pc:sldMk cId="1045192344" sldId="261"/>
            <ac:picMk id="6" creationId="{12AE382A-E916-7714-DE4D-9FC5A659F8A5}"/>
          </ac:picMkLst>
        </pc:picChg>
        <pc:picChg chg="add mod">
          <ac:chgData name="Ane Stine Klein Knudsen" userId="c52248eb-9cab-4365-9445-227c01598e35" providerId="ADAL" clId="{FF939923-BB9A-4B16-8CE7-67FC924DDF51}" dt="2025-04-16T08:43:11.134" v="145" actId="1076"/>
          <ac:picMkLst>
            <pc:docMk/>
            <pc:sldMk cId="1045192344" sldId="261"/>
            <ac:picMk id="8" creationId="{E054137B-F679-1776-5023-69F3CCCBF98C}"/>
          </ac:picMkLst>
        </pc:picChg>
        <pc:picChg chg="del mod">
          <ac:chgData name="Ane Stine Klein Knudsen" userId="c52248eb-9cab-4365-9445-227c01598e35" providerId="ADAL" clId="{FF939923-BB9A-4B16-8CE7-67FC924DDF51}" dt="2025-04-16T08:41:26.964" v="133" actId="21"/>
          <ac:picMkLst>
            <pc:docMk/>
            <pc:sldMk cId="1045192344" sldId="261"/>
            <ac:picMk id="9" creationId="{B79D02B4-6134-1741-306A-424486A8BE9D}"/>
          </ac:picMkLst>
        </pc:picChg>
        <pc:picChg chg="add mod">
          <ac:chgData name="Ane Stine Klein Knudsen" userId="c52248eb-9cab-4365-9445-227c01598e35" providerId="ADAL" clId="{FF939923-BB9A-4B16-8CE7-67FC924DDF51}" dt="2025-04-16T08:41:20.941" v="131" actId="14100"/>
          <ac:picMkLst>
            <pc:docMk/>
            <pc:sldMk cId="1045192344" sldId="261"/>
            <ac:picMk id="2050" creationId="{F5709DCE-2667-3989-880C-4BE2CE265BEA}"/>
          </ac:picMkLst>
        </pc:picChg>
        <pc:picChg chg="del">
          <ac:chgData name="Ane Stine Klein Knudsen" userId="c52248eb-9cab-4365-9445-227c01598e35" providerId="ADAL" clId="{FF939923-BB9A-4B16-8CE7-67FC924DDF51}" dt="2025-04-16T08:39:44.081" v="122" actId="478"/>
          <ac:picMkLst>
            <pc:docMk/>
            <pc:sldMk cId="1045192344" sldId="261"/>
            <ac:picMk id="4098" creationId="{7EAC65D2-55C1-A550-C9EF-6097AE482B4F}"/>
          </ac:picMkLst>
        </pc:picChg>
      </pc:sldChg>
      <pc:sldChg chg="addSp delSp modSp mod">
        <pc:chgData name="Ane Stine Klein Knudsen" userId="c52248eb-9cab-4365-9445-227c01598e35" providerId="ADAL" clId="{FF939923-BB9A-4B16-8CE7-67FC924DDF51}" dt="2025-04-16T08:53:34.957" v="292" actId="255"/>
        <pc:sldMkLst>
          <pc:docMk/>
          <pc:sldMk cId="2017189514" sldId="264"/>
        </pc:sldMkLst>
        <pc:spChg chg="mod">
          <ac:chgData name="Ane Stine Klein Knudsen" userId="c52248eb-9cab-4365-9445-227c01598e35" providerId="ADAL" clId="{FF939923-BB9A-4B16-8CE7-67FC924DDF51}" dt="2025-04-16T08:53:34.957" v="292" actId="255"/>
          <ac:spMkLst>
            <pc:docMk/>
            <pc:sldMk cId="2017189514" sldId="264"/>
            <ac:spMk id="2" creationId="{882DA9A0-2063-41FB-8A8E-B95715A68287}"/>
          </ac:spMkLst>
        </pc:spChg>
        <pc:spChg chg="mod">
          <ac:chgData name="Ane Stine Klein Knudsen" userId="c52248eb-9cab-4365-9445-227c01598e35" providerId="ADAL" clId="{FF939923-BB9A-4B16-8CE7-67FC924DDF51}" dt="2025-04-16T08:45:21.157" v="151" actId="20577"/>
          <ac:spMkLst>
            <pc:docMk/>
            <pc:sldMk cId="2017189514" sldId="264"/>
            <ac:spMk id="3" creationId="{AE265B83-947E-4DEF-82B2-57C2D2DBD44E}"/>
          </ac:spMkLst>
        </pc:spChg>
        <pc:spChg chg="add mod">
          <ac:chgData name="Ane Stine Klein Knudsen" userId="c52248eb-9cab-4365-9445-227c01598e35" providerId="ADAL" clId="{FF939923-BB9A-4B16-8CE7-67FC924DDF51}" dt="2025-04-16T08:47:44.424" v="191" actId="1076"/>
          <ac:spMkLst>
            <pc:docMk/>
            <pc:sldMk cId="2017189514" sldId="264"/>
            <ac:spMk id="5" creationId="{401CC9E9-4A01-6D72-FF61-8C0E7D61F0E0}"/>
          </ac:spMkLst>
        </pc:spChg>
        <pc:picChg chg="del">
          <ac:chgData name="Ane Stine Klein Knudsen" userId="c52248eb-9cab-4365-9445-227c01598e35" providerId="ADAL" clId="{FF939923-BB9A-4B16-8CE7-67FC924DDF51}" dt="2025-04-16T08:46:49.842" v="157" actId="478"/>
          <ac:picMkLst>
            <pc:docMk/>
            <pc:sldMk cId="2017189514" sldId="264"/>
            <ac:picMk id="13" creationId="{5C8A3BEB-50E2-00BE-A2EF-47BCAA0C50B0}"/>
          </ac:picMkLst>
        </pc:picChg>
        <pc:picChg chg="mod">
          <ac:chgData name="Ane Stine Klein Knudsen" userId="c52248eb-9cab-4365-9445-227c01598e35" providerId="ADAL" clId="{FF939923-BB9A-4B16-8CE7-67FC924DDF51}" dt="2025-04-16T08:47:41.769" v="190" actId="1076"/>
          <ac:picMkLst>
            <pc:docMk/>
            <pc:sldMk cId="2017189514" sldId="264"/>
            <ac:picMk id="1038" creationId="{5F0F8D22-055C-FB1A-036B-20A123BF1780}"/>
          </ac:picMkLst>
        </pc:picChg>
      </pc:sldChg>
      <pc:sldChg chg="modSp add ord">
        <pc:chgData name="Ane Stine Klein Knudsen" userId="c52248eb-9cab-4365-9445-227c01598e35" providerId="ADAL" clId="{FF939923-BB9A-4B16-8CE7-67FC924DDF51}" dt="2025-04-16T09:01:40.274" v="772"/>
        <pc:sldMkLst>
          <pc:docMk/>
          <pc:sldMk cId="3924370972" sldId="265"/>
        </pc:sldMkLst>
        <pc:spChg chg="mod">
          <ac:chgData name="Ane Stine Klein Knudsen" userId="c52248eb-9cab-4365-9445-227c01598e35" providerId="ADAL" clId="{FF939923-BB9A-4B16-8CE7-67FC924DDF51}" dt="2025-04-16T09:01:27.696" v="770" actId="20577"/>
          <ac:spMkLst>
            <pc:docMk/>
            <pc:sldMk cId="3924370972" sldId="265"/>
            <ac:spMk id="3" creationId="{50D18589-F28C-DA5D-616F-21E47A6AE49E}"/>
          </ac:spMkLst>
        </pc:spChg>
      </pc:sldChg>
      <pc:sldChg chg="del">
        <pc:chgData name="Ane Stine Klein Knudsen" userId="c52248eb-9cab-4365-9445-227c01598e35" providerId="ADAL" clId="{FF939923-BB9A-4B16-8CE7-67FC924DDF51}" dt="2025-04-16T09:01:03.661" v="767" actId="2696"/>
        <pc:sldMkLst>
          <pc:docMk/>
          <pc:sldMk cId="4011795005" sldId="265"/>
        </pc:sldMkLst>
      </pc:sldChg>
      <pc:sldChg chg="modSp mod">
        <pc:chgData name="Ane Stine Klein Knudsen" userId="c52248eb-9cab-4365-9445-227c01598e35" providerId="ADAL" clId="{FF939923-BB9A-4B16-8CE7-67FC924DDF51}" dt="2025-04-16T08:48:22.048" v="193" actId="20577"/>
        <pc:sldMkLst>
          <pc:docMk/>
          <pc:sldMk cId="2607512688" sldId="272"/>
        </pc:sldMkLst>
        <pc:spChg chg="mod">
          <ac:chgData name="Ane Stine Klein Knudsen" userId="c52248eb-9cab-4365-9445-227c01598e35" providerId="ADAL" clId="{FF939923-BB9A-4B16-8CE7-67FC924DDF51}" dt="2025-04-16T08:48:22.048" v="193" actId="20577"/>
          <ac:spMkLst>
            <pc:docMk/>
            <pc:sldMk cId="2607512688" sldId="272"/>
            <ac:spMk id="3" creationId="{230505E1-48B2-4D75-BC51-E915F822C366}"/>
          </ac:spMkLst>
        </pc:spChg>
      </pc:sldChg>
      <pc:sldChg chg="modAnim">
        <pc:chgData name="Ane Stine Klein Knudsen" userId="c52248eb-9cab-4365-9445-227c01598e35" providerId="ADAL" clId="{FF939923-BB9A-4B16-8CE7-67FC924DDF51}" dt="2025-04-16T08:49:04.848" v="198"/>
        <pc:sldMkLst>
          <pc:docMk/>
          <pc:sldMk cId="1156394420" sldId="273"/>
        </pc:sldMkLst>
      </pc:sldChg>
      <pc:sldChg chg="del">
        <pc:chgData name="Ane Stine Klein Knudsen" userId="c52248eb-9cab-4365-9445-227c01598e35" providerId="ADAL" clId="{FF939923-BB9A-4B16-8CE7-67FC924DDF51}" dt="2025-04-16T08:15:25.747" v="22" actId="47"/>
        <pc:sldMkLst>
          <pc:docMk/>
          <pc:sldMk cId="2027489329" sldId="275"/>
        </pc:sldMkLst>
      </pc:sldChg>
      <pc:sldChg chg="modSp del mod">
        <pc:chgData name="Ane Stine Klein Knudsen" userId="c52248eb-9cab-4365-9445-227c01598e35" providerId="ADAL" clId="{FF939923-BB9A-4B16-8CE7-67FC924DDF51}" dt="2025-04-16T08:58:24.466" v="541" actId="2696"/>
        <pc:sldMkLst>
          <pc:docMk/>
          <pc:sldMk cId="248310445" sldId="278"/>
        </pc:sldMkLst>
        <pc:spChg chg="mod">
          <ac:chgData name="Ane Stine Klein Knudsen" userId="c52248eb-9cab-4365-9445-227c01598e35" providerId="ADAL" clId="{FF939923-BB9A-4B16-8CE7-67FC924DDF51}" dt="2025-04-16T08:51:07.980" v="264" actId="255"/>
          <ac:spMkLst>
            <pc:docMk/>
            <pc:sldMk cId="248310445" sldId="278"/>
            <ac:spMk id="3" creationId="{167CE6B9-2762-3926-E06A-D7D6FB0F9452}"/>
          </ac:spMkLst>
        </pc:spChg>
      </pc:sldChg>
      <pc:sldChg chg="add">
        <pc:chgData name="Ane Stine Klein Knudsen" userId="c52248eb-9cab-4365-9445-227c01598e35" providerId="ADAL" clId="{FF939923-BB9A-4B16-8CE7-67FC924DDF51}" dt="2025-04-16T08:58:30.966" v="542"/>
        <pc:sldMkLst>
          <pc:docMk/>
          <pc:sldMk cId="338941275" sldId="278"/>
        </pc:sldMkLst>
      </pc:sldChg>
      <pc:sldChg chg="del">
        <pc:chgData name="Ane Stine Klein Knudsen" userId="c52248eb-9cab-4365-9445-227c01598e35" providerId="ADAL" clId="{FF939923-BB9A-4B16-8CE7-67FC924DDF51}" dt="2025-04-16T08:15:25.747" v="22" actId="47"/>
        <pc:sldMkLst>
          <pc:docMk/>
          <pc:sldMk cId="3271320853" sldId="280"/>
        </pc:sldMkLst>
      </pc:sldChg>
      <pc:sldChg chg="delSp modSp del mod ord">
        <pc:chgData name="Ane Stine Klein Knudsen" userId="c52248eb-9cab-4365-9445-227c01598e35" providerId="ADAL" clId="{FF939923-BB9A-4B16-8CE7-67FC924DDF51}" dt="2025-04-16T08:58:24.466" v="541" actId="2696"/>
        <pc:sldMkLst>
          <pc:docMk/>
          <pc:sldMk cId="82584515" sldId="282"/>
        </pc:sldMkLst>
        <pc:spChg chg="mod">
          <ac:chgData name="Ane Stine Klein Knudsen" userId="c52248eb-9cab-4365-9445-227c01598e35" providerId="ADAL" clId="{FF939923-BB9A-4B16-8CE7-67FC924DDF51}" dt="2025-04-16T08:52:35.143" v="276" actId="20577"/>
          <ac:spMkLst>
            <pc:docMk/>
            <pc:sldMk cId="82584515" sldId="282"/>
            <ac:spMk id="2" creationId="{26FA73C4-34A2-AAF1-B284-E96475A5E4EB}"/>
          </ac:spMkLst>
        </pc:spChg>
        <pc:spChg chg="mod">
          <ac:chgData name="Ane Stine Klein Knudsen" userId="c52248eb-9cab-4365-9445-227c01598e35" providerId="ADAL" clId="{FF939923-BB9A-4B16-8CE7-67FC924DDF51}" dt="2025-04-16T08:57:23.605" v="540" actId="20577"/>
          <ac:spMkLst>
            <pc:docMk/>
            <pc:sldMk cId="82584515" sldId="282"/>
            <ac:spMk id="3" creationId="{9C4CA476-8828-41D1-F58A-3D6034CA31AE}"/>
          </ac:spMkLst>
        </pc:spChg>
        <pc:picChg chg="del">
          <ac:chgData name="Ane Stine Klein Knudsen" userId="c52248eb-9cab-4365-9445-227c01598e35" providerId="ADAL" clId="{FF939923-BB9A-4B16-8CE7-67FC924DDF51}" dt="2025-04-16T08:57:13.731" v="535" actId="478"/>
          <ac:picMkLst>
            <pc:docMk/>
            <pc:sldMk cId="82584515" sldId="282"/>
            <ac:picMk id="6146" creationId="{40B4251E-C6D5-7B4F-8DFF-72E19E3F3288}"/>
          </ac:picMkLst>
        </pc:picChg>
      </pc:sldChg>
      <pc:sldChg chg="modSp add mod">
        <pc:chgData name="Ane Stine Klein Knudsen" userId="c52248eb-9cab-4365-9445-227c01598e35" providerId="ADAL" clId="{FF939923-BB9A-4B16-8CE7-67FC924DDF51}" dt="2025-04-16T09:00:52.567" v="766" actId="20577"/>
        <pc:sldMkLst>
          <pc:docMk/>
          <pc:sldMk cId="1884126673" sldId="282"/>
        </pc:sldMkLst>
        <pc:spChg chg="mod">
          <ac:chgData name="Ane Stine Klein Knudsen" userId="c52248eb-9cab-4365-9445-227c01598e35" providerId="ADAL" clId="{FF939923-BB9A-4B16-8CE7-67FC924DDF51}" dt="2025-04-16T09:00:52.567" v="766" actId="20577"/>
          <ac:spMkLst>
            <pc:docMk/>
            <pc:sldMk cId="1884126673" sldId="282"/>
            <ac:spMk id="3" creationId="{9C4CA476-8828-41D1-F58A-3D6034CA31AE}"/>
          </ac:spMkLst>
        </pc:spChg>
      </pc:sldChg>
      <pc:sldChg chg="addSp delSp modSp new mod">
        <pc:chgData name="Ane Stine Klein Knudsen" userId="c52248eb-9cab-4365-9445-227c01598e35" providerId="ADAL" clId="{FF939923-BB9A-4B16-8CE7-67FC924DDF51}" dt="2025-04-16T09:03:32.050" v="779" actId="1076"/>
        <pc:sldMkLst>
          <pc:docMk/>
          <pc:sldMk cId="6612491" sldId="286"/>
        </pc:sldMkLst>
        <pc:spChg chg="mod">
          <ac:chgData name="Ane Stine Klein Knudsen" userId="c52248eb-9cab-4365-9445-227c01598e35" providerId="ADAL" clId="{FF939923-BB9A-4B16-8CE7-67FC924DDF51}" dt="2025-04-16T09:03:29.162" v="778" actId="1076"/>
          <ac:spMkLst>
            <pc:docMk/>
            <pc:sldMk cId="6612491" sldId="286"/>
            <ac:spMk id="2" creationId="{6B4A5F40-2E6D-09EE-C69E-BB4C695A90BB}"/>
          </ac:spMkLst>
        </pc:spChg>
        <pc:spChg chg="del">
          <ac:chgData name="Ane Stine Klein Knudsen" userId="c52248eb-9cab-4365-9445-227c01598e35" providerId="ADAL" clId="{FF939923-BB9A-4B16-8CE7-67FC924DDF51}" dt="2025-04-16T09:03:25.321" v="777" actId="478"/>
          <ac:spMkLst>
            <pc:docMk/>
            <pc:sldMk cId="6612491" sldId="286"/>
            <ac:spMk id="3" creationId="{0B92C6D1-69D0-E42C-F1DF-52DEE6ADC1DC}"/>
          </ac:spMkLst>
        </pc:spChg>
        <pc:picChg chg="add del">
          <ac:chgData name="Ane Stine Klein Knudsen" userId="c52248eb-9cab-4365-9445-227c01598e35" providerId="ADAL" clId="{FF939923-BB9A-4B16-8CE7-67FC924DDF51}" dt="2025-04-16T09:02:48.470" v="774" actId="478"/>
          <ac:picMkLst>
            <pc:docMk/>
            <pc:sldMk cId="6612491" sldId="286"/>
            <ac:picMk id="3074" creationId="{D6C58574-AF6E-FE18-143E-4EBEF2E6C608}"/>
          </ac:picMkLst>
        </pc:picChg>
        <pc:picChg chg="add mod">
          <ac:chgData name="Ane Stine Klein Knudsen" userId="c52248eb-9cab-4365-9445-227c01598e35" providerId="ADAL" clId="{FF939923-BB9A-4B16-8CE7-67FC924DDF51}" dt="2025-04-16T09:03:32.050" v="779" actId="1076"/>
          <ac:picMkLst>
            <pc:docMk/>
            <pc:sldMk cId="6612491" sldId="286"/>
            <ac:picMk id="3076" creationId="{DBABCD79-EAD9-79E9-6BD9-87FFC1401080}"/>
          </ac:picMkLst>
        </pc:picChg>
      </pc:sldChg>
      <pc:sldChg chg="del">
        <pc:chgData name="Ane Stine Klein Knudsen" userId="c52248eb-9cab-4365-9445-227c01598e35" providerId="ADAL" clId="{FF939923-BB9A-4B16-8CE7-67FC924DDF51}" dt="2025-04-16T08:52:28.058" v="265" actId="47"/>
        <pc:sldMkLst>
          <pc:docMk/>
          <pc:sldMk cId="3696407298" sldId="286"/>
        </pc:sldMkLst>
      </pc:sldChg>
      <pc:sldChg chg="del">
        <pc:chgData name="Ane Stine Klein Knudsen" userId="c52248eb-9cab-4365-9445-227c01598e35" providerId="ADAL" clId="{FF939923-BB9A-4B16-8CE7-67FC924DDF51}" dt="2025-04-16T08:52:28.058" v="265" actId="47"/>
        <pc:sldMkLst>
          <pc:docMk/>
          <pc:sldMk cId="3270165000" sldId="287"/>
        </pc:sldMkLst>
      </pc:sldChg>
      <pc:sldChg chg="del">
        <pc:chgData name="Ane Stine Klein Knudsen" userId="c52248eb-9cab-4365-9445-227c01598e35" providerId="ADAL" clId="{FF939923-BB9A-4B16-8CE7-67FC924DDF51}" dt="2025-04-16T08:52:28.058" v="265" actId="47"/>
        <pc:sldMkLst>
          <pc:docMk/>
          <pc:sldMk cId="2209466015" sldId="288"/>
        </pc:sldMkLst>
      </pc:sldChg>
      <pc:sldChg chg="del">
        <pc:chgData name="Ane Stine Klein Knudsen" userId="c52248eb-9cab-4365-9445-227c01598e35" providerId="ADAL" clId="{FF939923-BB9A-4B16-8CE7-67FC924DDF51}" dt="2025-04-16T08:52:28.058" v="265" actId="47"/>
        <pc:sldMkLst>
          <pc:docMk/>
          <pc:sldMk cId="337243313" sldId="289"/>
        </pc:sldMkLst>
      </pc:sldChg>
      <pc:sldChg chg="del">
        <pc:chgData name="Ane Stine Klein Knudsen" userId="c52248eb-9cab-4365-9445-227c01598e35" providerId="ADAL" clId="{FF939923-BB9A-4B16-8CE7-67FC924DDF51}" dt="2025-04-16T08:52:28.058" v="265" actId="47"/>
        <pc:sldMkLst>
          <pc:docMk/>
          <pc:sldMk cId="1235007348" sldId="29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27D36B-7556-4E37-9B4D-A22FEF4CDAE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5BBAB64-B9C0-4830-8A81-CC3E14E100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D3F6458-B037-478C-88E4-57088F4A789A}"/>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5" name="Pladsholder til sidefod 4">
            <a:extLst>
              <a:ext uri="{FF2B5EF4-FFF2-40B4-BE49-F238E27FC236}">
                <a16:creationId xmlns:a16="http://schemas.microsoft.com/office/drawing/2014/main" id="{6E9843B5-08D1-46C6-95B7-59FD8FD0C15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828074F-B1F8-4575-AC54-9B1F85D95568}"/>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29517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0A48C-AF10-4AB7-93B9-C62AA487494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6C9C6FC-8116-4D13-BEB7-550E83B8507E}"/>
              </a:ext>
            </a:extLst>
          </p:cNvPr>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9E0302E-FC83-4969-A87C-569D116D5ACC}"/>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5" name="Pladsholder til sidefod 4">
            <a:extLst>
              <a:ext uri="{FF2B5EF4-FFF2-40B4-BE49-F238E27FC236}">
                <a16:creationId xmlns:a16="http://schemas.microsoft.com/office/drawing/2014/main" id="{D76636D8-FAD9-43A7-863B-A0B34DD719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8D77438-243A-4FC0-859D-5BD905BDB489}"/>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3088913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8CB8E6-D675-4F9E-A903-AB1CE1133D4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1FBD55F-BDA6-4A26-B015-1811BD2862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Pladsholder til dato 3">
            <a:extLst>
              <a:ext uri="{FF2B5EF4-FFF2-40B4-BE49-F238E27FC236}">
                <a16:creationId xmlns:a16="http://schemas.microsoft.com/office/drawing/2014/main" id="{8BDD406B-E149-47DB-A1FE-D54A4F15C781}"/>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5" name="Pladsholder til sidefod 4">
            <a:extLst>
              <a:ext uri="{FF2B5EF4-FFF2-40B4-BE49-F238E27FC236}">
                <a16:creationId xmlns:a16="http://schemas.microsoft.com/office/drawing/2014/main" id="{C96284D7-6258-4DAE-A70C-375FC292391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57F054C-D46E-4A2A-9281-108488DE563A}"/>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2840475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7CA511-8CCE-42DC-9ADF-8AF6AD6D7FD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25EB569-CA28-4812-B970-7F51034EA759}"/>
              </a:ext>
            </a:extLst>
          </p:cNvPr>
          <p:cNvSpPr>
            <a:spLocks noGrp="1"/>
          </p:cNvSpPr>
          <p:nvPr>
            <p:ph sz="half" idx="1"/>
          </p:nvPr>
        </p:nvSpPr>
        <p:spPr>
          <a:xfrm>
            <a:off x="838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29B8074-C42E-481B-B2A7-D59F4C7933A3}"/>
              </a:ext>
            </a:extLst>
          </p:cNvPr>
          <p:cNvSpPr>
            <a:spLocks noGrp="1"/>
          </p:cNvSpPr>
          <p:nvPr>
            <p:ph sz="half" idx="2"/>
          </p:nvPr>
        </p:nvSpPr>
        <p:spPr>
          <a:xfrm>
            <a:off x="6172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87840F7-437E-48BF-8D83-73DA131CAE29}"/>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6" name="Pladsholder til sidefod 5">
            <a:extLst>
              <a:ext uri="{FF2B5EF4-FFF2-40B4-BE49-F238E27FC236}">
                <a16:creationId xmlns:a16="http://schemas.microsoft.com/office/drawing/2014/main" id="{D3B936D6-55F2-433D-9F79-0FFEC6D231A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6A23E1A-5053-4F56-8C2C-087E3D55CA57}"/>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3559322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5B8484-FE08-41DC-BE8B-51241F1A949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A78D35D-9319-4F97-9317-BF7E8786AA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Pladsholder til indhold 3">
            <a:extLst>
              <a:ext uri="{FF2B5EF4-FFF2-40B4-BE49-F238E27FC236}">
                <a16:creationId xmlns:a16="http://schemas.microsoft.com/office/drawing/2014/main" id="{4BE4D101-6158-47BC-9AEB-A89AE4331A17}"/>
              </a:ext>
            </a:extLst>
          </p:cNvPr>
          <p:cNvSpPr>
            <a:spLocks noGrp="1"/>
          </p:cNvSpPr>
          <p:nvPr>
            <p:ph sz="half" idx="2"/>
          </p:nvPr>
        </p:nvSpPr>
        <p:spPr>
          <a:xfrm>
            <a:off x="839788" y="2505075"/>
            <a:ext cx="5157787"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9926A71-52B6-46E1-A9B2-B20836A0A9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Pladsholder til indhold 5">
            <a:extLst>
              <a:ext uri="{FF2B5EF4-FFF2-40B4-BE49-F238E27FC236}">
                <a16:creationId xmlns:a16="http://schemas.microsoft.com/office/drawing/2014/main" id="{8572E409-154A-42DA-AD32-2FFE273BEB39}"/>
              </a:ext>
            </a:extLst>
          </p:cNvPr>
          <p:cNvSpPr>
            <a:spLocks noGrp="1"/>
          </p:cNvSpPr>
          <p:nvPr>
            <p:ph sz="quarter" idx="4"/>
          </p:nvPr>
        </p:nvSpPr>
        <p:spPr>
          <a:xfrm>
            <a:off x="6172200" y="2505075"/>
            <a:ext cx="5183188"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BDA25BF-1011-4018-B900-8D31D74F0534}"/>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8" name="Pladsholder til sidefod 7">
            <a:extLst>
              <a:ext uri="{FF2B5EF4-FFF2-40B4-BE49-F238E27FC236}">
                <a16:creationId xmlns:a16="http://schemas.microsoft.com/office/drawing/2014/main" id="{EFC9E4AB-D17B-4B20-8E7E-5BEAD6947FB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D0CB1B5-3FD0-4A24-B01C-D579D0EFA4DD}"/>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3997505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F46B09-923A-444D-A9F4-4CEEC5DFB63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E9EB4BA-82AD-4FCC-B2E2-B178144BF728}"/>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4" name="Pladsholder til sidefod 3">
            <a:extLst>
              <a:ext uri="{FF2B5EF4-FFF2-40B4-BE49-F238E27FC236}">
                <a16:creationId xmlns:a16="http://schemas.microsoft.com/office/drawing/2014/main" id="{C2F6C09C-60E4-4B78-9F07-0F9CD948B27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A1A3260-3F3A-4B96-BDDF-8FFFEEEBC648}"/>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2798910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9B4BB74-A9AC-47AE-9E12-823A2D756F3D}"/>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3" name="Pladsholder til sidefod 2">
            <a:extLst>
              <a:ext uri="{FF2B5EF4-FFF2-40B4-BE49-F238E27FC236}">
                <a16:creationId xmlns:a16="http://schemas.microsoft.com/office/drawing/2014/main" id="{C1871BF2-1295-4C9C-B44C-BC2D36EEB0D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4CDE2B7-B995-4812-97AD-F375623B5E46}"/>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3467015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2B962D-BE23-49B4-8B07-B36709827D0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B46582D-1630-4378-AFC8-B5BCD9FCE3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DAC04E8-70E9-4AE1-9655-CED8495978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25E83EDD-9C29-444F-8EAA-B05D1AFA8305}"/>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6" name="Pladsholder til sidefod 5">
            <a:extLst>
              <a:ext uri="{FF2B5EF4-FFF2-40B4-BE49-F238E27FC236}">
                <a16:creationId xmlns:a16="http://schemas.microsoft.com/office/drawing/2014/main" id="{611BF414-53FC-4189-AC22-4AAE04B014C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0A4955F-C9AA-417D-86CC-F76972A1B4E1}"/>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2369660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6052D9-3508-409E-BBDF-A28BBDAA929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BB1F1A6-EDF0-4789-9551-06886618AC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B9DBF16-21D1-4213-A681-95ABCD5297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D228230D-5D64-4BCA-B4F2-C3A5B6D69348}"/>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6" name="Pladsholder til sidefod 5">
            <a:extLst>
              <a:ext uri="{FF2B5EF4-FFF2-40B4-BE49-F238E27FC236}">
                <a16:creationId xmlns:a16="http://schemas.microsoft.com/office/drawing/2014/main" id="{C3095B49-A779-4752-8499-5D11B036CF4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BDB971C-9F65-4BC2-B9AC-6B664CF9A1B1}"/>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338685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78D34-EADA-40DD-8020-B7A7A97E0DE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7EEB73D-E955-4540-B7B5-699D02372413}"/>
              </a:ext>
            </a:extLst>
          </p:cNvPr>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8CB0A65-9787-48D2-92E2-5DCB47AB4B9D}"/>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5" name="Pladsholder til sidefod 4">
            <a:extLst>
              <a:ext uri="{FF2B5EF4-FFF2-40B4-BE49-F238E27FC236}">
                <a16:creationId xmlns:a16="http://schemas.microsoft.com/office/drawing/2014/main" id="{9E02F42D-EED3-4224-AC43-62F907510A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4FDAC90-A7CD-431D-B8C3-5EE2EF34224F}"/>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104197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1D8BBE3-1D4C-4FF3-8273-B34A10C49AD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6161306-C27F-40CA-8D77-95A81722505C}"/>
              </a:ext>
            </a:extLst>
          </p:cNvPr>
          <p:cNvSpPr>
            <a:spLocks noGrp="1"/>
          </p:cNvSpPr>
          <p:nvPr>
            <p:ph type="body" orient="vert" idx="1"/>
          </p:nvPr>
        </p:nvSpPr>
        <p:spPr>
          <a:xfrm>
            <a:off x="838200" y="365125"/>
            <a:ext cx="7734300" cy="5811838"/>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698528A-E2A8-418B-9F6B-2991A2CCA3AE}"/>
              </a:ext>
            </a:extLst>
          </p:cNvPr>
          <p:cNvSpPr>
            <a:spLocks noGrp="1"/>
          </p:cNvSpPr>
          <p:nvPr>
            <p:ph type="dt" sz="half" idx="10"/>
          </p:nvPr>
        </p:nvSpPr>
        <p:spPr/>
        <p:txBody>
          <a:bodyPr/>
          <a:lstStyle/>
          <a:p>
            <a:fld id="{8EF432D6-744C-4D4D-B034-D683CC741DE4}" type="datetimeFigureOut">
              <a:rPr lang="da-DK" smtClean="0"/>
              <a:t>16-04-2025</a:t>
            </a:fld>
            <a:endParaRPr lang="da-DK"/>
          </a:p>
        </p:txBody>
      </p:sp>
      <p:sp>
        <p:nvSpPr>
          <p:cNvPr id="5" name="Pladsholder til sidefod 4">
            <a:extLst>
              <a:ext uri="{FF2B5EF4-FFF2-40B4-BE49-F238E27FC236}">
                <a16:creationId xmlns:a16="http://schemas.microsoft.com/office/drawing/2014/main" id="{EB660515-E41A-420C-938F-D854D0324A1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8ADE5D3-17F6-4DDC-BB76-6ADA9C2F0031}"/>
              </a:ext>
            </a:extLst>
          </p:cNvPr>
          <p:cNvSpPr>
            <a:spLocks noGrp="1"/>
          </p:cNvSpPr>
          <p:nvPr>
            <p:ph type="sldNum" sz="quarter" idx="12"/>
          </p:nvPr>
        </p:nvSpPr>
        <p:spPr/>
        <p:txBody>
          <a:bodyPr/>
          <a:lstStyle/>
          <a:p>
            <a:fld id="{13556E0D-A9A4-44B5-9964-4339387BE3A4}" type="slidenum">
              <a:rPr lang="da-DK" smtClean="0"/>
              <a:t>‹nr.›</a:t>
            </a:fld>
            <a:endParaRPr lang="da-DK"/>
          </a:p>
        </p:txBody>
      </p:sp>
    </p:spTree>
    <p:extLst>
      <p:ext uri="{BB962C8B-B14F-4D97-AF65-F5344CB8AC3E}">
        <p14:creationId xmlns:p14="http://schemas.microsoft.com/office/powerpoint/2010/main" val="600348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FD98AF3-7960-4F7A-83F4-90696439AC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69AC74-DF0A-4627-81BB-6B3CDB6D9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656AB4A-D25B-4466-A100-B55D0920AC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432D6-744C-4D4D-B034-D683CC741DE4}" type="datetimeFigureOut">
              <a:rPr lang="da-DK" smtClean="0"/>
              <a:t>16-04-2025</a:t>
            </a:fld>
            <a:endParaRPr lang="da-DK"/>
          </a:p>
        </p:txBody>
      </p:sp>
      <p:sp>
        <p:nvSpPr>
          <p:cNvPr id="5" name="Pladsholder til sidefod 4">
            <a:extLst>
              <a:ext uri="{FF2B5EF4-FFF2-40B4-BE49-F238E27FC236}">
                <a16:creationId xmlns:a16="http://schemas.microsoft.com/office/drawing/2014/main" id="{5481C4AC-AFB8-488D-88CC-3763D46910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04EBC48-94F7-46FA-B5A9-181CC471EE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556E0D-A9A4-44B5-9964-4339387BE3A4}" type="slidenum">
              <a:rPr lang="da-DK" smtClean="0"/>
              <a:t>‹nr.›</a:t>
            </a:fld>
            <a:endParaRPr lang="da-DK"/>
          </a:p>
        </p:txBody>
      </p:sp>
    </p:spTree>
    <p:extLst>
      <p:ext uri="{BB962C8B-B14F-4D97-AF65-F5344CB8AC3E}">
        <p14:creationId xmlns:p14="http://schemas.microsoft.com/office/powerpoint/2010/main" val="2157808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hyperlink" Target="https://www.youtube.com/watch?v=nFcf4WTGi7k"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84tsPOYkL8U&amp;t=125s" TargetMode="External"/><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hyperlink" Target="https://www.facebook.com/tv2nord/videos/lola-jensen-l%C3%A6r-at-sige-nej/10213629242619969/?locale=da_DK" TargetMode="External"/><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livsstil.tv2.dk/2017-09-18-test-dig-selv-hvilken-type-opdrager-er-du" TargetMode="External"/><Relationship Id="rId2" Type="http://schemas.openxmlformats.org/officeDocument/2006/relationships/hyperlink" Target="https://mitcfu.dk/materialeinfo.aspx?idnr=TV0000107533&amp;cfuid=14" TargetMode="Externa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4A5F40-2E6D-09EE-C69E-BB4C695A90BB}"/>
              </a:ext>
            </a:extLst>
          </p:cNvPr>
          <p:cNvSpPr>
            <a:spLocks noGrp="1"/>
          </p:cNvSpPr>
          <p:nvPr>
            <p:ph type="ctrTitle"/>
          </p:nvPr>
        </p:nvSpPr>
        <p:spPr>
          <a:xfrm>
            <a:off x="1524000" y="429026"/>
            <a:ext cx="9144000" cy="2387600"/>
          </a:xfrm>
        </p:spPr>
        <p:txBody>
          <a:bodyPr/>
          <a:lstStyle/>
          <a:p>
            <a:r>
              <a:rPr lang="da-DK" b="1" dirty="0"/>
              <a:t>Opdragelse </a:t>
            </a:r>
          </a:p>
        </p:txBody>
      </p:sp>
      <p:pic>
        <p:nvPicPr>
          <p:cNvPr id="3076" name="Picture 4">
            <a:extLst>
              <a:ext uri="{FF2B5EF4-FFF2-40B4-BE49-F238E27FC236}">
                <a16:creationId xmlns:a16="http://schemas.microsoft.com/office/drawing/2014/main" id="{DBABCD79-EAD9-79E9-6BD9-87FFC14010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192" y="3210763"/>
            <a:ext cx="8763000" cy="302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2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072A1-6D23-49E5-9C15-C72639FD8D49}"/>
              </a:ext>
            </a:extLst>
          </p:cNvPr>
          <p:cNvSpPr>
            <a:spLocks noGrp="1"/>
          </p:cNvSpPr>
          <p:nvPr>
            <p:ph type="title"/>
          </p:nvPr>
        </p:nvSpPr>
        <p:spPr>
          <a:xfrm>
            <a:off x="560032" y="71438"/>
            <a:ext cx="10515600" cy="1325563"/>
          </a:xfrm>
        </p:spPr>
        <p:txBody>
          <a:bodyPr>
            <a:normAutofit/>
          </a:bodyPr>
          <a:lstStyle/>
          <a:p>
            <a:r>
              <a:rPr lang="da-DK" sz="2800" b="1" dirty="0">
                <a:latin typeface="Aptos Display" panose="020B0004020202020204" pitchFamily="34" charset="0"/>
              </a:rPr>
              <a:t>Opdragelse  </a:t>
            </a:r>
          </a:p>
        </p:txBody>
      </p:sp>
      <p:sp>
        <p:nvSpPr>
          <p:cNvPr id="3" name="Pladsholder til indhold 2">
            <a:extLst>
              <a:ext uri="{FF2B5EF4-FFF2-40B4-BE49-F238E27FC236}">
                <a16:creationId xmlns:a16="http://schemas.microsoft.com/office/drawing/2014/main" id="{C4B66BD9-203E-4B5E-B050-4FE880422078}"/>
              </a:ext>
            </a:extLst>
          </p:cNvPr>
          <p:cNvSpPr>
            <a:spLocks noGrp="1"/>
          </p:cNvSpPr>
          <p:nvPr>
            <p:ph idx="1"/>
          </p:nvPr>
        </p:nvSpPr>
        <p:spPr>
          <a:xfrm>
            <a:off x="565867" y="1210396"/>
            <a:ext cx="5062979" cy="4996783"/>
          </a:xfrm>
        </p:spPr>
        <p:txBody>
          <a:bodyPr>
            <a:noAutofit/>
          </a:bodyPr>
          <a:lstStyle/>
          <a:p>
            <a:pPr marL="0" indent="0">
              <a:buNone/>
            </a:pPr>
            <a:r>
              <a:rPr lang="da-DK" sz="1800" dirty="0">
                <a:latin typeface="Aptos" panose="020B0004020202020204" pitchFamily="34" charset="0"/>
              </a:rPr>
              <a:t>Opdragelse som begreb lyder lidt gammeldags og emmer af kæft, trit og retning, men i realiteten dækker det over et helt grundlæggende træk ved den menneskelige tilværelse: Børn fødes ikke fikse og færdige</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Selv om den moderne spædbarnsforskning har vist, at børn kommer til verden med overraskende mange kompetencer, så ligger samfundets normer og regler ikke i generne, men skal læres</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Almen dannelse - opdragelse, værdigrundlag og dannelse (4.55 min.): </a:t>
            </a:r>
            <a:r>
              <a:rPr lang="da-DK" sz="1800" dirty="0">
                <a:latin typeface="Aptos" panose="020B0004020202020204" pitchFamily="34" charset="0"/>
                <a:hlinkClick r:id="rId2"/>
              </a:rPr>
              <a:t>https://www.youtube.com/watch?v=nFcf4WTGi7k</a:t>
            </a:r>
            <a:r>
              <a:rPr lang="da-DK" sz="1800" dirty="0">
                <a:latin typeface="Aptos" panose="020B0004020202020204" pitchFamily="34" charset="0"/>
              </a:rPr>
              <a:t> </a:t>
            </a:r>
          </a:p>
          <a:p>
            <a:pPr marL="0" indent="0">
              <a:buNone/>
            </a:pPr>
            <a:endParaRPr lang="da-DK" sz="1800" dirty="0">
              <a:latin typeface="Aptos" panose="020B0004020202020204" pitchFamily="34" charset="0"/>
            </a:endParaRPr>
          </a:p>
          <a:p>
            <a:pPr marL="0" indent="0">
              <a:buNone/>
            </a:pPr>
            <a:endParaRPr lang="da-DK" sz="1800" dirty="0">
              <a:latin typeface="Aptos" panose="020B0004020202020204" pitchFamily="34" charset="0"/>
            </a:endParaRPr>
          </a:p>
        </p:txBody>
      </p:sp>
      <p:sp>
        <p:nvSpPr>
          <p:cNvPr id="4" name="Rektangel 3">
            <a:extLst>
              <a:ext uri="{FF2B5EF4-FFF2-40B4-BE49-F238E27FC236}">
                <a16:creationId xmlns:a16="http://schemas.microsoft.com/office/drawing/2014/main" id="{F98C7D8C-B7CD-4731-BFD4-956139F50453}"/>
              </a:ext>
            </a:extLst>
          </p:cNvPr>
          <p:cNvSpPr/>
          <p:nvPr/>
        </p:nvSpPr>
        <p:spPr>
          <a:xfrm>
            <a:off x="5817832" y="1690688"/>
            <a:ext cx="6266218" cy="923330"/>
          </a:xfrm>
          <a:prstGeom prst="rect">
            <a:avLst/>
          </a:prstGeom>
          <a:ln>
            <a:solidFill>
              <a:schemeClr val="tx1"/>
            </a:solidFill>
            <a:prstDash val="sysDash"/>
          </a:ln>
        </p:spPr>
        <p:txBody>
          <a:bodyPr wrap="square">
            <a:spAutoFit/>
          </a:bodyPr>
          <a:lstStyle/>
          <a:p>
            <a:r>
              <a:rPr lang="da-DK" b="0" i="0" dirty="0">
                <a:solidFill>
                  <a:srgbClr val="000000"/>
                </a:solidFill>
                <a:effectLst/>
                <a:latin typeface="Aptos" panose="020B0004020202020204" pitchFamily="34" charset="0"/>
              </a:rPr>
              <a:t>Stern mener at barnet allerede fra første stadie i barndommen er et "kompetent individ" som i det første leveår er i stand til at danne relationer med andre.</a:t>
            </a:r>
            <a:endParaRPr lang="da-DK" dirty="0">
              <a:latin typeface="Aptos" panose="020B0004020202020204" pitchFamily="34" charset="0"/>
            </a:endParaRPr>
          </a:p>
        </p:txBody>
      </p:sp>
      <p:pic>
        <p:nvPicPr>
          <p:cNvPr id="2052" name="Picture 4" descr="Billedresultat for baby faces">
            <a:extLst>
              <a:ext uri="{FF2B5EF4-FFF2-40B4-BE49-F238E27FC236}">
                <a16:creationId xmlns:a16="http://schemas.microsoft.com/office/drawing/2014/main" id="{B0776B31-8E17-4131-9D49-642A2ABE9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7832" y="170529"/>
            <a:ext cx="1925282" cy="149634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lateret billede">
            <a:extLst>
              <a:ext uri="{FF2B5EF4-FFF2-40B4-BE49-F238E27FC236}">
                <a16:creationId xmlns:a16="http://schemas.microsoft.com/office/drawing/2014/main" id="{390E0D3A-8D7C-4B80-BE56-CFA239246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3326" y="146719"/>
            <a:ext cx="2005012" cy="149634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ret billede">
            <a:extLst>
              <a:ext uri="{FF2B5EF4-FFF2-40B4-BE49-F238E27FC236}">
                <a16:creationId xmlns:a16="http://schemas.microsoft.com/office/drawing/2014/main" id="{4E45FF05-1D99-4A23-86A9-7745B08644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8550" y="71438"/>
            <a:ext cx="2095500" cy="1571625"/>
          </a:xfrm>
          <a:prstGeom prst="rect">
            <a:avLst/>
          </a:prstGeom>
          <a:noFill/>
          <a:extLst>
            <a:ext uri="{909E8E84-426E-40DD-AFC4-6F175D3DCCD1}">
              <a14:hiddenFill xmlns:a14="http://schemas.microsoft.com/office/drawing/2010/main">
                <a:solidFill>
                  <a:srgbClr val="FFFFFF"/>
                </a:solidFill>
              </a14:hiddenFill>
            </a:ext>
          </a:extLst>
        </p:spPr>
      </p:pic>
      <p:pic>
        <p:nvPicPr>
          <p:cNvPr id="8" name="Billede 7">
            <a:extLst>
              <a:ext uri="{FF2B5EF4-FFF2-40B4-BE49-F238E27FC236}">
                <a16:creationId xmlns:a16="http://schemas.microsoft.com/office/drawing/2014/main" id="{7D14F331-B7EC-D769-9551-D9A970942D4A}"/>
              </a:ext>
            </a:extLst>
          </p:cNvPr>
          <p:cNvPicPr>
            <a:picLocks noChangeAspect="1"/>
          </p:cNvPicPr>
          <p:nvPr/>
        </p:nvPicPr>
        <p:blipFill rotWithShape="1">
          <a:blip r:embed="rId6"/>
          <a:srcRect l="38258" t="30571" r="18073" b="5325"/>
          <a:stretch/>
        </p:blipFill>
        <p:spPr>
          <a:xfrm>
            <a:off x="5749058" y="2661643"/>
            <a:ext cx="6442941" cy="4396221"/>
          </a:xfrm>
          <a:prstGeom prst="rect">
            <a:avLst/>
          </a:prstGeom>
        </p:spPr>
      </p:pic>
      <p:pic>
        <p:nvPicPr>
          <p:cNvPr id="6" name="Billede 5">
            <a:extLst>
              <a:ext uri="{FF2B5EF4-FFF2-40B4-BE49-F238E27FC236}">
                <a16:creationId xmlns:a16="http://schemas.microsoft.com/office/drawing/2014/main" id="{53C9037A-1F35-3057-56D0-4CD0B9E3A0EC}"/>
              </a:ext>
            </a:extLst>
          </p:cNvPr>
          <p:cNvPicPr>
            <a:picLocks noChangeAspect="1"/>
          </p:cNvPicPr>
          <p:nvPr/>
        </p:nvPicPr>
        <p:blipFill>
          <a:blip r:embed="rId7"/>
          <a:stretch>
            <a:fillRect/>
          </a:stretch>
        </p:blipFill>
        <p:spPr>
          <a:xfrm>
            <a:off x="5702536" y="0"/>
            <a:ext cx="6381514" cy="6858000"/>
          </a:xfrm>
          <a:prstGeom prst="rect">
            <a:avLst/>
          </a:prstGeom>
        </p:spPr>
      </p:pic>
    </p:spTree>
    <p:extLst>
      <p:ext uri="{BB962C8B-B14F-4D97-AF65-F5344CB8AC3E}">
        <p14:creationId xmlns:p14="http://schemas.microsoft.com/office/powerpoint/2010/main" val="52641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EEC8A-F9AB-4B84-8ED2-B751D3C73B57}"/>
              </a:ext>
            </a:extLst>
          </p:cNvPr>
          <p:cNvSpPr>
            <a:spLocks noGrp="1"/>
          </p:cNvSpPr>
          <p:nvPr>
            <p:ph type="title"/>
          </p:nvPr>
        </p:nvSpPr>
        <p:spPr>
          <a:xfrm>
            <a:off x="502576" y="0"/>
            <a:ext cx="10515600" cy="1325563"/>
          </a:xfrm>
        </p:spPr>
        <p:txBody>
          <a:bodyPr>
            <a:normAutofit/>
          </a:bodyPr>
          <a:lstStyle/>
          <a:p>
            <a:r>
              <a:rPr lang="da-DK" sz="2800" b="1" dirty="0">
                <a:latin typeface="Aptos Display" panose="020B0004020202020204" pitchFamily="34" charset="0"/>
              </a:rPr>
              <a:t>Vigtige egenskaber </a:t>
            </a:r>
          </a:p>
        </p:txBody>
      </p:sp>
      <p:pic>
        <p:nvPicPr>
          <p:cNvPr id="5" name="Pladsholder til indhold 4">
            <a:extLst>
              <a:ext uri="{FF2B5EF4-FFF2-40B4-BE49-F238E27FC236}">
                <a16:creationId xmlns:a16="http://schemas.microsoft.com/office/drawing/2014/main" id="{F2E70630-2BD2-4C85-952E-60F6A95B1E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6188" y="1596440"/>
            <a:ext cx="8808376" cy="4351338"/>
          </a:xfrm>
        </p:spPr>
      </p:pic>
      <p:sp>
        <p:nvSpPr>
          <p:cNvPr id="6" name="Rektangel 5">
            <a:extLst>
              <a:ext uri="{FF2B5EF4-FFF2-40B4-BE49-F238E27FC236}">
                <a16:creationId xmlns:a16="http://schemas.microsoft.com/office/drawing/2014/main" id="{BB92E48F-DAB6-4DBF-B0A8-F671E3A02FE4}"/>
              </a:ext>
            </a:extLst>
          </p:cNvPr>
          <p:cNvSpPr/>
          <p:nvPr/>
        </p:nvSpPr>
        <p:spPr>
          <a:xfrm>
            <a:off x="4068564" y="639158"/>
            <a:ext cx="6096000" cy="646331"/>
          </a:xfrm>
          <a:prstGeom prst="rect">
            <a:avLst/>
          </a:prstGeom>
        </p:spPr>
        <p:txBody>
          <a:bodyPr>
            <a:spAutoFit/>
          </a:bodyPr>
          <a:lstStyle/>
          <a:p>
            <a:r>
              <a:rPr lang="da-DK" dirty="0">
                <a:effectLst/>
                <a:latin typeface="Aptos" panose="020B0004020202020204" pitchFamily="34" charset="0"/>
              </a:rPr>
              <a:t>På tværs af sociale skel er danske forældre enige om især at prioritere tolerance, selvstændighed og ansvarsfølelse.</a:t>
            </a:r>
          </a:p>
        </p:txBody>
      </p:sp>
      <p:sp>
        <p:nvSpPr>
          <p:cNvPr id="7" name="Rektangel 6">
            <a:extLst>
              <a:ext uri="{FF2B5EF4-FFF2-40B4-BE49-F238E27FC236}">
                <a16:creationId xmlns:a16="http://schemas.microsoft.com/office/drawing/2014/main" id="{93ACE18F-0F4B-40BD-B1F1-4F8ACDFCE87C}"/>
              </a:ext>
            </a:extLst>
          </p:cNvPr>
          <p:cNvSpPr/>
          <p:nvPr/>
        </p:nvSpPr>
        <p:spPr>
          <a:xfrm>
            <a:off x="4171273" y="5658564"/>
            <a:ext cx="6096000" cy="923330"/>
          </a:xfrm>
          <a:prstGeom prst="rect">
            <a:avLst/>
          </a:prstGeom>
        </p:spPr>
        <p:txBody>
          <a:bodyPr>
            <a:spAutoFit/>
          </a:bodyPr>
          <a:lstStyle/>
          <a:p>
            <a:endParaRPr lang="da-DK" dirty="0">
              <a:effectLst/>
              <a:latin typeface="Aptos" panose="020B0004020202020204" pitchFamily="34" charset="0"/>
            </a:endParaRPr>
          </a:p>
          <a:p>
            <a:r>
              <a:rPr lang="da-DK" dirty="0">
                <a:effectLst/>
                <a:latin typeface="Aptos" panose="020B0004020202020204" pitchFamily="34" charset="0"/>
              </a:rPr>
              <a:t>Børneliv – ifølge danskerne. </a:t>
            </a:r>
            <a:r>
              <a:rPr lang="da-DK" dirty="0" err="1">
                <a:effectLst/>
                <a:latin typeface="Aptos" panose="020B0004020202020204" pitchFamily="34" charset="0"/>
              </a:rPr>
              <a:t>TrygFonden</a:t>
            </a:r>
            <a:r>
              <a:rPr lang="da-DK" dirty="0">
                <a:effectLst/>
                <a:latin typeface="Aptos" panose="020B0004020202020204" pitchFamily="34" charset="0"/>
              </a:rPr>
              <a:t> og Mandag Morgen, 2012 / Illustration: Systime</a:t>
            </a:r>
          </a:p>
        </p:txBody>
      </p:sp>
      <p:sp>
        <p:nvSpPr>
          <p:cNvPr id="3" name="Rektangel 2">
            <a:extLst>
              <a:ext uri="{FF2B5EF4-FFF2-40B4-BE49-F238E27FC236}">
                <a16:creationId xmlns:a16="http://schemas.microsoft.com/office/drawing/2014/main" id="{50D18589-F28C-DA5D-616F-21E47A6AE49E}"/>
              </a:ext>
            </a:extLst>
          </p:cNvPr>
          <p:cNvSpPr/>
          <p:nvPr/>
        </p:nvSpPr>
        <p:spPr>
          <a:xfrm rot="20772006">
            <a:off x="4640941" y="3170303"/>
            <a:ext cx="3824327"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Undersøgelsen er fra 2012, ser det mon stadig ud i 2025?</a:t>
            </a:r>
          </a:p>
        </p:txBody>
      </p:sp>
    </p:spTree>
    <p:extLst>
      <p:ext uri="{BB962C8B-B14F-4D97-AF65-F5344CB8AC3E}">
        <p14:creationId xmlns:p14="http://schemas.microsoft.com/office/powerpoint/2010/main" val="392437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38E15-E59B-4028-86CA-3C08AB6E4C42}"/>
              </a:ext>
            </a:extLst>
          </p:cNvPr>
          <p:cNvSpPr>
            <a:spLocks noGrp="1"/>
          </p:cNvSpPr>
          <p:nvPr>
            <p:ph type="title"/>
          </p:nvPr>
        </p:nvSpPr>
        <p:spPr>
          <a:xfrm>
            <a:off x="838200" y="265531"/>
            <a:ext cx="10515600" cy="1325563"/>
          </a:xfrm>
        </p:spPr>
        <p:txBody>
          <a:bodyPr>
            <a:normAutofit/>
          </a:bodyPr>
          <a:lstStyle/>
          <a:p>
            <a:r>
              <a:rPr lang="da-DK" sz="2800" b="1" dirty="0">
                <a:latin typeface="Aptos Display" panose="020B0004020202020204" pitchFamily="34" charset="0"/>
              </a:rPr>
              <a:t>Indirekte og direkte opdragelse </a:t>
            </a:r>
          </a:p>
        </p:txBody>
      </p:sp>
      <p:sp>
        <p:nvSpPr>
          <p:cNvPr id="3" name="Pladsholder til indhold 2">
            <a:extLst>
              <a:ext uri="{FF2B5EF4-FFF2-40B4-BE49-F238E27FC236}">
                <a16:creationId xmlns:a16="http://schemas.microsoft.com/office/drawing/2014/main" id="{978BBDF4-D1EB-410C-9D3E-769B37C25855}"/>
              </a:ext>
            </a:extLst>
          </p:cNvPr>
          <p:cNvSpPr>
            <a:spLocks noGrp="1"/>
          </p:cNvSpPr>
          <p:nvPr>
            <p:ph idx="1"/>
          </p:nvPr>
        </p:nvSpPr>
        <p:spPr>
          <a:xfrm>
            <a:off x="838200" y="1458648"/>
            <a:ext cx="10605940" cy="2071672"/>
          </a:xfrm>
        </p:spPr>
        <p:txBody>
          <a:bodyPr>
            <a:normAutofit/>
          </a:bodyPr>
          <a:lstStyle/>
          <a:p>
            <a:pPr marL="0" indent="0">
              <a:buNone/>
            </a:pPr>
            <a:r>
              <a:rPr lang="da-DK" sz="1800" dirty="0">
                <a:latin typeface="Aptos" panose="020B0004020202020204" pitchFamily="34" charset="0"/>
              </a:rPr>
              <a:t>Den indirekte opdragelse = foregår, når barnet deltager i hverdagslivets rutiner sammen med andre</a:t>
            </a:r>
          </a:p>
          <a:p>
            <a:pPr marL="0" indent="0">
              <a:buNone/>
            </a:pPr>
            <a:r>
              <a:rPr lang="da-DK" sz="1800" dirty="0">
                <a:latin typeface="Aptos" panose="020B0004020202020204" pitchFamily="34" charset="0"/>
              </a:rPr>
              <a:t>Den direkte opdragelse = foregår når forældre og andre giver barnet anvisninger på, hvordan det skal opføre sig og hjælper det med at tilegne sig de mange normer og spilleregler, der findes i samfundet.</a:t>
            </a:r>
          </a:p>
        </p:txBody>
      </p:sp>
      <p:sp>
        <p:nvSpPr>
          <p:cNvPr id="4" name="Tekstfelt 3">
            <a:extLst>
              <a:ext uri="{FF2B5EF4-FFF2-40B4-BE49-F238E27FC236}">
                <a16:creationId xmlns:a16="http://schemas.microsoft.com/office/drawing/2014/main" id="{6B5CE302-64F7-4FF1-9CA5-790335FCA580}"/>
              </a:ext>
            </a:extLst>
          </p:cNvPr>
          <p:cNvSpPr txBox="1"/>
          <p:nvPr/>
        </p:nvSpPr>
        <p:spPr>
          <a:xfrm>
            <a:off x="838200" y="2739624"/>
            <a:ext cx="10766196" cy="2308324"/>
          </a:xfrm>
          <a:prstGeom prst="rect">
            <a:avLst/>
          </a:prstGeom>
          <a:noFill/>
        </p:spPr>
        <p:txBody>
          <a:bodyPr wrap="square" rtlCol="0">
            <a:spAutoFit/>
          </a:bodyPr>
          <a:lstStyle/>
          <a:p>
            <a:r>
              <a:rPr lang="da-DK" dirty="0">
                <a:latin typeface="Aptos" panose="020B0004020202020204" pitchFamily="34" charset="0"/>
              </a:rPr>
              <a:t>Selv om opdragelse set på denne måde er noget grundlæggende, kan måderne, der opdrages på, variere uhyre meget fra </a:t>
            </a:r>
            <a:r>
              <a:rPr lang="da-DK" b="1" dirty="0">
                <a:latin typeface="Aptos" panose="020B0004020202020204" pitchFamily="34" charset="0"/>
              </a:rPr>
              <a:t>kultur til kultur</a:t>
            </a:r>
            <a:r>
              <a:rPr lang="da-DK" dirty="0">
                <a:latin typeface="Aptos" panose="020B0004020202020204" pitchFamily="34" charset="0"/>
              </a:rPr>
              <a:t> og fra </a:t>
            </a:r>
            <a:r>
              <a:rPr lang="da-DK" b="1" dirty="0">
                <a:latin typeface="Aptos" panose="020B0004020202020204" pitchFamily="34" charset="0"/>
              </a:rPr>
              <a:t>samfund til samfund</a:t>
            </a:r>
            <a:r>
              <a:rPr lang="da-DK" dirty="0">
                <a:latin typeface="Aptos" panose="020B0004020202020204" pitchFamily="34" charset="0"/>
              </a:rPr>
              <a:t>. </a:t>
            </a:r>
          </a:p>
          <a:p>
            <a:endParaRPr lang="da-DK" dirty="0">
              <a:latin typeface="Aptos" panose="020B0004020202020204" pitchFamily="34" charset="0"/>
            </a:endParaRPr>
          </a:p>
          <a:p>
            <a:r>
              <a:rPr lang="da-DK" dirty="0">
                <a:latin typeface="Aptos" panose="020B0004020202020204" pitchFamily="34" charset="0"/>
              </a:rPr>
              <a:t>Hvert samfund og tidsperiode har sine </a:t>
            </a:r>
            <a:r>
              <a:rPr lang="da-DK" b="1" dirty="0">
                <a:latin typeface="Aptos" panose="020B0004020202020204" pitchFamily="34" charset="0"/>
              </a:rPr>
              <a:t>opdragelsessyn</a:t>
            </a:r>
            <a:r>
              <a:rPr lang="da-DK" dirty="0">
                <a:latin typeface="Aptos" panose="020B0004020202020204" pitchFamily="34" charset="0"/>
              </a:rPr>
              <a:t>, der fortæller noget om, hvordan man mener børn bør opdrages, sine </a:t>
            </a:r>
            <a:r>
              <a:rPr lang="da-DK" b="1" dirty="0">
                <a:latin typeface="Aptos" panose="020B0004020202020204" pitchFamily="34" charset="0"/>
              </a:rPr>
              <a:t>opdragelsesidealer</a:t>
            </a:r>
            <a:r>
              <a:rPr lang="da-DK" i="1" dirty="0">
                <a:latin typeface="Aptos" panose="020B0004020202020204" pitchFamily="34" charset="0"/>
              </a:rPr>
              <a:t>, </a:t>
            </a:r>
            <a:r>
              <a:rPr lang="da-DK" dirty="0">
                <a:latin typeface="Aptos" panose="020B0004020202020204" pitchFamily="34" charset="0"/>
              </a:rPr>
              <a:t>der fortæller noget om, hvad man ideelt set ønsker at opdrage dem til, og endelig også sine særlige </a:t>
            </a:r>
            <a:r>
              <a:rPr lang="da-DK" b="1" dirty="0">
                <a:latin typeface="Aptos" panose="020B0004020202020204" pitchFamily="34" charset="0"/>
              </a:rPr>
              <a:t>børnesyn</a:t>
            </a:r>
            <a:r>
              <a:rPr lang="da-DK" dirty="0">
                <a:latin typeface="Aptos" panose="020B0004020202020204" pitchFamily="34" charset="0"/>
              </a:rPr>
              <a:t>, der fortæller noget om, hvordan man opfatter et barn. De hænger selvfølgelig nøje sammen.</a:t>
            </a:r>
          </a:p>
          <a:p>
            <a:endParaRPr lang="da-DK" dirty="0">
              <a:latin typeface="Aptos" panose="020B0004020202020204" pitchFamily="34" charset="0"/>
            </a:endParaRPr>
          </a:p>
        </p:txBody>
      </p:sp>
      <p:pic>
        <p:nvPicPr>
          <p:cNvPr id="2050" name="Picture 2" descr="Hvad enhver dansker bør tænke: Alting var meget bedre i gamle dage (2)">
            <a:extLst>
              <a:ext uri="{FF2B5EF4-FFF2-40B4-BE49-F238E27FC236}">
                <a16:creationId xmlns:a16="http://schemas.microsoft.com/office/drawing/2014/main" id="{DFA827F7-0689-ADB8-0224-DAAF2E7B9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390" y="4988329"/>
            <a:ext cx="2307793" cy="17294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25 år siden: Revselsesretten blev kun afskaffet med én stemmes flertal. Der  er ingen præmie for at gætte, hvem der var imod - politiken.dk">
            <a:extLst>
              <a:ext uri="{FF2B5EF4-FFF2-40B4-BE49-F238E27FC236}">
                <a16:creationId xmlns:a16="http://schemas.microsoft.com/office/drawing/2014/main" id="{0E7D5D31-B16C-DC45-6285-A25C0F9B03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62" r="16263"/>
          <a:stretch/>
        </p:blipFill>
        <p:spPr bwMode="auto">
          <a:xfrm>
            <a:off x="2636750" y="4988329"/>
            <a:ext cx="2115127" cy="17294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Velkommen til en blog om børneopdragelse og meget andet - Naturlig  opdragelse">
            <a:extLst>
              <a:ext uri="{FF2B5EF4-FFF2-40B4-BE49-F238E27FC236}">
                <a16:creationId xmlns:a16="http://schemas.microsoft.com/office/drawing/2014/main" id="{B1E7D5A3-73BE-FF9D-B374-6B45636BB9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770"/>
          <a:stretch/>
        </p:blipFill>
        <p:spPr bwMode="auto">
          <a:xfrm>
            <a:off x="4876807" y="4988329"/>
            <a:ext cx="1552882" cy="173961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Opdragelse: Læs her om de 7 ting, du skal undgå - ALT.dk">
            <a:extLst>
              <a:ext uri="{FF2B5EF4-FFF2-40B4-BE49-F238E27FC236}">
                <a16:creationId xmlns:a16="http://schemas.microsoft.com/office/drawing/2014/main" id="{E166BBC5-5C55-F135-EF63-3B4ADE3779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145" r="14161"/>
          <a:stretch/>
        </p:blipFill>
        <p:spPr bwMode="auto">
          <a:xfrm>
            <a:off x="6554619" y="4988329"/>
            <a:ext cx="1753624" cy="173961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ædagog: Hvad blev der af opdragelsen? Ja, den er blevet en forhandling  mellem forældre og barn - politiken.dk">
            <a:extLst>
              <a:ext uri="{FF2B5EF4-FFF2-40B4-BE49-F238E27FC236}">
                <a16:creationId xmlns:a16="http://schemas.microsoft.com/office/drawing/2014/main" id="{02635107-0908-51C9-10A7-2FEE1C34E4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3173" y="4988328"/>
            <a:ext cx="3509400" cy="1739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94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lledresultat for african kid carrying water">
            <a:extLst>
              <a:ext uri="{FF2B5EF4-FFF2-40B4-BE49-F238E27FC236}">
                <a16:creationId xmlns:a16="http://schemas.microsoft.com/office/drawing/2014/main" id="{945C7D8C-039B-469F-BEF2-42E1BE375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2524" y="170649"/>
            <a:ext cx="2012619" cy="29708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ongolia Monday- “A Shepherd Boy” By Purevyn Khorloo – Susan Fox, American  Artist">
            <a:extLst>
              <a:ext uri="{FF2B5EF4-FFF2-40B4-BE49-F238E27FC236}">
                <a16:creationId xmlns:a16="http://schemas.microsoft.com/office/drawing/2014/main" id="{65ADA475-B0F2-888A-7D05-13E7270591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6"/>
          <a:stretch/>
        </p:blipFill>
        <p:spPr bwMode="auto">
          <a:xfrm>
            <a:off x="90435" y="170649"/>
            <a:ext cx="3032211" cy="29708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uit hunter feeds his child with still warm meat from just hunted ring seal,  Pond Inlet, Canada | GRID-Arendal">
            <a:extLst>
              <a:ext uri="{FF2B5EF4-FFF2-40B4-BE49-F238E27FC236}">
                <a16:creationId xmlns:a16="http://schemas.microsoft.com/office/drawing/2014/main" id="{4A37D8BA-A23C-7B7C-9C9E-7748ACE87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9073" y="3273412"/>
            <a:ext cx="3982576" cy="34139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ghting malnutrition in India with Kitchen Gardens | Health | World Vision  International">
            <a:extLst>
              <a:ext uri="{FF2B5EF4-FFF2-40B4-BE49-F238E27FC236}">
                <a16:creationId xmlns:a16="http://schemas.microsoft.com/office/drawing/2014/main" id="{96CB5099-1AE4-FE19-03EA-2CEEF8E108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5420" y="170651"/>
            <a:ext cx="3256145" cy="297084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White Wolf : Native Fathers Through The Years: a Collection of Images From  Around The Web">
            <a:extLst>
              <a:ext uri="{FF2B5EF4-FFF2-40B4-BE49-F238E27FC236}">
                <a16:creationId xmlns:a16="http://schemas.microsoft.com/office/drawing/2014/main" id="{7E145D48-80C7-8C54-1C64-3E6BD3285E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8449" y="170650"/>
            <a:ext cx="3433665" cy="297084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tudy: Kids of working moms are better off | fox61.com">
            <a:extLst>
              <a:ext uri="{FF2B5EF4-FFF2-40B4-BE49-F238E27FC236}">
                <a16:creationId xmlns:a16="http://schemas.microsoft.com/office/drawing/2014/main" id="{3A29E390-7F2E-07DE-9CC7-8BDA5A90B14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246" r="6419"/>
          <a:stretch/>
        </p:blipFill>
        <p:spPr bwMode="auto">
          <a:xfrm>
            <a:off x="90435" y="3273409"/>
            <a:ext cx="3898760" cy="341393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Parents have homework again': father in China expelled from chat group by  teacher for saying assignment for child means work for him, prompting  official probe | South China Morning Post">
            <a:extLst>
              <a:ext uri="{FF2B5EF4-FFF2-40B4-BE49-F238E27FC236}">
                <a16:creationId xmlns:a16="http://schemas.microsoft.com/office/drawing/2014/main" id="{EA5C9414-D4E4-18C3-A8E1-D824611E37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51527" y="3273408"/>
            <a:ext cx="3898760" cy="3413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004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62FC89-F977-479C-BC74-FC1799FA6443}"/>
              </a:ext>
            </a:extLst>
          </p:cNvPr>
          <p:cNvSpPr>
            <a:spLocks noGrp="1"/>
          </p:cNvSpPr>
          <p:nvPr>
            <p:ph type="title"/>
          </p:nvPr>
        </p:nvSpPr>
        <p:spPr>
          <a:xfrm>
            <a:off x="838200" y="365125"/>
            <a:ext cx="10515600" cy="1325563"/>
          </a:xfrm>
        </p:spPr>
        <p:txBody>
          <a:bodyPr>
            <a:normAutofit/>
          </a:bodyPr>
          <a:lstStyle/>
          <a:p>
            <a:r>
              <a:rPr lang="da-DK" sz="2800" b="1" dirty="0">
                <a:latin typeface="Aptos Display" panose="020B0004020202020204" pitchFamily="34" charset="0"/>
              </a:rPr>
              <a:t>Autoritær opdragelse </a:t>
            </a:r>
          </a:p>
        </p:txBody>
      </p:sp>
      <p:sp>
        <p:nvSpPr>
          <p:cNvPr id="3" name="Pladsholder til indhold 2">
            <a:extLst>
              <a:ext uri="{FF2B5EF4-FFF2-40B4-BE49-F238E27FC236}">
                <a16:creationId xmlns:a16="http://schemas.microsoft.com/office/drawing/2014/main" id="{A4DDD36D-A24A-46CE-AF5B-7A9C8BDD2881}"/>
              </a:ext>
            </a:extLst>
          </p:cNvPr>
          <p:cNvSpPr>
            <a:spLocks noGrp="1"/>
          </p:cNvSpPr>
          <p:nvPr>
            <p:ph idx="1"/>
          </p:nvPr>
        </p:nvSpPr>
        <p:spPr>
          <a:xfrm>
            <a:off x="838199" y="1562654"/>
            <a:ext cx="6543675" cy="5295346"/>
          </a:xfrm>
        </p:spPr>
        <p:txBody>
          <a:bodyPr>
            <a:normAutofit fontScale="92500" lnSpcReduction="10000"/>
          </a:bodyPr>
          <a:lstStyle/>
          <a:p>
            <a:pPr marL="0" indent="0">
              <a:buNone/>
            </a:pPr>
            <a:r>
              <a:rPr lang="da-DK" sz="1900" dirty="0">
                <a:latin typeface="Aptos" panose="020B0004020202020204" pitchFamily="34" charset="0"/>
              </a:rPr>
              <a:t>I 1700- og 1800-tallet blev børn udsat for en </a:t>
            </a:r>
            <a:r>
              <a:rPr lang="da-DK" sz="1900" i="1" dirty="0">
                <a:latin typeface="Aptos" panose="020B0004020202020204" pitchFamily="34" charset="0"/>
              </a:rPr>
              <a:t>autoritær</a:t>
            </a:r>
            <a:r>
              <a:rPr lang="da-DK" sz="1900" dirty="0">
                <a:latin typeface="Aptos" panose="020B0004020202020204" pitchFamily="34" charset="0"/>
              </a:rPr>
              <a:t> og ofte meget hårdhændet opdragelsespraksis, der skulle gøre dem til lydige og velopdragne mennesker</a:t>
            </a:r>
          </a:p>
          <a:p>
            <a:pPr marL="0" indent="0">
              <a:buNone/>
            </a:pPr>
            <a:r>
              <a:rPr lang="da-DK" sz="1900" dirty="0">
                <a:latin typeface="Aptos" panose="020B0004020202020204" pitchFamily="34" charset="0"/>
              </a:rPr>
              <a:t>Baggrunden for denne opdragelse var både at finde i kristne idealer om fromhed og lydighed mod Gud, men også i en stigende interesse i borgerskabet for at sikre børnenes fremtid</a:t>
            </a:r>
          </a:p>
          <a:p>
            <a:pPr marL="0" indent="0">
              <a:buNone/>
            </a:pPr>
            <a:r>
              <a:rPr lang="da-DK" sz="1900" dirty="0">
                <a:latin typeface="Aptos" panose="020B0004020202020204" pitchFamily="34" charset="0"/>
              </a:rPr>
              <a:t>Hvor et menneskes muligheder tidligere var bestemt gennem den stand og det kollektive fællesskab, det blev født ind i, så opstod i borgerskabet den mulighed, at det enkelte individ gennem flid, uddannelse og en personlig indsats kunne bevæge sig opad i det sociale hierarki og omvendt kunne frygte at falde igennem socialt, hvis vedkommende ikke fik en uddannelse og ikke klarede sig godt nok</a:t>
            </a:r>
          </a:p>
          <a:p>
            <a:pPr marL="0" indent="0">
              <a:buNone/>
            </a:pPr>
            <a:r>
              <a:rPr lang="da-DK" sz="1900" dirty="0">
                <a:latin typeface="Aptos" panose="020B0004020202020204" pitchFamily="34" charset="0"/>
              </a:rPr>
              <a:t>Kun gennem en planmæssig og fast opdragelse mente man at kunne sikre børnene en god fremtid og værne dem mod social ulykke. "Det er for din egen skyld, vi gør det", lød det fra opdragerne. </a:t>
            </a:r>
          </a:p>
          <a:p>
            <a:pPr marL="0" indent="0">
              <a:buNone/>
            </a:pPr>
            <a:r>
              <a:rPr lang="da-DK" sz="1900" dirty="0">
                <a:latin typeface="Aptos" panose="020B0004020202020204" pitchFamily="34" charset="0"/>
              </a:rPr>
              <a:t>Englænderne Samuel Johnsons og Susanna Wesleys udtalelser om børneopdragelse giver os et fint indblik i synet på barnet og dets opdragelse i 1700-tallet. Se kasser.</a:t>
            </a:r>
          </a:p>
          <a:p>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B186EB21-A5AA-43A4-9429-4E58D6D65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6599" y="182463"/>
            <a:ext cx="3997029" cy="2842092"/>
          </a:xfrm>
          <a:prstGeom prst="rect">
            <a:avLst/>
          </a:prstGeom>
        </p:spPr>
      </p:pic>
      <p:pic>
        <p:nvPicPr>
          <p:cNvPr id="4100" name="Picture 4" descr="Billedresultat for bibel">
            <a:extLst>
              <a:ext uri="{FF2B5EF4-FFF2-40B4-BE49-F238E27FC236}">
                <a16:creationId xmlns:a16="http://schemas.microsoft.com/office/drawing/2014/main" id="{5AB19CDC-5CD7-4914-8EDC-B80FB614F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4562" y="280889"/>
            <a:ext cx="1920996" cy="10811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is og tamp">
            <a:extLst>
              <a:ext uri="{FF2B5EF4-FFF2-40B4-BE49-F238E27FC236}">
                <a16:creationId xmlns:a16="http://schemas.microsoft.com/office/drawing/2014/main" id="{F5709DCE-2667-3989-880C-4BE2CE265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6599" y="3108792"/>
            <a:ext cx="3997029" cy="3631376"/>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77F29751-7108-0F54-C5F5-AE51FDA2B10A}"/>
              </a:ext>
            </a:extLst>
          </p:cNvPr>
          <p:cNvPicPr>
            <a:picLocks noChangeAspect="1"/>
          </p:cNvPicPr>
          <p:nvPr/>
        </p:nvPicPr>
        <p:blipFill rotWithShape="1">
          <a:blip r:embed="rId5"/>
          <a:srcRect l="40150" t="34667" r="20583" b="15831"/>
          <a:stretch/>
        </p:blipFill>
        <p:spPr>
          <a:xfrm>
            <a:off x="530874" y="461119"/>
            <a:ext cx="6807375" cy="5295346"/>
          </a:xfrm>
          <a:prstGeom prst="rect">
            <a:avLst/>
          </a:prstGeom>
        </p:spPr>
      </p:pic>
      <p:pic>
        <p:nvPicPr>
          <p:cNvPr id="8" name="Billede 7">
            <a:extLst>
              <a:ext uri="{FF2B5EF4-FFF2-40B4-BE49-F238E27FC236}">
                <a16:creationId xmlns:a16="http://schemas.microsoft.com/office/drawing/2014/main" id="{E054137B-F679-1776-5023-69F3CCCBF98C}"/>
              </a:ext>
            </a:extLst>
          </p:cNvPr>
          <p:cNvPicPr>
            <a:picLocks noChangeAspect="1"/>
          </p:cNvPicPr>
          <p:nvPr/>
        </p:nvPicPr>
        <p:blipFill rotWithShape="1">
          <a:blip r:embed="rId6"/>
          <a:srcRect l="39546" t="30035" r="20757" b="40266"/>
          <a:stretch/>
        </p:blipFill>
        <p:spPr>
          <a:xfrm>
            <a:off x="4959394" y="421675"/>
            <a:ext cx="6898752" cy="2903350"/>
          </a:xfrm>
          <a:prstGeom prst="rect">
            <a:avLst/>
          </a:prstGeom>
        </p:spPr>
      </p:pic>
    </p:spTree>
    <p:extLst>
      <p:ext uri="{BB962C8B-B14F-4D97-AF65-F5344CB8AC3E}">
        <p14:creationId xmlns:p14="http://schemas.microsoft.com/office/powerpoint/2010/main" val="104519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6123E7-1020-49CB-A45A-56FA32868BA8}"/>
              </a:ext>
            </a:extLst>
          </p:cNvPr>
          <p:cNvSpPr>
            <a:spLocks noGrp="1"/>
          </p:cNvSpPr>
          <p:nvPr>
            <p:ph type="title"/>
          </p:nvPr>
        </p:nvSpPr>
        <p:spPr>
          <a:xfrm>
            <a:off x="838200" y="193763"/>
            <a:ext cx="10515600" cy="1325563"/>
          </a:xfrm>
        </p:spPr>
        <p:txBody>
          <a:bodyPr>
            <a:normAutofit/>
          </a:bodyPr>
          <a:lstStyle/>
          <a:p>
            <a:r>
              <a:rPr lang="da-DK" sz="2800" b="1" dirty="0">
                <a:latin typeface="Aptos Display" panose="020B0004020202020204" pitchFamily="34" charset="0"/>
              </a:rPr>
              <a:t>Frigørende pædagogik </a:t>
            </a:r>
          </a:p>
        </p:txBody>
      </p:sp>
      <p:sp>
        <p:nvSpPr>
          <p:cNvPr id="3" name="Pladsholder til indhold 2">
            <a:extLst>
              <a:ext uri="{FF2B5EF4-FFF2-40B4-BE49-F238E27FC236}">
                <a16:creationId xmlns:a16="http://schemas.microsoft.com/office/drawing/2014/main" id="{7CB1A3A1-294D-4F47-B2B6-726623223D7D}"/>
              </a:ext>
            </a:extLst>
          </p:cNvPr>
          <p:cNvSpPr>
            <a:spLocks noGrp="1"/>
          </p:cNvSpPr>
          <p:nvPr>
            <p:ph idx="1"/>
          </p:nvPr>
        </p:nvSpPr>
        <p:spPr>
          <a:xfrm>
            <a:off x="838200" y="1732983"/>
            <a:ext cx="6967194" cy="4351338"/>
          </a:xfrm>
        </p:spPr>
        <p:txBody>
          <a:bodyPr>
            <a:normAutofit lnSpcReduction="10000"/>
          </a:bodyPr>
          <a:lstStyle/>
          <a:p>
            <a:pPr marL="0" indent="0">
              <a:buNone/>
            </a:pPr>
            <a:r>
              <a:rPr lang="da-DK" sz="1800" dirty="0">
                <a:latin typeface="Aptos" panose="020B0004020202020204" pitchFamily="34" charset="0"/>
              </a:rPr>
              <a:t>Den autoritære opdragelsespraksis kommer efterhånden under pres, men først i 1960’erne begynder den dog for alvor at tabe terræn. </a:t>
            </a:r>
          </a:p>
          <a:p>
            <a:pPr marL="0" indent="0">
              <a:buNone/>
            </a:pPr>
            <a:r>
              <a:rPr lang="da-DK" sz="1800" dirty="0">
                <a:latin typeface="Aptos" panose="020B0004020202020204" pitchFamily="34" charset="0"/>
              </a:rPr>
              <a:t>Årsagerne er mange. Men demokratiseringen af samfundet og det større fokus på det enkelte individs rettigheder er stærkt medvirkende faktorer, der både præger pædagogikken i daginstitutioner og skoler og opdragelsen i familien. </a:t>
            </a:r>
          </a:p>
          <a:p>
            <a:pPr marL="0" indent="0">
              <a:buNone/>
            </a:pPr>
            <a:r>
              <a:rPr lang="da-DK" sz="1800" dirty="0">
                <a:latin typeface="Aptos" panose="020B0004020202020204" pitchFamily="34" charset="0"/>
              </a:rPr>
              <a:t>Barnet har ikke kun pligter, men også rettigheder.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I 1970'erne og 1980'erne taler man i pædagogiske kredse om frigørende pædagogik og selvforvaltning. Man lægger vægt på det enkelte barns behov og interesser og på, at de voksne ikke skal strukturere børnenes dagligdag, men give dem plads til, at de selv kan bestemme, hvad de har lyst til at lave. </a:t>
            </a:r>
          </a:p>
          <a:p>
            <a:pPr marL="0" indent="0">
              <a:buNone/>
            </a:pPr>
            <a:r>
              <a:rPr lang="da-DK" sz="1800" dirty="0">
                <a:latin typeface="Aptos" panose="020B0004020202020204" pitchFamily="34" charset="0"/>
              </a:rPr>
              <a:t>Børn skal have tid til at lege og leve i nuet og udforske verden sammen med andre børn.</a:t>
            </a:r>
          </a:p>
          <a:p>
            <a:endParaRPr lang="da-DK" sz="1800" dirty="0">
              <a:latin typeface="Aptos" panose="020B0004020202020204" pitchFamily="34" charset="0"/>
            </a:endParaRPr>
          </a:p>
        </p:txBody>
      </p:sp>
      <p:pic>
        <p:nvPicPr>
          <p:cNvPr id="5122" name="Picture 2" descr="Billedresultat for bÃ¸rn leg">
            <a:extLst>
              <a:ext uri="{FF2B5EF4-FFF2-40B4-BE49-F238E27FC236}">
                <a16:creationId xmlns:a16="http://schemas.microsoft.com/office/drawing/2014/main" id="{3516F6F7-7CCA-48C9-BD82-7D4A51A443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7273" y="2360034"/>
            <a:ext cx="3825150" cy="193859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lledresultat for bÃ¸rn leg">
            <a:extLst>
              <a:ext uri="{FF2B5EF4-FFF2-40B4-BE49-F238E27FC236}">
                <a16:creationId xmlns:a16="http://schemas.microsoft.com/office/drawing/2014/main" id="{7AE7EAFC-55D8-46F9-89AF-526B02204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7273" y="4456691"/>
            <a:ext cx="3825149" cy="22075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e var hippier før hippierne | Information">
            <a:extLst>
              <a:ext uri="{FF2B5EF4-FFF2-40B4-BE49-F238E27FC236}">
                <a16:creationId xmlns:a16="http://schemas.microsoft.com/office/drawing/2014/main" id="{EE76AD6F-416D-C61A-4A2B-C77FDA1B34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7273" y="193763"/>
            <a:ext cx="3825150" cy="200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35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77CC20-467C-4A47-8C34-A962E94B85CC}"/>
              </a:ext>
            </a:extLst>
          </p:cNvPr>
          <p:cNvSpPr>
            <a:spLocks noGrp="1"/>
          </p:cNvSpPr>
          <p:nvPr>
            <p:ph type="title"/>
          </p:nvPr>
        </p:nvSpPr>
        <p:spPr>
          <a:xfrm>
            <a:off x="838200" y="284585"/>
            <a:ext cx="10515600" cy="1325563"/>
          </a:xfrm>
        </p:spPr>
        <p:txBody>
          <a:bodyPr>
            <a:normAutofit/>
          </a:bodyPr>
          <a:lstStyle/>
          <a:p>
            <a:r>
              <a:rPr lang="da-DK" sz="2400" b="1" dirty="0">
                <a:latin typeface="Aptos Display" panose="020B0004020202020204" pitchFamily="34" charset="0"/>
              </a:rPr>
              <a:t>Dit kompetente barn </a:t>
            </a:r>
          </a:p>
        </p:txBody>
      </p:sp>
      <p:sp>
        <p:nvSpPr>
          <p:cNvPr id="3" name="Pladsholder til indhold 2">
            <a:extLst>
              <a:ext uri="{FF2B5EF4-FFF2-40B4-BE49-F238E27FC236}">
                <a16:creationId xmlns:a16="http://schemas.microsoft.com/office/drawing/2014/main" id="{747E3916-C434-40BC-A2A0-DFE497BD82CF}"/>
              </a:ext>
            </a:extLst>
          </p:cNvPr>
          <p:cNvSpPr>
            <a:spLocks noGrp="1"/>
          </p:cNvSpPr>
          <p:nvPr>
            <p:ph idx="1"/>
          </p:nvPr>
        </p:nvSpPr>
        <p:spPr>
          <a:xfrm>
            <a:off x="838200" y="1421691"/>
            <a:ext cx="7733145" cy="5436309"/>
          </a:xfrm>
        </p:spPr>
        <p:txBody>
          <a:bodyPr>
            <a:noAutofit/>
          </a:bodyPr>
          <a:lstStyle/>
          <a:p>
            <a:pPr marL="0" indent="0">
              <a:buNone/>
            </a:pPr>
            <a:r>
              <a:rPr lang="da-DK" sz="1800" dirty="0">
                <a:latin typeface="Aptos" panose="020B0004020202020204" pitchFamily="34" charset="0"/>
              </a:rPr>
              <a:t>Inden for udviklingspsykologien vokser der fra 1970'erne et nyt syn på børn frem.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Den moderne spædbarnsforskning påviser, at børn fødes med mange sociale kompetencer og er aktive med-skabere i deres eget liv.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Den tankegang tager familieterapeuten </a:t>
            </a:r>
            <a:r>
              <a:rPr lang="da-DK" sz="1800" i="1" dirty="0">
                <a:latin typeface="Aptos" panose="020B0004020202020204" pitchFamily="34" charset="0"/>
              </a:rPr>
              <a:t>Jesper Juul </a:t>
            </a:r>
            <a:r>
              <a:rPr lang="da-DK" sz="1800" dirty="0">
                <a:latin typeface="Aptos" panose="020B0004020202020204" pitchFamily="34" charset="0"/>
              </a:rPr>
              <a:t>op i bogen </a:t>
            </a:r>
            <a:r>
              <a:rPr lang="da-DK" sz="1800" i="1" dirty="0">
                <a:latin typeface="Aptos" panose="020B0004020202020204" pitchFamily="34" charset="0"/>
              </a:rPr>
              <a:t>Dit kompetente barn</a:t>
            </a:r>
            <a:r>
              <a:rPr lang="da-DK" sz="1800" dirty="0">
                <a:latin typeface="Aptos" panose="020B0004020202020204" pitchFamily="34" charset="0"/>
              </a:rPr>
              <a:t> fra 1995. Se kasse</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Børn fødes ikke ufornuftige, men tværtimod med mange sociale kompetencer, siger Juul. Derfor bør voksne i højere grad lytte til børnene i stedet for blot at bestemme over dem. Bogen er et opgør med den autoritære opdragelse, der ifølge Juul ødelægger menneskers selvværd, og den er et forsvar for, at børn ikke bare skal tilpasses de voksnes verden, på de voksnes præmisser, men at de voksne også skal indstille sig på børnenes præmisser, lytte til deres kompetente tilbagemeldinger, som det hedder, og tage børnenes behov alvorligt og medinddrage dem i familiens beslutninger for på denne måde at udvikle deres selvansvarlighed og integritet. </a:t>
            </a:r>
          </a:p>
          <a:p>
            <a:pPr marL="0" indent="0">
              <a:buNone/>
            </a:pPr>
            <a:endParaRPr lang="da-DK" sz="2200" dirty="0"/>
          </a:p>
          <a:p>
            <a:endParaRPr lang="da-DK" sz="2200" dirty="0"/>
          </a:p>
        </p:txBody>
      </p:sp>
      <p:pic>
        <p:nvPicPr>
          <p:cNvPr id="6146" name="Picture 2" descr="Billedresultat for dit kompetente barn">
            <a:extLst>
              <a:ext uri="{FF2B5EF4-FFF2-40B4-BE49-F238E27FC236}">
                <a16:creationId xmlns:a16="http://schemas.microsoft.com/office/drawing/2014/main" id="{EAE667E6-676E-4906-AB42-A4919D58A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0327" y="2093480"/>
            <a:ext cx="2365224" cy="3547836"/>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539227EE-2CD5-4CBE-2C72-8A04BE7D8071}"/>
              </a:ext>
            </a:extLst>
          </p:cNvPr>
          <p:cNvSpPr txBox="1"/>
          <p:nvPr/>
        </p:nvSpPr>
        <p:spPr>
          <a:xfrm>
            <a:off x="8938051" y="5716512"/>
            <a:ext cx="2590014" cy="923330"/>
          </a:xfrm>
          <a:prstGeom prst="rect">
            <a:avLst/>
          </a:prstGeom>
          <a:noFill/>
        </p:spPr>
        <p:txBody>
          <a:bodyPr wrap="square">
            <a:spAutoFit/>
          </a:bodyPr>
          <a:lstStyle/>
          <a:p>
            <a:r>
              <a:rPr lang="da-DK" dirty="0">
                <a:hlinkClick r:id="rId3"/>
              </a:rPr>
              <a:t>https://www.youtube.com/watch?v=84tsPOYkL8U&amp;t=125s</a:t>
            </a:r>
            <a:r>
              <a:rPr lang="da-DK" dirty="0"/>
              <a:t> – fra. 1.58 – 8.25 </a:t>
            </a:r>
          </a:p>
        </p:txBody>
      </p:sp>
      <p:pic>
        <p:nvPicPr>
          <p:cNvPr id="6" name="Billede 5">
            <a:extLst>
              <a:ext uri="{FF2B5EF4-FFF2-40B4-BE49-F238E27FC236}">
                <a16:creationId xmlns:a16="http://schemas.microsoft.com/office/drawing/2014/main" id="{8A5B95EF-2764-1D4A-FF83-13AF83311839}"/>
              </a:ext>
            </a:extLst>
          </p:cNvPr>
          <p:cNvPicPr>
            <a:picLocks noChangeAspect="1"/>
          </p:cNvPicPr>
          <p:nvPr/>
        </p:nvPicPr>
        <p:blipFill rotWithShape="1">
          <a:blip r:embed="rId4"/>
          <a:srcRect l="38258" t="58047" r="17576" b="22065"/>
          <a:stretch/>
        </p:blipFill>
        <p:spPr>
          <a:xfrm>
            <a:off x="798945" y="1233693"/>
            <a:ext cx="8355178" cy="2116345"/>
          </a:xfrm>
          <a:prstGeom prst="rect">
            <a:avLst/>
          </a:prstGeom>
        </p:spPr>
      </p:pic>
    </p:spTree>
    <p:extLst>
      <p:ext uri="{BB962C8B-B14F-4D97-AF65-F5344CB8AC3E}">
        <p14:creationId xmlns:p14="http://schemas.microsoft.com/office/powerpoint/2010/main" val="132074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DA9A0-2063-41FB-8A8E-B95715A68287}"/>
              </a:ext>
            </a:extLst>
          </p:cNvPr>
          <p:cNvSpPr>
            <a:spLocks noGrp="1"/>
          </p:cNvSpPr>
          <p:nvPr>
            <p:ph type="title"/>
          </p:nvPr>
        </p:nvSpPr>
        <p:spPr/>
        <p:txBody>
          <a:bodyPr>
            <a:normAutofit/>
          </a:bodyPr>
          <a:lstStyle/>
          <a:p>
            <a:r>
              <a:rPr lang="da-DK" sz="2800" b="1" dirty="0">
                <a:latin typeface="Aptos Display" panose="020B0004020202020204" pitchFamily="34" charset="0"/>
              </a:rPr>
              <a:t>Misforstået demokratisk opdragelse (curlingforældre) </a:t>
            </a:r>
          </a:p>
        </p:txBody>
      </p:sp>
      <p:sp>
        <p:nvSpPr>
          <p:cNvPr id="3" name="Pladsholder til indhold 2">
            <a:extLst>
              <a:ext uri="{FF2B5EF4-FFF2-40B4-BE49-F238E27FC236}">
                <a16:creationId xmlns:a16="http://schemas.microsoft.com/office/drawing/2014/main" id="{AE265B83-947E-4DEF-82B2-57C2D2DBD44E}"/>
              </a:ext>
            </a:extLst>
          </p:cNvPr>
          <p:cNvSpPr>
            <a:spLocks noGrp="1"/>
          </p:cNvSpPr>
          <p:nvPr>
            <p:ph idx="1"/>
          </p:nvPr>
        </p:nvSpPr>
        <p:spPr>
          <a:xfrm>
            <a:off x="838200" y="1623486"/>
            <a:ext cx="9146628" cy="4823750"/>
          </a:xfrm>
        </p:spPr>
        <p:txBody>
          <a:bodyPr>
            <a:normAutofit/>
          </a:bodyPr>
          <a:lstStyle/>
          <a:p>
            <a:pPr marL="0" indent="0">
              <a:buNone/>
            </a:pPr>
            <a:r>
              <a:rPr lang="da-DK" sz="1800" dirty="0">
                <a:latin typeface="Aptos" panose="020B0004020202020204" pitchFamily="34" charset="0"/>
              </a:rPr>
              <a:t>At inddrage børnene betyder imidlertid ikke, at forældrene skal lade børnene gøre, hvad de har lyst til og tager rollen som service-forældre på sig. </a:t>
            </a:r>
          </a:p>
          <a:p>
            <a:pPr marL="0" indent="0">
              <a:buNone/>
            </a:pPr>
            <a:r>
              <a:rPr lang="da-DK" sz="1800" dirty="0">
                <a:latin typeface="Aptos" panose="020B0004020202020204" pitchFamily="34" charset="0"/>
              </a:rPr>
              <a:t>En sådan opdragelse resulterer ifølge Juul i "små tyranner" og i det, der er blevet kaldt den "narcissistiske børnekarakter". Disse børn bliver ikke selvansvarlige og selvstændige, men tværtimod selvoptagne, mener han. Juul kalder dette for en misforstået form for demokratisk opdragelse.</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I 00'erne vrimlede det med tv-udsendelser som f.eks. "Hjælp vi har børn" (DR, 2006) hvor man kunne se en tilbagevenden af et mere traditionelt opdragelsessyn, der hævdede, at man med de rette doser af straf og belønning kunne få selv de mest genstridige børn til at opføre sig pænt og være lydige overfor forældrene. Programmerne blev et signal om de problemer, forældre i det senmoderne samfund har med at opdrage børnene og give dem både plads og kærlighed og samtidig være konsekvente i de grænser, de sætter. </a:t>
            </a:r>
          </a:p>
          <a:p>
            <a:pPr marL="0" indent="0">
              <a:buNone/>
            </a:pPr>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endParaRPr lang="da-DK" dirty="0"/>
          </a:p>
        </p:txBody>
      </p:sp>
      <p:sp>
        <p:nvSpPr>
          <p:cNvPr id="6" name="Tekstfelt 5">
            <a:extLst>
              <a:ext uri="{FF2B5EF4-FFF2-40B4-BE49-F238E27FC236}">
                <a16:creationId xmlns:a16="http://schemas.microsoft.com/office/drawing/2014/main" id="{F5282070-6298-CEEC-25A6-F79FD927A5CD}"/>
              </a:ext>
            </a:extLst>
          </p:cNvPr>
          <p:cNvSpPr txBox="1"/>
          <p:nvPr/>
        </p:nvSpPr>
        <p:spPr>
          <a:xfrm>
            <a:off x="7751176" y="6381943"/>
            <a:ext cx="652743" cy="369332"/>
          </a:xfrm>
          <a:prstGeom prst="rect">
            <a:avLst/>
          </a:prstGeom>
          <a:noFill/>
        </p:spPr>
        <p:txBody>
          <a:bodyPr wrap="none" rtlCol="0">
            <a:spAutoFit/>
          </a:bodyPr>
          <a:lstStyle/>
          <a:p>
            <a:r>
              <a:rPr lang="da-DK" dirty="0">
                <a:solidFill>
                  <a:schemeClr val="bg1"/>
                </a:solidFill>
              </a:rPr>
              <a:t>2013</a:t>
            </a:r>
          </a:p>
        </p:txBody>
      </p:sp>
      <p:pic>
        <p:nvPicPr>
          <p:cNvPr id="1030" name="Picture 6" descr="TV 2 - Kan man forkæle sine børn for meget? 👨‍👩‍👧‍👦">
            <a:extLst>
              <a:ext uri="{FF2B5EF4-FFF2-40B4-BE49-F238E27FC236}">
                <a16:creationId xmlns:a16="http://schemas.microsoft.com/office/drawing/2014/main" id="{F22F5DE9-0241-38C4-EFE6-1303398180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6965" y="5562705"/>
            <a:ext cx="2059371" cy="115324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64D1B13A-84DB-6F2E-C384-80568051D67C}"/>
              </a:ext>
            </a:extLst>
          </p:cNvPr>
          <p:cNvSpPr txBox="1"/>
          <p:nvPr/>
        </p:nvSpPr>
        <p:spPr>
          <a:xfrm>
            <a:off x="4855384" y="6317473"/>
            <a:ext cx="652743" cy="369332"/>
          </a:xfrm>
          <a:prstGeom prst="rect">
            <a:avLst/>
          </a:prstGeom>
          <a:noFill/>
        </p:spPr>
        <p:txBody>
          <a:bodyPr wrap="none" rtlCol="0">
            <a:spAutoFit/>
          </a:bodyPr>
          <a:lstStyle/>
          <a:p>
            <a:r>
              <a:rPr lang="da-DK" dirty="0">
                <a:solidFill>
                  <a:schemeClr val="bg1"/>
                </a:solidFill>
              </a:rPr>
              <a:t>2017</a:t>
            </a:r>
          </a:p>
        </p:txBody>
      </p:sp>
      <p:pic>
        <p:nvPicPr>
          <p:cNvPr id="8" name="Picture 2" descr="Ingen styr på ungerne">
            <a:extLst>
              <a:ext uri="{FF2B5EF4-FFF2-40B4-BE49-F238E27FC236}">
                <a16:creationId xmlns:a16="http://schemas.microsoft.com/office/drawing/2014/main" id="{4D82EABD-46CD-4B4E-697E-99D246783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084" y="5565608"/>
            <a:ext cx="2054188" cy="1150345"/>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106C724F-6EEB-F2D9-8FC3-5F9B88AB06DD}"/>
              </a:ext>
            </a:extLst>
          </p:cNvPr>
          <p:cNvSpPr txBox="1"/>
          <p:nvPr/>
        </p:nvSpPr>
        <p:spPr>
          <a:xfrm>
            <a:off x="7082763" y="6262570"/>
            <a:ext cx="652743" cy="369332"/>
          </a:xfrm>
          <a:prstGeom prst="rect">
            <a:avLst/>
          </a:prstGeom>
          <a:noFill/>
        </p:spPr>
        <p:txBody>
          <a:bodyPr wrap="none" rtlCol="0">
            <a:spAutoFit/>
          </a:bodyPr>
          <a:lstStyle/>
          <a:p>
            <a:r>
              <a:rPr lang="da-DK" dirty="0">
                <a:solidFill>
                  <a:schemeClr val="bg1"/>
                </a:solidFill>
              </a:rPr>
              <a:t>2013</a:t>
            </a:r>
          </a:p>
        </p:txBody>
      </p:sp>
      <p:pic>
        <p:nvPicPr>
          <p:cNvPr id="1034" name="Picture 10" descr="Opdrag en vinder - dine børn fortjener det">
            <a:extLst>
              <a:ext uri="{FF2B5EF4-FFF2-40B4-BE49-F238E27FC236}">
                <a16:creationId xmlns:a16="http://schemas.microsoft.com/office/drawing/2014/main" id="{E4967E44-AA89-0563-3402-E5C9E7660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2327" y="5523875"/>
            <a:ext cx="1847212" cy="116293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felt 9">
            <a:extLst>
              <a:ext uri="{FF2B5EF4-FFF2-40B4-BE49-F238E27FC236}">
                <a16:creationId xmlns:a16="http://schemas.microsoft.com/office/drawing/2014/main" id="{DCC27F73-BE04-B95A-4E9D-D9EDA6C63A64}"/>
              </a:ext>
            </a:extLst>
          </p:cNvPr>
          <p:cNvSpPr txBox="1"/>
          <p:nvPr/>
        </p:nvSpPr>
        <p:spPr>
          <a:xfrm>
            <a:off x="7986231" y="6087160"/>
            <a:ext cx="1869423" cy="646331"/>
          </a:xfrm>
          <a:prstGeom prst="rect">
            <a:avLst/>
          </a:prstGeom>
          <a:noFill/>
        </p:spPr>
        <p:txBody>
          <a:bodyPr wrap="none" rtlCol="0">
            <a:spAutoFit/>
          </a:bodyPr>
          <a:lstStyle/>
          <a:p>
            <a:r>
              <a:rPr lang="da-DK" dirty="0">
                <a:solidFill>
                  <a:schemeClr val="bg1"/>
                </a:solidFill>
              </a:rPr>
              <a:t>Opdrag en vinder</a:t>
            </a:r>
          </a:p>
          <a:p>
            <a:r>
              <a:rPr lang="da-DK" dirty="0">
                <a:solidFill>
                  <a:schemeClr val="bg1"/>
                </a:solidFill>
              </a:rPr>
              <a:t>                      2017</a:t>
            </a:r>
          </a:p>
        </p:txBody>
      </p:sp>
      <p:pic>
        <p:nvPicPr>
          <p:cNvPr id="1036" name="Picture 12" descr="Hjælp – Vi har fået Børn! | Presse | DR">
            <a:extLst>
              <a:ext uri="{FF2B5EF4-FFF2-40B4-BE49-F238E27FC236}">
                <a16:creationId xmlns:a16="http://schemas.microsoft.com/office/drawing/2014/main" id="{669A897E-C6DE-DB64-EBD3-1F0CCC9FFD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6651" y="5516602"/>
            <a:ext cx="2050039" cy="1170203"/>
          </a:xfrm>
          <a:prstGeom prst="rect">
            <a:avLst/>
          </a:prstGeom>
          <a:noFill/>
          <a:extLst>
            <a:ext uri="{909E8E84-426E-40DD-AFC4-6F175D3DCCD1}">
              <a14:hiddenFill xmlns:a14="http://schemas.microsoft.com/office/drawing/2010/main">
                <a:solidFill>
                  <a:srgbClr val="FFFFFF"/>
                </a:solidFill>
              </a14:hiddenFill>
            </a:ext>
          </a:extLst>
        </p:spPr>
      </p:pic>
      <p:sp>
        <p:nvSpPr>
          <p:cNvPr id="11" name="Tekstfelt 10">
            <a:extLst>
              <a:ext uri="{FF2B5EF4-FFF2-40B4-BE49-F238E27FC236}">
                <a16:creationId xmlns:a16="http://schemas.microsoft.com/office/drawing/2014/main" id="{17F8E76D-D0B2-DF66-CD65-8FACC22A61E4}"/>
              </a:ext>
            </a:extLst>
          </p:cNvPr>
          <p:cNvSpPr txBox="1"/>
          <p:nvPr/>
        </p:nvSpPr>
        <p:spPr>
          <a:xfrm>
            <a:off x="1055373" y="6119930"/>
            <a:ext cx="2202418" cy="923330"/>
          </a:xfrm>
          <a:prstGeom prst="rect">
            <a:avLst/>
          </a:prstGeom>
          <a:noFill/>
          <a:ln>
            <a:solidFill>
              <a:schemeClr val="bg1"/>
            </a:solidFill>
          </a:ln>
        </p:spPr>
        <p:txBody>
          <a:bodyPr wrap="square">
            <a:spAutoFit/>
          </a:bodyPr>
          <a:lstStyle/>
          <a:p>
            <a:pPr algn="l"/>
            <a:r>
              <a:rPr lang="da-DK" b="0" i="0" dirty="0">
                <a:solidFill>
                  <a:srgbClr val="040C28"/>
                </a:solidFill>
                <a:effectLst/>
                <a:latin typeface="Aptos" panose="020B0004020202020204" pitchFamily="34" charset="0"/>
              </a:rPr>
              <a:t> </a:t>
            </a:r>
            <a:r>
              <a:rPr lang="da-DK" b="0" i="0" dirty="0">
                <a:solidFill>
                  <a:schemeClr val="bg1"/>
                </a:solidFill>
                <a:effectLst/>
                <a:latin typeface="Aptos" panose="020B0004020202020204" pitchFamily="34" charset="0"/>
              </a:rPr>
              <a:t>”Hjælp - Vi har fået børn!” (2002)</a:t>
            </a:r>
            <a:br>
              <a:rPr lang="da-DK" b="0" i="0" dirty="0">
                <a:solidFill>
                  <a:schemeClr val="bg1"/>
                </a:solidFill>
                <a:effectLst/>
                <a:highlight>
                  <a:srgbClr val="FFFFFF"/>
                </a:highlight>
                <a:latin typeface="Aptos" panose="020B0004020202020204" pitchFamily="34" charset="0"/>
              </a:rPr>
            </a:br>
            <a:endParaRPr lang="da-DK" dirty="0">
              <a:solidFill>
                <a:schemeClr val="bg1"/>
              </a:solidFill>
              <a:latin typeface="Aptos" panose="020B0004020202020204" pitchFamily="34" charset="0"/>
            </a:endParaRPr>
          </a:p>
        </p:txBody>
      </p:sp>
      <p:pic>
        <p:nvPicPr>
          <p:cNvPr id="1038" name="Picture 14" descr="Børn kan udvikle narcissistiske træk - Berith Siegumfeldt">
            <a:extLst>
              <a:ext uri="{FF2B5EF4-FFF2-40B4-BE49-F238E27FC236}">
                <a16:creationId xmlns:a16="http://schemas.microsoft.com/office/drawing/2014/main" id="{5F0F8D22-055C-FB1A-036B-20A123BF178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283" b="13170"/>
          <a:stretch/>
        </p:blipFill>
        <p:spPr bwMode="auto">
          <a:xfrm>
            <a:off x="10162484" y="1530180"/>
            <a:ext cx="1578914" cy="1791092"/>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401CC9E9-4A01-6D72-FF61-8C0E7D61F0E0}"/>
              </a:ext>
            </a:extLst>
          </p:cNvPr>
          <p:cNvSpPr txBox="1"/>
          <p:nvPr/>
        </p:nvSpPr>
        <p:spPr>
          <a:xfrm>
            <a:off x="10090709" y="3520027"/>
            <a:ext cx="2054188" cy="2862322"/>
          </a:xfrm>
          <a:prstGeom prst="rect">
            <a:avLst/>
          </a:prstGeom>
          <a:noFill/>
        </p:spPr>
        <p:txBody>
          <a:bodyPr wrap="square">
            <a:spAutoFit/>
          </a:bodyPr>
          <a:lstStyle/>
          <a:p>
            <a:r>
              <a:rPr lang="da-DK" dirty="0"/>
              <a:t>Lola Jensen – sig nej:</a:t>
            </a:r>
          </a:p>
          <a:p>
            <a:r>
              <a:rPr lang="da-DK" dirty="0">
                <a:hlinkClick r:id="rId7"/>
              </a:rPr>
              <a:t>https://www.facebook.com/tv2nord/videos/lola-jensen-l%C3%A6r-at-sige-nej/10213629242619969/?locale=da_DK</a:t>
            </a:r>
            <a:endParaRPr lang="da-DK" dirty="0"/>
          </a:p>
          <a:p>
            <a:endParaRPr lang="da-DK" dirty="0"/>
          </a:p>
        </p:txBody>
      </p:sp>
    </p:spTree>
    <p:extLst>
      <p:ext uri="{BB962C8B-B14F-4D97-AF65-F5344CB8AC3E}">
        <p14:creationId xmlns:p14="http://schemas.microsoft.com/office/powerpoint/2010/main" val="2017189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B6296-33EA-44C5-A806-7715E580DA53}"/>
              </a:ext>
            </a:extLst>
          </p:cNvPr>
          <p:cNvSpPr>
            <a:spLocks noGrp="1"/>
          </p:cNvSpPr>
          <p:nvPr>
            <p:ph type="title"/>
          </p:nvPr>
        </p:nvSpPr>
        <p:spPr/>
        <p:txBody>
          <a:bodyPr>
            <a:normAutofit/>
          </a:bodyPr>
          <a:lstStyle/>
          <a:p>
            <a:r>
              <a:rPr lang="da-DK" sz="2800" b="1" dirty="0">
                <a:latin typeface="Aptos" panose="020B0004020202020204" pitchFamily="34" charset="0"/>
              </a:rPr>
              <a:t>Den senmoderne familie </a:t>
            </a:r>
          </a:p>
        </p:txBody>
      </p:sp>
      <p:sp>
        <p:nvSpPr>
          <p:cNvPr id="3" name="Pladsholder til indhold 2">
            <a:extLst>
              <a:ext uri="{FF2B5EF4-FFF2-40B4-BE49-F238E27FC236}">
                <a16:creationId xmlns:a16="http://schemas.microsoft.com/office/drawing/2014/main" id="{230505E1-48B2-4D75-BC51-E915F822C366}"/>
              </a:ext>
            </a:extLst>
          </p:cNvPr>
          <p:cNvSpPr>
            <a:spLocks noGrp="1"/>
          </p:cNvSpPr>
          <p:nvPr>
            <p:ph idx="1"/>
          </p:nvPr>
        </p:nvSpPr>
        <p:spPr>
          <a:xfrm>
            <a:off x="838200" y="1623767"/>
            <a:ext cx="10515600" cy="4351338"/>
          </a:xfrm>
        </p:spPr>
        <p:txBody>
          <a:bodyPr>
            <a:noAutofit/>
          </a:bodyPr>
          <a:lstStyle/>
          <a:p>
            <a:pPr marL="0" indent="0">
              <a:buNone/>
            </a:pPr>
            <a:r>
              <a:rPr lang="da-DK" sz="1800" dirty="0">
                <a:latin typeface="Aptos" panose="020B0004020202020204" pitchFamily="34" charset="0"/>
              </a:rPr>
              <a:t>Den senmoderne familie kan beskrives som en </a:t>
            </a:r>
            <a:r>
              <a:rPr lang="da-DK" sz="1800" i="1" dirty="0">
                <a:latin typeface="Aptos" panose="020B0004020202020204" pitchFamily="34" charset="0"/>
              </a:rPr>
              <a:t>forhandlingsfamilie</a:t>
            </a:r>
            <a:r>
              <a:rPr lang="da-DK" sz="1800" dirty="0">
                <a:latin typeface="Aptos" panose="020B0004020202020204" pitchFamily="34" charset="0"/>
              </a:rPr>
              <a:t>, hvor der med forhandling menes, at det er argumenternes vægt, der er afgørende i familiens beslutninger og ikke den voksnes styrke- og magtposition.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Forhandling og argumentation varetager ideelt set både børnenes selvstændighed og forældrenes ønske om social kontrol. Barnet vil opleve, at regler og grænser ikke er endegyldige og indiskutable, men kan laves om, og kompromisser kan forhandles og opnås med de voksne.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Forhandlingsfamilien har erstattet tidligere tiders mere autoritære familie, og det positive resultat af denne udvikling er, at børn i dag er mere kravstillende, mindre bange for autoriteter og optræder med større selvværd i sociale sammenhænge. Dog er der omvendt risiko for, at den svækkede autoritetstro og de flydende regler kan skabe grænsesøgende, egoistiske og usikre børn. </a:t>
            </a:r>
          </a:p>
          <a:p>
            <a:endParaRPr lang="da-DK" sz="1800" dirty="0">
              <a:latin typeface="Aptos" panose="020B0004020202020204" pitchFamily="34" charset="0"/>
            </a:endParaRPr>
          </a:p>
        </p:txBody>
      </p:sp>
      <p:pic>
        <p:nvPicPr>
          <p:cNvPr id="8194" name="Picture 2" descr="Billedresultat for curling bÃ¸rn">
            <a:extLst>
              <a:ext uri="{FF2B5EF4-FFF2-40B4-BE49-F238E27FC236}">
                <a16:creationId xmlns:a16="http://schemas.microsoft.com/office/drawing/2014/main" id="{DC760D34-0AC7-4A8D-A752-1EFDC3B202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3473" y="1623767"/>
            <a:ext cx="6277090" cy="468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5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029AD5-3FB3-4221-A651-811E13F5C68E}"/>
              </a:ext>
            </a:extLst>
          </p:cNvPr>
          <p:cNvSpPr>
            <a:spLocks noGrp="1"/>
          </p:cNvSpPr>
          <p:nvPr>
            <p:ph type="title"/>
          </p:nvPr>
        </p:nvSpPr>
        <p:spPr>
          <a:xfrm>
            <a:off x="838200" y="134937"/>
            <a:ext cx="10515600" cy="1325563"/>
          </a:xfrm>
        </p:spPr>
        <p:txBody>
          <a:bodyPr>
            <a:normAutofit/>
          </a:bodyPr>
          <a:lstStyle/>
          <a:p>
            <a:r>
              <a:rPr lang="da-DK" sz="2800" b="1" dirty="0">
                <a:latin typeface="Aptos Display" panose="020B0004020202020204" pitchFamily="34" charset="0"/>
              </a:rPr>
              <a:t>Vilkår for den senmoderne familie</a:t>
            </a:r>
          </a:p>
        </p:txBody>
      </p:sp>
      <p:sp>
        <p:nvSpPr>
          <p:cNvPr id="3" name="Pladsholder til indhold 2">
            <a:extLst>
              <a:ext uri="{FF2B5EF4-FFF2-40B4-BE49-F238E27FC236}">
                <a16:creationId xmlns:a16="http://schemas.microsoft.com/office/drawing/2014/main" id="{EC2E31B5-EC24-4D99-BEC7-735ED7B586CE}"/>
              </a:ext>
            </a:extLst>
          </p:cNvPr>
          <p:cNvSpPr>
            <a:spLocks noGrp="1"/>
          </p:cNvSpPr>
          <p:nvPr>
            <p:ph idx="1"/>
          </p:nvPr>
        </p:nvSpPr>
        <p:spPr>
          <a:xfrm>
            <a:off x="838200" y="1460499"/>
            <a:ext cx="10515600" cy="5262563"/>
          </a:xfrm>
        </p:spPr>
        <p:txBody>
          <a:bodyPr>
            <a:normAutofit fontScale="92500" lnSpcReduction="20000"/>
          </a:bodyPr>
          <a:lstStyle/>
          <a:p>
            <a:pPr marL="0" indent="0">
              <a:buNone/>
            </a:pPr>
            <a:r>
              <a:rPr lang="da-DK" sz="1900" dirty="0">
                <a:latin typeface="Aptos" panose="020B0004020202020204" pitchFamily="34" charset="0"/>
              </a:rPr>
              <a:t>Den senmoderne families fokus på barnets rettigheder og dens optagethed af at give børnene så god en opvækst som overhovedet mulig bringer børnene ind i familiens centrum – på godt og ondt.</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Det skyldes bl.a. en række vilkår for den senmoderne familie: </a:t>
            </a:r>
          </a:p>
          <a:p>
            <a:pPr marL="514350" indent="-514350">
              <a:buAutoNum type="arabicParenR"/>
            </a:pPr>
            <a:r>
              <a:rPr lang="da-DK" sz="1900" dirty="0">
                <a:latin typeface="Aptos" panose="020B0004020202020204" pitchFamily="34" charset="0"/>
              </a:rPr>
              <a:t>De fleste børn i dag vokser op med kun én søskende. Det giver forældrene større mulighed for at koncentrere sig om det enkelte barn, og det giver omvendt det enkelte barn større mulighed for at få forældrenes udelte opmærksomhed. </a:t>
            </a:r>
          </a:p>
          <a:p>
            <a:pPr marL="514350" indent="-514350">
              <a:buAutoNum type="arabicParenR"/>
            </a:pPr>
            <a:r>
              <a:rPr lang="da-DK" sz="1900" dirty="0">
                <a:latin typeface="Aptos" panose="020B0004020202020204" pitchFamily="34" charset="0"/>
              </a:rPr>
              <a:t>Desuden er de få børn i familien som regel ønskebørn takket været mulighederne for svangerskabsforebyggelse og abort. De har forældrenes ubetingede kærlighed, og ofte er følelserne mellem barn og forældre meget stærke i den senmoderne familie. </a:t>
            </a:r>
          </a:p>
          <a:p>
            <a:pPr marL="514350" indent="-514350">
              <a:buFont typeface="Arial" panose="020B0604020202020204" pitchFamily="34" charset="0"/>
              <a:buAutoNum type="arabicParenR"/>
            </a:pPr>
            <a:r>
              <a:rPr lang="da-DK" sz="1900" dirty="0">
                <a:latin typeface="Aptos" panose="020B0004020202020204" pitchFamily="34" charset="0"/>
              </a:rPr>
              <a:t>Man kan tale om </a:t>
            </a:r>
            <a:r>
              <a:rPr lang="da-DK" sz="1900" i="1" dirty="0">
                <a:latin typeface="Aptos" panose="020B0004020202020204" pitchFamily="34" charset="0"/>
              </a:rPr>
              <a:t>den barnecentrerede familie</a:t>
            </a:r>
            <a:r>
              <a:rPr lang="da-DK" sz="1900" dirty="0">
                <a:latin typeface="Aptos" panose="020B0004020202020204" pitchFamily="34" charset="0"/>
              </a:rPr>
              <a:t>, der bruger den sparsomme tid efter arbejdet til at koncentrere sig om børnene. Det er især deres aktiviteter og behov og ikke de voksnes, der strukturerer livet i den senmoderne familie. Ofte forsøger man at komme barnets behov i møde for at undgå konflikter i den begrænsede tid, man har sammen. </a:t>
            </a:r>
          </a:p>
          <a:p>
            <a:pPr marL="514350" indent="-514350">
              <a:buFont typeface="Arial" panose="020B0604020202020204" pitchFamily="34" charset="0"/>
              <a:buAutoNum type="arabicParenR"/>
            </a:pPr>
            <a:r>
              <a:rPr lang="da-DK" sz="1900" dirty="0">
                <a:latin typeface="Aptos" panose="020B0004020202020204" pitchFamily="34" charset="0"/>
              </a:rPr>
              <a:t>Takket være psykologisk og pædagogisk viden er forældre i dag opmærksomme på at den måde de opdrager barnet på har betydning for dets opvækst og måske også for dets videre succes i livet. Denne viden kan let skabe </a:t>
            </a:r>
            <a:r>
              <a:rPr lang="da-DK" sz="1900" i="1" dirty="0">
                <a:latin typeface="Aptos" panose="020B0004020202020204" pitchFamily="34" charset="0"/>
              </a:rPr>
              <a:t>usikkerhed</a:t>
            </a:r>
            <a:r>
              <a:rPr lang="da-DK" sz="1900" dirty="0">
                <a:latin typeface="Aptos" panose="020B0004020202020204" pitchFamily="34" charset="0"/>
              </a:rPr>
              <a:t>, om man nu gør det rigtige, om ens projekter med barnet vil lykkes. Nutidens forældre bliver ofte omtalt som bekymrede "helikopterforældre", der konstant overvåger deres børn for at kunne være klar ved den mindste udfordring, de udsættes for. </a:t>
            </a:r>
          </a:p>
          <a:p>
            <a:pPr marL="514350" indent="-514350">
              <a:buFont typeface="Arial" panose="020B0604020202020204" pitchFamily="34" charset="0"/>
              <a:buAutoNum type="arabicParenR"/>
            </a:pPr>
            <a:r>
              <a:rPr lang="da-DK" sz="1900" dirty="0">
                <a:latin typeface="Aptos" panose="020B0004020202020204" pitchFamily="34" charset="0"/>
              </a:rPr>
              <a:t>Usikkerheden i opdragelsen i dag skal dog også ses på baggrund af den norm- og traditionsopløsning, der kendetegner det senmoderne samfund. Alt kan i princippet sættes til diskussion, alt er muligt, alt kan forhandles. </a:t>
            </a:r>
          </a:p>
          <a:p>
            <a:pPr marL="514350" indent="-514350">
              <a:buAutoNum type="arabicParenR"/>
            </a:pPr>
            <a:endParaRPr lang="da-DK" dirty="0"/>
          </a:p>
          <a:p>
            <a:endParaRPr lang="da-DK" dirty="0"/>
          </a:p>
        </p:txBody>
      </p:sp>
    </p:spTree>
    <p:extLst>
      <p:ext uri="{BB962C8B-B14F-4D97-AF65-F5344CB8AC3E}">
        <p14:creationId xmlns:p14="http://schemas.microsoft.com/office/powerpoint/2010/main" val="115639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27E767-D92E-4E4E-843E-24BBD0182219}"/>
              </a:ext>
            </a:extLst>
          </p:cNvPr>
          <p:cNvSpPr>
            <a:spLocks noGrp="1"/>
          </p:cNvSpPr>
          <p:nvPr>
            <p:ph type="title"/>
          </p:nvPr>
        </p:nvSpPr>
        <p:spPr/>
        <p:txBody>
          <a:bodyPr>
            <a:normAutofit/>
          </a:bodyPr>
          <a:lstStyle/>
          <a:p>
            <a:r>
              <a:rPr lang="da-DK" sz="2800" b="1" dirty="0">
                <a:latin typeface="Aptos Display" panose="020B0004020202020204" pitchFamily="34" charset="0"/>
              </a:rPr>
              <a:t>Yderligere kendetegn for den senmoderne familie </a:t>
            </a:r>
          </a:p>
        </p:txBody>
      </p:sp>
      <p:sp>
        <p:nvSpPr>
          <p:cNvPr id="3" name="Pladsholder til indhold 2">
            <a:extLst>
              <a:ext uri="{FF2B5EF4-FFF2-40B4-BE49-F238E27FC236}">
                <a16:creationId xmlns:a16="http://schemas.microsoft.com/office/drawing/2014/main" id="{4E6BFC35-EB85-4CEE-A930-D106108E2DE1}"/>
              </a:ext>
            </a:extLst>
          </p:cNvPr>
          <p:cNvSpPr>
            <a:spLocks noGrp="1"/>
          </p:cNvSpPr>
          <p:nvPr>
            <p:ph idx="1"/>
          </p:nvPr>
        </p:nvSpPr>
        <p:spPr>
          <a:xfrm>
            <a:off x="838200" y="1618236"/>
            <a:ext cx="8673445" cy="4351338"/>
          </a:xfrm>
        </p:spPr>
        <p:txBody>
          <a:bodyPr>
            <a:noAutofit/>
          </a:bodyPr>
          <a:lstStyle/>
          <a:p>
            <a:pPr marL="0" indent="0">
              <a:buNone/>
            </a:pPr>
            <a:r>
              <a:rPr lang="da-DK" sz="1800" dirty="0">
                <a:latin typeface="Aptos" panose="020B0004020202020204" pitchFamily="34" charset="0"/>
              </a:rPr>
              <a:t>Den senmoderne familie er præget af </a:t>
            </a:r>
            <a:r>
              <a:rPr lang="da-DK" sz="1800" i="1" dirty="0">
                <a:latin typeface="Aptos" panose="020B0004020202020204" pitchFamily="34" charset="0"/>
              </a:rPr>
              <a:t>ustabilitet</a:t>
            </a:r>
            <a:r>
              <a:rPr lang="da-DK" sz="1800" dirty="0">
                <a:latin typeface="Aptos" panose="020B0004020202020204" pitchFamily="34" charset="0"/>
              </a:rPr>
              <a:t>. </a:t>
            </a:r>
          </a:p>
          <a:p>
            <a:r>
              <a:rPr lang="da-DK" sz="1800" dirty="0">
                <a:latin typeface="Aptos" panose="020B0004020202020204" pitchFamily="34" charset="0"/>
              </a:rPr>
              <a:t>Ifølge tal fra Danmarks Statistik ender 46 procent af alle ægteskaber i dag i skilsmisser. Flere børn vokser af den grund op med en enlig forsørger, bor på skift hos mor og far eller kommer til at leve i en ny sammenbragt familie</a:t>
            </a:r>
          </a:p>
          <a:p>
            <a:endParaRPr lang="da-DK" sz="1800" dirty="0">
              <a:latin typeface="Aptos" panose="020B0004020202020204" pitchFamily="34" charset="0"/>
            </a:endParaRPr>
          </a:p>
          <a:p>
            <a:r>
              <a:rPr lang="da-DK" sz="1800" dirty="0">
                <a:latin typeface="Aptos" panose="020B0004020202020204" pitchFamily="34" charset="0"/>
              </a:rPr>
              <a:t>Den senmoderne familie er kendetegnet ved, at begge ægtefæller typisk er i arbejde. Dermed er familien ikke længere organiseret omkring to komplementære roller som i den traditionelle husmorfamilie, hvor manden var lønarbejder og kvinden tog sig af husarbejdet, men man kan i stedet tale om </a:t>
            </a:r>
            <a:r>
              <a:rPr lang="da-DK" sz="1800" i="1" dirty="0">
                <a:latin typeface="Aptos" panose="020B0004020202020204" pitchFamily="34" charset="0"/>
              </a:rPr>
              <a:t>den</a:t>
            </a:r>
            <a:r>
              <a:rPr lang="da-DK" sz="1800" dirty="0">
                <a:latin typeface="Aptos" panose="020B0004020202020204" pitchFamily="34" charset="0"/>
              </a:rPr>
              <a:t> </a:t>
            </a:r>
            <a:r>
              <a:rPr lang="da-DK" sz="1800" i="1" dirty="0">
                <a:latin typeface="Aptos" panose="020B0004020202020204" pitchFamily="34" charset="0"/>
              </a:rPr>
              <a:t>symmetriske familie</a:t>
            </a:r>
            <a:r>
              <a:rPr lang="da-DK" sz="1800" dirty="0">
                <a:latin typeface="Aptos" panose="020B0004020202020204" pitchFamily="34" charset="0"/>
              </a:rPr>
              <a:t>, hvor begge parter har lønarbejde og ideelt set deles om husarbejdet</a:t>
            </a:r>
          </a:p>
          <a:p>
            <a:pPr marL="0" indent="0">
              <a:buNone/>
            </a:pPr>
            <a:r>
              <a:rPr lang="da-DK" sz="1800" dirty="0">
                <a:latin typeface="Aptos" panose="020B0004020202020204" pitchFamily="34" charset="0"/>
              </a:rPr>
              <a:t> </a:t>
            </a:r>
          </a:p>
          <a:p>
            <a:r>
              <a:rPr lang="da-DK" sz="1800" dirty="0">
                <a:latin typeface="Aptos" panose="020B0004020202020204" pitchFamily="34" charset="0"/>
              </a:rPr>
              <a:t>Ønsket om at være noget for barnet og komme dets behov i møde kommer i den symmetriske familie let i konflikt med den knaphed på tid, mange forældre oplever, især mens børnene er små, og hvis forældrene begge gør karriere. Den symmetriske familie skaber et stort behov for organiseret tilsyn med børnene uden for familien i form af fx daginstitution </a:t>
            </a:r>
          </a:p>
          <a:p>
            <a:endParaRPr lang="da-DK" sz="1800" dirty="0">
              <a:latin typeface="Aptos" panose="020B0004020202020204" pitchFamily="34" charset="0"/>
            </a:endParaRPr>
          </a:p>
          <a:p>
            <a:endParaRPr lang="da-DK" sz="2200" dirty="0"/>
          </a:p>
          <a:p>
            <a:endParaRPr lang="da-DK" sz="2200" dirty="0"/>
          </a:p>
          <a:p>
            <a:endParaRPr lang="da-DK" sz="2200" dirty="0"/>
          </a:p>
        </p:txBody>
      </p:sp>
      <p:pic>
        <p:nvPicPr>
          <p:cNvPr id="5122" name="Picture 2" descr="Lidt for travl hverdag? Spar tid og penge med måltidskasser">
            <a:extLst>
              <a:ext uri="{FF2B5EF4-FFF2-40B4-BE49-F238E27FC236}">
                <a16:creationId xmlns:a16="http://schemas.microsoft.com/office/drawing/2014/main" id="{CEACBE82-C4C7-C236-D66F-E30CBC084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5572" y="4938222"/>
            <a:ext cx="2225621" cy="144010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ow to Keep the House Clean With Small Kids - Mom Makes Joy">
            <a:extLst>
              <a:ext uri="{FF2B5EF4-FFF2-40B4-BE49-F238E27FC236}">
                <a16:creationId xmlns:a16="http://schemas.microsoft.com/office/drawing/2014/main" id="{C1CD9405-C77C-ECB6-CA50-76B76842C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5668" y="3110077"/>
            <a:ext cx="2165427" cy="144010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Den lykkelige skilsmisse er en myte, som går ud over børnene | Kristeligt  Dagblad">
            <a:extLst>
              <a:ext uri="{FF2B5EF4-FFF2-40B4-BE49-F238E27FC236}">
                <a16:creationId xmlns:a16="http://schemas.microsoft.com/office/drawing/2014/main" id="{B007CC30-26E8-6372-9689-72DB63781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5572" y="1281933"/>
            <a:ext cx="2165427" cy="1440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60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53287-B5D4-1CB5-9AEE-3BF5C410C8D6}"/>
              </a:ext>
            </a:extLst>
          </p:cNvPr>
          <p:cNvSpPr>
            <a:spLocks noGrp="1"/>
          </p:cNvSpPr>
          <p:nvPr>
            <p:ph type="title"/>
          </p:nvPr>
        </p:nvSpPr>
        <p:spPr/>
        <p:txBody>
          <a:bodyPr>
            <a:normAutofit/>
          </a:bodyPr>
          <a:lstStyle/>
          <a:p>
            <a:r>
              <a:rPr lang="da-DK" sz="2800" b="1" dirty="0">
                <a:latin typeface="Aptos Display" panose="020B0004020202020204" pitchFamily="34" charset="0"/>
              </a:rPr>
              <a:t>4 familietyper </a:t>
            </a:r>
          </a:p>
        </p:txBody>
      </p:sp>
      <p:sp>
        <p:nvSpPr>
          <p:cNvPr id="3" name="Pladsholder til indhold 2">
            <a:extLst>
              <a:ext uri="{FF2B5EF4-FFF2-40B4-BE49-F238E27FC236}">
                <a16:creationId xmlns:a16="http://schemas.microsoft.com/office/drawing/2014/main" id="{39B7ABC7-2578-96B3-36B1-45D0DEA873D7}"/>
              </a:ext>
            </a:extLst>
          </p:cNvPr>
          <p:cNvSpPr>
            <a:spLocks noGrp="1"/>
          </p:cNvSpPr>
          <p:nvPr>
            <p:ph idx="1"/>
          </p:nvPr>
        </p:nvSpPr>
        <p:spPr/>
        <p:txBody>
          <a:bodyPr>
            <a:normAutofit/>
          </a:bodyPr>
          <a:lstStyle/>
          <a:p>
            <a:pPr marL="0" indent="0">
              <a:buNone/>
            </a:pPr>
            <a:r>
              <a:rPr lang="da-DK" sz="1800" dirty="0">
                <a:latin typeface="Aptos" panose="020B0004020202020204" pitchFamily="34" charset="0"/>
              </a:rPr>
              <a:t>Professor Lars </a:t>
            </a:r>
            <a:r>
              <a:rPr lang="da-DK" sz="1800" dirty="0" err="1">
                <a:latin typeface="Aptos" panose="020B0004020202020204" pitchFamily="34" charset="0"/>
              </a:rPr>
              <a:t>Dencik</a:t>
            </a:r>
            <a:r>
              <a:rPr lang="da-DK" sz="1800" dirty="0">
                <a:latin typeface="Aptos" panose="020B0004020202020204" pitchFamily="34" charset="0"/>
              </a:rPr>
              <a:t>:</a:t>
            </a:r>
          </a:p>
          <a:p>
            <a:pPr marL="0" indent="0">
              <a:buNone/>
            </a:pPr>
            <a:r>
              <a:rPr lang="da-DK" sz="1800" dirty="0">
                <a:latin typeface="Aptos" panose="020B0004020202020204" pitchFamily="34" charset="0"/>
              </a:rPr>
              <a:t>Familien er et fællesskab, der består af forskellige individer</a:t>
            </a:r>
          </a:p>
          <a:p>
            <a:pPr marL="0" indent="0">
              <a:buNone/>
            </a:pPr>
            <a:r>
              <a:rPr lang="da-DK" sz="1800" dirty="0">
                <a:latin typeface="Aptos" panose="020B0004020202020204" pitchFamily="34" charset="0"/>
              </a:rPr>
              <a:t>I det senmoderne samfund vokser det enkelte individs behov for selvrealisering og individuel udfoldelse og kommer let i konflikt med de forpligtelser, individet har overfor familiefællesskabet</a:t>
            </a:r>
          </a:p>
          <a:p>
            <a:pPr marL="0" indent="0">
              <a:buNone/>
            </a:pPr>
            <a:r>
              <a:rPr lang="da-DK" sz="1800" dirty="0">
                <a:latin typeface="Aptos" panose="020B0004020202020204" pitchFamily="34" charset="0"/>
              </a:rPr>
              <a:t>Forskellige familietyper løser dette spændingsforhold på forskellig vis – læs mere på de følgende slides: </a:t>
            </a:r>
          </a:p>
        </p:txBody>
      </p:sp>
      <p:pic>
        <p:nvPicPr>
          <p:cNvPr id="5" name="Billede 4">
            <a:extLst>
              <a:ext uri="{FF2B5EF4-FFF2-40B4-BE49-F238E27FC236}">
                <a16:creationId xmlns:a16="http://schemas.microsoft.com/office/drawing/2014/main" id="{4CB99C47-DC85-A283-3771-27BE35D73256}"/>
              </a:ext>
            </a:extLst>
          </p:cNvPr>
          <p:cNvPicPr>
            <a:picLocks noChangeAspect="1"/>
          </p:cNvPicPr>
          <p:nvPr/>
        </p:nvPicPr>
        <p:blipFill rotWithShape="1">
          <a:blip r:embed="rId2"/>
          <a:srcRect l="38125" t="32084" r="20079" b="32777"/>
          <a:stretch/>
        </p:blipFill>
        <p:spPr>
          <a:xfrm>
            <a:off x="752475" y="3614738"/>
            <a:ext cx="6274170" cy="2967037"/>
          </a:xfrm>
          <a:prstGeom prst="rect">
            <a:avLst/>
          </a:prstGeom>
        </p:spPr>
      </p:pic>
      <p:pic>
        <p:nvPicPr>
          <p:cNvPr id="1026" name="Picture 2" descr="Familie, børn og unge - Hedensted Kommune">
            <a:extLst>
              <a:ext uri="{FF2B5EF4-FFF2-40B4-BE49-F238E27FC236}">
                <a16:creationId xmlns:a16="http://schemas.microsoft.com/office/drawing/2014/main" id="{361BFAC4-6C62-4CC3-66FC-7490209C9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9475" y="4445692"/>
            <a:ext cx="4381500" cy="1305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576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4B7665-9BF2-7C56-313D-222E36B55020}"/>
              </a:ext>
            </a:extLst>
          </p:cNvPr>
          <p:cNvSpPr>
            <a:spLocks noGrp="1"/>
          </p:cNvSpPr>
          <p:nvPr>
            <p:ph type="title"/>
          </p:nvPr>
        </p:nvSpPr>
        <p:spPr/>
        <p:txBody>
          <a:bodyPr>
            <a:normAutofit/>
          </a:bodyPr>
          <a:lstStyle/>
          <a:p>
            <a:r>
              <a:rPr lang="da-DK" sz="2800" b="1" dirty="0">
                <a:latin typeface="Aptos Display" panose="020B0004020202020204" pitchFamily="34" charset="0"/>
              </a:rPr>
              <a:t>Teamfamilien og den patriarkalske familie </a:t>
            </a:r>
          </a:p>
        </p:txBody>
      </p:sp>
      <p:sp>
        <p:nvSpPr>
          <p:cNvPr id="3" name="Pladsholder til indhold 2">
            <a:extLst>
              <a:ext uri="{FF2B5EF4-FFF2-40B4-BE49-F238E27FC236}">
                <a16:creationId xmlns:a16="http://schemas.microsoft.com/office/drawing/2014/main" id="{6F9BC36F-DA41-925F-65BA-3A7EDFC2BA4B}"/>
              </a:ext>
            </a:extLst>
          </p:cNvPr>
          <p:cNvSpPr>
            <a:spLocks noGrp="1"/>
          </p:cNvSpPr>
          <p:nvPr>
            <p:ph idx="1"/>
          </p:nvPr>
        </p:nvSpPr>
        <p:spPr>
          <a:xfrm>
            <a:off x="838200" y="1825624"/>
            <a:ext cx="10515600" cy="4824557"/>
          </a:xfrm>
        </p:spPr>
        <p:txBody>
          <a:bodyPr>
            <a:normAutofit lnSpcReduction="10000"/>
          </a:bodyPr>
          <a:lstStyle/>
          <a:p>
            <a:pPr marL="0" indent="0">
              <a:buNone/>
            </a:pPr>
            <a:r>
              <a:rPr lang="da-DK" sz="1800" b="1" dirty="0">
                <a:latin typeface="Aptos" panose="020B0004020202020204" pitchFamily="34" charset="0"/>
              </a:rPr>
              <a:t>Teamfamilien</a:t>
            </a:r>
            <a:r>
              <a:rPr lang="da-DK" sz="1800" dirty="0">
                <a:latin typeface="Aptos" panose="020B0004020202020204" pitchFamily="34" charset="0"/>
              </a:rPr>
              <a:t> er kendetegnet ved, at de enkelte medlemmer af familien i høj grad har mulighed for at realisere deres egne individuelle projekter, men det sker samtidig med at det afstemmes og koordineres med de andres projekter og med fællesskabets behov</a:t>
            </a:r>
          </a:p>
          <a:p>
            <a:pPr marL="0" indent="0">
              <a:buNone/>
            </a:pPr>
            <a:r>
              <a:rPr lang="da-DK" sz="1800" dirty="0">
                <a:latin typeface="Aptos" panose="020B0004020202020204" pitchFamily="34" charset="0"/>
              </a:rPr>
              <a:t>Det sker gennem frivillige aftaler og forhandlinger, hvor alle berørte parter har noget at skulle have sagt. Familielivet er således præget af en demokratisk og diskuterende atmosfære, hvor alle parter på samme tid er både selvhævdende og kompromissøgende</a:t>
            </a:r>
          </a:p>
          <a:p>
            <a:pPr marL="0" indent="0">
              <a:buNone/>
            </a:pPr>
            <a:endParaRPr lang="da-DK" sz="1800" dirty="0">
              <a:latin typeface="Aptos" panose="020B0004020202020204" pitchFamily="34" charset="0"/>
            </a:endParaRPr>
          </a:p>
          <a:p>
            <a:pPr marL="0" indent="0">
              <a:buNone/>
            </a:pPr>
            <a:r>
              <a:rPr lang="da-DK" sz="1800" b="1" dirty="0">
                <a:latin typeface="Aptos" panose="020B0004020202020204" pitchFamily="34" charset="0"/>
              </a:rPr>
              <a:t>Den patriarkalske familie</a:t>
            </a:r>
            <a:r>
              <a:rPr lang="da-DK" sz="1800" dirty="0">
                <a:latin typeface="Aptos" panose="020B0004020202020204" pitchFamily="34" charset="0"/>
              </a:rPr>
              <a:t> er en familietype, hvor de enkelte medlemmer er underlagt familiefællesskabets krav og forventninger </a:t>
            </a:r>
          </a:p>
          <a:p>
            <a:pPr marL="0" indent="0">
              <a:buNone/>
            </a:pPr>
            <a:r>
              <a:rPr lang="da-DK" sz="1800" dirty="0">
                <a:latin typeface="Aptos" panose="020B0004020202020204" pitchFamily="34" charset="0"/>
              </a:rPr>
              <a:t>Beslutningerne i familien er domineret af familiens patriarkat, der ofte vil være en mand, men også kan være en kvinde. Medlemmernes mulighed for at realisere sig selv er underordnet hensynet til, hvad dette patriarkat mener er bedst og mest nødvendigt for fællesskabet</a:t>
            </a:r>
          </a:p>
          <a:p>
            <a:pPr marL="0" indent="0">
              <a:buNone/>
            </a:pPr>
            <a:r>
              <a:rPr lang="da-DK" sz="1800" dirty="0">
                <a:latin typeface="Aptos" panose="020B0004020202020204" pitchFamily="34" charset="0"/>
              </a:rPr>
              <a:t>I tolkningen eller vurderingen af, hvad der er bedst for fællesskabet, kan familiens patriarkat i større eller mindre grad lytte til de enkelte medlemmers ønsker, således at alt, hvad der besluttes eller gøres i denne familietype, ikke nødvendigvis behøver at blive oplevet som tvang. Indordningen i fællesskabet sker da også gradvist gennem deres socialisation ind i bestemte roller og gennem deres accept af givne traditioner og normer. Familielivet præges af en autoritær ånd, hvor de enkelte medlemmer sjældent er selvhævdende på bekostning af sammenholdet i familien</a:t>
            </a:r>
          </a:p>
        </p:txBody>
      </p:sp>
    </p:spTree>
    <p:extLst>
      <p:ext uri="{BB962C8B-B14F-4D97-AF65-F5344CB8AC3E}">
        <p14:creationId xmlns:p14="http://schemas.microsoft.com/office/powerpoint/2010/main" val="324782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CFF81E-F5F9-F7BC-4A77-A630625C391B}"/>
              </a:ext>
            </a:extLst>
          </p:cNvPr>
          <p:cNvSpPr>
            <a:spLocks noGrp="1"/>
          </p:cNvSpPr>
          <p:nvPr>
            <p:ph type="title"/>
          </p:nvPr>
        </p:nvSpPr>
        <p:spPr/>
        <p:txBody>
          <a:bodyPr>
            <a:normAutofit/>
          </a:bodyPr>
          <a:lstStyle/>
          <a:p>
            <a:r>
              <a:rPr lang="da-DK" sz="2800" b="1" dirty="0">
                <a:latin typeface="Aptos Display" panose="020B0004020202020204" pitchFamily="34" charset="0"/>
              </a:rPr>
              <a:t>Svingdørsfamilien og det sociale akvarium </a:t>
            </a:r>
          </a:p>
        </p:txBody>
      </p:sp>
      <p:sp>
        <p:nvSpPr>
          <p:cNvPr id="3" name="Pladsholder til indhold 2">
            <a:extLst>
              <a:ext uri="{FF2B5EF4-FFF2-40B4-BE49-F238E27FC236}">
                <a16:creationId xmlns:a16="http://schemas.microsoft.com/office/drawing/2014/main" id="{26856DB8-25C3-5C45-419D-0934BB0CCE1A}"/>
              </a:ext>
            </a:extLst>
          </p:cNvPr>
          <p:cNvSpPr>
            <a:spLocks noGrp="1"/>
          </p:cNvSpPr>
          <p:nvPr>
            <p:ph idx="1"/>
          </p:nvPr>
        </p:nvSpPr>
        <p:spPr/>
        <p:txBody>
          <a:bodyPr>
            <a:normAutofit lnSpcReduction="10000"/>
          </a:bodyPr>
          <a:lstStyle/>
          <a:p>
            <a:pPr marL="0" indent="0">
              <a:buNone/>
            </a:pPr>
            <a:r>
              <a:rPr lang="da-DK" sz="1800" b="1" dirty="0" err="1">
                <a:latin typeface="Aptos" panose="020B0004020202020204" pitchFamily="34" charset="0"/>
              </a:rPr>
              <a:t>Svingdørsfamillien</a:t>
            </a:r>
            <a:r>
              <a:rPr lang="da-DK" sz="1800" dirty="0">
                <a:latin typeface="Aptos" panose="020B0004020202020204" pitchFamily="34" charset="0"/>
              </a:rPr>
              <a:t> er en familietype, hvor medlemmerne i høj grad har frihed til at realisere sig selv – f.eks. deres karriere eller fritidsaktiviteter – uden at de skal stå til ansvar over for resten af familien</a:t>
            </a:r>
          </a:p>
          <a:p>
            <a:pPr marL="0" indent="0">
              <a:buNone/>
            </a:pPr>
            <a:r>
              <a:rPr lang="da-DK" sz="1800" dirty="0">
                <a:latin typeface="Aptos" panose="020B0004020202020204" pitchFamily="34" charset="0"/>
              </a:rPr>
              <a:t>Kravene til fællesskab skubbes således i baggrunden, for at den enkelte i så høj grad som mulig kan forfølge sine egne behov og interesser, hvilket betyder at familielivet let bliver anarkistisk og usammenhængende. Familiemedlemmerne mødes sjældent, men går forbi hinanden som i en svingdør</a:t>
            </a:r>
          </a:p>
          <a:p>
            <a:pPr marL="0" indent="0">
              <a:buNone/>
            </a:pPr>
            <a:endParaRPr lang="da-DK" sz="1800" dirty="0">
              <a:latin typeface="Aptos" panose="020B0004020202020204" pitchFamily="34" charset="0"/>
            </a:endParaRPr>
          </a:p>
          <a:p>
            <a:pPr marL="0" indent="0">
              <a:buNone/>
            </a:pPr>
            <a:r>
              <a:rPr lang="da-DK" sz="1800" b="1" dirty="0">
                <a:latin typeface="Aptos" panose="020B0004020202020204" pitchFamily="34" charset="0"/>
              </a:rPr>
              <a:t>Det sociale akvarium</a:t>
            </a:r>
            <a:r>
              <a:rPr lang="da-DK" sz="1800" dirty="0">
                <a:latin typeface="Aptos" panose="020B0004020202020204" pitchFamily="34" charset="0"/>
              </a:rPr>
              <a:t> er en familietype, hvor familiemedlemmerne tilbringer en stor del af tiden sammen, men de foretager sig ikke noget aktivt sammen, der skaber samhørighed</a:t>
            </a:r>
          </a:p>
          <a:p>
            <a:pPr marL="0" indent="0">
              <a:buNone/>
            </a:pPr>
            <a:r>
              <a:rPr lang="da-DK" sz="1800" dirty="0">
                <a:latin typeface="Aptos" panose="020B0004020202020204" pitchFamily="34" charset="0"/>
              </a:rPr>
              <a:t>Man har ikke mange faste rutiner eller ritualer i familien. Det er ikke fordi alle hver især prioriterer deres egne interesser, man gør blot ikke noget for at skabe en følelse af samhørighed i familien</a:t>
            </a:r>
          </a:p>
          <a:p>
            <a:pPr marL="0" indent="0">
              <a:buNone/>
            </a:pPr>
            <a:r>
              <a:rPr lang="da-DK" sz="1800" dirty="0">
                <a:latin typeface="Aptos" panose="020B0004020202020204" pitchFamily="34" charset="0"/>
              </a:rPr>
              <a:t>Ifølge </a:t>
            </a:r>
            <a:r>
              <a:rPr lang="da-DK" sz="1800" dirty="0" err="1">
                <a:latin typeface="Aptos" panose="020B0004020202020204" pitchFamily="34" charset="0"/>
              </a:rPr>
              <a:t>Dencik</a:t>
            </a:r>
            <a:r>
              <a:rPr lang="da-DK" sz="1800" dirty="0">
                <a:latin typeface="Aptos" panose="020B0004020202020204" pitchFamily="34" charset="0"/>
              </a:rPr>
              <a:t> har den kulturelle frisættelse og individualiseringen i det senmoderne samfund gjort mange mennesker orienteringsløse og rådvilde i en grad, så man har fået svært ved at skabe et sammenhængende familiemønster. Hverdagen i denne familietype flyder meget, uden at der opstår egentlige interessekonflikter eller på den anden side oplevelser af samhørighed. Man er sammen uden at være fælles om noget, som fisk i et akvarium.</a:t>
            </a:r>
          </a:p>
        </p:txBody>
      </p:sp>
    </p:spTree>
    <p:extLst>
      <p:ext uri="{BB962C8B-B14F-4D97-AF65-F5344CB8AC3E}">
        <p14:creationId xmlns:p14="http://schemas.microsoft.com/office/powerpoint/2010/main" val="3270560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CA221D-4523-1A24-4DF2-ABBDD2390361}"/>
              </a:ext>
            </a:extLst>
          </p:cNvPr>
          <p:cNvSpPr>
            <a:spLocks noGrp="1"/>
          </p:cNvSpPr>
          <p:nvPr>
            <p:ph type="title"/>
          </p:nvPr>
        </p:nvSpPr>
        <p:spPr/>
        <p:txBody>
          <a:bodyPr>
            <a:normAutofit/>
          </a:bodyPr>
          <a:lstStyle/>
          <a:p>
            <a:r>
              <a:rPr lang="da-DK" sz="2800" b="1" dirty="0">
                <a:latin typeface="Aptos Display" panose="020B0004020202020204" pitchFamily="34" charset="0"/>
              </a:rPr>
              <a:t>Den perfekte opdragelse </a:t>
            </a:r>
          </a:p>
        </p:txBody>
      </p:sp>
      <p:sp>
        <p:nvSpPr>
          <p:cNvPr id="3" name="Pladsholder til indhold 2">
            <a:extLst>
              <a:ext uri="{FF2B5EF4-FFF2-40B4-BE49-F238E27FC236}">
                <a16:creationId xmlns:a16="http://schemas.microsoft.com/office/drawing/2014/main" id="{167CE6B9-2762-3926-E06A-D7D6FB0F9452}"/>
              </a:ext>
            </a:extLst>
          </p:cNvPr>
          <p:cNvSpPr>
            <a:spLocks noGrp="1"/>
          </p:cNvSpPr>
          <p:nvPr>
            <p:ph idx="1"/>
          </p:nvPr>
        </p:nvSpPr>
        <p:spPr>
          <a:xfrm>
            <a:off x="838200" y="1448553"/>
            <a:ext cx="10515600" cy="4351338"/>
          </a:xfrm>
        </p:spPr>
        <p:txBody>
          <a:bodyPr/>
          <a:lstStyle/>
          <a:p>
            <a:pPr marL="0" indent="0">
              <a:buNone/>
            </a:pPr>
            <a:r>
              <a:rPr lang="da-DK" sz="1800" dirty="0">
                <a:latin typeface="Aptos" panose="020B0004020202020204" pitchFamily="34" charset="0"/>
              </a:rPr>
              <a:t>Selv inden for den samme kultur er der ofte store forskelle på, hvordan forældre opdrager deres børn til det sociale livs krav og spilleregler. </a:t>
            </a:r>
            <a:endParaRPr lang="da-DK" dirty="0"/>
          </a:p>
          <a:p>
            <a:pPr marL="0" indent="0">
              <a:buNone/>
            </a:pPr>
            <a:r>
              <a:rPr lang="da-DK" sz="1800" dirty="0">
                <a:latin typeface="Aptos" panose="020B0004020202020204" pitchFamily="34" charset="0"/>
              </a:rPr>
              <a:t>I tv-programmet: ”Den perfekte opdragelse” (2017) møder vi tre forskellige familier, der alle har truffet bevidste valg for deres opdragelsesmetode. Kan I sige noget om deres forskellige opdragelsesmetoder blot ud fra billederne? </a:t>
            </a:r>
          </a:p>
          <a:p>
            <a:pPr marL="0" indent="0">
              <a:buNone/>
            </a:pPr>
            <a:r>
              <a:rPr lang="da-DK" sz="1800" dirty="0">
                <a:latin typeface="Aptos" panose="020B0004020202020204" pitchFamily="34" charset="0"/>
              </a:rPr>
              <a:t>Se udsendelsen her: </a:t>
            </a:r>
            <a:r>
              <a:rPr lang="da-DK" sz="1800" dirty="0">
                <a:latin typeface="Aptos" panose="020B0004020202020204" pitchFamily="34" charset="0"/>
                <a:hlinkClick r:id="rId2"/>
              </a:rPr>
              <a:t>Den perfekte opdragelse? ( 1 ) - mitCFU.dk</a:t>
            </a:r>
            <a:endParaRPr lang="da-DK" sz="1800" dirty="0">
              <a:latin typeface="Aptos" panose="020B0004020202020204" pitchFamily="34" charset="0"/>
            </a:endParaRPr>
          </a:p>
          <a:p>
            <a:pPr marL="0" indent="0">
              <a:buNone/>
            </a:pPr>
            <a:r>
              <a:rPr lang="da-DK" sz="1800" dirty="0">
                <a:latin typeface="Aptos" panose="020B0004020202020204" pitchFamily="34" charset="0"/>
              </a:rPr>
              <a:t>Hvad er din egen opdragelsesstil: </a:t>
            </a:r>
            <a:r>
              <a:rPr lang="da-DK" sz="1800" dirty="0">
                <a:hlinkClick r:id="rId3"/>
              </a:rPr>
              <a:t>https://livsstil.tv2.dk/2017-09-18-test-dig-selv-hvilken-type-opdrager-er-du</a:t>
            </a:r>
            <a:endParaRPr lang="da-DK" sz="1800" dirty="0"/>
          </a:p>
          <a:p>
            <a:pPr marL="0" indent="0">
              <a:buNone/>
            </a:pPr>
            <a:endParaRPr lang="da-DK" sz="1800" dirty="0">
              <a:latin typeface="Aptos" panose="020B0004020202020204" pitchFamily="34" charset="0"/>
            </a:endParaRPr>
          </a:p>
        </p:txBody>
      </p:sp>
      <p:pic>
        <p:nvPicPr>
          <p:cNvPr id="2050" name="Picture 2" descr="TV 2's serie om opdragelse er skrap kost og stærkt fjernsyn - politiken.dk">
            <a:extLst>
              <a:ext uri="{FF2B5EF4-FFF2-40B4-BE49-F238E27FC236}">
                <a16:creationId xmlns:a16="http://schemas.microsoft.com/office/drawing/2014/main" id="{F11D2C4E-336D-FB37-F28C-C83FA134F5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825" y="3925295"/>
            <a:ext cx="3651660" cy="27372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ar du taget stilling til, hvordan du opdrager dine børn?">
            <a:extLst>
              <a:ext uri="{FF2B5EF4-FFF2-40B4-BE49-F238E27FC236}">
                <a16:creationId xmlns:a16="http://schemas.microsoft.com/office/drawing/2014/main" id="{699308F9-EAB8-071F-A281-CF2DA48F5C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7841" y="3925295"/>
            <a:ext cx="4156318" cy="27372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en perfekte opdragelse? - TV 2">
            <a:extLst>
              <a:ext uri="{FF2B5EF4-FFF2-40B4-BE49-F238E27FC236}">
                <a16:creationId xmlns:a16="http://schemas.microsoft.com/office/drawing/2014/main" id="{FB3E3B6B-28CD-89C1-10BE-431BEEFA21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8515" y="3925295"/>
            <a:ext cx="3632612" cy="2690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41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FA73C4-34A2-AAF1-B284-E96475A5E4EB}"/>
              </a:ext>
            </a:extLst>
          </p:cNvPr>
          <p:cNvSpPr>
            <a:spLocks noGrp="1"/>
          </p:cNvSpPr>
          <p:nvPr>
            <p:ph type="title"/>
          </p:nvPr>
        </p:nvSpPr>
        <p:spPr/>
        <p:txBody>
          <a:bodyPr>
            <a:normAutofit/>
          </a:bodyPr>
          <a:lstStyle/>
          <a:p>
            <a:r>
              <a:rPr lang="da-DK" sz="2800" b="1" dirty="0">
                <a:latin typeface="Aptos Display" panose="020B0004020202020204" pitchFamily="34" charset="0"/>
              </a:rPr>
              <a:t>Summeopgave </a:t>
            </a:r>
          </a:p>
        </p:txBody>
      </p:sp>
      <p:sp>
        <p:nvSpPr>
          <p:cNvPr id="3" name="Pladsholder til indhold 2">
            <a:extLst>
              <a:ext uri="{FF2B5EF4-FFF2-40B4-BE49-F238E27FC236}">
                <a16:creationId xmlns:a16="http://schemas.microsoft.com/office/drawing/2014/main" id="{9C4CA476-8828-41D1-F58A-3D6034CA31AE}"/>
              </a:ext>
            </a:extLst>
          </p:cNvPr>
          <p:cNvSpPr>
            <a:spLocks noGrp="1"/>
          </p:cNvSpPr>
          <p:nvPr>
            <p:ph idx="1"/>
          </p:nvPr>
        </p:nvSpPr>
        <p:spPr/>
        <p:txBody>
          <a:bodyPr>
            <a:normAutofit/>
          </a:bodyPr>
          <a:lstStyle/>
          <a:p>
            <a:pPr marL="0" indent="0">
              <a:buNone/>
            </a:pPr>
            <a:r>
              <a:rPr lang="da-DK" sz="1800" dirty="0">
                <a:latin typeface="Aptos" panose="020B0004020202020204" pitchFamily="34" charset="0"/>
              </a:rPr>
              <a:t>Diskuter: </a:t>
            </a:r>
          </a:p>
          <a:p>
            <a:r>
              <a:rPr lang="da-DK" sz="1800" dirty="0">
                <a:latin typeface="Aptos" panose="020B0004020202020204" pitchFamily="34" charset="0"/>
              </a:rPr>
              <a:t>Hvilken af de tre familier – hvis nogen – kan du bedst se dig selv i/se dig selv hente inspiration fra i opdragelsen af dine egne evt. kommende børn. Hvad er det vigtigt for dig at lægge vægt på i opdragelsen af evt. egne børn?</a:t>
            </a:r>
          </a:p>
          <a:p>
            <a:r>
              <a:rPr lang="da-DK" sz="1800" dirty="0">
                <a:latin typeface="Aptos" panose="020B0004020202020204" pitchFamily="34" charset="0"/>
              </a:rPr>
              <a:t>Hvordan opfatter du/I børn og deres opførsel i dag?</a:t>
            </a:r>
          </a:p>
          <a:p>
            <a:r>
              <a:rPr lang="da-DK" sz="1800" dirty="0">
                <a:latin typeface="Aptos" panose="020B0004020202020204" pitchFamily="34" charset="0"/>
              </a:rPr>
              <a:t>Hvor vurderer du/I, at de største problemer ligger i opdragelsen i dag?</a:t>
            </a:r>
          </a:p>
          <a:p>
            <a:r>
              <a:rPr lang="da-DK" sz="1800" dirty="0">
                <a:latin typeface="Aptos" panose="020B0004020202020204" pitchFamily="34" charset="0"/>
              </a:rPr>
              <a:t>Hvad synes du, at dine forældre især gjorde godt i forbindelse med din egen opdragelse? </a:t>
            </a:r>
          </a:p>
          <a:p>
            <a:r>
              <a:rPr lang="da-DK" sz="1800" dirty="0">
                <a:latin typeface="Aptos" panose="020B0004020202020204" pitchFamily="34" charset="0"/>
              </a:rPr>
              <a:t>Hvilke af de 4 opdragelsesstile, som er beskrevet på slide 17-21 kan I koble på de forskellige familier/opdragelsesstile fra ”Den perfekte opdragelse”-udsendelsen – læs også kritikken af undersøgelsen på slide 22</a:t>
            </a:r>
          </a:p>
        </p:txBody>
      </p:sp>
    </p:spTree>
    <p:extLst>
      <p:ext uri="{BB962C8B-B14F-4D97-AF65-F5344CB8AC3E}">
        <p14:creationId xmlns:p14="http://schemas.microsoft.com/office/powerpoint/2010/main" val="188412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1D98B0-B1DD-46D4-B832-ABABA61410BC}"/>
              </a:ext>
            </a:extLst>
          </p:cNvPr>
          <p:cNvSpPr>
            <a:spLocks noGrp="1"/>
          </p:cNvSpPr>
          <p:nvPr>
            <p:ph type="title"/>
          </p:nvPr>
        </p:nvSpPr>
        <p:spPr>
          <a:xfrm>
            <a:off x="838200" y="472454"/>
            <a:ext cx="10515600" cy="862661"/>
          </a:xfrm>
        </p:spPr>
        <p:txBody>
          <a:bodyPr>
            <a:normAutofit/>
          </a:bodyPr>
          <a:lstStyle/>
          <a:p>
            <a:r>
              <a:rPr lang="da-DK" sz="2800" b="1" dirty="0">
                <a:latin typeface="Aptos Display" panose="020B0004020202020204" pitchFamily="34" charset="0"/>
              </a:rPr>
              <a:t>4 opdragelsesstile </a:t>
            </a:r>
          </a:p>
        </p:txBody>
      </p:sp>
      <p:sp>
        <p:nvSpPr>
          <p:cNvPr id="4" name="Rektangel 3">
            <a:extLst>
              <a:ext uri="{FF2B5EF4-FFF2-40B4-BE49-F238E27FC236}">
                <a16:creationId xmlns:a16="http://schemas.microsoft.com/office/drawing/2014/main" id="{6E8CD8E0-CF9D-43D6-94E4-49E9DD8BEB00}"/>
              </a:ext>
            </a:extLst>
          </p:cNvPr>
          <p:cNvSpPr/>
          <p:nvPr/>
        </p:nvSpPr>
        <p:spPr>
          <a:xfrm>
            <a:off x="967509" y="1803059"/>
            <a:ext cx="6201792" cy="4247317"/>
          </a:xfrm>
          <a:prstGeom prst="rect">
            <a:avLst/>
          </a:prstGeom>
        </p:spPr>
        <p:txBody>
          <a:bodyPr wrap="square">
            <a:spAutoFit/>
          </a:bodyPr>
          <a:lstStyle/>
          <a:p>
            <a:r>
              <a:rPr lang="da-DK" dirty="0">
                <a:latin typeface="Aptos" panose="020B0004020202020204" pitchFamily="34" charset="0"/>
              </a:rPr>
              <a:t>I 1960'erne og begyndelsen af 1970'erne foretog den amerikanske psykolog Diana </a:t>
            </a:r>
            <a:r>
              <a:rPr lang="da-DK" dirty="0" err="1">
                <a:latin typeface="Aptos" panose="020B0004020202020204" pitchFamily="34" charset="0"/>
              </a:rPr>
              <a:t>Baumrind</a:t>
            </a:r>
            <a:r>
              <a:rPr lang="da-DK" dirty="0">
                <a:latin typeface="Aptos" panose="020B0004020202020204" pitchFamily="34" charset="0"/>
              </a:rPr>
              <a:t> tre omfattende undersøgelser af sammenhængen mellem forældres måde at udøve omsorg og opdragelse på og karakteristika hos børnene (fx evne til selvkontrol, initiativ, selvstændighed, tillid til andre). </a:t>
            </a:r>
          </a:p>
          <a:p>
            <a:endParaRPr lang="da-DK" dirty="0">
              <a:latin typeface="Aptos" panose="020B0004020202020204" pitchFamily="34" charset="0"/>
            </a:endParaRPr>
          </a:p>
          <a:p>
            <a:r>
              <a:rPr lang="da-DK" dirty="0">
                <a:latin typeface="Aptos" panose="020B0004020202020204" pitchFamily="34" charset="0"/>
              </a:rPr>
              <a:t>Undersøgelserne var baseret på interview med forældrene og på både felt- og laboratorieobservationer af forældrenes og børnenes samspil. </a:t>
            </a:r>
          </a:p>
          <a:p>
            <a:endParaRPr lang="da-DK" dirty="0">
              <a:latin typeface="Aptos" panose="020B0004020202020204" pitchFamily="34" charset="0"/>
            </a:endParaRPr>
          </a:p>
          <a:p>
            <a:r>
              <a:rPr lang="da-DK" dirty="0">
                <a:latin typeface="Aptos" panose="020B0004020202020204" pitchFamily="34" charset="0"/>
              </a:rPr>
              <a:t>På baggrund af resultaterne fra undersøgelserne udviklede </a:t>
            </a:r>
            <a:r>
              <a:rPr lang="da-DK" dirty="0" err="1">
                <a:latin typeface="Aptos" panose="020B0004020202020204" pitchFamily="34" charset="0"/>
              </a:rPr>
              <a:t>Baumrind</a:t>
            </a:r>
            <a:r>
              <a:rPr lang="da-DK" dirty="0">
                <a:latin typeface="Aptos" panose="020B0004020202020204" pitchFamily="34" charset="0"/>
              </a:rPr>
              <a:t> sammen med andre forskere en model, der skelner mellem 4 forskellige opdragelsesstile, der er positivt korreleret med bestemte karakteristika hos børnene.</a:t>
            </a:r>
          </a:p>
        </p:txBody>
      </p:sp>
      <p:pic>
        <p:nvPicPr>
          <p:cNvPr id="7170" name="Picture 2" descr="PPT - Overgange i børns institutionsliv Ny viden og teori PowerPoint  Presentation - ID:2111325">
            <a:extLst>
              <a:ext uri="{FF2B5EF4-FFF2-40B4-BE49-F238E27FC236}">
                <a16:creationId xmlns:a16="http://schemas.microsoft.com/office/drawing/2014/main" id="{2719FA95-39C8-1F0C-110C-C413B98E5A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64" t="9408" r="3470" b="28659"/>
          <a:stretch/>
        </p:blipFill>
        <p:spPr bwMode="auto">
          <a:xfrm>
            <a:off x="7521215" y="903784"/>
            <a:ext cx="4506012" cy="227093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Opdragelse drukner i hensynsbetændelse">
            <a:extLst>
              <a:ext uri="{FF2B5EF4-FFF2-40B4-BE49-F238E27FC236}">
                <a16:creationId xmlns:a16="http://schemas.microsoft.com/office/drawing/2014/main" id="{3C9EE3C7-B45E-7AC2-DB37-BFAB95006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1215" y="3429000"/>
            <a:ext cx="4506012" cy="288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098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EC3CC-6423-4A53-9030-B47534CC098F}"/>
              </a:ext>
            </a:extLst>
          </p:cNvPr>
          <p:cNvSpPr>
            <a:spLocks noGrp="1"/>
          </p:cNvSpPr>
          <p:nvPr>
            <p:ph type="title"/>
          </p:nvPr>
        </p:nvSpPr>
        <p:spPr/>
        <p:txBody>
          <a:bodyPr>
            <a:normAutofit/>
          </a:bodyPr>
          <a:lstStyle/>
          <a:p>
            <a:r>
              <a:rPr lang="da-DK" sz="2800" b="1" dirty="0">
                <a:latin typeface="Aptos Display" panose="020B0004020202020204" pitchFamily="34" charset="0"/>
              </a:rPr>
              <a:t>Den autoritære opdragelsesstil</a:t>
            </a:r>
          </a:p>
        </p:txBody>
      </p:sp>
      <p:sp>
        <p:nvSpPr>
          <p:cNvPr id="3" name="Pladsholder til indhold 2">
            <a:extLst>
              <a:ext uri="{FF2B5EF4-FFF2-40B4-BE49-F238E27FC236}">
                <a16:creationId xmlns:a16="http://schemas.microsoft.com/office/drawing/2014/main" id="{D6BDAA89-B170-4C5F-842A-EDD3C525C64A}"/>
              </a:ext>
            </a:extLst>
          </p:cNvPr>
          <p:cNvSpPr>
            <a:spLocks noGrp="1"/>
          </p:cNvSpPr>
          <p:nvPr>
            <p:ph idx="1"/>
          </p:nvPr>
        </p:nvSpPr>
        <p:spPr>
          <a:xfrm>
            <a:off x="838200" y="1690688"/>
            <a:ext cx="10515600" cy="4351338"/>
          </a:xfrm>
        </p:spPr>
        <p:txBody>
          <a:bodyPr>
            <a:noAutofit/>
          </a:bodyPr>
          <a:lstStyle/>
          <a:p>
            <a:pPr marL="0" indent="0">
              <a:buNone/>
            </a:pPr>
            <a:r>
              <a:rPr lang="da-DK" sz="1800" dirty="0">
                <a:latin typeface="Aptos" panose="020B0004020202020204" pitchFamily="34" charset="0"/>
              </a:rPr>
              <a:t>Er karakteriseret ved at stille mange krav til barnet uden samtidig at være støttende og lydhør i forhold til barnets ønsker og behov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Det drejer sig om forældre, der gennemtrumfer deres krav og regler uden varme og indlevelse i børnenes situation og uden at gå ind i en dialog med dem og lytte til deres meninger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 værdsætter lydighed, respekt for autoriteten, arbejde, tradition og konformitet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Barnets selvstændighedstrang kommer let til at blive opfattet som ulydighed og mangel på respekt</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Ifølge </a:t>
            </a:r>
            <a:r>
              <a:rPr lang="da-DK" sz="1800" dirty="0" err="1">
                <a:latin typeface="Aptos" panose="020B0004020202020204" pitchFamily="34" charset="0"/>
              </a:rPr>
              <a:t>Baumrinds</a:t>
            </a:r>
            <a:r>
              <a:rPr lang="da-DK" sz="1800" dirty="0">
                <a:latin typeface="Aptos" panose="020B0004020202020204" pitchFamily="34" charset="0"/>
              </a:rPr>
              <a:t> undersøgelser har børn, der har været udsat for denne opdragelsesstil, en tendens til at blive mere trodsige, afhængige, socialt tilbagetrukne end andre børn. De har også en tendens til at blive mindre selvstændige og initiativrige og mere usikre på sig selv. Pigerne udvikler sig især i retning af afhængighed og mangel på motivation, mens drengene i højere grad har en tendens til at reagere udad med aggressivitet og fjendtlighed</a:t>
            </a:r>
          </a:p>
          <a:p>
            <a:endParaRPr lang="da-DK" sz="2200" dirty="0"/>
          </a:p>
        </p:txBody>
      </p:sp>
      <p:pic>
        <p:nvPicPr>
          <p:cNvPr id="1026" name="Picture 2" descr="Billedresultat for autoritÃ¦r opdragelse">
            <a:extLst>
              <a:ext uri="{FF2B5EF4-FFF2-40B4-BE49-F238E27FC236}">
                <a16:creationId xmlns:a16="http://schemas.microsoft.com/office/drawing/2014/main" id="{05B76221-52CE-44FD-8BB9-3345EE07B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2668" y="234778"/>
            <a:ext cx="2209272" cy="132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279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F2D2E0-F08C-42E1-8700-07A69D85A323}"/>
              </a:ext>
            </a:extLst>
          </p:cNvPr>
          <p:cNvSpPr>
            <a:spLocks noGrp="1"/>
          </p:cNvSpPr>
          <p:nvPr>
            <p:ph type="title"/>
          </p:nvPr>
        </p:nvSpPr>
        <p:spPr/>
        <p:txBody>
          <a:bodyPr>
            <a:normAutofit/>
          </a:bodyPr>
          <a:lstStyle/>
          <a:p>
            <a:r>
              <a:rPr lang="da-DK" sz="2800" b="1" dirty="0">
                <a:latin typeface="Aptos Display" panose="020B0004020202020204" pitchFamily="34" charset="0"/>
              </a:rPr>
              <a:t>Den </a:t>
            </a:r>
            <a:r>
              <a:rPr lang="da-DK" sz="2800" b="1" dirty="0" err="1">
                <a:latin typeface="Aptos Display" panose="020B0004020202020204" pitchFamily="34" charset="0"/>
              </a:rPr>
              <a:t>uinvolverede</a:t>
            </a:r>
            <a:r>
              <a:rPr lang="da-DK" sz="2800" b="1" dirty="0">
                <a:latin typeface="Aptos Display" panose="020B0004020202020204" pitchFamily="34" charset="0"/>
              </a:rPr>
              <a:t> opdragelsesstil</a:t>
            </a:r>
          </a:p>
        </p:txBody>
      </p:sp>
      <p:sp>
        <p:nvSpPr>
          <p:cNvPr id="3" name="Pladsholder til indhold 2">
            <a:extLst>
              <a:ext uri="{FF2B5EF4-FFF2-40B4-BE49-F238E27FC236}">
                <a16:creationId xmlns:a16="http://schemas.microsoft.com/office/drawing/2014/main" id="{58F3C5E4-D570-4E4B-9CE6-334201A545CF}"/>
              </a:ext>
            </a:extLst>
          </p:cNvPr>
          <p:cNvSpPr>
            <a:spLocks noGrp="1"/>
          </p:cNvSpPr>
          <p:nvPr>
            <p:ph idx="1"/>
          </p:nvPr>
        </p:nvSpPr>
        <p:spPr>
          <a:xfrm>
            <a:off x="838200" y="1872759"/>
            <a:ext cx="10515600" cy="4351338"/>
          </a:xfrm>
        </p:spPr>
        <p:txBody>
          <a:bodyPr>
            <a:normAutofit/>
          </a:bodyPr>
          <a:lstStyle/>
          <a:p>
            <a:pPr marL="0" indent="0">
              <a:buNone/>
            </a:pPr>
            <a:r>
              <a:rPr lang="da-DK" sz="1800" dirty="0">
                <a:latin typeface="Aptos" panose="020B0004020202020204" pitchFamily="34" charset="0"/>
              </a:rPr>
              <a:t>er kendetegnet ved, at forældrene både er uinteresserede i børnene og undlader at stille krav til dem. Ofte er det i stærkt belastede familier, man finder denne opdragelsesstil</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I de mest alvorlige tilfælde er der tale om, at børnene direkte forsømmes og udsættes for omsorgssvigt</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Forældrene er koncentreret om deres egne behov og interesser og magter hverken at stille krav til barnet eller støtte og inddrage det i forpligtende aktiviteter</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Børn med en sådan baggrund påvirkes negativt på alle udviklingsmæssige områder. De har en tendens til at udvise antisocial adfærd i ungdomsårene og være mindre præstationsorienterede i skolen</a:t>
            </a:r>
          </a:p>
          <a:p>
            <a:endParaRPr lang="da-DK" sz="1800" dirty="0">
              <a:latin typeface="Aptos" panose="020B0004020202020204" pitchFamily="34" charset="0"/>
            </a:endParaRPr>
          </a:p>
        </p:txBody>
      </p:sp>
      <p:pic>
        <p:nvPicPr>
          <p:cNvPr id="5" name="Picture 2" descr="Mere fokus på udsatte børn - Avisen.dk">
            <a:extLst>
              <a:ext uri="{FF2B5EF4-FFF2-40B4-BE49-F238E27FC236}">
                <a16:creationId xmlns:a16="http://schemas.microsoft.com/office/drawing/2014/main" id="{F685438A-F2F6-BA0C-A722-1536E696B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340" y="365125"/>
            <a:ext cx="2216183" cy="1325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984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9C25FB-6B01-465C-8B5D-E080F92F76A7}"/>
              </a:ext>
            </a:extLst>
          </p:cNvPr>
          <p:cNvSpPr>
            <a:spLocks noGrp="1"/>
          </p:cNvSpPr>
          <p:nvPr>
            <p:ph type="title"/>
          </p:nvPr>
        </p:nvSpPr>
        <p:spPr/>
        <p:txBody>
          <a:bodyPr>
            <a:normAutofit/>
          </a:bodyPr>
          <a:lstStyle/>
          <a:p>
            <a:r>
              <a:rPr lang="da-DK" sz="2800" b="1" dirty="0">
                <a:latin typeface="Aptos Display" panose="020B0004020202020204" pitchFamily="34" charset="0"/>
              </a:rPr>
              <a:t>Den eftergivende opdragelsesstil</a:t>
            </a:r>
          </a:p>
        </p:txBody>
      </p:sp>
      <p:sp>
        <p:nvSpPr>
          <p:cNvPr id="3" name="Pladsholder til indhold 2">
            <a:extLst>
              <a:ext uri="{FF2B5EF4-FFF2-40B4-BE49-F238E27FC236}">
                <a16:creationId xmlns:a16="http://schemas.microsoft.com/office/drawing/2014/main" id="{503F5E3E-060D-4AA7-833B-46654A06F05B}"/>
              </a:ext>
            </a:extLst>
          </p:cNvPr>
          <p:cNvSpPr>
            <a:spLocks noGrp="1"/>
          </p:cNvSpPr>
          <p:nvPr>
            <p:ph idx="1"/>
          </p:nvPr>
        </p:nvSpPr>
        <p:spPr>
          <a:xfrm>
            <a:off x="838200" y="1732339"/>
            <a:ext cx="10515600" cy="4351338"/>
          </a:xfrm>
        </p:spPr>
        <p:txBody>
          <a:bodyPr>
            <a:noAutofit/>
          </a:bodyPr>
          <a:lstStyle/>
          <a:p>
            <a:pPr marL="0" indent="0">
              <a:buNone/>
            </a:pPr>
            <a:r>
              <a:rPr lang="da-DK" sz="1800" dirty="0"/>
              <a:t>Er også kendetegnet ved, at forældrene stiller meget få krav til børnene, men i modsætning til den forrige forældrestil er de lydhøre og støttende overfor børnene</a:t>
            </a:r>
          </a:p>
          <a:p>
            <a:pPr marL="0" indent="0">
              <a:buNone/>
            </a:pPr>
            <a:r>
              <a:rPr lang="da-DK" sz="1800" dirty="0"/>
              <a:t> </a:t>
            </a:r>
          </a:p>
          <a:p>
            <a:pPr marL="0" indent="0">
              <a:buNone/>
            </a:pPr>
            <a:r>
              <a:rPr lang="da-DK" sz="1800" dirty="0"/>
              <a:t>Der er tale om forældre, der næsten ingen grænser stiller for børnene og tøver med at bryde ind, når barnet overskrider selv indlysende regler for social opførsel</a:t>
            </a:r>
          </a:p>
          <a:p>
            <a:pPr marL="0" indent="0">
              <a:buNone/>
            </a:pPr>
            <a:endParaRPr lang="da-DK" sz="1800" dirty="0"/>
          </a:p>
          <a:p>
            <a:pPr marL="0" indent="0">
              <a:buNone/>
            </a:pPr>
            <a:r>
              <a:rPr lang="da-DK" sz="1800" dirty="0"/>
              <a:t>Børnenes ønsker og behov inddrages i familiens beslutninger, men det sker ofte i en grad, så de kommer før de voksnes. Der er i udstrakt grad tale om, at børnene bestemmer selv</a:t>
            </a:r>
          </a:p>
          <a:p>
            <a:pPr marL="0" indent="0">
              <a:buNone/>
            </a:pPr>
            <a:r>
              <a:rPr lang="da-DK" sz="1800" dirty="0"/>
              <a:t> </a:t>
            </a:r>
          </a:p>
          <a:p>
            <a:pPr marL="0" indent="0">
              <a:buNone/>
            </a:pPr>
            <a:r>
              <a:rPr lang="da-DK" sz="1800" dirty="0"/>
              <a:t>Bag den eftergivende opdragelsesstil kan der ligge en angst for eller et ønske om ikke at blive for autoritær og dirigerende i opdragelsen og en tro på, at i et varmt og støttende klima kan barnet selv finde frem til en social og alderssvarende adfærd</a:t>
            </a:r>
          </a:p>
          <a:p>
            <a:pPr marL="0" indent="0">
              <a:buNone/>
            </a:pPr>
            <a:endParaRPr lang="da-DK" sz="1800" dirty="0"/>
          </a:p>
          <a:p>
            <a:pPr marL="0" indent="0">
              <a:buNone/>
            </a:pPr>
            <a:r>
              <a:rPr lang="da-DK" sz="1800" dirty="0"/>
              <a:t>Børn opdraget på denne måde har ifølge </a:t>
            </a:r>
            <a:r>
              <a:rPr lang="da-DK" sz="1800" dirty="0" err="1"/>
              <a:t>Baumrinds</a:t>
            </a:r>
            <a:r>
              <a:rPr lang="da-DK" sz="1800" dirty="0"/>
              <a:t> undersøgelse en tendens til at mangle selvkontrol og social ansvarlighed, og de får tillige et lavere selvværd. De er mere krævende og afhængige i forhold til voksne end andre, de har mindre koncentrationsevne og en tendens til at give op overfor opgaver og krav</a:t>
            </a:r>
          </a:p>
          <a:p>
            <a:endParaRPr lang="da-DK" sz="2200" dirty="0"/>
          </a:p>
        </p:txBody>
      </p:sp>
      <p:pic>
        <p:nvPicPr>
          <p:cNvPr id="4" name="Picture 2" descr="When Kids Want To Be In Charge – Children's Physicians Medical Group">
            <a:extLst>
              <a:ext uri="{FF2B5EF4-FFF2-40B4-BE49-F238E27FC236}">
                <a16:creationId xmlns:a16="http://schemas.microsoft.com/office/drawing/2014/main" id="{C139BFAB-6F79-8186-B0F7-2201895F6B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0267" y="194978"/>
            <a:ext cx="2279471" cy="1325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1892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F3E74-5A6B-4A2B-95B7-4D2CB7C42C1D}"/>
              </a:ext>
            </a:extLst>
          </p:cNvPr>
          <p:cNvSpPr>
            <a:spLocks noGrp="1"/>
          </p:cNvSpPr>
          <p:nvPr>
            <p:ph type="title"/>
          </p:nvPr>
        </p:nvSpPr>
        <p:spPr>
          <a:xfrm>
            <a:off x="838200" y="269873"/>
            <a:ext cx="10515600" cy="1325563"/>
          </a:xfrm>
        </p:spPr>
        <p:txBody>
          <a:bodyPr>
            <a:normAutofit/>
          </a:bodyPr>
          <a:lstStyle/>
          <a:p>
            <a:r>
              <a:rPr lang="da-DK" sz="2800" b="1" dirty="0">
                <a:latin typeface="Aptos Display" panose="020B0004020202020204" pitchFamily="34" charset="0"/>
              </a:rPr>
              <a:t>Den autoritative opdragelsesstil</a:t>
            </a:r>
          </a:p>
        </p:txBody>
      </p:sp>
      <p:sp>
        <p:nvSpPr>
          <p:cNvPr id="3" name="Pladsholder til indhold 2">
            <a:extLst>
              <a:ext uri="{FF2B5EF4-FFF2-40B4-BE49-F238E27FC236}">
                <a16:creationId xmlns:a16="http://schemas.microsoft.com/office/drawing/2014/main" id="{C58D6041-940A-4C67-83BC-37EF89454746}"/>
              </a:ext>
            </a:extLst>
          </p:cNvPr>
          <p:cNvSpPr>
            <a:spLocks noGrp="1"/>
          </p:cNvSpPr>
          <p:nvPr>
            <p:ph idx="1"/>
          </p:nvPr>
        </p:nvSpPr>
        <p:spPr>
          <a:xfrm>
            <a:off x="838200" y="1595436"/>
            <a:ext cx="10515600" cy="5032375"/>
          </a:xfrm>
        </p:spPr>
        <p:txBody>
          <a:bodyPr>
            <a:noAutofit/>
          </a:bodyPr>
          <a:lstStyle/>
          <a:p>
            <a:pPr marL="0" indent="0">
              <a:buNone/>
            </a:pPr>
            <a:r>
              <a:rPr lang="da-DK" sz="1800" dirty="0">
                <a:latin typeface="Aptos" panose="020B0004020202020204" pitchFamily="34" charset="0"/>
              </a:rPr>
              <a:t>Er karakteriseret ved, at forældrene både er lydhøre overfor børnene og stiller krav til dem. Der er tale om en gensidig respekt, hvor der både tages højde for børnenes og forældrenes behov</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Forældrene viser interesse og kærlighed for børnene og indlever sig i deres gøremål. Men de tør også stå frem som voksne autoriteter</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 grænser, de sætter for børnene, bliver imidlertid sat på en tålmodig og argumenterende måde mere end de bruger magt, og som det vigtigste bliver grænserne og kravene sat ud fra, om de er alderssvarende og hensigtsmæssige i forhold til børnenes modenhedsniveau</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De konflikter mellem børns og forældres behov, der nødvendigvis må opstå, bliver forhandlet og diskuteret inden for et forhandlingsrum, som forældrene mener er rimeligt</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Sammenlignet med andre børn er børn af den autoritative opdragelsesstil mere samarbejdsvillige, mere selvstændige, mere initiativrige og går med større selvsikkerhed i gang med nye opgaver. Desuden er der en tendens til, at denne gruppe børn er mindre præget af de traditionelle kønsroller. Pigerne er mere selvstændige, mens drengene er meget samarbejdsvillige</a:t>
            </a:r>
          </a:p>
          <a:p>
            <a:endParaRPr lang="da-DK" sz="2200" dirty="0"/>
          </a:p>
        </p:txBody>
      </p:sp>
      <p:pic>
        <p:nvPicPr>
          <p:cNvPr id="4" name="Picture 2" descr="Black mother and child high five stock photo (164606) - YouWorkForThem">
            <a:extLst>
              <a:ext uri="{FF2B5EF4-FFF2-40B4-BE49-F238E27FC236}">
                <a16:creationId xmlns:a16="http://schemas.microsoft.com/office/drawing/2014/main" id="{1DE5B521-461B-77B8-794B-0EBE3CA13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5158"/>
            <a:ext cx="2168164" cy="1323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471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3DB0F1-E2E9-4104-89DA-5EB65B6BF1D7}"/>
              </a:ext>
            </a:extLst>
          </p:cNvPr>
          <p:cNvSpPr>
            <a:spLocks noGrp="1"/>
          </p:cNvSpPr>
          <p:nvPr>
            <p:ph type="title"/>
          </p:nvPr>
        </p:nvSpPr>
        <p:spPr/>
        <p:txBody>
          <a:bodyPr>
            <a:normAutofit/>
          </a:bodyPr>
          <a:lstStyle/>
          <a:p>
            <a:r>
              <a:rPr lang="da-DK" sz="2800" b="1" dirty="0">
                <a:latin typeface="Aptos Display" panose="020B0004020202020204" pitchFamily="34" charset="0"/>
              </a:rPr>
              <a:t>Kritik/forbehold for undersøgelsens resultater</a:t>
            </a:r>
          </a:p>
        </p:txBody>
      </p:sp>
      <p:sp>
        <p:nvSpPr>
          <p:cNvPr id="3" name="Pladsholder til indhold 2">
            <a:extLst>
              <a:ext uri="{FF2B5EF4-FFF2-40B4-BE49-F238E27FC236}">
                <a16:creationId xmlns:a16="http://schemas.microsoft.com/office/drawing/2014/main" id="{F7E0A159-35AF-4628-AAB0-327A59D18134}"/>
              </a:ext>
            </a:extLst>
          </p:cNvPr>
          <p:cNvSpPr>
            <a:spLocks noGrp="1"/>
          </p:cNvSpPr>
          <p:nvPr>
            <p:ph idx="1"/>
          </p:nvPr>
        </p:nvSpPr>
        <p:spPr>
          <a:xfrm>
            <a:off x="838200" y="1618234"/>
            <a:ext cx="10515600" cy="5032375"/>
          </a:xfrm>
        </p:spPr>
        <p:txBody>
          <a:bodyPr>
            <a:normAutofit lnSpcReduction="10000"/>
          </a:bodyPr>
          <a:lstStyle/>
          <a:p>
            <a:pPr marL="0" indent="0">
              <a:buNone/>
            </a:pPr>
            <a:r>
              <a:rPr lang="da-DK" sz="1800" dirty="0">
                <a:latin typeface="Aptos" panose="020B0004020202020204" pitchFamily="34" charset="0"/>
              </a:rPr>
              <a:t>Som alle modeller repræsenterer modellen over de fire opdragelsesstile et forenklet billede af virkeligheden:</a:t>
            </a:r>
          </a:p>
          <a:p>
            <a:pPr marL="457200" indent="-457200">
              <a:buAutoNum type="arabicParenR"/>
            </a:pPr>
            <a:r>
              <a:rPr lang="da-DK" sz="1800" dirty="0">
                <a:latin typeface="Aptos" panose="020B0004020202020204" pitchFamily="34" charset="0"/>
              </a:rPr>
              <a:t>Det er en amerikansk undersøgelse, der ikke nødvendigvis stemmer fuldstændig overens med danske forhold</a:t>
            </a:r>
          </a:p>
          <a:p>
            <a:pPr marL="457200" indent="-457200">
              <a:buAutoNum type="arabicParenR"/>
            </a:pPr>
            <a:r>
              <a:rPr lang="da-DK" sz="1800" dirty="0">
                <a:latin typeface="Aptos" panose="020B0004020202020204" pitchFamily="34" charset="0"/>
              </a:rPr>
              <a:t>Det kan være vanskeligt at placere forældre ind i en bestemt stil. Forældre bruger ofte forskellige opdragelsesstile på forskellige tidspunkter, under forskellige omstændigheder og overfor forskellige børn. Nogle forældre vil f.eks. stille meget få krav, mens børnene er små, men blive stadig mere kontrollerende i takt med, at de bliver større, nogle forældre vil måske gå meget op i toilettræning, men være mere ligeglade med, om børnene driller andre, og nogle forældre kan stille større krav til det første barn end til det andet. </a:t>
            </a:r>
          </a:p>
          <a:p>
            <a:pPr marL="457200" indent="-457200">
              <a:buAutoNum type="arabicParenR"/>
            </a:pPr>
            <a:r>
              <a:rPr lang="da-DK" sz="1800" dirty="0">
                <a:latin typeface="Aptos" panose="020B0004020202020204" pitchFamily="34" charset="0"/>
              </a:rPr>
              <a:t>Endelig består en familie for det meste af to forældre, der meget ofte kan have forskellige måder at udøve omsorg og opdragelse på</a:t>
            </a:r>
          </a:p>
          <a:p>
            <a:pPr marL="457200" indent="-457200">
              <a:buAutoNum type="arabicParenR"/>
            </a:pPr>
            <a:r>
              <a:rPr lang="da-DK" sz="1800" dirty="0">
                <a:latin typeface="Aptos" panose="020B0004020202020204" pitchFamily="34" charset="0"/>
              </a:rPr>
              <a:t>Undersøgelsen har en tendens til udelukkende at tolke børnenes adfærd som en konsekvens af opdragelsesstilen og glemme, at den måde, forældrene opdrager og drager omsorg på, i høj grad også kan være en konsekvens af børnenes adfærd og temperament. Korrelationen kan gå begge veje. Ikke desto mindre er mange af de forskere, der beskæftiger sig med dette område, enige om, at modellens kategorisering af forskellige opdragelsesstile fanger nogle typiske måder at opdrage og drage omsorg for børn i vores tid</a:t>
            </a:r>
          </a:p>
          <a:p>
            <a:endParaRPr lang="da-DK" dirty="0"/>
          </a:p>
          <a:p>
            <a:endParaRPr lang="da-DK" dirty="0"/>
          </a:p>
        </p:txBody>
      </p:sp>
    </p:spTree>
    <p:extLst>
      <p:ext uri="{BB962C8B-B14F-4D97-AF65-F5344CB8AC3E}">
        <p14:creationId xmlns:p14="http://schemas.microsoft.com/office/powerpoint/2010/main" val="54653410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TotalTime>
  <Words>3523</Words>
  <Application>Microsoft Office PowerPoint</Application>
  <PresentationFormat>Widescreen</PresentationFormat>
  <Paragraphs>160</Paragraphs>
  <Slides>23</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23</vt:i4>
      </vt:variant>
    </vt:vector>
  </HeadingPairs>
  <TitlesOfParts>
    <vt:vector size="29" baseType="lpstr">
      <vt:lpstr>Aptos</vt:lpstr>
      <vt:lpstr>Aptos Display</vt:lpstr>
      <vt:lpstr>Arial</vt:lpstr>
      <vt:lpstr>Calibri</vt:lpstr>
      <vt:lpstr>Calibri Light</vt:lpstr>
      <vt:lpstr>Office-tema</vt:lpstr>
      <vt:lpstr>Opdragelse </vt:lpstr>
      <vt:lpstr>Opdragelse  </vt:lpstr>
      <vt:lpstr>Vigtige egenskaber </vt:lpstr>
      <vt:lpstr>Indirekte og direkte opdragelse </vt:lpstr>
      <vt:lpstr>PowerPoint-præsentation</vt:lpstr>
      <vt:lpstr>Autoritær opdragelse </vt:lpstr>
      <vt:lpstr>Frigørende pædagogik </vt:lpstr>
      <vt:lpstr>Dit kompetente barn </vt:lpstr>
      <vt:lpstr>Misforstået demokratisk opdragelse (curlingforældre) </vt:lpstr>
      <vt:lpstr>Den senmoderne familie </vt:lpstr>
      <vt:lpstr>Vilkår for den senmoderne familie</vt:lpstr>
      <vt:lpstr>Yderligere kendetegn for den senmoderne familie </vt:lpstr>
      <vt:lpstr>4 familietyper </vt:lpstr>
      <vt:lpstr>Teamfamilien og den patriarkalske familie </vt:lpstr>
      <vt:lpstr>Svingdørsfamilien og det sociale akvarium </vt:lpstr>
      <vt:lpstr>Den perfekte opdragelse </vt:lpstr>
      <vt:lpstr>Summeopgave </vt:lpstr>
      <vt:lpstr>4 opdragelsesstile </vt:lpstr>
      <vt:lpstr>Den autoritære opdragelsesstil</vt:lpstr>
      <vt:lpstr>Den uinvolverede opdragelsesstil</vt:lpstr>
      <vt:lpstr>Den eftergivende opdragelsesstil</vt:lpstr>
      <vt:lpstr>Den autoritative opdragelsesstil</vt:lpstr>
      <vt:lpstr>Kritik/forbehold for undersøgelsens resultater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Opdragelse og familieformer</dc:title>
  <dc:creator>Ane Stine Klein Knudsen</dc:creator>
  <cp:lastModifiedBy>Ane Stine Klein Knudsen</cp:lastModifiedBy>
  <cp:revision>24</cp:revision>
  <dcterms:created xsi:type="dcterms:W3CDTF">2018-11-04T08:58:24Z</dcterms:created>
  <dcterms:modified xsi:type="dcterms:W3CDTF">2025-04-16T09:03:38Z</dcterms:modified>
</cp:coreProperties>
</file>