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7" r:id="rId2"/>
    <p:sldId id="256" r:id="rId3"/>
    <p:sldId id="293" r:id="rId4"/>
    <p:sldId id="291" r:id="rId5"/>
    <p:sldId id="257" r:id="rId6"/>
    <p:sldId id="269" r:id="rId7"/>
    <p:sldId id="290" r:id="rId8"/>
    <p:sldId id="267" r:id="rId9"/>
    <p:sldId id="260" r:id="rId10"/>
    <p:sldId id="258" r:id="rId11"/>
    <p:sldId id="266" r:id="rId12"/>
    <p:sldId id="263" r:id="rId13"/>
    <p:sldId id="294" r:id="rId14"/>
    <p:sldId id="273" r:id="rId15"/>
    <p:sldId id="275" r:id="rId16"/>
    <p:sldId id="277" r:id="rId17"/>
    <p:sldId id="292" r:id="rId18"/>
    <p:sldId id="268" r:id="rId19"/>
    <p:sldId id="264" r:id="rId20"/>
    <p:sldId id="262" r:id="rId21"/>
    <p:sldId id="270" r:id="rId22"/>
    <p:sldId id="271" r:id="rId23"/>
    <p:sldId id="276" r:id="rId24"/>
    <p:sldId id="272" r:id="rId25"/>
    <p:sldId id="278" r:id="rId26"/>
    <p:sldId id="280" r:id="rId27"/>
    <p:sldId id="283" r:id="rId28"/>
    <p:sldId id="279" r:id="rId29"/>
    <p:sldId id="282" r:id="rId30"/>
    <p:sldId id="281" r:id="rId31"/>
    <p:sldId id="289" r:id="rId32"/>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2168E9-25FE-5AA4-4269-8DEAEF566EB5}"/>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0BBEF2BF-C381-20EC-FD5B-2209196020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7A940725-5B9A-E307-6CD6-C936A6225063}"/>
              </a:ext>
            </a:extLst>
          </p:cNvPr>
          <p:cNvSpPr>
            <a:spLocks noGrp="1"/>
          </p:cNvSpPr>
          <p:nvPr>
            <p:ph type="dt" sz="half" idx="10"/>
          </p:nvPr>
        </p:nvSpPr>
        <p:spPr/>
        <p:txBody>
          <a:bodyPr/>
          <a:lstStyle/>
          <a:p>
            <a:fld id="{BA492518-F744-493E-828A-DBCD417BF6C5}" type="datetimeFigureOut">
              <a:rPr lang="da-DK" smtClean="0"/>
              <a:t>29-03-2025</a:t>
            </a:fld>
            <a:endParaRPr lang="da-DK"/>
          </a:p>
        </p:txBody>
      </p:sp>
      <p:sp>
        <p:nvSpPr>
          <p:cNvPr id="5" name="Pladsholder til sidefod 4">
            <a:extLst>
              <a:ext uri="{FF2B5EF4-FFF2-40B4-BE49-F238E27FC236}">
                <a16:creationId xmlns:a16="http://schemas.microsoft.com/office/drawing/2014/main" id="{08D8BFEE-194E-6D9D-7C4D-2570E3C7C63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F5788F0-25EE-BE11-FE21-C1EAE297A31F}"/>
              </a:ext>
            </a:extLst>
          </p:cNvPr>
          <p:cNvSpPr>
            <a:spLocks noGrp="1"/>
          </p:cNvSpPr>
          <p:nvPr>
            <p:ph type="sldNum" sz="quarter" idx="12"/>
          </p:nvPr>
        </p:nvSpPr>
        <p:spPr/>
        <p:txBody>
          <a:bodyPr/>
          <a:lstStyle/>
          <a:p>
            <a:fld id="{8FE3D797-6BAE-40A9-9328-367D01305202}" type="slidenum">
              <a:rPr lang="da-DK" smtClean="0"/>
              <a:t>‹nr.›</a:t>
            </a:fld>
            <a:endParaRPr lang="da-DK"/>
          </a:p>
        </p:txBody>
      </p:sp>
    </p:spTree>
    <p:extLst>
      <p:ext uri="{BB962C8B-B14F-4D97-AF65-F5344CB8AC3E}">
        <p14:creationId xmlns:p14="http://schemas.microsoft.com/office/powerpoint/2010/main" val="1389290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0A7128-244E-2400-5637-4B0BDCC07528}"/>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1A7CB1F0-B53A-DD3A-B3D1-D6B477237C99}"/>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C71FBFA-5E3D-40CE-E16D-39BB7AB1D074}"/>
              </a:ext>
            </a:extLst>
          </p:cNvPr>
          <p:cNvSpPr>
            <a:spLocks noGrp="1"/>
          </p:cNvSpPr>
          <p:nvPr>
            <p:ph type="dt" sz="half" idx="10"/>
          </p:nvPr>
        </p:nvSpPr>
        <p:spPr/>
        <p:txBody>
          <a:bodyPr/>
          <a:lstStyle/>
          <a:p>
            <a:fld id="{BA492518-F744-493E-828A-DBCD417BF6C5}" type="datetimeFigureOut">
              <a:rPr lang="da-DK" smtClean="0"/>
              <a:t>29-03-2025</a:t>
            </a:fld>
            <a:endParaRPr lang="da-DK"/>
          </a:p>
        </p:txBody>
      </p:sp>
      <p:sp>
        <p:nvSpPr>
          <p:cNvPr id="5" name="Pladsholder til sidefod 4">
            <a:extLst>
              <a:ext uri="{FF2B5EF4-FFF2-40B4-BE49-F238E27FC236}">
                <a16:creationId xmlns:a16="http://schemas.microsoft.com/office/drawing/2014/main" id="{974F7E51-9AFF-DE67-46D5-75ED69294E3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A403B47-B0AD-F410-739A-F43C5B97507C}"/>
              </a:ext>
            </a:extLst>
          </p:cNvPr>
          <p:cNvSpPr>
            <a:spLocks noGrp="1"/>
          </p:cNvSpPr>
          <p:nvPr>
            <p:ph type="sldNum" sz="quarter" idx="12"/>
          </p:nvPr>
        </p:nvSpPr>
        <p:spPr/>
        <p:txBody>
          <a:bodyPr/>
          <a:lstStyle/>
          <a:p>
            <a:fld id="{8FE3D797-6BAE-40A9-9328-367D01305202}" type="slidenum">
              <a:rPr lang="da-DK" smtClean="0"/>
              <a:t>‹nr.›</a:t>
            </a:fld>
            <a:endParaRPr lang="da-DK"/>
          </a:p>
        </p:txBody>
      </p:sp>
    </p:spTree>
    <p:extLst>
      <p:ext uri="{BB962C8B-B14F-4D97-AF65-F5344CB8AC3E}">
        <p14:creationId xmlns:p14="http://schemas.microsoft.com/office/powerpoint/2010/main" val="199187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1A4FAF-DF8C-E287-E79C-FF6510C86EBF}"/>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6C62C886-A103-368D-E50D-AEC0C942102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7E7C05D0-99D6-54B7-E686-2B756CA94517}"/>
              </a:ext>
            </a:extLst>
          </p:cNvPr>
          <p:cNvSpPr>
            <a:spLocks noGrp="1"/>
          </p:cNvSpPr>
          <p:nvPr>
            <p:ph type="dt" sz="half" idx="10"/>
          </p:nvPr>
        </p:nvSpPr>
        <p:spPr/>
        <p:txBody>
          <a:bodyPr/>
          <a:lstStyle/>
          <a:p>
            <a:fld id="{BA492518-F744-493E-828A-DBCD417BF6C5}" type="datetimeFigureOut">
              <a:rPr lang="da-DK" smtClean="0"/>
              <a:t>29-03-2025</a:t>
            </a:fld>
            <a:endParaRPr lang="da-DK"/>
          </a:p>
        </p:txBody>
      </p:sp>
      <p:sp>
        <p:nvSpPr>
          <p:cNvPr id="5" name="Pladsholder til sidefod 4">
            <a:extLst>
              <a:ext uri="{FF2B5EF4-FFF2-40B4-BE49-F238E27FC236}">
                <a16:creationId xmlns:a16="http://schemas.microsoft.com/office/drawing/2014/main" id="{CEC19802-D7D2-93A2-ECA3-C30A3A71955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0B054BF-BB85-2DEA-58B8-2CB7D7F95309}"/>
              </a:ext>
            </a:extLst>
          </p:cNvPr>
          <p:cNvSpPr>
            <a:spLocks noGrp="1"/>
          </p:cNvSpPr>
          <p:nvPr>
            <p:ph type="sldNum" sz="quarter" idx="12"/>
          </p:nvPr>
        </p:nvSpPr>
        <p:spPr/>
        <p:txBody>
          <a:bodyPr/>
          <a:lstStyle/>
          <a:p>
            <a:fld id="{8FE3D797-6BAE-40A9-9328-367D01305202}" type="slidenum">
              <a:rPr lang="da-DK" smtClean="0"/>
              <a:t>‹nr.›</a:t>
            </a:fld>
            <a:endParaRPr lang="da-DK"/>
          </a:p>
        </p:txBody>
      </p:sp>
    </p:spTree>
    <p:extLst>
      <p:ext uri="{BB962C8B-B14F-4D97-AF65-F5344CB8AC3E}">
        <p14:creationId xmlns:p14="http://schemas.microsoft.com/office/powerpoint/2010/main" val="540012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F26899-E03C-7790-91A2-206FA1964DA1}"/>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C96DAE42-AB43-9638-1EB6-B4BF275DF365}"/>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1CC15852-10A3-9BFA-307E-2BF0B6A31F96}"/>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084702A7-4A15-393F-AD36-71446B6CA7FB}"/>
              </a:ext>
            </a:extLst>
          </p:cNvPr>
          <p:cNvSpPr>
            <a:spLocks noGrp="1"/>
          </p:cNvSpPr>
          <p:nvPr>
            <p:ph type="dt" sz="half" idx="10"/>
          </p:nvPr>
        </p:nvSpPr>
        <p:spPr/>
        <p:txBody>
          <a:bodyPr/>
          <a:lstStyle/>
          <a:p>
            <a:fld id="{BA492518-F744-493E-828A-DBCD417BF6C5}" type="datetimeFigureOut">
              <a:rPr lang="da-DK" smtClean="0"/>
              <a:t>29-03-2025</a:t>
            </a:fld>
            <a:endParaRPr lang="da-DK"/>
          </a:p>
        </p:txBody>
      </p:sp>
      <p:sp>
        <p:nvSpPr>
          <p:cNvPr id="6" name="Pladsholder til sidefod 5">
            <a:extLst>
              <a:ext uri="{FF2B5EF4-FFF2-40B4-BE49-F238E27FC236}">
                <a16:creationId xmlns:a16="http://schemas.microsoft.com/office/drawing/2014/main" id="{8BC6E1ED-C8BC-4BC6-0E7D-5C8FD8525197}"/>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9D13E75-ACE8-B66E-8858-51FCEC9A9D3F}"/>
              </a:ext>
            </a:extLst>
          </p:cNvPr>
          <p:cNvSpPr>
            <a:spLocks noGrp="1"/>
          </p:cNvSpPr>
          <p:nvPr>
            <p:ph type="sldNum" sz="quarter" idx="12"/>
          </p:nvPr>
        </p:nvSpPr>
        <p:spPr/>
        <p:txBody>
          <a:bodyPr/>
          <a:lstStyle/>
          <a:p>
            <a:fld id="{8FE3D797-6BAE-40A9-9328-367D01305202}" type="slidenum">
              <a:rPr lang="da-DK" smtClean="0"/>
              <a:t>‹nr.›</a:t>
            </a:fld>
            <a:endParaRPr lang="da-DK"/>
          </a:p>
        </p:txBody>
      </p:sp>
    </p:spTree>
    <p:extLst>
      <p:ext uri="{BB962C8B-B14F-4D97-AF65-F5344CB8AC3E}">
        <p14:creationId xmlns:p14="http://schemas.microsoft.com/office/powerpoint/2010/main" val="1654610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1B798A-13CD-4FE3-6126-779E117F9F58}"/>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A61EA225-61E0-B512-4F8D-9A9CCE4484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2171F2F7-E81B-162B-84D1-744FE4E54990}"/>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73DCAA00-1A01-16EE-DE29-01EBD08EC6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21CB68EB-5D80-AE56-EEDB-78DF18713666}"/>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3477BC2D-3045-68C1-A3D6-1E176549823A}"/>
              </a:ext>
            </a:extLst>
          </p:cNvPr>
          <p:cNvSpPr>
            <a:spLocks noGrp="1"/>
          </p:cNvSpPr>
          <p:nvPr>
            <p:ph type="dt" sz="half" idx="10"/>
          </p:nvPr>
        </p:nvSpPr>
        <p:spPr/>
        <p:txBody>
          <a:bodyPr/>
          <a:lstStyle/>
          <a:p>
            <a:fld id="{BA492518-F744-493E-828A-DBCD417BF6C5}" type="datetimeFigureOut">
              <a:rPr lang="da-DK" smtClean="0"/>
              <a:t>29-03-2025</a:t>
            </a:fld>
            <a:endParaRPr lang="da-DK"/>
          </a:p>
        </p:txBody>
      </p:sp>
      <p:sp>
        <p:nvSpPr>
          <p:cNvPr id="8" name="Pladsholder til sidefod 7">
            <a:extLst>
              <a:ext uri="{FF2B5EF4-FFF2-40B4-BE49-F238E27FC236}">
                <a16:creationId xmlns:a16="http://schemas.microsoft.com/office/drawing/2014/main" id="{BAC3DC70-6A4F-00ED-F390-92FF8039B4D1}"/>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EC9A8B6C-A121-921C-83CD-A0F4ED756B5F}"/>
              </a:ext>
            </a:extLst>
          </p:cNvPr>
          <p:cNvSpPr>
            <a:spLocks noGrp="1"/>
          </p:cNvSpPr>
          <p:nvPr>
            <p:ph type="sldNum" sz="quarter" idx="12"/>
          </p:nvPr>
        </p:nvSpPr>
        <p:spPr/>
        <p:txBody>
          <a:bodyPr/>
          <a:lstStyle/>
          <a:p>
            <a:fld id="{8FE3D797-6BAE-40A9-9328-367D01305202}" type="slidenum">
              <a:rPr lang="da-DK" smtClean="0"/>
              <a:t>‹nr.›</a:t>
            </a:fld>
            <a:endParaRPr lang="da-DK"/>
          </a:p>
        </p:txBody>
      </p:sp>
    </p:spTree>
    <p:extLst>
      <p:ext uri="{BB962C8B-B14F-4D97-AF65-F5344CB8AC3E}">
        <p14:creationId xmlns:p14="http://schemas.microsoft.com/office/powerpoint/2010/main" val="2876651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74FC6A-E651-FB8D-D4C9-D0399BE00692}"/>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29D6F1C6-5FE5-2500-BE3C-104B5AA30304}"/>
              </a:ext>
            </a:extLst>
          </p:cNvPr>
          <p:cNvSpPr>
            <a:spLocks noGrp="1"/>
          </p:cNvSpPr>
          <p:nvPr>
            <p:ph type="dt" sz="half" idx="10"/>
          </p:nvPr>
        </p:nvSpPr>
        <p:spPr/>
        <p:txBody>
          <a:bodyPr/>
          <a:lstStyle/>
          <a:p>
            <a:fld id="{BA492518-F744-493E-828A-DBCD417BF6C5}" type="datetimeFigureOut">
              <a:rPr lang="da-DK" smtClean="0"/>
              <a:t>29-03-2025</a:t>
            </a:fld>
            <a:endParaRPr lang="da-DK"/>
          </a:p>
        </p:txBody>
      </p:sp>
      <p:sp>
        <p:nvSpPr>
          <p:cNvPr id="4" name="Pladsholder til sidefod 3">
            <a:extLst>
              <a:ext uri="{FF2B5EF4-FFF2-40B4-BE49-F238E27FC236}">
                <a16:creationId xmlns:a16="http://schemas.microsoft.com/office/drawing/2014/main" id="{51677B60-79C1-CEE0-A641-06B813297396}"/>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EF845206-9941-2E47-D5E1-85201441781D}"/>
              </a:ext>
            </a:extLst>
          </p:cNvPr>
          <p:cNvSpPr>
            <a:spLocks noGrp="1"/>
          </p:cNvSpPr>
          <p:nvPr>
            <p:ph type="sldNum" sz="quarter" idx="12"/>
          </p:nvPr>
        </p:nvSpPr>
        <p:spPr/>
        <p:txBody>
          <a:bodyPr/>
          <a:lstStyle/>
          <a:p>
            <a:fld id="{8FE3D797-6BAE-40A9-9328-367D01305202}" type="slidenum">
              <a:rPr lang="da-DK" smtClean="0"/>
              <a:t>‹nr.›</a:t>
            </a:fld>
            <a:endParaRPr lang="da-DK"/>
          </a:p>
        </p:txBody>
      </p:sp>
    </p:spTree>
    <p:extLst>
      <p:ext uri="{BB962C8B-B14F-4D97-AF65-F5344CB8AC3E}">
        <p14:creationId xmlns:p14="http://schemas.microsoft.com/office/powerpoint/2010/main" val="2362753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96E85E99-0ACF-A51D-EEFE-6A4A53AF7F61}"/>
              </a:ext>
            </a:extLst>
          </p:cNvPr>
          <p:cNvSpPr>
            <a:spLocks noGrp="1"/>
          </p:cNvSpPr>
          <p:nvPr>
            <p:ph type="dt" sz="half" idx="10"/>
          </p:nvPr>
        </p:nvSpPr>
        <p:spPr/>
        <p:txBody>
          <a:bodyPr/>
          <a:lstStyle/>
          <a:p>
            <a:fld id="{BA492518-F744-493E-828A-DBCD417BF6C5}" type="datetimeFigureOut">
              <a:rPr lang="da-DK" smtClean="0"/>
              <a:t>29-03-2025</a:t>
            </a:fld>
            <a:endParaRPr lang="da-DK"/>
          </a:p>
        </p:txBody>
      </p:sp>
      <p:sp>
        <p:nvSpPr>
          <p:cNvPr id="3" name="Pladsholder til sidefod 2">
            <a:extLst>
              <a:ext uri="{FF2B5EF4-FFF2-40B4-BE49-F238E27FC236}">
                <a16:creationId xmlns:a16="http://schemas.microsoft.com/office/drawing/2014/main" id="{1491B235-CC43-60C7-1C90-A290E76A9B16}"/>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0693F986-7B31-1724-5AF2-9E7E9CC938AE}"/>
              </a:ext>
            </a:extLst>
          </p:cNvPr>
          <p:cNvSpPr>
            <a:spLocks noGrp="1"/>
          </p:cNvSpPr>
          <p:nvPr>
            <p:ph type="sldNum" sz="quarter" idx="12"/>
          </p:nvPr>
        </p:nvSpPr>
        <p:spPr/>
        <p:txBody>
          <a:bodyPr/>
          <a:lstStyle/>
          <a:p>
            <a:fld id="{8FE3D797-6BAE-40A9-9328-367D01305202}" type="slidenum">
              <a:rPr lang="da-DK" smtClean="0"/>
              <a:t>‹nr.›</a:t>
            </a:fld>
            <a:endParaRPr lang="da-DK"/>
          </a:p>
        </p:txBody>
      </p:sp>
    </p:spTree>
    <p:extLst>
      <p:ext uri="{BB962C8B-B14F-4D97-AF65-F5344CB8AC3E}">
        <p14:creationId xmlns:p14="http://schemas.microsoft.com/office/powerpoint/2010/main" val="86786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96A6D5-73A9-7C95-CBDA-35206D16C9EA}"/>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1BBFE0DB-695F-6522-69FF-992208A61E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A8AC540E-741D-3808-DA38-8123D03CEE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CFFE37D4-8C94-ADEB-2FA5-2C39754F73D8}"/>
              </a:ext>
            </a:extLst>
          </p:cNvPr>
          <p:cNvSpPr>
            <a:spLocks noGrp="1"/>
          </p:cNvSpPr>
          <p:nvPr>
            <p:ph type="dt" sz="half" idx="10"/>
          </p:nvPr>
        </p:nvSpPr>
        <p:spPr/>
        <p:txBody>
          <a:bodyPr/>
          <a:lstStyle/>
          <a:p>
            <a:fld id="{BA492518-F744-493E-828A-DBCD417BF6C5}" type="datetimeFigureOut">
              <a:rPr lang="da-DK" smtClean="0"/>
              <a:t>29-03-2025</a:t>
            </a:fld>
            <a:endParaRPr lang="da-DK"/>
          </a:p>
        </p:txBody>
      </p:sp>
      <p:sp>
        <p:nvSpPr>
          <p:cNvPr id="6" name="Pladsholder til sidefod 5">
            <a:extLst>
              <a:ext uri="{FF2B5EF4-FFF2-40B4-BE49-F238E27FC236}">
                <a16:creationId xmlns:a16="http://schemas.microsoft.com/office/drawing/2014/main" id="{6F993609-4174-731A-4AD1-FA09D30000D2}"/>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64E03C2-B1A1-5B4C-59D3-9B2B56541D9F}"/>
              </a:ext>
            </a:extLst>
          </p:cNvPr>
          <p:cNvSpPr>
            <a:spLocks noGrp="1"/>
          </p:cNvSpPr>
          <p:nvPr>
            <p:ph type="sldNum" sz="quarter" idx="12"/>
          </p:nvPr>
        </p:nvSpPr>
        <p:spPr/>
        <p:txBody>
          <a:bodyPr/>
          <a:lstStyle/>
          <a:p>
            <a:fld id="{8FE3D797-6BAE-40A9-9328-367D01305202}" type="slidenum">
              <a:rPr lang="da-DK" smtClean="0"/>
              <a:t>‹nr.›</a:t>
            </a:fld>
            <a:endParaRPr lang="da-DK"/>
          </a:p>
        </p:txBody>
      </p:sp>
    </p:spTree>
    <p:extLst>
      <p:ext uri="{BB962C8B-B14F-4D97-AF65-F5344CB8AC3E}">
        <p14:creationId xmlns:p14="http://schemas.microsoft.com/office/powerpoint/2010/main" val="4571964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52BB4B-4503-0F47-5D03-ADB5D1DB049C}"/>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0B39F87E-4DEF-C0A6-FB45-E01CE51D51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BD8BA4E7-7E6B-6C9A-C2F0-733F467E89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BE9C987A-8F46-0ED8-C582-468F6EA6B2AB}"/>
              </a:ext>
            </a:extLst>
          </p:cNvPr>
          <p:cNvSpPr>
            <a:spLocks noGrp="1"/>
          </p:cNvSpPr>
          <p:nvPr>
            <p:ph type="dt" sz="half" idx="10"/>
          </p:nvPr>
        </p:nvSpPr>
        <p:spPr/>
        <p:txBody>
          <a:bodyPr/>
          <a:lstStyle/>
          <a:p>
            <a:fld id="{BA492518-F744-493E-828A-DBCD417BF6C5}" type="datetimeFigureOut">
              <a:rPr lang="da-DK" smtClean="0"/>
              <a:t>29-03-2025</a:t>
            </a:fld>
            <a:endParaRPr lang="da-DK"/>
          </a:p>
        </p:txBody>
      </p:sp>
      <p:sp>
        <p:nvSpPr>
          <p:cNvPr id="6" name="Pladsholder til sidefod 5">
            <a:extLst>
              <a:ext uri="{FF2B5EF4-FFF2-40B4-BE49-F238E27FC236}">
                <a16:creationId xmlns:a16="http://schemas.microsoft.com/office/drawing/2014/main" id="{69F94D6F-2FFF-ECEA-C9AB-898FF2ED12E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858BE11-FB73-580F-1D81-991ED566DA20}"/>
              </a:ext>
            </a:extLst>
          </p:cNvPr>
          <p:cNvSpPr>
            <a:spLocks noGrp="1"/>
          </p:cNvSpPr>
          <p:nvPr>
            <p:ph type="sldNum" sz="quarter" idx="12"/>
          </p:nvPr>
        </p:nvSpPr>
        <p:spPr/>
        <p:txBody>
          <a:bodyPr/>
          <a:lstStyle/>
          <a:p>
            <a:fld id="{8FE3D797-6BAE-40A9-9328-367D01305202}" type="slidenum">
              <a:rPr lang="da-DK" smtClean="0"/>
              <a:t>‹nr.›</a:t>
            </a:fld>
            <a:endParaRPr lang="da-DK"/>
          </a:p>
        </p:txBody>
      </p:sp>
    </p:spTree>
    <p:extLst>
      <p:ext uri="{BB962C8B-B14F-4D97-AF65-F5344CB8AC3E}">
        <p14:creationId xmlns:p14="http://schemas.microsoft.com/office/powerpoint/2010/main" val="407882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891800-C367-4F33-1B5E-7F511964BF55}"/>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4BDDC2E9-D4A2-D915-C5E1-EA49B3D53FC0}"/>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9210F04-4911-5AD5-D66A-A2DD3C3F4D12}"/>
              </a:ext>
            </a:extLst>
          </p:cNvPr>
          <p:cNvSpPr>
            <a:spLocks noGrp="1"/>
          </p:cNvSpPr>
          <p:nvPr>
            <p:ph type="dt" sz="half" idx="10"/>
          </p:nvPr>
        </p:nvSpPr>
        <p:spPr/>
        <p:txBody>
          <a:bodyPr/>
          <a:lstStyle/>
          <a:p>
            <a:fld id="{BA492518-F744-493E-828A-DBCD417BF6C5}" type="datetimeFigureOut">
              <a:rPr lang="da-DK" smtClean="0"/>
              <a:t>29-03-2025</a:t>
            </a:fld>
            <a:endParaRPr lang="da-DK"/>
          </a:p>
        </p:txBody>
      </p:sp>
      <p:sp>
        <p:nvSpPr>
          <p:cNvPr id="5" name="Pladsholder til sidefod 4">
            <a:extLst>
              <a:ext uri="{FF2B5EF4-FFF2-40B4-BE49-F238E27FC236}">
                <a16:creationId xmlns:a16="http://schemas.microsoft.com/office/drawing/2014/main" id="{D2DD87DC-952A-E880-905D-D73A52ACB96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C644FBA-C2C4-375F-9CEC-AD8D2C657BEE}"/>
              </a:ext>
            </a:extLst>
          </p:cNvPr>
          <p:cNvSpPr>
            <a:spLocks noGrp="1"/>
          </p:cNvSpPr>
          <p:nvPr>
            <p:ph type="sldNum" sz="quarter" idx="12"/>
          </p:nvPr>
        </p:nvSpPr>
        <p:spPr/>
        <p:txBody>
          <a:bodyPr/>
          <a:lstStyle/>
          <a:p>
            <a:fld id="{8FE3D797-6BAE-40A9-9328-367D01305202}" type="slidenum">
              <a:rPr lang="da-DK" smtClean="0"/>
              <a:t>‹nr.›</a:t>
            </a:fld>
            <a:endParaRPr lang="da-DK"/>
          </a:p>
        </p:txBody>
      </p:sp>
    </p:spTree>
    <p:extLst>
      <p:ext uri="{BB962C8B-B14F-4D97-AF65-F5344CB8AC3E}">
        <p14:creationId xmlns:p14="http://schemas.microsoft.com/office/powerpoint/2010/main" val="2575935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9234CC57-A9AA-A64C-377D-F39799F7FA63}"/>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627D67E9-998A-202C-1C54-88107A430B30}"/>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351E3C9-B3D6-A2BF-A56D-59976716136D}"/>
              </a:ext>
            </a:extLst>
          </p:cNvPr>
          <p:cNvSpPr>
            <a:spLocks noGrp="1"/>
          </p:cNvSpPr>
          <p:nvPr>
            <p:ph type="dt" sz="half" idx="10"/>
          </p:nvPr>
        </p:nvSpPr>
        <p:spPr/>
        <p:txBody>
          <a:bodyPr/>
          <a:lstStyle/>
          <a:p>
            <a:fld id="{BA492518-F744-493E-828A-DBCD417BF6C5}" type="datetimeFigureOut">
              <a:rPr lang="da-DK" smtClean="0"/>
              <a:t>29-03-2025</a:t>
            </a:fld>
            <a:endParaRPr lang="da-DK"/>
          </a:p>
        </p:txBody>
      </p:sp>
      <p:sp>
        <p:nvSpPr>
          <p:cNvPr id="5" name="Pladsholder til sidefod 4">
            <a:extLst>
              <a:ext uri="{FF2B5EF4-FFF2-40B4-BE49-F238E27FC236}">
                <a16:creationId xmlns:a16="http://schemas.microsoft.com/office/drawing/2014/main" id="{FD240A79-1BAB-16D5-9DC3-B7913F45C35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74E1310-5F11-946F-665D-6F5F92004311}"/>
              </a:ext>
            </a:extLst>
          </p:cNvPr>
          <p:cNvSpPr>
            <a:spLocks noGrp="1"/>
          </p:cNvSpPr>
          <p:nvPr>
            <p:ph type="sldNum" sz="quarter" idx="12"/>
          </p:nvPr>
        </p:nvSpPr>
        <p:spPr/>
        <p:txBody>
          <a:bodyPr/>
          <a:lstStyle/>
          <a:p>
            <a:fld id="{8FE3D797-6BAE-40A9-9328-367D01305202}" type="slidenum">
              <a:rPr lang="da-DK" smtClean="0"/>
              <a:t>‹nr.›</a:t>
            </a:fld>
            <a:endParaRPr lang="da-DK"/>
          </a:p>
        </p:txBody>
      </p:sp>
    </p:spTree>
    <p:extLst>
      <p:ext uri="{BB962C8B-B14F-4D97-AF65-F5344CB8AC3E}">
        <p14:creationId xmlns:p14="http://schemas.microsoft.com/office/powerpoint/2010/main" val="981955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92ED88B1-CDD0-69E2-9E70-2C82289700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B8B2D557-DF14-1E9A-2178-D103905647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9C5480A-8DEA-E882-ABE8-A14F664725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A492518-F744-493E-828A-DBCD417BF6C5}" type="datetimeFigureOut">
              <a:rPr lang="da-DK" smtClean="0"/>
              <a:t>29-03-2025</a:t>
            </a:fld>
            <a:endParaRPr lang="da-DK"/>
          </a:p>
        </p:txBody>
      </p:sp>
      <p:sp>
        <p:nvSpPr>
          <p:cNvPr id="5" name="Pladsholder til sidefod 4">
            <a:extLst>
              <a:ext uri="{FF2B5EF4-FFF2-40B4-BE49-F238E27FC236}">
                <a16:creationId xmlns:a16="http://schemas.microsoft.com/office/drawing/2014/main" id="{36195B2C-BE88-5FBE-2C21-0DAC94982C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1F06675C-AB21-9A35-115F-A0A77EA0DA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E3D797-6BAE-40A9-9328-367D01305202}" type="slidenum">
              <a:rPr lang="da-DK" smtClean="0"/>
              <a:t>‹nr.›</a:t>
            </a:fld>
            <a:endParaRPr lang="da-DK"/>
          </a:p>
        </p:txBody>
      </p:sp>
    </p:spTree>
    <p:extLst>
      <p:ext uri="{BB962C8B-B14F-4D97-AF65-F5344CB8AC3E}">
        <p14:creationId xmlns:p14="http://schemas.microsoft.com/office/powerpoint/2010/main" val="38305095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youtube.com/watch?v=B12354ThY2Q"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2.jpeg"/><Relationship Id="rId7" Type="http://schemas.openxmlformats.org/officeDocument/2006/relationships/image" Target="../media/image5.jpeg"/><Relationship Id="rId2" Type="http://schemas.openxmlformats.org/officeDocument/2006/relationships/hyperlink" Target="http://www.google.com/url?sa=i&amp;rct=j&amp;q=&amp;esrc=s&amp;source=images&amp;cd=&amp;cad=rja&amp;uact=8&amp;ved=2ahUKEwjk_NzRpI_eAhUCpYsKHQdvBOoQjRx6BAgBEAU&amp;url=http%3A%2F%2Fwww.hans3.com%2Fstressing-out-over-stress%2F&amp;psig=AOvVaw3kliqSQvwjfeQzTOEM1xmF&amp;ust=1539927882746058" TargetMode="External"/><Relationship Id="rId1" Type="http://schemas.openxmlformats.org/officeDocument/2006/relationships/slideLayout" Target="../slideLayouts/slideLayout2.xml"/><Relationship Id="rId6" Type="http://schemas.openxmlformats.org/officeDocument/2006/relationships/hyperlink" Target="https://www.google.com/url?sa=i&amp;rct=j&amp;q=&amp;esrc=s&amp;source=images&amp;cd=&amp;cad=rja&amp;uact=8&amp;ved=2ahUKEwjH5IKHpY_eAhVOqIsKHRr1BBEQjRx6BAgBEAU&amp;url=https%3A%2F%2Fwww.anylabtestnow.com%2Ffranchise_news%2Fvap-vs-plac-what-it-means-for-you-7%2F&amp;psig=AOvVaw0aH8p9SgdBlnmxBbVeFuJ3&amp;ust=1539928007265494" TargetMode="External"/><Relationship Id="rId5" Type="http://schemas.openxmlformats.org/officeDocument/2006/relationships/image" Target="../media/image4.jp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psykveje.systime.dk/?id=p5574"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idrlabs.com/dk/femfaktor-personlighedstest/test.php" TargetMode="External"/><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psykveje.systime.dk/?id=p5573"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1557F9-F625-3959-13F4-46292EE8ABC3}"/>
              </a:ext>
            </a:extLst>
          </p:cNvPr>
          <p:cNvSpPr>
            <a:spLocks noGrp="1"/>
          </p:cNvSpPr>
          <p:nvPr>
            <p:ph type="title"/>
          </p:nvPr>
        </p:nvSpPr>
        <p:spPr/>
        <p:txBody>
          <a:bodyPr>
            <a:normAutofit/>
          </a:bodyPr>
          <a:lstStyle/>
          <a:p>
            <a:r>
              <a:rPr lang="da-DK" sz="2800" b="1" dirty="0"/>
              <a:t>Planen for i dag </a:t>
            </a:r>
          </a:p>
        </p:txBody>
      </p:sp>
      <p:sp>
        <p:nvSpPr>
          <p:cNvPr id="3" name="Pladsholder til indhold 2">
            <a:extLst>
              <a:ext uri="{FF2B5EF4-FFF2-40B4-BE49-F238E27FC236}">
                <a16:creationId xmlns:a16="http://schemas.microsoft.com/office/drawing/2014/main" id="{FA2A93DD-6DA0-2207-408C-5C64173376D5}"/>
              </a:ext>
            </a:extLst>
          </p:cNvPr>
          <p:cNvSpPr>
            <a:spLocks noGrp="1"/>
          </p:cNvSpPr>
          <p:nvPr>
            <p:ph idx="1"/>
          </p:nvPr>
        </p:nvSpPr>
        <p:spPr/>
        <p:txBody>
          <a:bodyPr>
            <a:normAutofit lnSpcReduction="10000"/>
          </a:bodyPr>
          <a:lstStyle/>
          <a:p>
            <a:pPr marL="0" indent="0">
              <a:buNone/>
            </a:pPr>
            <a:r>
              <a:rPr lang="da-DK" sz="1800" dirty="0"/>
              <a:t>Vi samler op fra sidste modul om trivsel og mistrivsel:</a:t>
            </a:r>
          </a:p>
          <a:p>
            <a:r>
              <a:rPr lang="da-DK" sz="1800" dirty="0"/>
              <a:t>Hvis vi kigger på forskningen kan vi godt aflyse storalarmen om en mistrivselskrise, men der kan vist ikke være tvivl om, at mange ung i perioder føler sig meget stresset og presset  </a:t>
            </a:r>
          </a:p>
          <a:p>
            <a:pPr lvl="1"/>
            <a:r>
              <a:rPr lang="da-DK" sz="1800" dirty="0"/>
              <a:t>Hvordan viser stress/pres sig: 00.42 – 2.25- </a:t>
            </a:r>
            <a:r>
              <a:rPr lang="da-DK" sz="1800" dirty="0">
                <a:hlinkClick r:id="rId2"/>
              </a:rPr>
              <a:t>https://www.youtube.com/watch?v=B12354ThY2Q</a:t>
            </a:r>
            <a:endParaRPr lang="da-DK" sz="1800" dirty="0"/>
          </a:p>
          <a:p>
            <a:pPr lvl="1"/>
            <a:r>
              <a:rPr lang="da-DK" sz="1800" dirty="0"/>
              <a:t>Hvad skyldes presset og hvilke konsekvenser har det: 16.48 – 21.18 + 22.56 – 27.57</a:t>
            </a:r>
          </a:p>
          <a:p>
            <a:pPr lvl="1"/>
            <a:endParaRPr lang="da-DK" sz="1800" dirty="0"/>
          </a:p>
          <a:p>
            <a:r>
              <a:rPr lang="da-DK" sz="1800" dirty="0"/>
              <a:t>Teori om stress (slide 1-11) </a:t>
            </a:r>
          </a:p>
          <a:p>
            <a:pPr lvl="1"/>
            <a:r>
              <a:rPr lang="da-DK" sz="1800" dirty="0"/>
              <a:t>Definition på stress </a:t>
            </a:r>
          </a:p>
          <a:p>
            <a:pPr lvl="1"/>
            <a:r>
              <a:rPr lang="da-DK" sz="1800" dirty="0"/>
              <a:t>Akut-kronisk stress </a:t>
            </a:r>
          </a:p>
          <a:p>
            <a:pPr lvl="1"/>
            <a:r>
              <a:rPr lang="da-DK" sz="1800" dirty="0"/>
              <a:t>Stress som biologisk, psykologisk og socialt fænomen </a:t>
            </a:r>
          </a:p>
          <a:p>
            <a:endParaRPr lang="da-DK" sz="1800" dirty="0"/>
          </a:p>
          <a:p>
            <a:r>
              <a:rPr lang="da-DK" sz="1800" dirty="0"/>
              <a:t>Gruppearbejde om teori om stress (se næste slide) </a:t>
            </a:r>
          </a:p>
          <a:p>
            <a:endParaRPr lang="da-DK" sz="1800" dirty="0"/>
          </a:p>
          <a:p>
            <a:r>
              <a:rPr lang="da-DK" sz="1800" dirty="0"/>
              <a:t>Fælles opsamling – besvar en række spørgsmål, som berører alle teorier </a:t>
            </a:r>
          </a:p>
          <a:p>
            <a:endParaRPr lang="da-DK" sz="1800" dirty="0"/>
          </a:p>
          <a:p>
            <a:endParaRPr lang="da-DK" sz="1800" dirty="0"/>
          </a:p>
          <a:p>
            <a:pPr marL="0" indent="0">
              <a:buNone/>
            </a:pPr>
            <a:endParaRPr lang="da-DK" sz="1800" dirty="0"/>
          </a:p>
          <a:p>
            <a:endParaRPr lang="da-DK" sz="1800" dirty="0"/>
          </a:p>
          <a:p>
            <a:endParaRPr lang="da-DK" sz="1800" dirty="0"/>
          </a:p>
        </p:txBody>
      </p:sp>
    </p:spTree>
    <p:extLst>
      <p:ext uri="{BB962C8B-B14F-4D97-AF65-F5344CB8AC3E}">
        <p14:creationId xmlns:p14="http://schemas.microsoft.com/office/powerpoint/2010/main" val="3584859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11E06781-F607-46E2-9243-5FB76A8152EF}"/>
              </a:ext>
            </a:extLst>
          </p:cNvPr>
          <p:cNvPicPr>
            <a:picLocks noChangeAspect="1"/>
          </p:cNvPicPr>
          <p:nvPr/>
        </p:nvPicPr>
        <p:blipFill rotWithShape="1">
          <a:blip r:embed="rId2">
            <a:extLst>
              <a:ext uri="{28A0092B-C50C-407E-A947-70E740481C1C}">
                <a14:useLocalDpi xmlns:a14="http://schemas.microsoft.com/office/drawing/2010/main" val="0"/>
              </a:ext>
            </a:extLst>
          </a:blip>
          <a:srcRect t="6250"/>
          <a:stretch/>
        </p:blipFill>
        <p:spPr>
          <a:xfrm>
            <a:off x="20" y="10"/>
            <a:ext cx="12191980" cy="6857990"/>
          </a:xfrm>
          <a:prstGeom prst="rect">
            <a:avLst/>
          </a:prstGeom>
        </p:spPr>
      </p:pic>
      <p:sp>
        <p:nvSpPr>
          <p:cNvPr id="2" name="Titel 1">
            <a:extLst>
              <a:ext uri="{FF2B5EF4-FFF2-40B4-BE49-F238E27FC236}">
                <a16:creationId xmlns:a16="http://schemas.microsoft.com/office/drawing/2014/main" id="{396AFCD7-5031-4155-BA90-BA4B5860E06A}"/>
              </a:ext>
            </a:extLst>
          </p:cNvPr>
          <p:cNvSpPr>
            <a:spLocks noGrp="1"/>
          </p:cNvSpPr>
          <p:nvPr>
            <p:ph type="ctrTitle"/>
          </p:nvPr>
        </p:nvSpPr>
        <p:spPr>
          <a:xfrm>
            <a:off x="4288221" y="3968663"/>
            <a:ext cx="3852041" cy="944923"/>
          </a:xfrm>
          <a:solidFill>
            <a:schemeClr val="tx1"/>
          </a:solidFill>
        </p:spPr>
        <p:txBody>
          <a:bodyPr>
            <a:noAutofit/>
          </a:bodyPr>
          <a:lstStyle/>
          <a:p>
            <a:r>
              <a:rPr lang="da-DK" dirty="0">
                <a:solidFill>
                  <a:schemeClr val="bg1"/>
                </a:solidFill>
                <a:highlight>
                  <a:srgbClr val="000000"/>
                </a:highlight>
                <a:latin typeface="Aptos" panose="020B0004020202020204" pitchFamily="34" charset="0"/>
              </a:rPr>
              <a:t>Teori om </a:t>
            </a:r>
            <a:r>
              <a:rPr lang="da-DK" dirty="0">
                <a:solidFill>
                  <a:schemeClr val="bg1"/>
                </a:solidFill>
                <a:latin typeface="Aptos" panose="020B0004020202020204" pitchFamily="34" charset="0"/>
              </a:rPr>
              <a:t>stress </a:t>
            </a:r>
          </a:p>
        </p:txBody>
      </p:sp>
      <p:sp>
        <p:nvSpPr>
          <p:cNvPr id="3" name="Tekstfelt 2">
            <a:extLst>
              <a:ext uri="{FF2B5EF4-FFF2-40B4-BE49-F238E27FC236}">
                <a16:creationId xmlns:a16="http://schemas.microsoft.com/office/drawing/2014/main" id="{6E386839-2019-79C5-A3F0-C3F8B175659F}"/>
              </a:ext>
            </a:extLst>
          </p:cNvPr>
          <p:cNvSpPr txBox="1"/>
          <p:nvPr/>
        </p:nvSpPr>
        <p:spPr>
          <a:xfrm>
            <a:off x="8808099" y="5467738"/>
            <a:ext cx="3179420" cy="1200329"/>
          </a:xfrm>
          <a:prstGeom prst="rect">
            <a:avLst/>
          </a:prstGeom>
          <a:solidFill>
            <a:schemeClr val="bg1"/>
          </a:solidFill>
          <a:ln>
            <a:solidFill>
              <a:schemeClr val="tx1"/>
            </a:solidFill>
          </a:ln>
        </p:spPr>
        <p:txBody>
          <a:bodyPr wrap="square" rtlCol="0">
            <a:spAutoFit/>
          </a:bodyPr>
          <a:lstStyle/>
          <a:p>
            <a:r>
              <a:rPr lang="da-DK" dirty="0"/>
              <a:t>Temaer til psykologi, Systime, kap. 3 (Stress og </a:t>
            </a:r>
            <a:r>
              <a:rPr lang="da-DK" dirty="0" err="1"/>
              <a:t>coping</a:t>
            </a:r>
            <a:r>
              <a:rPr lang="da-DK" dirty="0"/>
              <a:t>)   </a:t>
            </a:r>
          </a:p>
          <a:p>
            <a:r>
              <a:rPr lang="da-DK" dirty="0"/>
              <a:t>Psykologiens veje, Systime, kap. 23</a:t>
            </a:r>
          </a:p>
        </p:txBody>
      </p:sp>
    </p:spTree>
    <p:extLst>
      <p:ext uri="{BB962C8B-B14F-4D97-AF65-F5344CB8AC3E}">
        <p14:creationId xmlns:p14="http://schemas.microsoft.com/office/powerpoint/2010/main" val="3937190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E669DA-0CB2-F0F8-9200-9B8FFD239985}"/>
              </a:ext>
            </a:extLst>
          </p:cNvPr>
          <p:cNvSpPr>
            <a:spLocks noGrp="1"/>
          </p:cNvSpPr>
          <p:nvPr>
            <p:ph type="title"/>
          </p:nvPr>
        </p:nvSpPr>
        <p:spPr/>
        <p:txBody>
          <a:bodyPr>
            <a:normAutofit/>
          </a:bodyPr>
          <a:lstStyle/>
          <a:p>
            <a:r>
              <a:rPr lang="da-DK" sz="2800" b="1" dirty="0"/>
              <a:t>Gruppearbejde om stress </a:t>
            </a:r>
          </a:p>
        </p:txBody>
      </p:sp>
      <p:sp>
        <p:nvSpPr>
          <p:cNvPr id="3" name="Pladsholder til indhold 2">
            <a:extLst>
              <a:ext uri="{FF2B5EF4-FFF2-40B4-BE49-F238E27FC236}">
                <a16:creationId xmlns:a16="http://schemas.microsoft.com/office/drawing/2014/main" id="{A902EAE1-79B0-5918-310E-4C2D3165EAC1}"/>
              </a:ext>
            </a:extLst>
          </p:cNvPr>
          <p:cNvSpPr>
            <a:spLocks noGrp="1"/>
          </p:cNvSpPr>
          <p:nvPr>
            <p:ph idx="1"/>
          </p:nvPr>
        </p:nvSpPr>
        <p:spPr/>
        <p:txBody>
          <a:bodyPr>
            <a:normAutofit lnSpcReduction="10000"/>
          </a:bodyPr>
          <a:lstStyle/>
          <a:p>
            <a:r>
              <a:rPr lang="da-DK" sz="1800" dirty="0"/>
              <a:t>Gruppearbejde – I skal i gruppe arbejde med at forstå samt forberede en præsentation af en teori for de andre i klassen. Hver grupper vælger et emne. Der er hjælp at hente nedenfor, og derudover må I gerne finde mere information i bogen og på nettet </a:t>
            </a:r>
          </a:p>
          <a:p>
            <a:pPr marL="0" indent="0">
              <a:buNone/>
            </a:pPr>
            <a:endParaRPr lang="da-DK" sz="1800" dirty="0"/>
          </a:p>
          <a:p>
            <a:r>
              <a:rPr lang="da-DK" sz="1800" dirty="0"/>
              <a:t>Indre årsager til stress: </a:t>
            </a:r>
          </a:p>
          <a:p>
            <a:pPr lvl="1"/>
            <a:r>
              <a:rPr lang="da-DK" sz="1800" dirty="0"/>
              <a:t>Teori om OSN (slide 13-14) </a:t>
            </a:r>
          </a:p>
          <a:p>
            <a:pPr lvl="1"/>
            <a:r>
              <a:rPr lang="da-DK" sz="1800" dirty="0"/>
              <a:t>Teori om attributionsteori (slide 13 + 15-16) </a:t>
            </a:r>
          </a:p>
          <a:p>
            <a:endParaRPr lang="da-DK" sz="1800" dirty="0"/>
          </a:p>
          <a:p>
            <a:r>
              <a:rPr lang="da-DK" sz="1800" dirty="0"/>
              <a:t>Ydre årsager til stress: </a:t>
            </a:r>
          </a:p>
          <a:p>
            <a:pPr lvl="1"/>
            <a:r>
              <a:rPr lang="da-DK" sz="1800" dirty="0"/>
              <a:t>Social belastningsskala (slide 17-18) </a:t>
            </a:r>
          </a:p>
          <a:p>
            <a:pPr lvl="1"/>
            <a:r>
              <a:rPr lang="da-DK" sz="1800" dirty="0"/>
              <a:t>Daglige gener samt stress på jobbet samt det moderne arbejdsliv og krav/kontrol modellen (slide 19-23) </a:t>
            </a:r>
          </a:p>
          <a:p>
            <a:endParaRPr lang="da-DK" sz="1800" dirty="0"/>
          </a:p>
          <a:p>
            <a:r>
              <a:rPr lang="da-DK" sz="1800" dirty="0" err="1"/>
              <a:t>Coping</a:t>
            </a:r>
            <a:r>
              <a:rPr lang="da-DK" sz="1800" dirty="0"/>
              <a:t> (slide 24-29) </a:t>
            </a:r>
          </a:p>
          <a:p>
            <a:endParaRPr lang="da-DK" sz="1800" dirty="0"/>
          </a:p>
        </p:txBody>
      </p:sp>
    </p:spTree>
    <p:extLst>
      <p:ext uri="{BB962C8B-B14F-4D97-AF65-F5344CB8AC3E}">
        <p14:creationId xmlns:p14="http://schemas.microsoft.com/office/powerpoint/2010/main" val="1654296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01F9E4-819B-35F3-10E3-0D394B8397F6}"/>
              </a:ext>
            </a:extLst>
          </p:cNvPr>
          <p:cNvSpPr>
            <a:spLocks noGrp="1"/>
          </p:cNvSpPr>
          <p:nvPr>
            <p:ph type="title"/>
          </p:nvPr>
        </p:nvSpPr>
        <p:spPr>
          <a:xfrm>
            <a:off x="838200" y="165765"/>
            <a:ext cx="10515600" cy="1325563"/>
          </a:xfrm>
        </p:spPr>
        <p:txBody>
          <a:bodyPr>
            <a:normAutofit/>
          </a:bodyPr>
          <a:lstStyle/>
          <a:p>
            <a:r>
              <a:rPr lang="da-DK" sz="2800" b="1" dirty="0">
                <a:latin typeface="Aptos" panose="020B0004020202020204" pitchFamily="34" charset="0"/>
              </a:rPr>
              <a:t>Kvantitative, kognitive og emotionelle krav</a:t>
            </a:r>
          </a:p>
        </p:txBody>
      </p:sp>
      <p:sp>
        <p:nvSpPr>
          <p:cNvPr id="3" name="Pladsholder til indhold 2">
            <a:extLst>
              <a:ext uri="{FF2B5EF4-FFF2-40B4-BE49-F238E27FC236}">
                <a16:creationId xmlns:a16="http://schemas.microsoft.com/office/drawing/2014/main" id="{95997FE3-B85B-0FCA-20F9-39DDAE77DE9B}"/>
              </a:ext>
            </a:extLst>
          </p:cNvPr>
          <p:cNvSpPr>
            <a:spLocks noGrp="1"/>
          </p:cNvSpPr>
          <p:nvPr>
            <p:ph idx="1"/>
          </p:nvPr>
        </p:nvSpPr>
        <p:spPr>
          <a:xfrm>
            <a:off x="838200" y="1491328"/>
            <a:ext cx="10515600" cy="3542788"/>
          </a:xfrm>
        </p:spPr>
        <p:txBody>
          <a:bodyPr>
            <a:noAutofit/>
          </a:bodyPr>
          <a:lstStyle/>
          <a:p>
            <a:pPr marL="0" indent="0" algn="l">
              <a:buNone/>
            </a:pPr>
            <a:r>
              <a:rPr lang="da-DK" sz="1800" b="0" i="0" dirty="0">
                <a:solidFill>
                  <a:srgbClr val="333333"/>
                </a:solidFill>
                <a:effectLst/>
                <a:latin typeface="Aptos" panose="020B0004020202020204" pitchFamily="34" charset="0"/>
              </a:rPr>
              <a:t>Omgivelserne stiller hele tiden en masse krav til os, og for nogle kan kravene udvikle sig til en alvorlig belastning, der kan føre til kronisk stress. </a:t>
            </a:r>
          </a:p>
          <a:p>
            <a:pPr marL="0" indent="0" algn="l">
              <a:buNone/>
            </a:pPr>
            <a:endParaRPr lang="da-DK" sz="1800" b="0" i="0" dirty="0">
              <a:solidFill>
                <a:srgbClr val="333333"/>
              </a:solidFill>
              <a:effectLst/>
              <a:latin typeface="Aptos" panose="020B0004020202020204" pitchFamily="34" charset="0"/>
            </a:endParaRPr>
          </a:p>
          <a:p>
            <a:pPr marL="0" indent="0" algn="l">
              <a:buNone/>
            </a:pPr>
            <a:r>
              <a:rPr lang="da-DK" sz="1800" b="0" i="0" dirty="0">
                <a:solidFill>
                  <a:srgbClr val="333333"/>
                </a:solidFill>
                <a:effectLst/>
                <a:latin typeface="Aptos" panose="020B0004020202020204" pitchFamily="34" charset="0"/>
              </a:rPr>
              <a:t>Man kan blandt andet skelne mellem kvantitative, kognitive og emotionelle krav (Netterstrøm 2014). Alle tre typer krav er relevante i forbindelse med dagligdagen:</a:t>
            </a:r>
          </a:p>
          <a:p>
            <a:pPr algn="l"/>
            <a:r>
              <a:rPr lang="da-DK" sz="1800" b="0" i="0" dirty="0">
                <a:solidFill>
                  <a:srgbClr val="333333"/>
                </a:solidFill>
                <a:effectLst/>
                <a:latin typeface="Aptos" panose="020B0004020202020204" pitchFamily="34" charset="0"/>
              </a:rPr>
              <a:t>De </a:t>
            </a:r>
            <a:r>
              <a:rPr lang="da-DK" sz="1800" b="1" i="0" dirty="0">
                <a:solidFill>
                  <a:srgbClr val="333333"/>
                </a:solidFill>
                <a:effectLst/>
                <a:latin typeface="Aptos" panose="020B0004020202020204" pitchFamily="34" charset="0"/>
              </a:rPr>
              <a:t>kvantitative krav</a:t>
            </a:r>
            <a:r>
              <a:rPr lang="da-DK" sz="1800" b="0" i="0" dirty="0">
                <a:solidFill>
                  <a:srgbClr val="333333"/>
                </a:solidFill>
                <a:effectLst/>
                <a:latin typeface="Aptos" panose="020B0004020202020204" pitchFamily="34" charset="0"/>
              </a:rPr>
              <a:t> (mængden af opgaver)</a:t>
            </a:r>
            <a:endParaRPr lang="da-DK" sz="1800" dirty="0">
              <a:solidFill>
                <a:srgbClr val="333333"/>
              </a:solidFill>
              <a:latin typeface="Aptos" panose="020B0004020202020204" pitchFamily="34" charset="0"/>
            </a:endParaRPr>
          </a:p>
          <a:p>
            <a:pPr marL="0" indent="0" algn="l">
              <a:buNone/>
            </a:pPr>
            <a:endParaRPr lang="da-DK" sz="1800" b="0" i="0" dirty="0">
              <a:solidFill>
                <a:srgbClr val="333333"/>
              </a:solidFill>
              <a:effectLst/>
              <a:latin typeface="Aptos" panose="020B0004020202020204" pitchFamily="34" charset="0"/>
            </a:endParaRPr>
          </a:p>
          <a:p>
            <a:pPr algn="l"/>
            <a:r>
              <a:rPr lang="da-DK" sz="1800" b="0" i="0" dirty="0">
                <a:solidFill>
                  <a:srgbClr val="333333"/>
                </a:solidFill>
                <a:effectLst/>
                <a:latin typeface="Aptos" panose="020B0004020202020204" pitchFamily="34" charset="0"/>
              </a:rPr>
              <a:t>De </a:t>
            </a:r>
            <a:r>
              <a:rPr lang="da-DK" sz="1800" b="1" i="0" dirty="0">
                <a:solidFill>
                  <a:srgbClr val="333333"/>
                </a:solidFill>
                <a:effectLst/>
                <a:latin typeface="Aptos" panose="020B0004020202020204" pitchFamily="34" charset="0"/>
              </a:rPr>
              <a:t>kognitive krav</a:t>
            </a:r>
            <a:r>
              <a:rPr lang="da-DK" sz="1800" b="0" i="0" dirty="0">
                <a:solidFill>
                  <a:srgbClr val="333333"/>
                </a:solidFill>
                <a:effectLst/>
                <a:latin typeface="Aptos" panose="020B0004020202020204" pitchFamily="34" charset="0"/>
              </a:rPr>
              <a:t> (kompleksiteten af opgaver og krav) </a:t>
            </a:r>
          </a:p>
          <a:p>
            <a:pPr marL="0" indent="0" algn="l">
              <a:buNone/>
            </a:pPr>
            <a:endParaRPr lang="da-DK" sz="1800" b="0" i="0" dirty="0">
              <a:solidFill>
                <a:srgbClr val="333333"/>
              </a:solidFill>
              <a:effectLst/>
              <a:latin typeface="Aptos" panose="020B0004020202020204" pitchFamily="34" charset="0"/>
            </a:endParaRPr>
          </a:p>
          <a:p>
            <a:r>
              <a:rPr lang="da-DK" sz="1800" b="0" i="0" dirty="0">
                <a:solidFill>
                  <a:srgbClr val="333333"/>
                </a:solidFill>
                <a:effectLst/>
                <a:latin typeface="Aptos" panose="020B0004020202020204" pitchFamily="34" charset="0"/>
              </a:rPr>
              <a:t>De </a:t>
            </a:r>
            <a:r>
              <a:rPr lang="da-DK" sz="1800" b="1" i="0" dirty="0">
                <a:solidFill>
                  <a:srgbClr val="333333"/>
                </a:solidFill>
                <a:effectLst/>
                <a:latin typeface="Aptos" panose="020B0004020202020204" pitchFamily="34" charset="0"/>
              </a:rPr>
              <a:t>emotionelle krav</a:t>
            </a:r>
            <a:r>
              <a:rPr lang="da-DK" sz="1800" b="0" i="0" dirty="0">
                <a:solidFill>
                  <a:srgbClr val="333333"/>
                </a:solidFill>
                <a:effectLst/>
                <a:latin typeface="Aptos" panose="020B0004020202020204" pitchFamily="34" charset="0"/>
              </a:rPr>
              <a:t> (følelsesmæssige krav) </a:t>
            </a:r>
          </a:p>
          <a:p>
            <a:endParaRPr lang="da-DK" sz="1800" b="0" i="0" dirty="0">
              <a:solidFill>
                <a:srgbClr val="333333"/>
              </a:solidFill>
              <a:effectLst/>
              <a:latin typeface="Aptos" panose="020B0004020202020204" pitchFamily="34" charset="0"/>
            </a:endParaRPr>
          </a:p>
          <a:p>
            <a:pPr marL="0" indent="0" algn="l">
              <a:buNone/>
            </a:pPr>
            <a:r>
              <a:rPr lang="da-DK" sz="1800" b="0" i="0" dirty="0">
                <a:solidFill>
                  <a:srgbClr val="333333"/>
                </a:solidFill>
                <a:effectLst/>
                <a:latin typeface="Aptos" panose="020B0004020202020204" pitchFamily="34" charset="0"/>
              </a:rPr>
              <a:t>I en psykologisk stressforståelse er det en vigtig pointe, at det ikke er kravene i sig selv, der udløser stress. Det centrale er individets subjektive oplevelse eller </a:t>
            </a:r>
            <a:r>
              <a:rPr lang="da-DK" sz="1800" b="0" i="1" dirty="0">
                <a:solidFill>
                  <a:srgbClr val="333333"/>
                </a:solidFill>
                <a:effectLst/>
                <a:latin typeface="Aptos" panose="020B0004020202020204" pitchFamily="34" charset="0"/>
              </a:rPr>
              <a:t>vurdering </a:t>
            </a:r>
            <a:r>
              <a:rPr lang="da-DK" sz="1800" b="0" i="0" dirty="0">
                <a:solidFill>
                  <a:srgbClr val="333333"/>
                </a:solidFill>
                <a:effectLst/>
                <a:latin typeface="Aptos" panose="020B0004020202020204" pitchFamily="34" charset="0"/>
              </a:rPr>
              <a:t>af krav og belastninger. </a:t>
            </a:r>
          </a:p>
          <a:p>
            <a:pPr marL="0" indent="0" algn="l">
              <a:buNone/>
            </a:pPr>
            <a:r>
              <a:rPr lang="da-DK" sz="1800" b="0" i="0" dirty="0">
                <a:solidFill>
                  <a:srgbClr val="333333"/>
                </a:solidFill>
                <a:effectLst/>
                <a:latin typeface="Aptos" panose="020B0004020202020204" pitchFamily="34" charset="0"/>
              </a:rPr>
              <a:t>Det kan være med til at forklare, hvorfor to mennesker, der tilsyneladende udsættes for de samme krav, kan reagere meget forskelligt. </a:t>
            </a:r>
          </a:p>
          <a:p>
            <a:endParaRPr lang="da-DK" sz="1800" b="0" i="0" dirty="0">
              <a:solidFill>
                <a:srgbClr val="333333"/>
              </a:solidFill>
              <a:effectLst/>
              <a:latin typeface="Aptos" panose="020B0004020202020204" pitchFamily="34" charset="0"/>
            </a:endParaRPr>
          </a:p>
          <a:p>
            <a:pPr marL="0" indent="0" algn="l">
              <a:buNone/>
            </a:pPr>
            <a:endParaRPr lang="da-DK" sz="1800" b="0" i="0" dirty="0">
              <a:solidFill>
                <a:srgbClr val="333333"/>
              </a:solidFill>
              <a:effectLst/>
              <a:latin typeface="Aptos" panose="020B0004020202020204" pitchFamily="34" charset="0"/>
            </a:endParaRPr>
          </a:p>
          <a:p>
            <a:pPr marL="0" indent="0">
              <a:buNone/>
            </a:pPr>
            <a:br>
              <a:rPr lang="da-DK" sz="1800" dirty="0"/>
            </a:br>
            <a:endParaRPr lang="da-DK" sz="1800" dirty="0"/>
          </a:p>
        </p:txBody>
      </p:sp>
    </p:spTree>
    <p:extLst>
      <p:ext uri="{BB962C8B-B14F-4D97-AF65-F5344CB8AC3E}">
        <p14:creationId xmlns:p14="http://schemas.microsoft.com/office/powerpoint/2010/main" val="2327352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D56F59-CAC7-4BA1-8651-FF2F956F2B36}"/>
              </a:ext>
            </a:extLst>
          </p:cNvPr>
          <p:cNvSpPr>
            <a:spLocks noGrp="1"/>
          </p:cNvSpPr>
          <p:nvPr>
            <p:ph type="title"/>
          </p:nvPr>
        </p:nvSpPr>
        <p:spPr/>
        <p:txBody>
          <a:bodyPr>
            <a:normAutofit/>
          </a:bodyPr>
          <a:lstStyle/>
          <a:p>
            <a:r>
              <a:rPr lang="da-DK" sz="2800" b="1" dirty="0">
                <a:latin typeface="Aptos" panose="020B0004020202020204" pitchFamily="34" charset="0"/>
              </a:rPr>
              <a:t>Hvad vil det sige at være stresset? </a:t>
            </a:r>
          </a:p>
        </p:txBody>
      </p:sp>
      <p:sp>
        <p:nvSpPr>
          <p:cNvPr id="3" name="Pladsholder til indhold 2">
            <a:extLst>
              <a:ext uri="{FF2B5EF4-FFF2-40B4-BE49-F238E27FC236}">
                <a16:creationId xmlns:a16="http://schemas.microsoft.com/office/drawing/2014/main" id="{151C2E6F-88D6-4C09-9202-2A7EF1338201}"/>
              </a:ext>
            </a:extLst>
          </p:cNvPr>
          <p:cNvSpPr>
            <a:spLocks noGrp="1"/>
          </p:cNvSpPr>
          <p:nvPr>
            <p:ph idx="1"/>
          </p:nvPr>
        </p:nvSpPr>
        <p:spPr>
          <a:xfrm>
            <a:off x="838200" y="1596843"/>
            <a:ext cx="10515600" cy="4351338"/>
          </a:xfrm>
        </p:spPr>
        <p:txBody>
          <a:bodyPr>
            <a:normAutofit/>
          </a:bodyPr>
          <a:lstStyle/>
          <a:p>
            <a:pPr marL="0" indent="0">
              <a:buNone/>
            </a:pPr>
            <a:r>
              <a:rPr lang="da-DK" sz="1800" dirty="0">
                <a:latin typeface="Aptos" panose="020B0004020202020204" pitchFamily="34" charset="0"/>
              </a:rPr>
              <a:t>Der er ingen tvivl om, at stress er et væsentligt problem i det moderne liv med de mange deadlines, temposkift og forandringer og ikke mindst med de store krav, mennesker stiller til sig selv. </a:t>
            </a:r>
          </a:p>
          <a:p>
            <a:pPr marL="0" indent="0">
              <a:buNone/>
            </a:pPr>
            <a:endParaRPr lang="da-DK" sz="1800" dirty="0">
              <a:solidFill>
                <a:srgbClr val="333333"/>
              </a:solidFill>
              <a:latin typeface="Noto Sans" panose="020B0502040504020204" pitchFamily="34" charset="0"/>
            </a:endParaRPr>
          </a:p>
          <a:p>
            <a:pPr marL="0" indent="0">
              <a:buNone/>
            </a:pPr>
            <a:r>
              <a:rPr lang="da-DK" sz="1800" dirty="0">
                <a:solidFill>
                  <a:srgbClr val="333333"/>
                </a:solidFill>
                <a:latin typeface="Aptos" panose="020B0004020202020204" pitchFamily="34" charset="0"/>
              </a:rPr>
              <a:t>Stress betyder ”pres” og henviser til det emotionelle, kognitive og fysiske pres, man kan opleve i bestemte situationer</a:t>
            </a:r>
            <a:endParaRPr lang="da-DK" sz="1800" dirty="0">
              <a:latin typeface="Aptos" panose="020B0004020202020204" pitchFamily="34" charset="0"/>
            </a:endParaRP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Men hvad vil det sige at være stresset? </a:t>
            </a:r>
            <a:br>
              <a:rPr lang="da-DK" sz="1200" dirty="0"/>
            </a:br>
            <a:endParaRPr lang="da-DK" sz="1800" dirty="0">
              <a:latin typeface="Aptos" panose="020B0004020202020204" pitchFamily="34" charset="0"/>
            </a:endParaRPr>
          </a:p>
          <a:p>
            <a:pPr marL="0" indent="0">
              <a:buNone/>
            </a:pPr>
            <a:r>
              <a:rPr lang="da-DK" sz="1800" dirty="0">
                <a:latin typeface="Aptos" panose="020B0004020202020204" pitchFamily="34" charset="0"/>
              </a:rPr>
              <a:t>Det er et vanskeligt spørgsmål. I dagligdagen benytter vi begrebet om alt fra travlhed til meget svære psykiske symptomer, hvor mennesker har svært ved at fungere både socialt og arbejdsmæssigt.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Der findes da heller ingen entydig definition på, hvad stress er. </a:t>
            </a:r>
          </a:p>
        </p:txBody>
      </p:sp>
      <p:pic>
        <p:nvPicPr>
          <p:cNvPr id="4098" name="Picture 2" descr="Billedresultat for the face of stress">
            <a:hlinkClick r:id="rId2"/>
            <a:extLst>
              <a:ext uri="{FF2B5EF4-FFF2-40B4-BE49-F238E27FC236}">
                <a16:creationId xmlns:a16="http://schemas.microsoft.com/office/drawing/2014/main" id="{CA90281C-A6CE-41FB-9A5B-C0FE5F18F4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525" y="5099611"/>
            <a:ext cx="2105191" cy="1254069"/>
          </a:xfrm>
          <a:prstGeom prst="rect">
            <a:avLst/>
          </a:prstGeom>
          <a:noFill/>
          <a:extLst>
            <a:ext uri="{909E8E84-426E-40DD-AFC4-6F175D3DCCD1}">
              <a14:hiddenFill xmlns:a14="http://schemas.microsoft.com/office/drawing/2010/main">
                <a:solidFill>
                  <a:srgbClr val="FFFFFF"/>
                </a:solidFill>
              </a14:hiddenFill>
            </a:ext>
          </a:extLst>
        </p:spPr>
      </p:pic>
      <p:pic>
        <p:nvPicPr>
          <p:cNvPr id="5" name="Billede 4">
            <a:extLst>
              <a:ext uri="{FF2B5EF4-FFF2-40B4-BE49-F238E27FC236}">
                <a16:creationId xmlns:a16="http://schemas.microsoft.com/office/drawing/2014/main" id="{88A2E2AB-557D-46E5-BFDD-02CDFE1F8E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7950" y="5098869"/>
            <a:ext cx="2343316" cy="1213032"/>
          </a:xfrm>
          <a:prstGeom prst="rect">
            <a:avLst/>
          </a:prstGeom>
        </p:spPr>
      </p:pic>
      <p:pic>
        <p:nvPicPr>
          <p:cNvPr id="7" name="Billede 6">
            <a:extLst>
              <a:ext uri="{FF2B5EF4-FFF2-40B4-BE49-F238E27FC236}">
                <a16:creationId xmlns:a16="http://schemas.microsoft.com/office/drawing/2014/main" id="{F2DD2215-D798-45A2-BDFB-A59CC0A04E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3500" y="5076455"/>
            <a:ext cx="2257425" cy="1254069"/>
          </a:xfrm>
          <a:prstGeom prst="rect">
            <a:avLst/>
          </a:prstGeom>
        </p:spPr>
      </p:pic>
      <p:pic>
        <p:nvPicPr>
          <p:cNvPr id="4100" name="Picture 4" descr="Billedresultat for old man stress">
            <a:hlinkClick r:id="rId6"/>
            <a:extLst>
              <a:ext uri="{FF2B5EF4-FFF2-40B4-BE49-F238E27FC236}">
                <a16:creationId xmlns:a16="http://schemas.microsoft.com/office/drawing/2014/main" id="{C47B98A4-D9C7-4E89-8BFD-A00CC610467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53159" y="5098868"/>
            <a:ext cx="2106948" cy="1249267"/>
          </a:xfrm>
          <a:prstGeom prst="rect">
            <a:avLst/>
          </a:prstGeom>
          <a:noFill/>
          <a:extLst>
            <a:ext uri="{909E8E84-426E-40DD-AFC4-6F175D3DCCD1}">
              <a14:hiddenFill xmlns:a14="http://schemas.microsoft.com/office/drawing/2010/main">
                <a:solidFill>
                  <a:srgbClr val="FFFFFF"/>
                </a:solidFill>
              </a14:hiddenFill>
            </a:ext>
          </a:extLst>
        </p:spPr>
      </p:pic>
      <p:pic>
        <p:nvPicPr>
          <p:cNvPr id="9" name="Billede 8">
            <a:extLst>
              <a:ext uri="{FF2B5EF4-FFF2-40B4-BE49-F238E27FC236}">
                <a16:creationId xmlns:a16="http://schemas.microsoft.com/office/drawing/2014/main" id="{4E51261D-6A05-446C-BDA6-0BA7EFF3B4B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812341" y="5067853"/>
            <a:ext cx="1613041" cy="1262671"/>
          </a:xfrm>
          <a:prstGeom prst="rect">
            <a:avLst/>
          </a:prstGeom>
        </p:spPr>
      </p:pic>
      <p:sp>
        <p:nvSpPr>
          <p:cNvPr id="11" name="Tekstfelt 10">
            <a:extLst>
              <a:ext uri="{FF2B5EF4-FFF2-40B4-BE49-F238E27FC236}">
                <a16:creationId xmlns:a16="http://schemas.microsoft.com/office/drawing/2014/main" id="{3271C66B-ABED-4935-9B12-CC0DF5A8FA33}"/>
              </a:ext>
            </a:extLst>
          </p:cNvPr>
          <p:cNvSpPr txBox="1"/>
          <p:nvPr/>
        </p:nvSpPr>
        <p:spPr>
          <a:xfrm>
            <a:off x="1594960" y="6421993"/>
            <a:ext cx="8453981" cy="338554"/>
          </a:xfrm>
          <a:prstGeom prst="rect">
            <a:avLst/>
          </a:prstGeom>
          <a:noFill/>
        </p:spPr>
        <p:txBody>
          <a:bodyPr wrap="none" rtlCol="0">
            <a:spAutoFit/>
          </a:bodyPr>
          <a:lstStyle/>
          <a:p>
            <a:r>
              <a:rPr lang="da-DK" sz="1600" dirty="0">
                <a:latin typeface="Aptos" panose="020B0004020202020204" pitchFamily="34" charset="0"/>
              </a:rPr>
              <a:t>Vi kan måske ikke entydigt definere stress, men vi kan genkende stressens forskellige ansigter  </a:t>
            </a:r>
          </a:p>
        </p:txBody>
      </p:sp>
    </p:spTree>
    <p:extLst>
      <p:ext uri="{BB962C8B-B14F-4D97-AF65-F5344CB8AC3E}">
        <p14:creationId xmlns:p14="http://schemas.microsoft.com/office/powerpoint/2010/main" val="2865762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4B7F4ADF-85AE-4158-881E-B2462BA1F3F4}"/>
              </a:ext>
            </a:extLst>
          </p:cNvPr>
          <p:cNvSpPr>
            <a:spLocks noGrp="1"/>
          </p:cNvSpPr>
          <p:nvPr>
            <p:ph idx="1"/>
          </p:nvPr>
        </p:nvSpPr>
        <p:spPr>
          <a:xfrm>
            <a:off x="287208" y="551590"/>
            <a:ext cx="5184560" cy="4831811"/>
          </a:xfrm>
        </p:spPr>
        <p:txBody>
          <a:bodyPr>
            <a:normAutofit fontScale="92500" lnSpcReduction="20000"/>
          </a:bodyPr>
          <a:lstStyle/>
          <a:p>
            <a:pPr marL="0" indent="0">
              <a:buNone/>
            </a:pPr>
            <a:r>
              <a:rPr lang="da-DK" b="1" dirty="0">
                <a:latin typeface="Aptos" panose="020B0004020202020204" pitchFamily="34" charset="0"/>
              </a:rPr>
              <a:t>Forskellige symptomer på stress</a:t>
            </a:r>
          </a:p>
          <a:p>
            <a:pPr marL="0" indent="0">
              <a:buNone/>
            </a:pPr>
            <a:endParaRPr lang="da-DK" sz="1900" dirty="0">
              <a:latin typeface="Aptos" panose="020B0004020202020204" pitchFamily="34" charset="0"/>
            </a:endParaRPr>
          </a:p>
          <a:p>
            <a:pPr marL="0" indent="0" algn="l">
              <a:buNone/>
            </a:pPr>
            <a:r>
              <a:rPr lang="da-DK" sz="1900" b="0" i="0" dirty="0">
                <a:solidFill>
                  <a:srgbClr val="333333"/>
                </a:solidFill>
                <a:effectLst/>
                <a:latin typeface="Aptos" panose="020B0004020202020204" pitchFamily="34" charset="0"/>
              </a:rPr>
              <a:t>Stress er en </a:t>
            </a:r>
            <a:r>
              <a:rPr lang="da-DK" sz="1900" b="0" i="1" dirty="0">
                <a:solidFill>
                  <a:srgbClr val="333333"/>
                </a:solidFill>
                <a:effectLst/>
                <a:latin typeface="Aptos" panose="020B0004020202020204" pitchFamily="34" charset="0"/>
              </a:rPr>
              <a:t>akut</a:t>
            </a:r>
            <a:r>
              <a:rPr lang="da-DK" sz="1900" b="0" i="0" dirty="0">
                <a:solidFill>
                  <a:srgbClr val="333333"/>
                </a:solidFill>
                <a:effectLst/>
                <a:latin typeface="Aptos" panose="020B0004020202020204" pitchFamily="34" charset="0"/>
              </a:rPr>
              <a:t> </a:t>
            </a:r>
            <a:r>
              <a:rPr lang="da-DK" sz="1900" b="0" i="1" dirty="0">
                <a:solidFill>
                  <a:srgbClr val="333333"/>
                </a:solidFill>
                <a:effectLst/>
                <a:latin typeface="Aptos" panose="020B0004020202020204" pitchFamily="34" charset="0"/>
              </a:rPr>
              <a:t>belastningsreaktion</a:t>
            </a:r>
            <a:r>
              <a:rPr lang="da-DK" sz="1900" b="0" i="0" dirty="0">
                <a:solidFill>
                  <a:srgbClr val="333333"/>
                </a:solidFill>
                <a:effectLst/>
                <a:latin typeface="Aptos" panose="020B0004020202020204" pitchFamily="34" charset="0"/>
              </a:rPr>
              <a:t> i individet. Den opstår, fordi kravene eller presset overstiger éns ressourcer. </a:t>
            </a:r>
          </a:p>
          <a:p>
            <a:pPr marL="0" indent="0" algn="l">
              <a:buNone/>
            </a:pPr>
            <a:endParaRPr lang="da-DK" sz="1900" dirty="0">
              <a:latin typeface="Aptos" panose="020B0004020202020204" pitchFamily="34" charset="0"/>
            </a:endParaRPr>
          </a:p>
          <a:p>
            <a:pPr marL="0" indent="0">
              <a:buNone/>
            </a:pPr>
            <a:r>
              <a:rPr lang="da-DK" sz="1900" dirty="0">
                <a:latin typeface="Aptos" panose="020B0004020202020204" pitchFamily="34" charset="0"/>
              </a:rPr>
              <a:t>Stress kan have store helbredsmæssige konsekvenser. Det skyldes blandt andet, at kronisk stress er forbundet med en overproduktion af hormonet kortisol, der kan have uheldige indvirkninger på kroppen og immunforsvaret og på længere sigt resultere i åreforkalkning og hjerte/</a:t>
            </a:r>
            <a:r>
              <a:rPr lang="da-DK" sz="1900" dirty="0" err="1">
                <a:latin typeface="Aptos" panose="020B0004020202020204" pitchFamily="34" charset="0"/>
              </a:rPr>
              <a:t>kar-sygdomme</a:t>
            </a:r>
            <a:r>
              <a:rPr lang="da-DK" sz="1900" dirty="0">
                <a:latin typeface="Aptos" panose="020B0004020202020204" pitchFamily="34" charset="0"/>
              </a:rPr>
              <a:t>. </a:t>
            </a:r>
          </a:p>
          <a:p>
            <a:pPr marL="0" indent="0">
              <a:buNone/>
            </a:pPr>
            <a:endParaRPr lang="da-DK" sz="1900" dirty="0">
              <a:latin typeface="Aptos" panose="020B0004020202020204" pitchFamily="34" charset="0"/>
            </a:endParaRPr>
          </a:p>
          <a:p>
            <a:pPr marL="0" indent="0">
              <a:buNone/>
            </a:pPr>
            <a:r>
              <a:rPr lang="da-DK" sz="1900" dirty="0">
                <a:latin typeface="Aptos" panose="020B0004020202020204" pitchFamily="34" charset="0"/>
              </a:rPr>
              <a:t>Desuden medfører den kroniske stress ligeledes en forøget risiko for at udvikle psykiske forstyrrelser som depression, angst og panikanfald.</a:t>
            </a:r>
          </a:p>
          <a:p>
            <a:pPr marL="0" indent="0">
              <a:buNone/>
            </a:pPr>
            <a:br>
              <a:rPr lang="da-DK" sz="1900" dirty="0">
                <a:latin typeface="Aptos" panose="020B0004020202020204" pitchFamily="34" charset="0"/>
              </a:rPr>
            </a:br>
            <a:endParaRPr lang="da-DK" sz="1900" dirty="0">
              <a:latin typeface="Aptos" panose="020B0004020202020204" pitchFamily="34" charset="0"/>
            </a:endParaRPr>
          </a:p>
        </p:txBody>
      </p:sp>
      <p:graphicFrame>
        <p:nvGraphicFramePr>
          <p:cNvPr id="7" name="Tabel 6">
            <a:extLst>
              <a:ext uri="{FF2B5EF4-FFF2-40B4-BE49-F238E27FC236}">
                <a16:creationId xmlns:a16="http://schemas.microsoft.com/office/drawing/2014/main" id="{B9C37532-942A-46FA-B3B6-2232D75A38C7}"/>
              </a:ext>
            </a:extLst>
          </p:cNvPr>
          <p:cNvGraphicFramePr>
            <a:graphicFrameLocks noGrp="1"/>
          </p:cNvGraphicFramePr>
          <p:nvPr/>
        </p:nvGraphicFramePr>
        <p:xfrm>
          <a:off x="5573485" y="192475"/>
          <a:ext cx="6618515" cy="6473050"/>
        </p:xfrm>
        <a:graphic>
          <a:graphicData uri="http://schemas.openxmlformats.org/drawingml/2006/table">
            <a:tbl>
              <a:tblPr/>
              <a:tblGrid>
                <a:gridCol w="2206172">
                  <a:extLst>
                    <a:ext uri="{9D8B030D-6E8A-4147-A177-3AD203B41FA5}">
                      <a16:colId xmlns:a16="http://schemas.microsoft.com/office/drawing/2014/main" val="779542558"/>
                    </a:ext>
                  </a:extLst>
                </a:gridCol>
                <a:gridCol w="2648365">
                  <a:extLst>
                    <a:ext uri="{9D8B030D-6E8A-4147-A177-3AD203B41FA5}">
                      <a16:colId xmlns:a16="http://schemas.microsoft.com/office/drawing/2014/main" val="2626344386"/>
                    </a:ext>
                  </a:extLst>
                </a:gridCol>
                <a:gridCol w="1763978">
                  <a:extLst>
                    <a:ext uri="{9D8B030D-6E8A-4147-A177-3AD203B41FA5}">
                      <a16:colId xmlns:a16="http://schemas.microsoft.com/office/drawing/2014/main" val="2123616325"/>
                    </a:ext>
                  </a:extLst>
                </a:gridCol>
              </a:tblGrid>
              <a:tr h="633324">
                <a:tc gridSpan="3">
                  <a:txBody>
                    <a:bodyPr/>
                    <a:lstStyle/>
                    <a:p>
                      <a:pPr algn="ctr" fontAlgn="t"/>
                      <a:r>
                        <a:rPr lang="da-DK" sz="1800" b="1" dirty="0">
                          <a:effectLst/>
                        </a:rPr>
                        <a:t>TEGN PÅ KRONISK STRESS</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DFD3B6"/>
                    </a:solidFill>
                  </a:tcPr>
                </a:tc>
                <a:tc hMerge="1">
                  <a:txBody>
                    <a:bodyPr/>
                    <a:lstStyle/>
                    <a:p>
                      <a:endParaRPr lang="da-DK"/>
                    </a:p>
                  </a:txBody>
                  <a:tcPr/>
                </a:tc>
                <a:tc hMerge="1">
                  <a:txBody>
                    <a:bodyPr/>
                    <a:lstStyle/>
                    <a:p>
                      <a:endParaRPr lang="da-DK"/>
                    </a:p>
                  </a:txBody>
                  <a:tcPr/>
                </a:tc>
                <a:extLst>
                  <a:ext uri="{0D108BD9-81ED-4DB2-BD59-A6C34878D82A}">
                    <a16:rowId xmlns:a16="http://schemas.microsoft.com/office/drawing/2014/main" val="19862452"/>
                  </a:ext>
                </a:extLst>
              </a:tr>
              <a:tr h="439161">
                <a:tc>
                  <a:txBody>
                    <a:bodyPr/>
                    <a:lstStyle/>
                    <a:p>
                      <a:pPr algn="l" fontAlgn="t"/>
                      <a:r>
                        <a:rPr lang="da-DK" sz="1800" b="1">
                          <a:effectLst/>
                        </a:rPr>
                        <a:t>Fysiske</a:t>
                      </a:r>
                      <a:endParaRPr lang="da-DK" sz="1800">
                        <a:effectLst/>
                      </a:endParaRP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l" fontAlgn="t"/>
                      <a:r>
                        <a:rPr lang="da-DK" sz="1800" b="1">
                          <a:effectLst/>
                        </a:rPr>
                        <a:t>Psykiske</a:t>
                      </a:r>
                      <a:endParaRPr lang="da-DK" sz="1800">
                        <a:effectLst/>
                      </a:endParaRP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l" fontAlgn="t"/>
                      <a:r>
                        <a:rPr lang="da-DK" sz="1800" b="1">
                          <a:effectLst/>
                        </a:rPr>
                        <a:t>Adfærdsmæssige</a:t>
                      </a:r>
                      <a:endParaRPr lang="da-DK" sz="1800">
                        <a:effectLst/>
                      </a:endParaRP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extLst>
                  <a:ext uri="{0D108BD9-81ED-4DB2-BD59-A6C34878D82A}">
                    <a16:rowId xmlns:a16="http://schemas.microsoft.com/office/drawing/2014/main" val="2265183808"/>
                  </a:ext>
                </a:extLst>
              </a:tr>
              <a:tr h="340164">
                <a:tc>
                  <a:txBody>
                    <a:bodyPr/>
                    <a:lstStyle/>
                    <a:p>
                      <a:pPr algn="l" fontAlgn="t"/>
                      <a:r>
                        <a:rPr lang="da-DK" sz="1800">
                          <a:effectLst/>
                        </a:rPr>
                        <a:t>Hovedpine</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a:effectLst/>
                        </a:rPr>
                        <a:t>Ulyst</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a:effectLst/>
                        </a:rPr>
                        <a:t>Ubeslutsomhed</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1088907774"/>
                  </a:ext>
                </a:extLst>
              </a:tr>
              <a:tr h="340164">
                <a:tc>
                  <a:txBody>
                    <a:bodyPr/>
                    <a:lstStyle/>
                    <a:p>
                      <a:pPr algn="l" fontAlgn="t"/>
                      <a:r>
                        <a:rPr lang="da-DK" sz="1800">
                          <a:effectLst/>
                        </a:rPr>
                        <a:t>Hjertebanken</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a:effectLst/>
                        </a:rPr>
                        <a:t>Træthed</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a:effectLst/>
                        </a:rPr>
                        <a:t>Søvnløshed</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1551349885"/>
                  </a:ext>
                </a:extLst>
              </a:tr>
              <a:tr h="439161">
                <a:tc>
                  <a:txBody>
                    <a:bodyPr/>
                    <a:lstStyle/>
                    <a:p>
                      <a:pPr algn="l" fontAlgn="t"/>
                      <a:r>
                        <a:rPr lang="da-DK" sz="1800">
                          <a:effectLst/>
                        </a:rPr>
                        <a:t>Rysten på hænder</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a:effectLst/>
                        </a:rPr>
                        <a:t>Indre uro</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a:effectLst/>
                        </a:rPr>
                        <a:t>Lav selvfølelse</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2943733588"/>
                  </a:ext>
                </a:extLst>
              </a:tr>
              <a:tr h="595839">
                <a:tc>
                  <a:txBody>
                    <a:bodyPr/>
                    <a:lstStyle/>
                    <a:p>
                      <a:pPr algn="l" fontAlgn="t"/>
                      <a:r>
                        <a:rPr lang="da-DK" sz="1800">
                          <a:effectLst/>
                        </a:rPr>
                        <a:t>Nedsat potens og libido</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dirty="0">
                          <a:effectLst/>
                        </a:rPr>
                        <a:t>Hukommelsesbesvær</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dirty="0">
                          <a:effectLst/>
                        </a:rPr>
                        <a:t>Hyperventilation</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3672006117"/>
                  </a:ext>
                </a:extLst>
              </a:tr>
              <a:tr h="595839">
                <a:tc>
                  <a:txBody>
                    <a:bodyPr/>
                    <a:lstStyle/>
                    <a:p>
                      <a:pPr algn="l" fontAlgn="t"/>
                      <a:r>
                        <a:rPr lang="da-DK" sz="1800">
                          <a:effectLst/>
                        </a:rPr>
                        <a:t>Svimmelhed</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dirty="0">
                          <a:effectLst/>
                        </a:rPr>
                        <a:t>Koncentrationsbesvær</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a:effectLst/>
                        </a:rPr>
                        <a:t>Følelseskulde</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1785946447"/>
                  </a:ext>
                </a:extLst>
              </a:tr>
              <a:tr h="340164">
                <a:tc>
                  <a:txBody>
                    <a:bodyPr/>
                    <a:lstStyle/>
                    <a:p>
                      <a:pPr algn="l" fontAlgn="t"/>
                      <a:r>
                        <a:rPr lang="da-DK" sz="1800">
                          <a:effectLst/>
                        </a:rPr>
                        <a:t>Tics</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a:effectLst/>
                        </a:rPr>
                        <a:t>Rastløshed</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a:effectLst/>
                        </a:rPr>
                        <a:t>Indesluttethed</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931254637"/>
                  </a:ext>
                </a:extLst>
              </a:tr>
              <a:tr h="340164">
                <a:tc>
                  <a:txBody>
                    <a:bodyPr/>
                    <a:lstStyle/>
                    <a:p>
                      <a:pPr algn="l" fontAlgn="t"/>
                      <a:r>
                        <a:rPr lang="da-DK" sz="1800">
                          <a:effectLst/>
                        </a:rPr>
                        <a:t>Mavesmerter</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a:effectLst/>
                        </a:rPr>
                        <a:t>Irritabilitet</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dirty="0">
                          <a:effectLst/>
                        </a:rPr>
                        <a:t>Vrede</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391471575"/>
                  </a:ext>
                </a:extLst>
              </a:tr>
              <a:tr h="439161">
                <a:tc>
                  <a:txBody>
                    <a:bodyPr/>
                    <a:lstStyle/>
                    <a:p>
                      <a:pPr algn="l" fontAlgn="t"/>
                      <a:r>
                        <a:rPr lang="da-DK" sz="1800">
                          <a:effectLst/>
                        </a:rPr>
                        <a:t>Hyppig vandladning</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a:effectLst/>
                        </a:rPr>
                        <a:t>Angst</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a:effectLst/>
                        </a:rPr>
                        <a:t>Aggressivitet</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3830209704"/>
                  </a:ext>
                </a:extLst>
              </a:tr>
              <a:tr h="627605">
                <a:tc>
                  <a:txBody>
                    <a:bodyPr/>
                    <a:lstStyle/>
                    <a:p>
                      <a:pPr algn="l" fontAlgn="t"/>
                      <a:r>
                        <a:rPr lang="da-DK" sz="1800">
                          <a:effectLst/>
                        </a:rPr>
                        <a:t>Diarré</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a:effectLst/>
                        </a:rPr>
                        <a:t>Følelse af udmattelse</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a:effectLst/>
                        </a:rPr>
                        <a:t>Nedsat præstationsevne</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3426616162"/>
                  </a:ext>
                </a:extLst>
              </a:tr>
              <a:tr h="439161">
                <a:tc>
                  <a:txBody>
                    <a:bodyPr/>
                    <a:lstStyle/>
                    <a:p>
                      <a:pPr algn="l" fontAlgn="t"/>
                      <a:r>
                        <a:rPr lang="da-DK" sz="1800">
                          <a:effectLst/>
                        </a:rPr>
                        <a:t>Hyppige infektioner</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a:effectLst/>
                        </a:rPr>
                        <a:t>Depression</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dirty="0">
                          <a:effectLst/>
                        </a:rPr>
                        <a:t>Appetitløshed</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1638107609"/>
                  </a:ext>
                </a:extLst>
              </a:tr>
            </a:tbl>
          </a:graphicData>
        </a:graphic>
      </p:graphicFrame>
      <p:sp>
        <p:nvSpPr>
          <p:cNvPr id="8" name="Rectangle 3">
            <a:extLst>
              <a:ext uri="{FF2B5EF4-FFF2-40B4-BE49-F238E27FC236}">
                <a16:creationId xmlns:a16="http://schemas.microsoft.com/office/drawing/2014/main" id="{6C3BEC57-C6A9-41EF-A7B1-6E2E81C49681}"/>
              </a:ext>
            </a:extLst>
          </p:cNvPr>
          <p:cNvSpPr>
            <a:spLocks noChangeArrowheads="1"/>
          </p:cNvSpPr>
          <p:nvPr/>
        </p:nvSpPr>
        <p:spPr bwMode="auto">
          <a:xfrm>
            <a:off x="5688866" y="6311582"/>
            <a:ext cx="4462840" cy="35394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79350" bIns="0" numCol="1" anchor="ctr" anchorCtr="0" compatLnSpc="1">
            <a:prstTxWarp prst="textNoShape">
              <a:avLst/>
            </a:prstTxWarp>
            <a:spAutoFit/>
          </a:bodyPr>
          <a:lstStyle/>
          <a:p>
            <a:pPr lvl="0" eaLnBrk="0" fontAlgn="base" hangingPunct="0">
              <a:spcBef>
                <a:spcPct val="0"/>
              </a:spcBef>
              <a:spcAft>
                <a:spcPct val="0"/>
              </a:spcAft>
            </a:pPr>
            <a:r>
              <a:rPr kumimoji="0" lang="da-DK" altLang="da-DK" sz="800" b="1" i="0" u="none" strike="noStrike" cap="none" normalizeH="0" baseline="0" dirty="0">
                <a:ln>
                  <a:noFill/>
                </a:ln>
                <a:solidFill>
                  <a:srgbClr val="666666"/>
                </a:solidFill>
                <a:effectLst/>
                <a:latin typeface="Arial" panose="020B0604020202020204" pitchFamily="34" charset="0"/>
                <a:cs typeface="Arial" panose="020B0604020202020204" pitchFamily="34" charset="0"/>
              </a:rPr>
              <a:t>Ill. 23.3 - </a:t>
            </a:r>
            <a:r>
              <a:rPr lang="da-DK" altLang="da-DK" sz="800" b="1" dirty="0">
                <a:solidFill>
                  <a:srgbClr val="666666"/>
                </a:solidFill>
                <a:latin typeface="Arial" panose="020B0604020202020204" pitchFamily="34" charset="0"/>
                <a:cs typeface="Arial" panose="020B0604020202020204" pitchFamily="34" charset="0"/>
                <a:hlinkClick r:id="rId2"/>
              </a:rPr>
              <a:t>https://psykveje.systime.dk/?id=p5574</a:t>
            </a:r>
            <a:endParaRPr lang="da-DK" altLang="da-DK" sz="800" b="1" dirty="0">
              <a:solidFill>
                <a:srgbClr val="666666"/>
              </a:solidFill>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800" b="0" i="0" u="none" strike="noStrike" cap="none" normalizeH="0" baseline="0" dirty="0">
                <a:ln>
                  <a:noFill/>
                </a:ln>
                <a:solidFill>
                  <a:srgbClr val="666666"/>
                </a:solidFill>
                <a:effectLst/>
                <a:latin typeface="Arial" panose="020B0604020202020204" pitchFamily="34" charset="0"/>
                <a:cs typeface="Arial" panose="020B0604020202020204" pitchFamily="34" charset="0"/>
              </a:rPr>
              <a:t>Oversigt over symptomer på stress.</a:t>
            </a:r>
            <a:endParaRPr kumimoji="0" lang="da-DK" altLang="da-DK" sz="800" b="0" i="0" u="none" strike="noStrike" cap="none" normalizeH="0" baseline="0" dirty="0">
              <a:ln>
                <a:noFill/>
              </a:ln>
              <a:solidFill>
                <a:srgbClr val="777777"/>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700" b="0" i="0" u="none" strike="noStrike" cap="none" normalizeH="0" baseline="0" dirty="0">
                <a:ln>
                  <a:noFill/>
                </a:ln>
                <a:solidFill>
                  <a:srgbClr val="777777"/>
                </a:solidFill>
                <a:effectLst/>
                <a:latin typeface="Arial" panose="020B0604020202020204" pitchFamily="34" charset="0"/>
                <a:cs typeface="Arial" panose="020B0604020202020204" pitchFamily="34" charset="0"/>
              </a:rPr>
              <a:t>Kilde: Bo Netterstrøm: Stress på arbejdspladsen. Hans Reitzels Forlag, 2007.</a:t>
            </a: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pic>
        <p:nvPicPr>
          <p:cNvPr id="1026" name="Picture 2">
            <a:extLst>
              <a:ext uri="{FF2B5EF4-FFF2-40B4-BE49-F238E27FC236}">
                <a16:creationId xmlns:a16="http://schemas.microsoft.com/office/drawing/2014/main" id="{DFCD92BB-2CC6-E669-7F3E-B71BF0205D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999" y="5064488"/>
            <a:ext cx="1977451" cy="1548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873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64AD6B-C4B6-10B7-6994-14AA4C4BFE7D}"/>
              </a:ext>
            </a:extLst>
          </p:cNvPr>
          <p:cNvSpPr>
            <a:spLocks noGrp="1"/>
          </p:cNvSpPr>
          <p:nvPr>
            <p:ph type="title"/>
          </p:nvPr>
        </p:nvSpPr>
        <p:spPr/>
        <p:txBody>
          <a:bodyPr>
            <a:normAutofit/>
          </a:bodyPr>
          <a:lstStyle/>
          <a:p>
            <a:r>
              <a:rPr lang="da-DK" sz="2800" b="1" dirty="0">
                <a:latin typeface="Aptos" panose="020B0004020202020204" pitchFamily="34" charset="0"/>
              </a:rPr>
              <a:t>Definition på akut stress </a:t>
            </a:r>
          </a:p>
        </p:txBody>
      </p:sp>
      <p:sp>
        <p:nvSpPr>
          <p:cNvPr id="3" name="Pladsholder til indhold 2">
            <a:extLst>
              <a:ext uri="{FF2B5EF4-FFF2-40B4-BE49-F238E27FC236}">
                <a16:creationId xmlns:a16="http://schemas.microsoft.com/office/drawing/2014/main" id="{59D29A33-4400-77F3-3B2D-E3EB0D1D250A}"/>
              </a:ext>
            </a:extLst>
          </p:cNvPr>
          <p:cNvSpPr>
            <a:spLocks noGrp="1"/>
          </p:cNvSpPr>
          <p:nvPr>
            <p:ph idx="1"/>
          </p:nvPr>
        </p:nvSpPr>
        <p:spPr>
          <a:xfrm>
            <a:off x="838200" y="1692431"/>
            <a:ext cx="5749212" cy="4351338"/>
          </a:xfrm>
        </p:spPr>
        <p:txBody>
          <a:bodyPr>
            <a:normAutofit fontScale="85000" lnSpcReduction="20000"/>
          </a:bodyPr>
          <a:lstStyle/>
          <a:p>
            <a:pPr marL="0" indent="0" algn="l">
              <a:buNone/>
            </a:pPr>
            <a:r>
              <a:rPr lang="da-DK" sz="2100" b="0" i="0" dirty="0">
                <a:solidFill>
                  <a:srgbClr val="333333"/>
                </a:solidFill>
                <a:effectLst/>
                <a:latin typeface="Aptos" panose="020B0004020202020204" pitchFamily="34" charset="0"/>
              </a:rPr>
              <a:t>Ligesom andre pattedyr er mennesker udstyret med evnen til at reagere meget hurtigt på mulige trusler fra omgivelserne. Man taler her om </a:t>
            </a:r>
            <a:r>
              <a:rPr lang="da-DK" sz="2100" b="1" i="0" dirty="0">
                <a:solidFill>
                  <a:srgbClr val="333333"/>
                </a:solidFill>
                <a:effectLst/>
                <a:latin typeface="Aptos" panose="020B0004020202020204" pitchFamily="34" charset="0"/>
              </a:rPr>
              <a:t>akut stress</a:t>
            </a:r>
            <a:r>
              <a:rPr lang="da-DK" sz="2100" b="0" i="0" dirty="0">
                <a:solidFill>
                  <a:srgbClr val="333333"/>
                </a:solidFill>
                <a:effectLst/>
                <a:latin typeface="Aptos" panose="020B0004020202020204" pitchFamily="34" charset="0"/>
              </a:rPr>
              <a:t>. </a:t>
            </a:r>
          </a:p>
          <a:p>
            <a:pPr marL="0" indent="0" algn="l">
              <a:buNone/>
            </a:pPr>
            <a:r>
              <a:rPr lang="da-DK" sz="2100" b="0" i="0" dirty="0">
                <a:solidFill>
                  <a:srgbClr val="333333"/>
                </a:solidFill>
                <a:effectLst/>
                <a:latin typeface="Aptos" panose="020B0004020202020204" pitchFamily="34" charset="0"/>
              </a:rPr>
              <a:t>Ved akut stress sker der på få sekunder en aktivering af det, der kaldes det </a:t>
            </a:r>
            <a:r>
              <a:rPr lang="da-DK" sz="2100" b="1" i="0" dirty="0">
                <a:solidFill>
                  <a:srgbClr val="333333"/>
                </a:solidFill>
                <a:effectLst/>
                <a:latin typeface="Aptos" panose="020B0004020202020204" pitchFamily="34" charset="0"/>
              </a:rPr>
              <a:t>sympatiske nervesystem</a:t>
            </a:r>
            <a:r>
              <a:rPr lang="da-DK" sz="2100" b="0" i="0" dirty="0">
                <a:solidFill>
                  <a:srgbClr val="333333"/>
                </a:solidFill>
                <a:effectLst/>
                <a:latin typeface="Aptos" panose="020B0004020202020204" pitchFamily="34" charset="0"/>
              </a:rPr>
              <a:t>, hvilket fører til udskillelse af stresshormonet </a:t>
            </a:r>
            <a:r>
              <a:rPr lang="da-DK" sz="2100" b="1" i="0" dirty="0">
                <a:solidFill>
                  <a:srgbClr val="333333"/>
                </a:solidFill>
                <a:effectLst/>
                <a:latin typeface="Aptos" panose="020B0004020202020204" pitchFamily="34" charset="0"/>
              </a:rPr>
              <a:t>adrenalin</a:t>
            </a:r>
            <a:r>
              <a:rPr lang="da-DK" sz="2100" b="0" i="0" dirty="0">
                <a:solidFill>
                  <a:srgbClr val="333333"/>
                </a:solidFill>
                <a:effectLst/>
                <a:latin typeface="Aptos" panose="020B0004020202020204" pitchFamily="34" charset="0"/>
              </a:rPr>
              <a:t>. </a:t>
            </a:r>
          </a:p>
          <a:p>
            <a:pPr marL="0" indent="0" algn="l">
              <a:buNone/>
            </a:pPr>
            <a:r>
              <a:rPr lang="da-DK" sz="2100" b="0" i="0" dirty="0">
                <a:solidFill>
                  <a:srgbClr val="333333"/>
                </a:solidFill>
                <a:effectLst/>
                <a:latin typeface="Aptos" panose="020B0004020202020204" pitchFamily="34" charset="0"/>
              </a:rPr>
              <a:t>Dette hormon har en lang række virkninger i kroppen, blandt andet øget puls og blodtryk, og en øget blodtilførsel til musklerne. Der sendes også ekstra ilt til hjernen. Synet, hørelsen og andre sanser skærpes, og opmærksomheden og indlæringsevnen øges. </a:t>
            </a:r>
          </a:p>
          <a:p>
            <a:pPr marL="0" indent="0" algn="l">
              <a:buNone/>
            </a:pPr>
            <a:r>
              <a:rPr lang="da-DK" sz="2100" b="0" i="0" dirty="0">
                <a:solidFill>
                  <a:srgbClr val="333333"/>
                </a:solidFill>
                <a:effectLst/>
                <a:latin typeface="Aptos" panose="020B0004020202020204" pitchFamily="34" charset="0"/>
              </a:rPr>
              <a:t>Overordnet kan man sige, at ved akut stress kommer kroppen i alarmberedskab, og individet forberedes fysisk og mentalt på at reagere på truslen. Man taler også om </a:t>
            </a:r>
            <a:r>
              <a:rPr lang="da-DK" sz="2100" b="1" i="0" dirty="0">
                <a:solidFill>
                  <a:srgbClr val="333333"/>
                </a:solidFill>
                <a:effectLst/>
                <a:latin typeface="Aptos" panose="020B0004020202020204" pitchFamily="34" charset="0"/>
              </a:rPr>
              <a:t>kamp/flugt-reaktionen</a:t>
            </a:r>
            <a:r>
              <a:rPr lang="da-DK" sz="2100" b="0" i="0" dirty="0">
                <a:solidFill>
                  <a:srgbClr val="333333"/>
                </a:solidFill>
                <a:effectLst/>
                <a:latin typeface="Aptos" panose="020B0004020202020204" pitchFamily="34" charset="0"/>
              </a:rPr>
              <a:t>. Når faren er overstået, vender kroppen tilbage til normaltilstanden.</a:t>
            </a:r>
          </a:p>
          <a:p>
            <a:pPr marL="0" indent="0">
              <a:buNone/>
            </a:pPr>
            <a:br>
              <a:rPr lang="da-DK" sz="1800" dirty="0">
                <a:latin typeface="Aptos" panose="020B0004020202020204" pitchFamily="34" charset="0"/>
              </a:rPr>
            </a:br>
            <a:endParaRPr lang="da-DK" sz="1800" dirty="0">
              <a:latin typeface="Aptos" panose="020B0004020202020204" pitchFamily="34" charset="0"/>
            </a:endParaRPr>
          </a:p>
        </p:txBody>
      </p:sp>
      <p:pic>
        <p:nvPicPr>
          <p:cNvPr id="1026" name="Picture 2" descr="Reaktion på trusler">
            <a:extLst>
              <a:ext uri="{FF2B5EF4-FFF2-40B4-BE49-F238E27FC236}">
                <a16:creationId xmlns:a16="http://schemas.microsoft.com/office/drawing/2014/main" id="{5F44FA31-4763-6EE2-3B45-03036E45D4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71388" y="891073"/>
            <a:ext cx="4897016" cy="57150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remium Vector | Structural chemical formula of cortisol">
            <a:extLst>
              <a:ext uri="{FF2B5EF4-FFF2-40B4-BE49-F238E27FC236}">
                <a16:creationId xmlns:a16="http://schemas.microsoft.com/office/drawing/2014/main" id="{01705867-E43D-8E51-ACD3-C6103990E8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0563" y="5397432"/>
            <a:ext cx="1763486" cy="1305333"/>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Adrenaline Structural Formula of Molecular Structure Stock Vector -  Illustration of laboratory, biochemistry: 279647034">
            <a:extLst>
              <a:ext uri="{FF2B5EF4-FFF2-40B4-BE49-F238E27FC236}">
                <a16:creationId xmlns:a16="http://schemas.microsoft.com/office/drawing/2014/main" id="{04318AE9-D840-FD6D-3A36-ED6F603365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7077" y="5400577"/>
            <a:ext cx="1763486" cy="1410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0123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E4EDB9-7AE3-4B14-A606-42852ADA1461}"/>
              </a:ext>
            </a:extLst>
          </p:cNvPr>
          <p:cNvSpPr>
            <a:spLocks noGrp="1"/>
          </p:cNvSpPr>
          <p:nvPr>
            <p:ph type="title"/>
          </p:nvPr>
        </p:nvSpPr>
        <p:spPr>
          <a:xfrm>
            <a:off x="838200" y="113199"/>
            <a:ext cx="10515600" cy="1325563"/>
          </a:xfrm>
        </p:spPr>
        <p:txBody>
          <a:bodyPr>
            <a:normAutofit/>
          </a:bodyPr>
          <a:lstStyle/>
          <a:p>
            <a:r>
              <a:rPr lang="da-DK" sz="2800" b="1" dirty="0">
                <a:latin typeface="Aptos" panose="020B0004020202020204" pitchFamily="34" charset="0"/>
              </a:rPr>
              <a:t>Positiv og negativ akut stress </a:t>
            </a:r>
          </a:p>
        </p:txBody>
      </p:sp>
      <p:sp>
        <p:nvSpPr>
          <p:cNvPr id="3" name="Pladsholder til indhold 2">
            <a:extLst>
              <a:ext uri="{FF2B5EF4-FFF2-40B4-BE49-F238E27FC236}">
                <a16:creationId xmlns:a16="http://schemas.microsoft.com/office/drawing/2014/main" id="{2DE1ED3F-1936-4A49-8EC3-EEFC0225F396}"/>
              </a:ext>
            </a:extLst>
          </p:cNvPr>
          <p:cNvSpPr>
            <a:spLocks noGrp="1"/>
          </p:cNvSpPr>
          <p:nvPr>
            <p:ph idx="1"/>
          </p:nvPr>
        </p:nvSpPr>
        <p:spPr>
          <a:xfrm>
            <a:off x="838200" y="1508384"/>
            <a:ext cx="10515600" cy="5349616"/>
          </a:xfrm>
        </p:spPr>
        <p:txBody>
          <a:bodyPr>
            <a:normAutofit fontScale="25000" lnSpcReduction="20000"/>
          </a:bodyPr>
          <a:lstStyle/>
          <a:p>
            <a:pPr marL="0" indent="0">
              <a:buNone/>
            </a:pPr>
            <a:r>
              <a:rPr lang="da-DK" sz="7200" dirty="0">
                <a:latin typeface="Aptos" panose="020B0004020202020204" pitchFamily="34" charset="0"/>
              </a:rPr>
              <a:t>Den danske læge og stressforsker Bo Netterstrøm kalder den akutte stress for en "stenaldermandsreaktion". Evolutionshistorisk har det været en fordel at kunne reagere hurtigt på mulige trusler såsom farlige dyr, og det samme gælder i dag, hvis man fx kommer i en situation, hvor ens liv kan være i fare, eller når man står over for en udfordring i det hele taget. </a:t>
            </a:r>
          </a:p>
          <a:p>
            <a:pPr marL="0" indent="0">
              <a:buNone/>
            </a:pPr>
            <a:r>
              <a:rPr lang="da-DK" sz="7200" dirty="0">
                <a:latin typeface="Aptos" panose="020B0004020202020204" pitchFamily="34" charset="0"/>
              </a:rPr>
              <a:t>Forstået på den måde er stress dermed som udgangspunkt en hensigtsmæssig reaktion, der sætter os i stand til at yde optimalt på kort sigt. Her er tidsperspektivet dog netop vigtigt. Problemet med stress opstår, når kroppen ikke får lov at vende tilbage til normaltilstanden og restituere, fordi individet udsættes for en længerevarende belastning. Det kan fx være på arbejdspladsen eller i skolen. </a:t>
            </a:r>
          </a:p>
          <a:p>
            <a:pPr marL="0" indent="0">
              <a:buNone/>
            </a:pPr>
            <a:r>
              <a:rPr lang="da-DK" sz="7200" dirty="0">
                <a:latin typeface="Aptos" panose="020B0004020202020204" pitchFamily="34" charset="0"/>
              </a:rPr>
              <a:t>Når stress på den måde bliver en længerevarende tilstand, taler man om </a:t>
            </a:r>
            <a:r>
              <a:rPr lang="da-DK" sz="7200" b="1" dirty="0">
                <a:latin typeface="Aptos" panose="020B0004020202020204" pitchFamily="34" charset="0"/>
              </a:rPr>
              <a:t>kronisk stress</a:t>
            </a:r>
            <a:r>
              <a:rPr lang="da-DK" sz="7200" dirty="0">
                <a:latin typeface="Aptos" panose="020B0004020202020204" pitchFamily="34" charset="0"/>
              </a:rPr>
              <a:t>. </a:t>
            </a:r>
          </a:p>
          <a:p>
            <a:pPr marL="0" indent="0">
              <a:buNone/>
            </a:pPr>
            <a:endParaRPr lang="da-DK" sz="7200" dirty="0">
              <a:latin typeface="Aptos" panose="020B0004020202020204" pitchFamily="34" charset="0"/>
            </a:endParaRPr>
          </a:p>
          <a:p>
            <a:pPr marL="0" indent="0">
              <a:buNone/>
            </a:pPr>
            <a:r>
              <a:rPr lang="da-DK" sz="7200" dirty="0">
                <a:latin typeface="Aptos" panose="020B0004020202020204" pitchFamily="34" charset="0"/>
              </a:rPr>
              <a:t>Positiv (akut)stress:</a:t>
            </a:r>
          </a:p>
          <a:p>
            <a:pPr marL="0" indent="0">
              <a:buNone/>
            </a:pPr>
            <a:r>
              <a:rPr lang="da-DK" sz="7200" dirty="0">
                <a:latin typeface="Aptos" panose="020B0004020202020204" pitchFamily="34" charset="0"/>
              </a:rPr>
              <a:t>Eksamen/deadlines mv. – opmærksomheden og koncentrationen er på højeste blus, og først når eksamen/opgaven er færdig, mærker man, hvor træt man er, og man skal ofte bruge flere dage på at restituere. Lykkes man med at klare ”farerne eller udfordringerne”, kan det føles som en positiv oplevelse, hvor man har følt sig fuld af energi og gåpåmod. Det bygger selvtillid i stil med: ”Kunne jeg klare det, kan jeg også klare….”  </a:t>
            </a:r>
          </a:p>
          <a:p>
            <a:pPr marL="0" indent="0">
              <a:buNone/>
            </a:pPr>
            <a:endParaRPr lang="da-DK" sz="7200" dirty="0">
              <a:latin typeface="Aptos" panose="020B0004020202020204" pitchFamily="34" charset="0"/>
            </a:endParaRPr>
          </a:p>
          <a:p>
            <a:pPr marL="0" indent="0">
              <a:buNone/>
            </a:pPr>
            <a:r>
              <a:rPr lang="da-DK" sz="7200" dirty="0">
                <a:latin typeface="Aptos" panose="020B0004020202020204" pitchFamily="34" charset="0"/>
              </a:rPr>
              <a:t>Negativ (akut)stress:</a:t>
            </a:r>
          </a:p>
          <a:p>
            <a:pPr marL="0" indent="0">
              <a:buNone/>
            </a:pPr>
            <a:r>
              <a:rPr lang="da-DK" sz="7200" dirty="0">
                <a:latin typeface="Aptos" panose="020B0004020202020204" pitchFamily="34" charset="0"/>
              </a:rPr>
              <a:t>Trusler/udfordringer fx i form af overfald, vold, trusler, røveri eller mobning kan udløse akut negativ stress. Her er det vigtigt, at man relativt hurtigt kommer sig over situationen, så kroppen igen kan vende tilbage til normal ikke-stresset tilstand </a:t>
            </a:r>
            <a:br>
              <a:rPr lang="da-DK" sz="7200" dirty="0">
                <a:latin typeface="Aptos" panose="020B0004020202020204" pitchFamily="34" charset="0"/>
              </a:rPr>
            </a:br>
            <a:endParaRPr lang="da-DK" sz="7200" dirty="0">
              <a:latin typeface="Aptos" panose="020B0004020202020204" pitchFamily="34" charset="0"/>
            </a:endParaRPr>
          </a:p>
          <a:p>
            <a:pPr marL="0" indent="0">
              <a:buNone/>
            </a:pPr>
            <a:br>
              <a:rPr lang="da-DK" dirty="0"/>
            </a:br>
            <a:endParaRPr lang="da-DK" dirty="0">
              <a:latin typeface="Aptos" panose="020B0004020202020204" pitchFamily="34" charset="0"/>
            </a:endParaRPr>
          </a:p>
        </p:txBody>
      </p:sp>
      <p:pic>
        <p:nvPicPr>
          <p:cNvPr id="9" name="Billede 8">
            <a:extLst>
              <a:ext uri="{FF2B5EF4-FFF2-40B4-BE49-F238E27FC236}">
                <a16:creationId xmlns:a16="http://schemas.microsoft.com/office/drawing/2014/main" id="{09409D0E-045B-4980-8AFD-266D106A29BF}"/>
              </a:ext>
            </a:extLst>
          </p:cNvPr>
          <p:cNvPicPr>
            <a:picLocks noChangeAspect="1"/>
          </p:cNvPicPr>
          <p:nvPr/>
        </p:nvPicPr>
        <p:blipFill>
          <a:blip r:embed="rId2">
            <a:extLst>
              <a:ext uri="{28A0092B-C50C-407E-A947-70E740481C1C}">
                <a14:useLocalDpi xmlns:a14="http://schemas.microsoft.com/office/drawing/2010/main" val="0"/>
              </a:ext>
            </a:extLst>
          </a:blip>
          <a:srcRect b="11164"/>
          <a:stretch/>
        </p:blipFill>
        <p:spPr>
          <a:xfrm>
            <a:off x="3949679" y="1144846"/>
            <a:ext cx="6072527" cy="5349615"/>
          </a:xfrm>
          <a:prstGeom prst="rect">
            <a:avLst/>
          </a:prstGeom>
        </p:spPr>
      </p:pic>
      <p:pic>
        <p:nvPicPr>
          <p:cNvPr id="6" name="Picture 6" descr="Meditation: Less Caveman Brain, More Astronaut Brain – EOC Institute">
            <a:extLst>
              <a:ext uri="{FF2B5EF4-FFF2-40B4-BE49-F238E27FC236}">
                <a16:creationId xmlns:a16="http://schemas.microsoft.com/office/drawing/2014/main" id="{D1FC48F3-4303-ACA9-6EC9-BA3BD2CAB9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77" r="3932" b="14694"/>
          <a:stretch/>
        </p:blipFill>
        <p:spPr bwMode="auto">
          <a:xfrm>
            <a:off x="914400" y="894507"/>
            <a:ext cx="2799183" cy="5850294"/>
          </a:xfrm>
          <a:prstGeom prst="rect">
            <a:avLst/>
          </a:prstGeom>
          <a:noFill/>
          <a:extLst>
            <a:ext uri="{909E8E84-426E-40DD-AFC4-6F175D3DCCD1}">
              <a14:hiddenFill xmlns:a14="http://schemas.microsoft.com/office/drawing/2010/main">
                <a:solidFill>
                  <a:srgbClr val="FFFFFF"/>
                </a:solidFill>
              </a14:hiddenFill>
            </a:ext>
          </a:extLst>
        </p:spPr>
      </p:pic>
      <p:sp>
        <p:nvSpPr>
          <p:cNvPr id="7" name="Tekstfelt 6">
            <a:extLst>
              <a:ext uri="{FF2B5EF4-FFF2-40B4-BE49-F238E27FC236}">
                <a16:creationId xmlns:a16="http://schemas.microsoft.com/office/drawing/2014/main" id="{42329A6F-E41E-8E57-8908-95565D62F0BF}"/>
              </a:ext>
            </a:extLst>
          </p:cNvPr>
          <p:cNvSpPr txBox="1"/>
          <p:nvPr/>
        </p:nvSpPr>
        <p:spPr>
          <a:xfrm>
            <a:off x="9199972" y="406648"/>
            <a:ext cx="2649059" cy="369332"/>
          </a:xfrm>
          <a:prstGeom prst="rect">
            <a:avLst/>
          </a:prstGeom>
          <a:noFill/>
        </p:spPr>
        <p:txBody>
          <a:bodyPr wrap="none" rtlCol="0">
            <a:spAutoFit/>
          </a:bodyPr>
          <a:lstStyle/>
          <a:p>
            <a:r>
              <a:rPr lang="da-DK" dirty="0"/>
              <a:t>Se kasse - stenaldermand</a:t>
            </a:r>
          </a:p>
        </p:txBody>
      </p:sp>
      <p:pic>
        <p:nvPicPr>
          <p:cNvPr id="8" name="Picture 2" descr="Image result for best nature photo ground hog and fox">
            <a:extLst>
              <a:ext uri="{FF2B5EF4-FFF2-40B4-BE49-F238E27FC236}">
                <a16:creationId xmlns:a16="http://schemas.microsoft.com/office/drawing/2014/main" id="{5CF58D01-92C0-1E14-5244-2CCAC1EE87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901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4049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5F3ED5-2FAE-42DA-9216-23569EACE75E}"/>
              </a:ext>
            </a:extLst>
          </p:cNvPr>
          <p:cNvSpPr>
            <a:spLocks noGrp="1"/>
          </p:cNvSpPr>
          <p:nvPr>
            <p:ph type="title"/>
          </p:nvPr>
        </p:nvSpPr>
        <p:spPr/>
        <p:txBody>
          <a:bodyPr>
            <a:normAutofit/>
          </a:bodyPr>
          <a:lstStyle/>
          <a:p>
            <a:r>
              <a:rPr lang="da-DK" sz="2800" b="1" dirty="0">
                <a:latin typeface="Aptos" panose="020B0004020202020204" pitchFamily="34" charset="0"/>
              </a:rPr>
              <a:t>Kronisk stress</a:t>
            </a:r>
          </a:p>
        </p:txBody>
      </p:sp>
      <p:sp>
        <p:nvSpPr>
          <p:cNvPr id="3" name="Pladsholder til indhold 2">
            <a:extLst>
              <a:ext uri="{FF2B5EF4-FFF2-40B4-BE49-F238E27FC236}">
                <a16:creationId xmlns:a16="http://schemas.microsoft.com/office/drawing/2014/main" id="{C193EB9B-E3BD-49F9-B500-3F835DFA0B82}"/>
              </a:ext>
            </a:extLst>
          </p:cNvPr>
          <p:cNvSpPr>
            <a:spLocks noGrp="1"/>
          </p:cNvSpPr>
          <p:nvPr>
            <p:ph idx="1"/>
          </p:nvPr>
        </p:nvSpPr>
        <p:spPr>
          <a:xfrm>
            <a:off x="838200" y="1825625"/>
            <a:ext cx="10515600" cy="4667250"/>
          </a:xfrm>
        </p:spPr>
        <p:txBody>
          <a:bodyPr>
            <a:noAutofit/>
          </a:bodyPr>
          <a:lstStyle/>
          <a:p>
            <a:pPr marL="0" indent="0">
              <a:buNone/>
            </a:pPr>
            <a:r>
              <a:rPr lang="da-DK" sz="1800" dirty="0">
                <a:latin typeface="Aptos" panose="020B0004020202020204" pitchFamily="34" charset="0"/>
              </a:rPr>
              <a:t>Kronisk stress opstår dér, hvor den akutte stress ikke ophører, og hvor kroppen derfor gennem længere tid ikke har mulighed for med jævne mellemrum at vende tilbage til normaltilstanden.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Man kan definere den kroniske stress som </a:t>
            </a:r>
            <a:r>
              <a:rPr lang="da-DK" sz="1800" i="1" dirty="0">
                <a:latin typeface="Aptos" panose="020B0004020202020204" pitchFamily="34" charset="0"/>
              </a:rPr>
              <a:t>en tilstand, hvor man oplever, at man udsættes for krav eller trusler fra omgivelserne, der overstiger ens evne til tilpasning, og hvor man ikke er i stand til at fjerne truslen</a:t>
            </a:r>
            <a:r>
              <a:rPr lang="da-DK" sz="1800" dirty="0">
                <a:latin typeface="Aptos" panose="020B0004020202020204" pitchFamily="34" charset="0"/>
              </a:rPr>
              <a:t>.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Der kan være tale om, at man udsættes for urimelige krav og forventninger fra en arbejdsgiver, der kan være tale om en spændende udfordring på jobbet, som ender som et helt uoverskueligt arbejdspres, det kan være en chef eller kolleger, man bliver chikaneret eller mobbet af uden at føle, man kan undslippe overgrebene. Det er ofte i en sådan fastlåst situation, hvor man ikke har mulighed for at handle eller mere præcist: hvor man oplever, man ikke har mulighed for at handle, at den akutte stress kan blive til en kronisk stress (</a:t>
            </a:r>
            <a:r>
              <a:rPr lang="da-DK" sz="1800" dirty="0" err="1">
                <a:latin typeface="Aptos" panose="020B0004020202020204" pitchFamily="34" charset="0"/>
              </a:rPr>
              <a:t>Zachariae</a:t>
            </a:r>
            <a:r>
              <a:rPr lang="da-DK" sz="1800" dirty="0">
                <a:latin typeface="Aptos" panose="020B0004020202020204" pitchFamily="34" charset="0"/>
              </a:rPr>
              <a:t>, 2004).</a:t>
            </a:r>
          </a:p>
          <a:p>
            <a:pPr marL="0" indent="0">
              <a:buNone/>
            </a:pPr>
            <a:br>
              <a:rPr lang="da-DK" sz="2400" dirty="0"/>
            </a:br>
            <a:endParaRPr lang="da-DK" sz="2400" dirty="0"/>
          </a:p>
        </p:txBody>
      </p:sp>
    </p:spTree>
    <p:extLst>
      <p:ext uri="{BB962C8B-B14F-4D97-AF65-F5344CB8AC3E}">
        <p14:creationId xmlns:p14="http://schemas.microsoft.com/office/powerpoint/2010/main" val="32486612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00A75B-35DB-4F2C-87FA-A89D8DFAD8DC}"/>
              </a:ext>
            </a:extLst>
          </p:cNvPr>
          <p:cNvSpPr>
            <a:spLocks noGrp="1"/>
          </p:cNvSpPr>
          <p:nvPr>
            <p:ph type="title"/>
          </p:nvPr>
        </p:nvSpPr>
        <p:spPr>
          <a:xfrm>
            <a:off x="838200" y="365125"/>
            <a:ext cx="10515600" cy="1325563"/>
          </a:xfrm>
        </p:spPr>
        <p:txBody>
          <a:bodyPr>
            <a:noAutofit/>
          </a:bodyPr>
          <a:lstStyle/>
          <a:p>
            <a:r>
              <a:rPr lang="da-DK" sz="2800" b="1" dirty="0">
                <a:latin typeface="Aptos" panose="020B0004020202020204" pitchFamily="34" charset="0"/>
              </a:rPr>
              <a:t>Inden for stressforskningen taler man om tre overordnede tilgange til stress: biologisk, psykologisk og socialt </a:t>
            </a:r>
          </a:p>
        </p:txBody>
      </p:sp>
      <p:sp>
        <p:nvSpPr>
          <p:cNvPr id="3" name="Pladsholder til indhold 2">
            <a:extLst>
              <a:ext uri="{FF2B5EF4-FFF2-40B4-BE49-F238E27FC236}">
                <a16:creationId xmlns:a16="http://schemas.microsoft.com/office/drawing/2014/main" id="{2D2B1FA0-B5AA-473B-8D91-ED71431E2DA4}"/>
              </a:ext>
            </a:extLst>
          </p:cNvPr>
          <p:cNvSpPr>
            <a:spLocks noGrp="1"/>
          </p:cNvSpPr>
          <p:nvPr>
            <p:ph idx="1"/>
          </p:nvPr>
        </p:nvSpPr>
        <p:spPr>
          <a:xfrm>
            <a:off x="838200" y="2364281"/>
            <a:ext cx="8143875" cy="4351338"/>
          </a:xfrm>
        </p:spPr>
        <p:txBody>
          <a:bodyPr>
            <a:noAutofit/>
          </a:bodyPr>
          <a:lstStyle/>
          <a:p>
            <a:pPr marL="0" indent="0">
              <a:buNone/>
            </a:pPr>
            <a:r>
              <a:rPr lang="da-DK" sz="1800" dirty="0">
                <a:latin typeface="Aptos" panose="020B0004020202020204" pitchFamily="34" charset="0"/>
              </a:rPr>
              <a:t>Stress som et biologisk fænomen, der handler om vores fysiologiske reaktioner på belastende eller truende situationer</a:t>
            </a:r>
          </a:p>
          <a:p>
            <a:pPr marL="0" indent="0">
              <a:buNone/>
            </a:pPr>
            <a:endParaRPr lang="da-DK" sz="1800" dirty="0">
              <a:latin typeface="Aptos" panose="020B0004020202020204" pitchFamily="34" charset="0"/>
            </a:endParaRP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Stress som et psykologisk fænomen, der handler om vores individuelle oplevelse af stress og vores måde at håndtere stressen på</a:t>
            </a:r>
          </a:p>
          <a:p>
            <a:endParaRPr lang="da-DK" sz="1800" dirty="0">
              <a:latin typeface="Aptos" panose="020B0004020202020204" pitchFamily="34" charset="0"/>
            </a:endParaRP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Stress som et socialt fænomen, der handler om de forhold i det omgivende sociale miljø, der antages at være belastende eller stressende</a:t>
            </a:r>
            <a:br>
              <a:rPr lang="da-DK" sz="1800" dirty="0">
                <a:latin typeface="Aptos" panose="020B0004020202020204" pitchFamily="34" charset="0"/>
              </a:rPr>
            </a:br>
            <a:endParaRPr lang="da-DK" sz="1800" dirty="0">
              <a:latin typeface="Aptos" panose="020B0004020202020204" pitchFamily="34" charset="0"/>
            </a:endParaRPr>
          </a:p>
        </p:txBody>
      </p:sp>
      <p:pic>
        <p:nvPicPr>
          <p:cNvPr id="5" name="Billede 4">
            <a:extLst>
              <a:ext uri="{FF2B5EF4-FFF2-40B4-BE49-F238E27FC236}">
                <a16:creationId xmlns:a16="http://schemas.microsoft.com/office/drawing/2014/main" id="{F6B59CC4-FA3C-465F-AD73-F3E006B44F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59464" y="1761849"/>
            <a:ext cx="2143125" cy="1535906"/>
          </a:xfrm>
          <a:prstGeom prst="rect">
            <a:avLst/>
          </a:prstGeom>
        </p:spPr>
      </p:pic>
      <p:pic>
        <p:nvPicPr>
          <p:cNvPr id="7" name="Billede 6">
            <a:extLst>
              <a:ext uri="{FF2B5EF4-FFF2-40B4-BE49-F238E27FC236}">
                <a16:creationId xmlns:a16="http://schemas.microsoft.com/office/drawing/2014/main" id="{F1F0D3D2-A613-44CA-80EE-F4C4628FE6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2808" y="3478702"/>
            <a:ext cx="1976438" cy="1110845"/>
          </a:xfrm>
          <a:prstGeom prst="rect">
            <a:avLst/>
          </a:prstGeom>
        </p:spPr>
      </p:pic>
      <p:pic>
        <p:nvPicPr>
          <p:cNvPr id="9" name="Billede 8">
            <a:extLst>
              <a:ext uri="{FF2B5EF4-FFF2-40B4-BE49-F238E27FC236}">
                <a16:creationId xmlns:a16="http://schemas.microsoft.com/office/drawing/2014/main" id="{BE121026-75DB-4D9D-BAB5-33775E4E54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6152" y="5127779"/>
            <a:ext cx="1976438" cy="1174186"/>
          </a:xfrm>
          <a:prstGeom prst="rect">
            <a:avLst/>
          </a:prstGeom>
        </p:spPr>
      </p:pic>
    </p:spTree>
    <p:extLst>
      <p:ext uri="{BB962C8B-B14F-4D97-AF65-F5344CB8AC3E}">
        <p14:creationId xmlns:p14="http://schemas.microsoft.com/office/powerpoint/2010/main" val="39256949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CB77B4-DEE4-49D6-BBB9-D7909D9C18B4}"/>
              </a:ext>
            </a:extLst>
          </p:cNvPr>
          <p:cNvSpPr>
            <a:spLocks noGrp="1"/>
          </p:cNvSpPr>
          <p:nvPr>
            <p:ph type="title"/>
          </p:nvPr>
        </p:nvSpPr>
        <p:spPr/>
        <p:txBody>
          <a:bodyPr>
            <a:normAutofit/>
          </a:bodyPr>
          <a:lstStyle/>
          <a:p>
            <a:r>
              <a:rPr lang="da-DK" sz="2800" b="1" dirty="0">
                <a:latin typeface="Aptos" panose="020B0004020202020204" pitchFamily="34" charset="0"/>
              </a:rPr>
              <a:t>Stress som biologisk fænomen </a:t>
            </a:r>
          </a:p>
        </p:txBody>
      </p:sp>
      <p:sp>
        <p:nvSpPr>
          <p:cNvPr id="3" name="Pladsholder til indhold 2">
            <a:extLst>
              <a:ext uri="{FF2B5EF4-FFF2-40B4-BE49-F238E27FC236}">
                <a16:creationId xmlns:a16="http://schemas.microsoft.com/office/drawing/2014/main" id="{A86C1C83-6681-4FE5-8111-DC4072DD7B80}"/>
              </a:ext>
            </a:extLst>
          </p:cNvPr>
          <p:cNvSpPr>
            <a:spLocks noGrp="1"/>
          </p:cNvSpPr>
          <p:nvPr>
            <p:ph idx="1"/>
          </p:nvPr>
        </p:nvSpPr>
        <p:spPr>
          <a:xfrm>
            <a:off x="838200" y="1825625"/>
            <a:ext cx="10515600" cy="4667250"/>
          </a:xfrm>
        </p:spPr>
        <p:txBody>
          <a:bodyPr>
            <a:normAutofit fontScale="92500" lnSpcReduction="20000"/>
          </a:bodyPr>
          <a:lstStyle/>
          <a:p>
            <a:pPr marL="0" indent="0">
              <a:buNone/>
            </a:pPr>
            <a:r>
              <a:rPr lang="da-DK" sz="1900" dirty="0">
                <a:latin typeface="Aptos" panose="020B0004020202020204" pitchFamily="34" charset="0"/>
              </a:rPr>
              <a:t>Amerikansk fysiolog Walter Cannon (1915)</a:t>
            </a:r>
          </a:p>
          <a:p>
            <a:pPr marL="0" indent="0">
              <a:buNone/>
            </a:pPr>
            <a:endParaRPr lang="da-DK" sz="1900" dirty="0">
              <a:latin typeface="Aptos" panose="020B0004020202020204" pitchFamily="34" charset="0"/>
            </a:endParaRPr>
          </a:p>
          <a:p>
            <a:pPr marL="0" indent="0">
              <a:buNone/>
            </a:pPr>
            <a:r>
              <a:rPr lang="da-DK" sz="1900" dirty="0">
                <a:latin typeface="Aptos" panose="020B0004020202020204" pitchFamily="34" charset="0"/>
              </a:rPr>
              <a:t>Når vi står overfor en trussel eller udfordring fra omgivelserne, har vi som andre dyr en instinktiv overlevelsesfunktion, en såkaldt kamp/flugt-reaktion, der aktiveres for at imødegå udfordringen. </a:t>
            </a:r>
          </a:p>
          <a:p>
            <a:pPr marL="0" indent="0">
              <a:buNone/>
            </a:pPr>
            <a:endParaRPr lang="da-DK" sz="1900" dirty="0">
              <a:latin typeface="Aptos" panose="020B0004020202020204" pitchFamily="34" charset="0"/>
            </a:endParaRPr>
          </a:p>
          <a:p>
            <a:pPr marL="0" indent="0">
              <a:buNone/>
            </a:pPr>
            <a:r>
              <a:rPr lang="da-DK" sz="1900" dirty="0">
                <a:latin typeface="Aptos" panose="020B0004020202020204" pitchFamily="34" charset="0"/>
              </a:rPr>
              <a:t>Udfordringerne eller faren "tænder" nervesystemet, der frigiver stresshormonet adrenalin. Dette stresshormon aktiverer dernæst kroppen ved at sørge for, at sukkerstoffer frigives til brug for den kommende muskelaktivitet, at puls, blodtryk og vejrtrækning sættes i vejret, og at blodet bliver mere letflydende og omdirigeres fra de indre organer og huden til hjernen og musklerne. Vores opmærksomhed øges, og vores hukommelse og indlæringsevne virker bedre. Det er med til at gøre os klar til at håndtere udfordringerne.</a:t>
            </a:r>
          </a:p>
          <a:p>
            <a:pPr marL="0" indent="0">
              <a:buNone/>
            </a:pPr>
            <a:endParaRPr lang="da-DK" sz="1900" dirty="0">
              <a:latin typeface="Aptos" panose="020B0004020202020204" pitchFamily="34" charset="0"/>
            </a:endParaRPr>
          </a:p>
          <a:p>
            <a:pPr marL="0" indent="0">
              <a:buNone/>
            </a:pPr>
            <a:r>
              <a:rPr lang="da-DK" sz="1900" dirty="0">
                <a:latin typeface="Aptos" panose="020B0004020202020204" pitchFamily="34" charset="0"/>
              </a:rPr>
              <a:t>Vi skal være fysisk og mentalt på mærkerne, indtil faren er overvundet eller undgået. Og først når det er sket, vender kroppen igen tilbage til en normal tilstand. </a:t>
            </a:r>
            <a:br>
              <a:rPr lang="da-DK" sz="1900" dirty="0">
                <a:latin typeface="Aptos" panose="020B0004020202020204" pitchFamily="34" charset="0"/>
              </a:rPr>
            </a:br>
            <a:br>
              <a:rPr lang="da-DK" sz="2300" dirty="0">
                <a:latin typeface="Aptos" panose="020B0004020202020204" pitchFamily="34" charset="0"/>
              </a:rPr>
            </a:br>
            <a:br>
              <a:rPr lang="da-DK" dirty="0"/>
            </a:br>
            <a:endParaRPr lang="da-DK" dirty="0"/>
          </a:p>
        </p:txBody>
      </p:sp>
      <p:pic>
        <p:nvPicPr>
          <p:cNvPr id="5" name="Billede 4">
            <a:extLst>
              <a:ext uri="{FF2B5EF4-FFF2-40B4-BE49-F238E27FC236}">
                <a16:creationId xmlns:a16="http://schemas.microsoft.com/office/drawing/2014/main" id="{984B6877-D372-4190-ACB7-E1EF2B3AA9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3608" y="173115"/>
            <a:ext cx="1540430" cy="1933575"/>
          </a:xfrm>
          <a:prstGeom prst="rect">
            <a:avLst/>
          </a:prstGeom>
        </p:spPr>
      </p:pic>
      <p:sp>
        <p:nvSpPr>
          <p:cNvPr id="6" name="Tekstfelt 5">
            <a:extLst>
              <a:ext uri="{FF2B5EF4-FFF2-40B4-BE49-F238E27FC236}">
                <a16:creationId xmlns:a16="http://schemas.microsoft.com/office/drawing/2014/main" id="{5BD42D3A-B0F0-4C1D-B0D5-3E131BBDAE53}"/>
              </a:ext>
            </a:extLst>
          </p:cNvPr>
          <p:cNvSpPr txBox="1"/>
          <p:nvPr/>
        </p:nvSpPr>
        <p:spPr>
          <a:xfrm>
            <a:off x="7140421" y="427740"/>
            <a:ext cx="2971800" cy="584775"/>
          </a:xfrm>
          <a:prstGeom prst="rect">
            <a:avLst/>
          </a:prstGeom>
          <a:solidFill>
            <a:schemeClr val="bg1"/>
          </a:solidFill>
        </p:spPr>
        <p:txBody>
          <a:bodyPr wrap="square" rtlCol="0">
            <a:spAutoFit/>
          </a:bodyPr>
          <a:lstStyle/>
          <a:p>
            <a:r>
              <a:rPr lang="da-DK" sz="1600" dirty="0">
                <a:latin typeface="Aptos" panose="020B0004020202020204" pitchFamily="34" charset="0"/>
              </a:rPr>
              <a:t>Her er der tale om akut stress – eller her og nu stress</a:t>
            </a:r>
          </a:p>
        </p:txBody>
      </p:sp>
      <p:pic>
        <p:nvPicPr>
          <p:cNvPr id="7" name="Billede 6">
            <a:extLst>
              <a:ext uri="{FF2B5EF4-FFF2-40B4-BE49-F238E27FC236}">
                <a16:creationId xmlns:a16="http://schemas.microsoft.com/office/drawing/2014/main" id="{C5C782C7-5ED5-42CF-A980-66A4EBEC4A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70473" y="5233051"/>
            <a:ext cx="2297605" cy="1524627"/>
          </a:xfrm>
          <a:prstGeom prst="rect">
            <a:avLst/>
          </a:prstGeom>
        </p:spPr>
      </p:pic>
    </p:spTree>
    <p:extLst>
      <p:ext uri="{BB962C8B-B14F-4D97-AF65-F5344CB8AC3E}">
        <p14:creationId xmlns:p14="http://schemas.microsoft.com/office/powerpoint/2010/main" val="3316921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31EA71-0B17-440F-AD09-E756CFD5FD00}"/>
              </a:ext>
            </a:extLst>
          </p:cNvPr>
          <p:cNvSpPr>
            <a:spLocks noGrp="1"/>
          </p:cNvSpPr>
          <p:nvPr>
            <p:ph type="title"/>
          </p:nvPr>
        </p:nvSpPr>
        <p:spPr/>
        <p:txBody>
          <a:bodyPr>
            <a:normAutofit/>
          </a:bodyPr>
          <a:lstStyle/>
          <a:p>
            <a:r>
              <a:rPr lang="da-DK" sz="2800" b="1" dirty="0">
                <a:latin typeface="Aptos" panose="020B0004020202020204" pitchFamily="34" charset="0"/>
              </a:rPr>
              <a:t>Stress som psykologisk fænomen  </a:t>
            </a:r>
          </a:p>
        </p:txBody>
      </p:sp>
      <p:sp>
        <p:nvSpPr>
          <p:cNvPr id="3" name="Pladsholder til indhold 2">
            <a:extLst>
              <a:ext uri="{FF2B5EF4-FFF2-40B4-BE49-F238E27FC236}">
                <a16:creationId xmlns:a16="http://schemas.microsoft.com/office/drawing/2014/main" id="{EE36ED7A-65AF-49A6-9BD1-663A1DA68EC9}"/>
              </a:ext>
            </a:extLst>
          </p:cNvPr>
          <p:cNvSpPr>
            <a:spLocks noGrp="1"/>
          </p:cNvSpPr>
          <p:nvPr>
            <p:ph idx="1"/>
          </p:nvPr>
        </p:nvSpPr>
        <p:spPr/>
        <p:txBody>
          <a:bodyPr>
            <a:normAutofit lnSpcReduction="10000"/>
          </a:bodyPr>
          <a:lstStyle/>
          <a:p>
            <a:pPr marL="0" indent="0">
              <a:buNone/>
            </a:pPr>
            <a:r>
              <a:rPr lang="da-DK" sz="1800" dirty="0">
                <a:latin typeface="Aptos" panose="020B0004020202020204" pitchFamily="34" charset="0"/>
              </a:rPr>
              <a:t>Amerikansk stressforsker Richard S. Lazarus: </a:t>
            </a:r>
          </a:p>
          <a:p>
            <a:pPr marL="0" indent="0">
              <a:buNone/>
            </a:pPr>
            <a:r>
              <a:rPr lang="da-DK" sz="1800" dirty="0">
                <a:latin typeface="Aptos" panose="020B0004020202020204" pitchFamily="34" charset="0"/>
              </a:rPr>
              <a:t>Stress er "et specifikt samspil mellem personen og omverdenen, som af personen vurderes som belastende eller overstigende hans eller hendes ressourcer."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Som noget meget vigtigt siger definitionen, at vores vurdering</a:t>
            </a:r>
            <a:r>
              <a:rPr lang="da-DK" sz="1800" i="1" dirty="0">
                <a:latin typeface="Aptos" panose="020B0004020202020204" pitchFamily="34" charset="0"/>
              </a:rPr>
              <a:t> </a:t>
            </a:r>
            <a:r>
              <a:rPr lang="da-DK" sz="1800" dirty="0">
                <a:latin typeface="Aptos" panose="020B0004020202020204" pitchFamily="34" charset="0"/>
              </a:rPr>
              <a:t>af en situation er helt afgørende for, hvor belastende og dermed stressende den er for os.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Om et menneske bliver stresset kan med andre ord ikke blot afgøres på baggrund af de ydre udfordringer, en person står overfor, men må også ses i lyset af, hvordan personen selv fortolker eller vurderer udfordringerne, og det er igen afhængig af personens forskellige egenskaber og ressourcer samt personlighed. </a:t>
            </a:r>
          </a:p>
          <a:p>
            <a:pPr marL="0" indent="0">
              <a:buNone/>
            </a:pPr>
            <a:endParaRPr lang="da-DK" sz="1800" dirty="0">
              <a:latin typeface="Aptos" panose="020B0004020202020204" pitchFamily="34" charset="0"/>
            </a:endParaRPr>
          </a:p>
          <a:p>
            <a:pPr marL="0" indent="0">
              <a:buNone/>
            </a:pPr>
            <a:br>
              <a:rPr lang="da-DK" sz="1800" dirty="0">
                <a:latin typeface="Aptos" panose="020B0004020202020204" pitchFamily="34" charset="0"/>
              </a:rPr>
            </a:br>
            <a:endParaRPr lang="da-DK" sz="1800" dirty="0">
              <a:latin typeface="Aptos" panose="020B0004020202020204" pitchFamily="34" charset="0"/>
            </a:endParaRPr>
          </a:p>
        </p:txBody>
      </p:sp>
      <p:pic>
        <p:nvPicPr>
          <p:cNvPr id="4" name="Billede 3">
            <a:extLst>
              <a:ext uri="{FF2B5EF4-FFF2-40B4-BE49-F238E27FC236}">
                <a16:creationId xmlns:a16="http://schemas.microsoft.com/office/drawing/2014/main" id="{42A4F78A-AA44-47B6-84F5-521A1CF6FE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47679" y="5318321"/>
            <a:ext cx="1976438" cy="1110845"/>
          </a:xfrm>
          <a:prstGeom prst="rect">
            <a:avLst/>
          </a:prstGeom>
        </p:spPr>
      </p:pic>
      <p:sp>
        <p:nvSpPr>
          <p:cNvPr id="5" name="Tekstfelt 4">
            <a:extLst>
              <a:ext uri="{FF2B5EF4-FFF2-40B4-BE49-F238E27FC236}">
                <a16:creationId xmlns:a16="http://schemas.microsoft.com/office/drawing/2014/main" id="{C196E237-CEFF-63D2-45B6-C86698E4A61E}"/>
              </a:ext>
            </a:extLst>
          </p:cNvPr>
          <p:cNvSpPr txBox="1"/>
          <p:nvPr/>
        </p:nvSpPr>
        <p:spPr>
          <a:xfrm>
            <a:off x="838200" y="5439146"/>
            <a:ext cx="8740878" cy="1200329"/>
          </a:xfrm>
          <a:prstGeom prst="rect">
            <a:avLst/>
          </a:prstGeom>
          <a:noFill/>
        </p:spPr>
        <p:txBody>
          <a:bodyPr wrap="square" rtlCol="0">
            <a:spAutoFit/>
          </a:bodyPr>
          <a:lstStyle/>
          <a:p>
            <a:r>
              <a:rPr lang="da-DK" dirty="0"/>
              <a:t>Min indre kode – 00 - 11.07 – CFU </a:t>
            </a:r>
          </a:p>
          <a:p>
            <a:endParaRPr lang="da-DK" dirty="0"/>
          </a:p>
          <a:p>
            <a:r>
              <a:rPr lang="da-DK" dirty="0"/>
              <a:t>The big 5 test  </a:t>
            </a:r>
            <a:r>
              <a:rPr lang="da-DK" sz="1800" dirty="0">
                <a:hlinkClick r:id="rId3"/>
              </a:rPr>
              <a:t>https://www.idrlabs.com/dk/femfaktor-personlighedstest/test.php</a:t>
            </a:r>
            <a:endParaRPr lang="da-DK" sz="1800" dirty="0"/>
          </a:p>
          <a:p>
            <a:endParaRPr lang="da-DK" dirty="0"/>
          </a:p>
        </p:txBody>
      </p:sp>
    </p:spTree>
    <p:extLst>
      <p:ext uri="{BB962C8B-B14F-4D97-AF65-F5344CB8AC3E}">
        <p14:creationId xmlns:p14="http://schemas.microsoft.com/office/powerpoint/2010/main" val="14525005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D54DE2-DAF6-975B-05D9-0C64DE9245DC}"/>
              </a:ext>
            </a:extLst>
          </p:cNvPr>
          <p:cNvSpPr>
            <a:spLocks noGrp="1"/>
          </p:cNvSpPr>
          <p:nvPr>
            <p:ph type="title"/>
          </p:nvPr>
        </p:nvSpPr>
        <p:spPr/>
        <p:txBody>
          <a:bodyPr>
            <a:normAutofit/>
          </a:bodyPr>
          <a:lstStyle/>
          <a:p>
            <a:r>
              <a:rPr lang="da-DK" sz="2800" b="1" dirty="0"/>
              <a:t>Stress som socialt fænomen </a:t>
            </a:r>
          </a:p>
        </p:txBody>
      </p:sp>
      <p:sp>
        <p:nvSpPr>
          <p:cNvPr id="4" name="Rectangle 1">
            <a:extLst>
              <a:ext uri="{FF2B5EF4-FFF2-40B4-BE49-F238E27FC236}">
                <a16:creationId xmlns:a16="http://schemas.microsoft.com/office/drawing/2014/main" id="{20ADCAEA-0C89-624A-E821-B3D89FAB4B9B}"/>
              </a:ext>
            </a:extLst>
          </p:cNvPr>
          <p:cNvSpPr>
            <a:spLocks noGrp="1" noChangeArrowheads="1"/>
          </p:cNvSpPr>
          <p:nvPr>
            <p:ph idx="1"/>
          </p:nvPr>
        </p:nvSpPr>
        <p:spPr bwMode="auto">
          <a:xfrm>
            <a:off x="995516" y="1720840"/>
            <a:ext cx="7234084"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eaLnBrk="0" fontAlgn="base" hangingPunct="0">
              <a:lnSpc>
                <a:spcPct val="100000"/>
              </a:lnSpc>
              <a:spcBef>
                <a:spcPct val="0"/>
              </a:spcBef>
              <a:spcAft>
                <a:spcPct val="0"/>
              </a:spcAft>
              <a:buNone/>
            </a:pPr>
            <a:r>
              <a:rPr lang="da-DK" sz="1800" kern="100" dirty="0">
                <a:effectLst/>
                <a:ea typeface="Aptos" panose="020B0004020202020204" pitchFamily="34" charset="0"/>
                <a:cs typeface="Times New Roman" panose="02020603050405020304" pitchFamily="18" charset="0"/>
              </a:rPr>
              <a:t>Stress opstår (også) i samspil med andre – og det smitter i grupper (øget arbejdspres, flertalsmisforståelse, dårlig trivsel) </a:t>
            </a:r>
          </a:p>
          <a:p>
            <a:pPr marL="0" indent="0" eaLnBrk="0" fontAlgn="base" hangingPunct="0">
              <a:lnSpc>
                <a:spcPct val="100000"/>
              </a:lnSpc>
              <a:spcBef>
                <a:spcPct val="0"/>
              </a:spcBef>
              <a:spcAft>
                <a:spcPct val="0"/>
              </a:spcAft>
              <a:buNone/>
            </a:pPr>
            <a:endParaRPr lang="da-DK" sz="1800" kern="100" dirty="0">
              <a:ea typeface="Aptos" panose="020B0004020202020204" pitchFamily="34" charset="0"/>
              <a:cs typeface="Times New Roman" panose="02020603050405020304" pitchFamily="18" charset="0"/>
            </a:endParaRPr>
          </a:p>
          <a:p>
            <a:pPr marL="0" indent="0" eaLnBrk="0" fontAlgn="base" hangingPunct="0">
              <a:lnSpc>
                <a:spcPct val="100000"/>
              </a:lnSpc>
              <a:spcBef>
                <a:spcPct val="0"/>
              </a:spcBef>
              <a:spcAft>
                <a:spcPct val="0"/>
              </a:spcAft>
              <a:buNone/>
            </a:pPr>
            <a:r>
              <a:rPr lang="da-DK" sz="1800" kern="100" dirty="0">
                <a:effectLst/>
                <a:ea typeface="Aptos" panose="020B0004020202020204" pitchFamily="34" charset="0"/>
                <a:cs typeface="Times New Roman" panose="02020603050405020304" pitchFamily="18" charset="0"/>
              </a:rPr>
              <a:t>Stress-behandling er koncentreret om det enkelte individ:</a:t>
            </a:r>
            <a:r>
              <a:rPr lang="da-DK" sz="1800" dirty="0">
                <a:effectLst/>
                <a:ea typeface="Aptos" panose="020B0004020202020204" pitchFamily="34" charset="0"/>
                <a:cs typeface="Times New Roman" panose="02020603050405020304" pitchFamily="18" charset="0"/>
              </a:rPr>
              <a:t> stress -coaching, lægebesøg, psykologsamtaler, </a:t>
            </a:r>
            <a:r>
              <a:rPr lang="da-DK" sz="1800" dirty="0" err="1">
                <a:effectLst/>
                <a:ea typeface="Aptos" panose="020B0004020202020204" pitchFamily="34" charset="0"/>
                <a:cs typeface="Times New Roman" panose="02020603050405020304" pitchFamily="18" charset="0"/>
              </a:rPr>
              <a:t>mindfullnesskurser</a:t>
            </a:r>
            <a:r>
              <a:rPr lang="da-DK" sz="1800" dirty="0">
                <a:effectLst/>
                <a:ea typeface="Aptos" panose="020B0004020202020204" pitchFamily="34" charset="0"/>
                <a:cs typeface="Times New Roman" panose="02020603050405020304" pitchFamily="18" charset="0"/>
              </a:rPr>
              <a:t> osv.</a:t>
            </a:r>
          </a:p>
          <a:p>
            <a:pPr marL="0" indent="0" eaLnBrk="0" fontAlgn="base" hangingPunct="0">
              <a:lnSpc>
                <a:spcPct val="100000"/>
              </a:lnSpc>
              <a:spcBef>
                <a:spcPct val="0"/>
              </a:spcBef>
              <a:spcAft>
                <a:spcPct val="0"/>
              </a:spcAft>
              <a:buNone/>
            </a:pPr>
            <a:endParaRPr lang="da-DK" sz="1800" kern="100" dirty="0">
              <a:effectLst/>
              <a:ea typeface="Aptos" panose="020B0004020202020204" pitchFamily="34" charset="0"/>
              <a:cs typeface="Times New Roman" panose="02020603050405020304" pitchFamily="18" charset="0"/>
            </a:endParaRPr>
          </a:p>
          <a:p>
            <a:pPr marL="0" indent="0" eaLnBrk="0" fontAlgn="base" hangingPunct="0">
              <a:lnSpc>
                <a:spcPct val="100000"/>
              </a:lnSpc>
              <a:spcBef>
                <a:spcPct val="0"/>
              </a:spcBef>
              <a:spcAft>
                <a:spcPct val="0"/>
              </a:spcAft>
              <a:buNone/>
            </a:pPr>
            <a:r>
              <a:rPr lang="da-DK" sz="1800" kern="100" dirty="0">
                <a:effectLst/>
                <a:ea typeface="Aptos" panose="020B0004020202020204" pitchFamily="34" charset="0"/>
                <a:cs typeface="Times New Roman" panose="02020603050405020304" pitchFamily="18" charset="0"/>
              </a:rPr>
              <a:t>Man må dog ikke overse, at social anerkendelse (eller rettere mangel på samme) kan være en medvirkende faktor, når stress udvikler sig negativt. Mobning på arbejdspladsen spiller også en rolle. </a:t>
            </a:r>
          </a:p>
          <a:p>
            <a:pPr marL="0" indent="0" eaLnBrk="0" fontAlgn="base" hangingPunct="0">
              <a:lnSpc>
                <a:spcPct val="100000"/>
              </a:lnSpc>
              <a:spcBef>
                <a:spcPct val="0"/>
              </a:spcBef>
              <a:spcAft>
                <a:spcPct val="0"/>
              </a:spcAft>
              <a:buNone/>
            </a:pPr>
            <a:r>
              <a:rPr lang="da-DK" sz="1800" kern="100" dirty="0">
                <a:effectLst/>
                <a:ea typeface="Aptos" panose="020B0004020202020204" pitchFamily="34" charset="0"/>
                <a:cs typeface="Times New Roman" panose="02020603050405020304" pitchFamily="18" charset="0"/>
              </a:rPr>
              <a:t>Ligesom begrebet Social Kapital er i høj kurs, når der arbejdes med trivsel og kvalitet på arbejdspladserne.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0" i="0" u="none" strike="noStrike" cap="none" normalizeH="0" baseline="0" dirty="0">
              <a:ln>
                <a:noFill/>
              </a:ln>
              <a:effectLst/>
            </a:endParaRPr>
          </a:p>
        </p:txBody>
      </p:sp>
      <p:pic>
        <p:nvPicPr>
          <p:cNvPr id="1027" name="Picture 3" descr="Vi er nødt til at snakke sociale kapital">
            <a:extLst>
              <a:ext uri="{FF2B5EF4-FFF2-40B4-BE49-F238E27FC236}">
                <a16:creationId xmlns:a16="http://schemas.microsoft.com/office/drawing/2014/main" id="{A601ED6A-65E2-FF68-F154-2E948AEDC8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7252" y="4440765"/>
            <a:ext cx="3621063" cy="1861712"/>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Hvordan ser psykologisk tryghed ud?">
            <a:extLst>
              <a:ext uri="{FF2B5EF4-FFF2-40B4-BE49-F238E27FC236}">
                <a16:creationId xmlns:a16="http://schemas.microsoft.com/office/drawing/2014/main" id="{001EE121-D275-E7E6-FFAC-0646CC5546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50709" y="715295"/>
            <a:ext cx="3030179" cy="3030179"/>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0DA9EA18-4345-FB7F-8BF2-59F9CDC004A4}"/>
              </a:ext>
            </a:extLst>
          </p:cNvPr>
          <p:cNvSpPr txBox="1"/>
          <p:nvPr/>
        </p:nvSpPr>
        <p:spPr>
          <a:xfrm>
            <a:off x="9393882" y="6335558"/>
            <a:ext cx="1567801" cy="369332"/>
          </a:xfrm>
          <a:prstGeom prst="rect">
            <a:avLst/>
          </a:prstGeom>
          <a:noFill/>
        </p:spPr>
        <p:txBody>
          <a:bodyPr wrap="none" rtlCol="0">
            <a:spAutoFit/>
          </a:bodyPr>
          <a:lstStyle/>
          <a:p>
            <a:r>
              <a:rPr lang="da-DK" dirty="0"/>
              <a:t>Social kapital </a:t>
            </a:r>
          </a:p>
        </p:txBody>
      </p:sp>
    </p:spTree>
    <p:extLst>
      <p:ext uri="{BB962C8B-B14F-4D97-AF65-F5344CB8AC3E}">
        <p14:creationId xmlns:p14="http://schemas.microsoft.com/office/powerpoint/2010/main" val="4206422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776236-BC57-4D48-8605-E6A6CA2D9855}"/>
              </a:ext>
            </a:extLst>
          </p:cNvPr>
          <p:cNvSpPr>
            <a:spLocks noGrp="1"/>
          </p:cNvSpPr>
          <p:nvPr>
            <p:ph type="title"/>
          </p:nvPr>
        </p:nvSpPr>
        <p:spPr/>
        <p:txBody>
          <a:bodyPr>
            <a:normAutofit/>
          </a:bodyPr>
          <a:lstStyle/>
          <a:p>
            <a:r>
              <a:rPr lang="da-DK" sz="2800" b="1" dirty="0">
                <a:latin typeface="Aptos" panose="020B0004020202020204" pitchFamily="34" charset="0"/>
              </a:rPr>
              <a:t>Indre faktorer – Stress </a:t>
            </a:r>
          </a:p>
        </p:txBody>
      </p:sp>
      <p:sp>
        <p:nvSpPr>
          <p:cNvPr id="3" name="Pladsholder til indhold 2">
            <a:extLst>
              <a:ext uri="{FF2B5EF4-FFF2-40B4-BE49-F238E27FC236}">
                <a16:creationId xmlns:a16="http://schemas.microsoft.com/office/drawing/2014/main" id="{FB0832D6-ED71-4867-9362-606B6CFD4A6C}"/>
              </a:ext>
            </a:extLst>
          </p:cNvPr>
          <p:cNvSpPr>
            <a:spLocks noGrp="1"/>
          </p:cNvSpPr>
          <p:nvPr>
            <p:ph idx="1"/>
          </p:nvPr>
        </p:nvSpPr>
        <p:spPr/>
        <p:txBody>
          <a:bodyPr>
            <a:normAutofit/>
          </a:bodyPr>
          <a:lstStyle/>
          <a:p>
            <a:pPr marL="0" indent="0">
              <a:buNone/>
            </a:pPr>
            <a:r>
              <a:rPr lang="da-DK" sz="1800" dirty="0">
                <a:latin typeface="Aptos" panose="020B0004020202020204" pitchFamily="34" charset="0"/>
              </a:rPr>
              <a:t>Stress er ikke blot bestemt af ydre faktorer, af det man kunne kalde objektive belastninger i en situation, men er også bestemt af indre faktorer, dvs. af den måde, den enkelte oplever og fortolker situationen på og af de ressourcer, vedkommende har til at mestre den.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To mennesker kan således opleve problemer i familien eller nye krav på jobbet vidt forskelligt. Den ene oplever det måske som yderst belastende, mens den anden ikke påvirkes nævneværdigt af det eller ligefrem oplever de nye krav på jobbet som en udfordring.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Gennem årene har mange psykologer forsøgt at nærme sig en forståelse af de oplevemåder, de træk eller den adfærd, der gør, at nogle mennesker ikke trives med særligt store belastninger og udfordringer, mens andre gør.</a:t>
            </a:r>
          </a:p>
          <a:p>
            <a:pPr marL="0" indent="0">
              <a:buNone/>
            </a:pPr>
            <a:br>
              <a:rPr lang="da-DK" sz="1800" dirty="0">
                <a:latin typeface="Aptos" panose="020B0004020202020204" pitchFamily="34" charset="0"/>
              </a:rPr>
            </a:br>
            <a:endParaRPr lang="da-DK" sz="1800" dirty="0">
              <a:latin typeface="Aptos" panose="020B0004020202020204" pitchFamily="34" charset="0"/>
            </a:endParaRPr>
          </a:p>
        </p:txBody>
      </p:sp>
      <p:pic>
        <p:nvPicPr>
          <p:cNvPr id="7" name="Billede 6">
            <a:extLst>
              <a:ext uri="{FF2B5EF4-FFF2-40B4-BE49-F238E27FC236}">
                <a16:creationId xmlns:a16="http://schemas.microsoft.com/office/drawing/2014/main" id="{A5E0E088-E9EB-47FB-A790-7F7F223F17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05925" y="5154998"/>
            <a:ext cx="2524125" cy="1431539"/>
          </a:xfrm>
          <a:prstGeom prst="rect">
            <a:avLst/>
          </a:prstGeom>
        </p:spPr>
      </p:pic>
    </p:spTree>
    <p:extLst>
      <p:ext uri="{BB962C8B-B14F-4D97-AF65-F5344CB8AC3E}">
        <p14:creationId xmlns:p14="http://schemas.microsoft.com/office/powerpoint/2010/main" val="36651116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53168A-F8FE-465C-93D9-75D729947C37}"/>
              </a:ext>
            </a:extLst>
          </p:cNvPr>
          <p:cNvSpPr>
            <a:spLocks noGrp="1"/>
          </p:cNvSpPr>
          <p:nvPr>
            <p:ph type="title"/>
          </p:nvPr>
        </p:nvSpPr>
        <p:spPr>
          <a:xfrm>
            <a:off x="838200" y="433885"/>
            <a:ext cx="10515600" cy="998737"/>
          </a:xfrm>
        </p:spPr>
        <p:txBody>
          <a:bodyPr>
            <a:normAutofit/>
          </a:bodyPr>
          <a:lstStyle/>
          <a:p>
            <a:r>
              <a:rPr lang="da-DK" sz="2800" b="1" dirty="0">
                <a:latin typeface="Aptos" panose="020B0004020202020204" pitchFamily="34" charset="0"/>
              </a:rPr>
              <a:t>Indre faktorer - optimalt stimulationsniveau (OSN) </a:t>
            </a:r>
          </a:p>
        </p:txBody>
      </p:sp>
      <p:sp>
        <p:nvSpPr>
          <p:cNvPr id="3" name="Pladsholder til indhold 2">
            <a:extLst>
              <a:ext uri="{FF2B5EF4-FFF2-40B4-BE49-F238E27FC236}">
                <a16:creationId xmlns:a16="http://schemas.microsoft.com/office/drawing/2014/main" id="{E1E48F12-57B5-4873-8FC5-186ECFA7E5BB}"/>
              </a:ext>
            </a:extLst>
          </p:cNvPr>
          <p:cNvSpPr>
            <a:spLocks noGrp="1"/>
          </p:cNvSpPr>
          <p:nvPr>
            <p:ph idx="1"/>
          </p:nvPr>
        </p:nvSpPr>
        <p:spPr>
          <a:xfrm>
            <a:off x="930752" y="2104921"/>
            <a:ext cx="10515600" cy="4912526"/>
          </a:xfrm>
        </p:spPr>
        <p:txBody>
          <a:bodyPr>
            <a:noAutofit/>
          </a:bodyPr>
          <a:lstStyle/>
          <a:p>
            <a:pPr marL="0" indent="0">
              <a:buNone/>
            </a:pPr>
            <a:r>
              <a:rPr lang="da-DK" sz="1800" dirty="0">
                <a:latin typeface="Aptos" panose="020B0004020202020204" pitchFamily="34" charset="0"/>
              </a:rPr>
              <a:t>Hvorfor der er så store forskelle på, hvordan mennesker oplever en situation, har mange forklaringer. </a:t>
            </a:r>
          </a:p>
          <a:p>
            <a:r>
              <a:rPr lang="da-DK" sz="1800" dirty="0">
                <a:latin typeface="Aptos" panose="020B0004020202020204" pitchFamily="34" charset="0"/>
              </a:rPr>
              <a:t>Det kan skyldes erfaringer i opvæksten, der har gjort det ene menneske mere forsigtigt end det andet</a:t>
            </a:r>
          </a:p>
          <a:p>
            <a:r>
              <a:rPr lang="da-DK" sz="1800" dirty="0">
                <a:latin typeface="Aptos" panose="020B0004020202020204" pitchFamily="34" charset="0"/>
              </a:rPr>
              <a:t>Det kan skyldes medfødte træk, der gør, at man hurtigt overbelastes af for mange og ukendte stimuli.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Høegh-Olesen taler om, at menneskers </a:t>
            </a:r>
            <a:r>
              <a:rPr lang="da-DK" sz="1800" i="1" dirty="0">
                <a:latin typeface="Aptos" panose="020B0004020202020204" pitchFamily="34" charset="0"/>
              </a:rPr>
              <a:t>optimale stimulationsniveau</a:t>
            </a:r>
            <a:r>
              <a:rPr lang="da-DK" sz="1800" dirty="0">
                <a:latin typeface="Aptos" panose="020B0004020202020204" pitchFamily="34" charset="0"/>
              </a:rPr>
              <a:t> (OSN) varierer meget. Hvad den ene kan føle som en voldsomt stressende mængde stimuli, kan den anden opleve som en stimulerende udfordring. Det skal dog også med, at det bestemt ikke altid er den forsigtige type eller mennesket med et lavt stimulationsbehov, der alene risikerer at udvikle stress.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Meget entusiastiske og risikovillige medarbejdere eller ledere, der elsker fart og nye udfordringer – de såkaldte </a:t>
            </a:r>
            <a:r>
              <a:rPr lang="da-DK" sz="1800" i="1" dirty="0">
                <a:latin typeface="Aptos" panose="020B0004020202020204" pitchFamily="34" charset="0"/>
              </a:rPr>
              <a:t>ildsjæle</a:t>
            </a:r>
            <a:r>
              <a:rPr lang="da-DK" sz="1800" dirty="0">
                <a:latin typeface="Aptos" panose="020B0004020202020204" pitchFamily="34" charset="0"/>
              </a:rPr>
              <a:t> – kan også komme i risikozonen for at udvikle stress. Jo mere engageret man er i sit arbejde, jo mere spændende det er, jo mere investerer man af sig selv, og jo mere presser man måske sig selv og glemmer de nødvendige pauser.</a:t>
            </a:r>
          </a:p>
          <a:p>
            <a:pPr marL="0" indent="0">
              <a:buNone/>
            </a:pPr>
            <a:endParaRPr lang="da-DK" sz="2400" dirty="0"/>
          </a:p>
          <a:p>
            <a:pPr marL="0" indent="0">
              <a:buNone/>
            </a:pPr>
            <a:br>
              <a:rPr lang="da-DK" sz="2400" dirty="0"/>
            </a:br>
            <a:endParaRPr lang="da-DK" sz="2400" dirty="0"/>
          </a:p>
        </p:txBody>
      </p:sp>
      <p:pic>
        <p:nvPicPr>
          <p:cNvPr id="4098" name="Picture 2" descr="Risiko og investeringsadfærd">
            <a:extLst>
              <a:ext uri="{FF2B5EF4-FFF2-40B4-BE49-F238E27FC236}">
                <a16:creationId xmlns:a16="http://schemas.microsoft.com/office/drawing/2014/main" id="{1A4A3FDE-B4FD-49B3-83BD-CDD91D503F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828" y="1470469"/>
            <a:ext cx="7715615" cy="4960039"/>
          </a:xfrm>
          <a:prstGeom prst="rect">
            <a:avLst/>
          </a:prstGeom>
          <a:solidFill>
            <a:schemeClr val="bg1"/>
          </a:solidFill>
        </p:spPr>
      </p:pic>
      <p:sp>
        <p:nvSpPr>
          <p:cNvPr id="4" name="Tekstfelt 3">
            <a:extLst>
              <a:ext uri="{FF2B5EF4-FFF2-40B4-BE49-F238E27FC236}">
                <a16:creationId xmlns:a16="http://schemas.microsoft.com/office/drawing/2014/main" id="{B251B5A2-FAAF-B151-22D8-B5F9FC3F88BF}"/>
              </a:ext>
            </a:extLst>
          </p:cNvPr>
          <p:cNvSpPr txBox="1"/>
          <p:nvPr/>
        </p:nvSpPr>
        <p:spPr>
          <a:xfrm>
            <a:off x="10983885" y="1785028"/>
            <a:ext cx="924933" cy="338554"/>
          </a:xfrm>
          <a:prstGeom prst="rect">
            <a:avLst/>
          </a:prstGeom>
          <a:noFill/>
        </p:spPr>
        <p:txBody>
          <a:bodyPr wrap="none" rtlCol="0">
            <a:spAutoFit/>
          </a:bodyPr>
          <a:lstStyle/>
          <a:p>
            <a:r>
              <a:rPr lang="da-DK" sz="1600" dirty="0"/>
              <a:t>Se kasse </a:t>
            </a:r>
          </a:p>
        </p:txBody>
      </p:sp>
      <p:pic>
        <p:nvPicPr>
          <p:cNvPr id="5" name="Picture 2" descr="Risiko og investeringsadfærd">
            <a:extLst>
              <a:ext uri="{FF2B5EF4-FFF2-40B4-BE49-F238E27FC236}">
                <a16:creationId xmlns:a16="http://schemas.microsoft.com/office/drawing/2014/main" id="{41ABDC59-4436-2BCD-B269-59F7865F90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63445" y="326342"/>
            <a:ext cx="2269067" cy="1458686"/>
          </a:xfrm>
          <a:prstGeom prst="rect">
            <a:avLst/>
          </a:prstGeom>
          <a:solidFill>
            <a:schemeClr val="bg1"/>
          </a:solidFill>
        </p:spPr>
      </p:pic>
    </p:spTree>
    <p:extLst>
      <p:ext uri="{BB962C8B-B14F-4D97-AF65-F5344CB8AC3E}">
        <p14:creationId xmlns:p14="http://schemas.microsoft.com/office/powerpoint/2010/main" val="2755410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ppt_x"/>
                                          </p:val>
                                        </p:tav>
                                        <p:tav tm="100000">
                                          <p:val>
                                            <p:strVal val="#ppt_x"/>
                                          </p:val>
                                        </p:tav>
                                      </p:tavLst>
                                    </p:anim>
                                    <p:anim calcmode="lin" valueType="num">
                                      <p:cBhvr additive="base">
                                        <p:cTn id="8"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8231E9-273D-45EA-A2D4-EB488024831C}"/>
              </a:ext>
            </a:extLst>
          </p:cNvPr>
          <p:cNvSpPr>
            <a:spLocks noGrp="1"/>
          </p:cNvSpPr>
          <p:nvPr>
            <p:ph type="title"/>
          </p:nvPr>
        </p:nvSpPr>
        <p:spPr>
          <a:xfrm>
            <a:off x="838200" y="0"/>
            <a:ext cx="10515600" cy="1325563"/>
          </a:xfrm>
        </p:spPr>
        <p:txBody>
          <a:bodyPr>
            <a:normAutofit/>
          </a:bodyPr>
          <a:lstStyle/>
          <a:p>
            <a:r>
              <a:rPr lang="da-DK" sz="2800" b="1" dirty="0">
                <a:latin typeface="Aptos" panose="020B0004020202020204" pitchFamily="34" charset="0"/>
              </a:rPr>
              <a:t>Indre faktorer - attributionsteori</a:t>
            </a:r>
          </a:p>
        </p:txBody>
      </p:sp>
      <p:sp>
        <p:nvSpPr>
          <p:cNvPr id="3" name="Pladsholder til indhold 2">
            <a:extLst>
              <a:ext uri="{FF2B5EF4-FFF2-40B4-BE49-F238E27FC236}">
                <a16:creationId xmlns:a16="http://schemas.microsoft.com/office/drawing/2014/main" id="{F601C80D-FC18-44D1-87D5-54EA1E94BD82}"/>
              </a:ext>
            </a:extLst>
          </p:cNvPr>
          <p:cNvSpPr>
            <a:spLocks noGrp="1"/>
          </p:cNvSpPr>
          <p:nvPr>
            <p:ph idx="1"/>
          </p:nvPr>
        </p:nvSpPr>
        <p:spPr>
          <a:xfrm>
            <a:off x="724766" y="1264710"/>
            <a:ext cx="10515600" cy="5277774"/>
          </a:xfrm>
        </p:spPr>
        <p:txBody>
          <a:bodyPr>
            <a:noAutofit/>
          </a:bodyPr>
          <a:lstStyle/>
          <a:p>
            <a:pPr marL="0" indent="0">
              <a:buNone/>
            </a:pPr>
            <a:r>
              <a:rPr lang="da-DK" sz="1800" dirty="0">
                <a:latin typeface="Aptos" panose="020B0004020202020204" pitchFamily="34" charset="0"/>
              </a:rPr>
              <a:t>Inden for attributionsteorien taler man om, at mennesker benytter sig af forskellige forklaringsstile med hensyn til, hvordan de forklarer, hvorfor forskellige hændelser sker. Ofte er de forklaringsstile, som vi benytter, helt ubevidste.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Psykologen Martin </a:t>
            </a:r>
            <a:r>
              <a:rPr lang="da-DK" sz="1800" dirty="0" err="1">
                <a:latin typeface="Aptos" panose="020B0004020202020204" pitchFamily="34" charset="0"/>
              </a:rPr>
              <a:t>Seligman</a:t>
            </a:r>
            <a:r>
              <a:rPr lang="da-DK" sz="1800" dirty="0">
                <a:latin typeface="Aptos" panose="020B0004020202020204" pitchFamily="34" charset="0"/>
              </a:rPr>
              <a:t>:</a:t>
            </a:r>
          </a:p>
          <a:p>
            <a:r>
              <a:rPr lang="da-DK" sz="1800" dirty="0">
                <a:latin typeface="Aptos" panose="020B0004020202020204" pitchFamily="34" charset="0"/>
              </a:rPr>
              <a:t>Nogle har en særlig</a:t>
            </a:r>
            <a:r>
              <a:rPr lang="da-DK" sz="1800" i="1" dirty="0">
                <a:latin typeface="Aptos" panose="020B0004020202020204" pitchFamily="34" charset="0"/>
              </a:rPr>
              <a:t> </a:t>
            </a:r>
            <a:r>
              <a:rPr lang="da-DK" sz="1800" dirty="0">
                <a:latin typeface="Aptos" panose="020B0004020202020204" pitchFamily="34" charset="0"/>
              </a:rPr>
              <a:t>pessimistisk forklaringsstil og benytter sig af interne, stabile og globale forklaringer. Oplever jeg f.eks., at arbejdsopgaverne hober sig op på mit bord, kan jeg se pessimistisk på det og forklare det med, at jeg ikke er effektiv nok (intern), at det kan man ikke gøre noget ved (stabil), og at sådan er det altid for mig på alle områder af mit liv (global)</a:t>
            </a:r>
          </a:p>
          <a:p>
            <a:r>
              <a:rPr lang="da-DK" sz="1800" dirty="0">
                <a:latin typeface="Aptos" panose="020B0004020202020204" pitchFamily="34" charset="0"/>
              </a:rPr>
              <a:t>Andre har derimod en mere optimistisk forklaringsstil</a:t>
            </a:r>
            <a:r>
              <a:rPr lang="da-DK" sz="1800" i="1" dirty="0">
                <a:latin typeface="Aptos" panose="020B0004020202020204" pitchFamily="34" charset="0"/>
              </a:rPr>
              <a:t> </a:t>
            </a:r>
            <a:r>
              <a:rPr lang="da-DK" sz="1800" dirty="0">
                <a:latin typeface="Aptos" panose="020B0004020202020204" pitchFamily="34" charset="0"/>
              </a:rPr>
              <a:t>og ser problemer som eksterne, ustabile og specifikke. De mange arbejdsopgaver, der hober sig op, er ikke mit, men ledelsens problem (eksterne), det er noget, der kan gøres noget ved (ustabil) , og det angår i øvrigt ikke mit øvrige liv, men kun denne specifikke situation (specifik).</a:t>
            </a:r>
          </a:p>
          <a:p>
            <a:endParaRPr lang="da-DK" sz="1800" dirty="0">
              <a:latin typeface="Aptos" panose="020B0004020202020204" pitchFamily="34" charset="0"/>
            </a:endParaRPr>
          </a:p>
          <a:p>
            <a:pPr marL="0" indent="0">
              <a:buNone/>
            </a:pPr>
            <a:r>
              <a:rPr lang="da-DK" sz="1800" dirty="0">
                <a:latin typeface="Aptos" panose="020B0004020202020204" pitchFamily="34" charset="0"/>
              </a:rPr>
              <a:t>Flere psykologer peger på, at den pessimistiske forklaringsstil kan skabe grobund for depressioner, og den kan også – hvilket er aktuelt i denne sammenhæng – betyde, at mennesker har svært ved at håndtere stressede situationer (</a:t>
            </a:r>
            <a:r>
              <a:rPr lang="da-DK" sz="1800" dirty="0" err="1">
                <a:latin typeface="Aptos" panose="020B0004020202020204" pitchFamily="34" charset="0"/>
              </a:rPr>
              <a:t>Zachariae</a:t>
            </a:r>
            <a:r>
              <a:rPr lang="da-DK" sz="1800" dirty="0">
                <a:latin typeface="Aptos" panose="020B0004020202020204" pitchFamily="34" charset="0"/>
              </a:rPr>
              <a:t>, 2003). De kommer for let til at bebrejde og anklage sig selv for forhold, de måske i virkeligheden burde bebrejde ledelsen for.</a:t>
            </a:r>
          </a:p>
        </p:txBody>
      </p:sp>
      <p:pic>
        <p:nvPicPr>
          <p:cNvPr id="7" name="Billede 6">
            <a:extLst>
              <a:ext uri="{FF2B5EF4-FFF2-40B4-BE49-F238E27FC236}">
                <a16:creationId xmlns:a16="http://schemas.microsoft.com/office/drawing/2014/main" id="{1CD6DD30-EBE3-4939-9852-2AD81B5BDE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76127" y="224500"/>
            <a:ext cx="792026" cy="1016433"/>
          </a:xfrm>
          <a:prstGeom prst="rect">
            <a:avLst/>
          </a:prstGeom>
        </p:spPr>
      </p:pic>
      <p:pic>
        <p:nvPicPr>
          <p:cNvPr id="9" name="Billede 8">
            <a:extLst>
              <a:ext uri="{FF2B5EF4-FFF2-40B4-BE49-F238E27FC236}">
                <a16:creationId xmlns:a16="http://schemas.microsoft.com/office/drawing/2014/main" id="{DE625EB6-BF0D-40FD-BF0F-0D5A367428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3719" y="84629"/>
            <a:ext cx="792408" cy="1156304"/>
          </a:xfrm>
          <a:prstGeom prst="rect">
            <a:avLst/>
          </a:prstGeom>
        </p:spPr>
      </p:pic>
    </p:spTree>
    <p:extLst>
      <p:ext uri="{BB962C8B-B14F-4D97-AF65-F5344CB8AC3E}">
        <p14:creationId xmlns:p14="http://schemas.microsoft.com/office/powerpoint/2010/main" val="26916104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5ADE8E-8DDE-63D0-AF65-569C2D119361}"/>
              </a:ext>
            </a:extLst>
          </p:cNvPr>
          <p:cNvSpPr>
            <a:spLocks noGrp="1"/>
          </p:cNvSpPr>
          <p:nvPr>
            <p:ph type="title"/>
          </p:nvPr>
        </p:nvSpPr>
        <p:spPr/>
        <p:txBody>
          <a:bodyPr>
            <a:normAutofit/>
          </a:bodyPr>
          <a:lstStyle/>
          <a:p>
            <a:r>
              <a:rPr lang="da-DK" sz="2800" b="1" dirty="0">
                <a:latin typeface="Aptos" panose="020B0004020202020204" pitchFamily="34" charset="0"/>
              </a:rPr>
              <a:t>Menneskers forskellige modtagelighed overfor stress</a:t>
            </a:r>
          </a:p>
        </p:txBody>
      </p:sp>
      <p:sp>
        <p:nvSpPr>
          <p:cNvPr id="4" name="Pladsholder til indhold 3">
            <a:extLst>
              <a:ext uri="{FF2B5EF4-FFF2-40B4-BE49-F238E27FC236}">
                <a16:creationId xmlns:a16="http://schemas.microsoft.com/office/drawing/2014/main" id="{E6388882-789A-BBCF-96C1-197C31DB9B2C}"/>
              </a:ext>
            </a:extLst>
          </p:cNvPr>
          <p:cNvSpPr txBox="1">
            <a:spLocks noGrp="1"/>
          </p:cNvSpPr>
          <p:nvPr>
            <p:ph idx="1"/>
          </p:nvPr>
        </p:nvSpPr>
        <p:spPr>
          <a:xfrm>
            <a:off x="838200" y="1825625"/>
            <a:ext cx="5870510" cy="4466736"/>
          </a:xfrm>
          <a:prstGeom prst="rect">
            <a:avLst/>
          </a:prstGeom>
          <a:noFill/>
        </p:spPr>
        <p:txBody>
          <a:bodyPr wrap="square">
            <a:spAutoFit/>
          </a:bodyPr>
          <a:lstStyle/>
          <a:p>
            <a:pPr marL="0" indent="0" algn="l">
              <a:buNone/>
            </a:pPr>
            <a:r>
              <a:rPr lang="da-DK" sz="1800" b="0" i="0" dirty="0">
                <a:solidFill>
                  <a:srgbClr val="333333"/>
                </a:solidFill>
                <a:effectLst/>
                <a:latin typeface="Aptos" panose="020B0004020202020204" pitchFamily="34" charset="0"/>
              </a:rPr>
              <a:t>Hvad er det mere specifikt, der ligger bag menneskers forskellige modtagelighed over for stress? </a:t>
            </a:r>
          </a:p>
          <a:p>
            <a:pPr marL="0" indent="0" algn="l">
              <a:buNone/>
            </a:pPr>
            <a:r>
              <a:rPr lang="da-DK" sz="1800" dirty="0">
                <a:solidFill>
                  <a:srgbClr val="333333"/>
                </a:solidFill>
                <a:latin typeface="Aptos" panose="020B0004020202020204" pitchFamily="34" charset="0"/>
              </a:rPr>
              <a:t>M</a:t>
            </a:r>
            <a:r>
              <a:rPr lang="da-DK" sz="1800" b="0" i="0" dirty="0">
                <a:solidFill>
                  <a:srgbClr val="333333"/>
                </a:solidFill>
                <a:effectLst/>
                <a:latin typeface="Aptos" panose="020B0004020202020204" pitchFamily="34" charset="0"/>
              </a:rPr>
              <a:t>an kan pege på en lang række faktorer, både i miljøet og hos individet</a:t>
            </a:r>
            <a:r>
              <a:rPr lang="da-DK" sz="1800" dirty="0">
                <a:solidFill>
                  <a:srgbClr val="333333"/>
                </a:solidFill>
                <a:latin typeface="Aptos" panose="020B0004020202020204" pitchFamily="34" charset="0"/>
              </a:rPr>
              <a:t>: </a:t>
            </a:r>
            <a:endParaRPr lang="da-DK" sz="1800" b="0" i="0" dirty="0">
              <a:solidFill>
                <a:srgbClr val="333333"/>
              </a:solidFill>
              <a:effectLst/>
              <a:latin typeface="Aptos" panose="020B0004020202020204" pitchFamily="34" charset="0"/>
            </a:endParaRPr>
          </a:p>
          <a:p>
            <a:pPr marL="0" indent="0" algn="l">
              <a:buNone/>
            </a:pPr>
            <a:r>
              <a:rPr lang="da-DK" sz="1800" b="0" i="0" dirty="0">
                <a:solidFill>
                  <a:srgbClr val="333333"/>
                </a:solidFill>
                <a:effectLst/>
                <a:latin typeface="Aptos" panose="020B0004020202020204" pitchFamily="34" charset="0"/>
              </a:rPr>
              <a:t>På individniveauet har man blandt andet forsket i betydningen af personlighed. </a:t>
            </a:r>
          </a:p>
          <a:p>
            <a:pPr marL="0" indent="0" algn="l">
              <a:buNone/>
            </a:pPr>
            <a:r>
              <a:rPr lang="da-DK" sz="1800" b="0" i="0" dirty="0">
                <a:solidFill>
                  <a:srgbClr val="333333"/>
                </a:solidFill>
                <a:effectLst/>
                <a:latin typeface="Aptos" panose="020B0004020202020204" pitchFamily="34" charset="0"/>
              </a:rPr>
              <a:t>Forskerne fandt, at alle de fem overordnede træk i modellen har relevans for at forstå stress, men især </a:t>
            </a:r>
            <a:r>
              <a:rPr lang="da-DK" sz="1800" b="1" i="0" dirty="0" err="1">
                <a:solidFill>
                  <a:srgbClr val="333333"/>
                </a:solidFill>
                <a:effectLst/>
                <a:latin typeface="Aptos" panose="020B0004020202020204" pitchFamily="34" charset="0"/>
              </a:rPr>
              <a:t>neuroticisme</a:t>
            </a:r>
            <a:r>
              <a:rPr lang="da-DK" sz="1800" b="0" i="0" dirty="0">
                <a:solidFill>
                  <a:srgbClr val="333333"/>
                </a:solidFill>
                <a:effectLst/>
                <a:latin typeface="Aptos" panose="020B0004020202020204" pitchFamily="34" charset="0"/>
              </a:rPr>
              <a:t> viste sig at have betydning. Hvis man ligger højt på </a:t>
            </a:r>
            <a:r>
              <a:rPr lang="da-DK" sz="1800" b="0" i="0" dirty="0" err="1">
                <a:solidFill>
                  <a:srgbClr val="333333"/>
                </a:solidFill>
                <a:effectLst/>
                <a:latin typeface="Aptos" panose="020B0004020202020204" pitchFamily="34" charset="0"/>
              </a:rPr>
              <a:t>neuroticisme</a:t>
            </a:r>
            <a:r>
              <a:rPr lang="da-DK" sz="1800" b="0" i="0" dirty="0">
                <a:solidFill>
                  <a:srgbClr val="333333"/>
                </a:solidFill>
                <a:effectLst/>
                <a:latin typeface="Aptos" panose="020B0004020202020204" pitchFamily="34" charset="0"/>
              </a:rPr>
              <a:t>, har man en tendens til nervøsitet og til ofte at opleve negative følelser, og som forskerne forventede, fandt de en sammenhæng mellem </a:t>
            </a:r>
            <a:r>
              <a:rPr lang="da-DK" sz="1800" b="0" i="0" dirty="0" err="1">
                <a:solidFill>
                  <a:srgbClr val="333333"/>
                </a:solidFill>
                <a:effectLst/>
                <a:latin typeface="Aptos" panose="020B0004020202020204" pitchFamily="34" charset="0"/>
              </a:rPr>
              <a:t>neuroticisme</a:t>
            </a:r>
            <a:r>
              <a:rPr lang="da-DK" sz="1800" b="0" i="0" dirty="0">
                <a:solidFill>
                  <a:srgbClr val="333333"/>
                </a:solidFill>
                <a:effectLst/>
                <a:latin typeface="Aptos" panose="020B0004020202020204" pitchFamily="34" charset="0"/>
              </a:rPr>
              <a:t> og den subjektive oplevelse af stress. Ifølge forskerne øger en høj grad af </a:t>
            </a:r>
            <a:r>
              <a:rPr lang="da-DK" sz="1800" b="0" i="0" dirty="0" err="1">
                <a:solidFill>
                  <a:srgbClr val="333333"/>
                </a:solidFill>
                <a:effectLst/>
                <a:latin typeface="Aptos" panose="020B0004020202020204" pitchFamily="34" charset="0"/>
              </a:rPr>
              <a:t>neuroticisme</a:t>
            </a:r>
            <a:r>
              <a:rPr lang="da-DK" sz="1800" b="0" i="0" dirty="0">
                <a:solidFill>
                  <a:srgbClr val="333333"/>
                </a:solidFill>
                <a:effectLst/>
                <a:latin typeface="Aptos" panose="020B0004020202020204" pitchFamily="34" charset="0"/>
              </a:rPr>
              <a:t> sandsynligheden for, at en situation vil blive vurderet som stressende.</a:t>
            </a:r>
            <a:endParaRPr lang="da-DK" dirty="0"/>
          </a:p>
        </p:txBody>
      </p:sp>
      <p:pic>
        <p:nvPicPr>
          <p:cNvPr id="3074" name="Picture 2">
            <a:extLst>
              <a:ext uri="{FF2B5EF4-FFF2-40B4-BE49-F238E27FC236}">
                <a16:creationId xmlns:a16="http://schemas.microsoft.com/office/drawing/2014/main" id="{8376BCF7-1DE3-E13A-583F-6E5FAC4BA5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1264" y="1802148"/>
            <a:ext cx="4572001" cy="4117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575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DE5688-9CBA-4732-BB49-E1656001EE92}"/>
              </a:ext>
            </a:extLst>
          </p:cNvPr>
          <p:cNvSpPr>
            <a:spLocks noGrp="1"/>
          </p:cNvSpPr>
          <p:nvPr>
            <p:ph type="title"/>
          </p:nvPr>
        </p:nvSpPr>
        <p:spPr/>
        <p:txBody>
          <a:bodyPr>
            <a:normAutofit/>
          </a:bodyPr>
          <a:lstStyle/>
          <a:p>
            <a:r>
              <a:rPr lang="da-DK" sz="2800" b="1" dirty="0">
                <a:latin typeface="Aptos" panose="020B0004020202020204" pitchFamily="34" charset="0"/>
              </a:rPr>
              <a:t>Ydre faktorer - livsforandringer skaber stress </a:t>
            </a:r>
          </a:p>
        </p:txBody>
      </p:sp>
      <p:sp>
        <p:nvSpPr>
          <p:cNvPr id="3" name="Pladsholder til indhold 2">
            <a:extLst>
              <a:ext uri="{FF2B5EF4-FFF2-40B4-BE49-F238E27FC236}">
                <a16:creationId xmlns:a16="http://schemas.microsoft.com/office/drawing/2014/main" id="{577E9B23-A921-400C-B5F6-7C90DD85E438}"/>
              </a:ext>
            </a:extLst>
          </p:cNvPr>
          <p:cNvSpPr>
            <a:spLocks noGrp="1"/>
          </p:cNvSpPr>
          <p:nvPr>
            <p:ph idx="1"/>
          </p:nvPr>
        </p:nvSpPr>
        <p:spPr>
          <a:xfrm>
            <a:off x="838200" y="1687389"/>
            <a:ext cx="10515600" cy="5002660"/>
          </a:xfrm>
        </p:spPr>
        <p:txBody>
          <a:bodyPr>
            <a:noAutofit/>
          </a:bodyPr>
          <a:lstStyle/>
          <a:p>
            <a:pPr marL="0" indent="0">
              <a:buNone/>
            </a:pPr>
            <a:r>
              <a:rPr lang="da-DK" sz="1800" dirty="0">
                <a:latin typeface="Aptos" panose="020B0004020202020204" pitchFamily="34" charset="0"/>
              </a:rPr>
              <a:t>Amerikanerne Holmes og </a:t>
            </a:r>
            <a:r>
              <a:rPr lang="da-DK" sz="1800" dirty="0" err="1">
                <a:latin typeface="Aptos" panose="020B0004020202020204" pitchFamily="34" charset="0"/>
              </a:rPr>
              <a:t>Rahe</a:t>
            </a:r>
            <a:r>
              <a:rPr lang="da-DK" sz="1800" dirty="0">
                <a:latin typeface="Aptos" panose="020B0004020202020204" pitchFamily="34" charset="0"/>
              </a:rPr>
              <a:t> foretog i 1967 en spørgeskemaundersøgelse, hvor 394 personer blev bedt om at give 43 livsforandringer</a:t>
            </a:r>
            <a:r>
              <a:rPr lang="da-DK" sz="1800" i="1" dirty="0">
                <a:latin typeface="Aptos" panose="020B0004020202020204" pitchFamily="34" charset="0"/>
              </a:rPr>
              <a:t> </a:t>
            </a:r>
            <a:r>
              <a:rPr lang="da-DK" sz="1800" dirty="0">
                <a:latin typeface="Aptos" panose="020B0004020202020204" pitchFamily="34" charset="0"/>
              </a:rPr>
              <a:t>point på en skala, i forhold til hvor belastende de mente, det ville være for dem eller andre at skulle klare dem.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På baggrund af svarene opstillede de en såkaldt Social belastningsskala.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Korrelationen (dvs. sammenhængen) mellem de forskellige grupper, der deltog i undersøgelsen viste sig at være høj. Således var mænd og kvinder og deltagere med forskellige aldre, forskellig religion og forskellig uddannelsesniveau meget enige i deres bedømmelse af, hvor belastende de forskellige livsforandringer var.</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Læg mærke til, at skalaen (se næste slide) ikke blot indeholder negative livsforandringer som skilsmisse og ægtefælles død, men også positive livsforandringer som personlige succesoplevelser og mere dagligdags livsforandringer som ferie eller ændring af sovevaner. Livsforandringer i det hele taget kan være stressende, fordi de indeholder nye krav og udfordringer, som den enkelte må tilpasse sig til.</a:t>
            </a:r>
          </a:p>
          <a:p>
            <a:pPr marL="0" indent="0">
              <a:buNone/>
            </a:pPr>
            <a:br>
              <a:rPr lang="da-DK" sz="2000" dirty="0"/>
            </a:br>
            <a:endParaRPr lang="da-DK" sz="2000" dirty="0"/>
          </a:p>
        </p:txBody>
      </p:sp>
    </p:spTree>
    <p:extLst>
      <p:ext uri="{BB962C8B-B14F-4D97-AF65-F5344CB8AC3E}">
        <p14:creationId xmlns:p14="http://schemas.microsoft.com/office/powerpoint/2010/main" val="13710188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dsholder til indhold 3">
            <a:extLst>
              <a:ext uri="{FF2B5EF4-FFF2-40B4-BE49-F238E27FC236}">
                <a16:creationId xmlns:a16="http://schemas.microsoft.com/office/drawing/2014/main" id="{303C93DC-4A30-4D44-A033-A4402380914F}"/>
              </a:ext>
            </a:extLst>
          </p:cNvPr>
          <p:cNvGraphicFramePr>
            <a:graphicFrameLocks noGrp="1"/>
          </p:cNvGraphicFramePr>
          <p:nvPr>
            <p:ph idx="1"/>
          </p:nvPr>
        </p:nvGraphicFramePr>
        <p:xfrm>
          <a:off x="236736" y="272679"/>
          <a:ext cx="5859264" cy="6210688"/>
        </p:xfrm>
        <a:graphic>
          <a:graphicData uri="http://schemas.openxmlformats.org/drawingml/2006/table">
            <a:tbl>
              <a:tblPr/>
              <a:tblGrid>
                <a:gridCol w="1464816">
                  <a:extLst>
                    <a:ext uri="{9D8B030D-6E8A-4147-A177-3AD203B41FA5}">
                      <a16:colId xmlns:a16="http://schemas.microsoft.com/office/drawing/2014/main" val="920105404"/>
                    </a:ext>
                  </a:extLst>
                </a:gridCol>
                <a:gridCol w="1464816">
                  <a:extLst>
                    <a:ext uri="{9D8B030D-6E8A-4147-A177-3AD203B41FA5}">
                      <a16:colId xmlns:a16="http://schemas.microsoft.com/office/drawing/2014/main" val="3933406494"/>
                    </a:ext>
                  </a:extLst>
                </a:gridCol>
                <a:gridCol w="1464816">
                  <a:extLst>
                    <a:ext uri="{9D8B030D-6E8A-4147-A177-3AD203B41FA5}">
                      <a16:colId xmlns:a16="http://schemas.microsoft.com/office/drawing/2014/main" val="2691404920"/>
                    </a:ext>
                  </a:extLst>
                </a:gridCol>
                <a:gridCol w="1464816">
                  <a:extLst>
                    <a:ext uri="{9D8B030D-6E8A-4147-A177-3AD203B41FA5}">
                      <a16:colId xmlns:a16="http://schemas.microsoft.com/office/drawing/2014/main" val="804151094"/>
                    </a:ext>
                  </a:extLst>
                </a:gridCol>
              </a:tblGrid>
              <a:tr h="0">
                <a:tc>
                  <a:txBody>
                    <a:bodyPr/>
                    <a:lstStyle/>
                    <a:p>
                      <a:pPr algn="ctr" fontAlgn="t"/>
                      <a:r>
                        <a:rPr lang="da-DK" sz="500" b="1">
                          <a:effectLst/>
                        </a:rPr>
                        <a:t>LIVSFORANDRING</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DFD3B6"/>
                    </a:solidFill>
                  </a:tcPr>
                </a:tc>
                <a:tc>
                  <a:txBody>
                    <a:bodyPr/>
                    <a:lstStyle/>
                    <a:p>
                      <a:pPr algn="ctr" fontAlgn="t"/>
                      <a:r>
                        <a:rPr lang="da-DK" sz="500" b="1">
                          <a:effectLst/>
                        </a:rPr>
                        <a:t>Stress-score</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DFD3B6"/>
                    </a:solidFill>
                  </a:tcPr>
                </a:tc>
                <a:tc>
                  <a:txBody>
                    <a:bodyPr/>
                    <a:lstStyle/>
                    <a:p>
                      <a:pPr algn="ctr" fontAlgn="t"/>
                      <a:r>
                        <a:rPr lang="da-DK" sz="500" b="1">
                          <a:effectLst/>
                        </a:rPr>
                        <a:t>LIVSFORANDRING</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DFD3B6"/>
                    </a:solidFill>
                  </a:tcPr>
                </a:tc>
                <a:tc>
                  <a:txBody>
                    <a:bodyPr/>
                    <a:lstStyle/>
                    <a:p>
                      <a:pPr algn="ctr" fontAlgn="t"/>
                      <a:r>
                        <a:rPr lang="da-DK" sz="500" b="1">
                          <a:effectLst/>
                        </a:rPr>
                        <a:t>Stress-score</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DFD3B6"/>
                    </a:solidFill>
                  </a:tcPr>
                </a:tc>
                <a:extLst>
                  <a:ext uri="{0D108BD9-81ED-4DB2-BD59-A6C34878D82A}">
                    <a16:rowId xmlns:a16="http://schemas.microsoft.com/office/drawing/2014/main" val="3392626153"/>
                  </a:ext>
                </a:extLst>
              </a:tr>
              <a:tr h="272503">
                <a:tc>
                  <a:txBody>
                    <a:bodyPr/>
                    <a:lstStyle/>
                    <a:p>
                      <a:pPr algn="l" fontAlgn="t"/>
                      <a:r>
                        <a:rPr lang="da-DK" sz="500">
                          <a:effectLst/>
                        </a:rPr>
                        <a:t>1. Ægtefælles død</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100</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22. Større ændringer i ansvar på arbejdspladsen</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29</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1415089437"/>
                  </a:ext>
                </a:extLst>
              </a:tr>
              <a:tr h="272503">
                <a:tc>
                  <a:txBody>
                    <a:bodyPr/>
                    <a:lstStyle/>
                    <a:p>
                      <a:pPr algn="l" fontAlgn="t"/>
                      <a:r>
                        <a:rPr lang="da-DK" sz="500">
                          <a:effectLst/>
                        </a:rPr>
                        <a:t>2. Skilsmisse</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73</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23. Søn eller datter forlader hjemmet</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29</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3503591782"/>
                  </a:ext>
                </a:extLst>
              </a:tr>
              <a:tr h="272503">
                <a:tc>
                  <a:txBody>
                    <a:bodyPr/>
                    <a:lstStyle/>
                    <a:p>
                      <a:pPr algn="l" fontAlgn="t"/>
                      <a:r>
                        <a:rPr lang="da-DK" sz="500" dirty="0">
                          <a:effectLst/>
                        </a:rPr>
                        <a:t>3. Separation</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65</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24. Problemer med svigerfamilien</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dirty="0">
                          <a:effectLst/>
                        </a:rPr>
                        <a:t>29</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838473105"/>
                  </a:ext>
                </a:extLst>
              </a:tr>
              <a:tr h="272503">
                <a:tc>
                  <a:txBody>
                    <a:bodyPr/>
                    <a:lstStyle/>
                    <a:p>
                      <a:pPr algn="l" fontAlgn="t"/>
                      <a:r>
                        <a:rPr lang="da-DK" sz="500">
                          <a:effectLst/>
                        </a:rPr>
                        <a:t>4. Fængselsstraf</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63</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25. Bemærkelsesværdig personlig præstation</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dirty="0">
                          <a:effectLst/>
                        </a:rPr>
                        <a:t>28</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686199539"/>
                  </a:ext>
                </a:extLst>
              </a:tr>
              <a:tr h="272503">
                <a:tc>
                  <a:txBody>
                    <a:bodyPr/>
                    <a:lstStyle/>
                    <a:p>
                      <a:pPr algn="l" fontAlgn="t"/>
                      <a:r>
                        <a:rPr lang="nb-NO" sz="500">
                          <a:effectLst/>
                        </a:rPr>
                        <a:t>5. Et nært familiemedlems død</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63</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26. Ægtefælle får/mister arbejde</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dirty="0">
                          <a:effectLst/>
                        </a:rPr>
                        <a:t>26</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3668366467"/>
                  </a:ext>
                </a:extLst>
              </a:tr>
              <a:tr h="389291">
                <a:tc>
                  <a:txBody>
                    <a:bodyPr/>
                    <a:lstStyle/>
                    <a:p>
                      <a:pPr algn="l" fontAlgn="t"/>
                      <a:r>
                        <a:rPr lang="da-DK" sz="500">
                          <a:effectLst/>
                        </a:rPr>
                        <a:t>6. Egen sygdom eller skade</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53</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27. Begynder eller afslutter uddannelsesforløb</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dirty="0">
                          <a:effectLst/>
                        </a:rPr>
                        <a:t>26</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963600240"/>
                  </a:ext>
                </a:extLst>
              </a:tr>
              <a:tr h="272503">
                <a:tc>
                  <a:txBody>
                    <a:bodyPr/>
                    <a:lstStyle/>
                    <a:p>
                      <a:pPr algn="l" fontAlgn="t"/>
                      <a:r>
                        <a:rPr lang="da-DK" sz="500">
                          <a:effectLst/>
                        </a:rPr>
                        <a:t>7. Giftermål</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50</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28. Større forandringer i bosituation</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dirty="0">
                          <a:effectLst/>
                        </a:rPr>
                        <a:t>25</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2259030313"/>
                  </a:ext>
                </a:extLst>
              </a:tr>
              <a:tr h="272503">
                <a:tc>
                  <a:txBody>
                    <a:bodyPr/>
                    <a:lstStyle/>
                    <a:p>
                      <a:pPr algn="l" fontAlgn="t"/>
                      <a:r>
                        <a:rPr lang="da-DK" sz="500" dirty="0">
                          <a:effectLst/>
                        </a:rPr>
                        <a:t>8. Afskedigelse</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47</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29. Større forandringer af vaner/livsstil</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24</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2537325563"/>
                  </a:ext>
                </a:extLst>
              </a:tr>
              <a:tr h="272503">
                <a:tc>
                  <a:txBody>
                    <a:bodyPr/>
                    <a:lstStyle/>
                    <a:p>
                      <a:pPr algn="l" fontAlgn="t"/>
                      <a:r>
                        <a:rPr lang="da-DK" sz="500">
                          <a:effectLst/>
                        </a:rPr>
                        <a:t>9. Pensionering</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dirty="0">
                          <a:effectLst/>
                        </a:rPr>
                        <a:t>45</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30. Problemer med chefen</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23</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3260377177"/>
                  </a:ext>
                </a:extLst>
              </a:tr>
              <a:tr h="384897">
                <a:tc>
                  <a:txBody>
                    <a:bodyPr/>
                    <a:lstStyle/>
                    <a:p>
                      <a:pPr algn="l" fontAlgn="t"/>
                      <a:r>
                        <a:rPr lang="da-DK" sz="500">
                          <a:effectLst/>
                        </a:rPr>
                        <a:t>10. Fyring</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45</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31. Forandringer i arbejdstid eller arbejdsforhold</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20</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3960916477"/>
                  </a:ext>
                </a:extLst>
              </a:tr>
              <a:tr h="272503">
                <a:tc>
                  <a:txBody>
                    <a:bodyPr/>
                    <a:lstStyle/>
                    <a:p>
                      <a:pPr algn="l" fontAlgn="t"/>
                      <a:r>
                        <a:rPr lang="da-DK" sz="500">
                          <a:effectLst/>
                        </a:rPr>
                        <a:t>11. Ændringer i et familiemedlems helbred</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44</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32. Flytning til nyt sted</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20</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4203229639"/>
                  </a:ext>
                </a:extLst>
              </a:tr>
              <a:tr h="272503">
                <a:tc>
                  <a:txBody>
                    <a:bodyPr/>
                    <a:lstStyle/>
                    <a:p>
                      <a:pPr algn="l" fontAlgn="t"/>
                      <a:r>
                        <a:rPr lang="da-DK" sz="500">
                          <a:effectLst/>
                        </a:rPr>
                        <a:t>12. Graviditet</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40</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33. Forandringer i uddannelsen</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20</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1285076738"/>
                  </a:ext>
                </a:extLst>
              </a:tr>
              <a:tr h="272503">
                <a:tc>
                  <a:txBody>
                    <a:bodyPr/>
                    <a:lstStyle/>
                    <a:p>
                      <a:pPr algn="l" fontAlgn="t"/>
                      <a:r>
                        <a:rPr lang="da-DK" sz="500">
                          <a:effectLst/>
                        </a:rPr>
                        <a:t>13. Seksuelle problemer</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39</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34. Ændringer i fritidsaktiviteter</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19</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2673529065"/>
                  </a:ext>
                </a:extLst>
              </a:tr>
              <a:tr h="272503">
                <a:tc>
                  <a:txBody>
                    <a:bodyPr/>
                    <a:lstStyle/>
                    <a:p>
                      <a:pPr algn="l" fontAlgn="t"/>
                      <a:r>
                        <a:rPr lang="da-DK" sz="500">
                          <a:effectLst/>
                        </a:rPr>
                        <a:t>14. Familieforøgelse</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39</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35. Ændringer i religiøse aktiviteter</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dirty="0">
                          <a:effectLst/>
                        </a:rPr>
                        <a:t>19</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2334835112"/>
                  </a:ext>
                </a:extLst>
              </a:tr>
              <a:tr h="272503">
                <a:tc>
                  <a:txBody>
                    <a:bodyPr/>
                    <a:lstStyle/>
                    <a:p>
                      <a:pPr algn="l" fontAlgn="t"/>
                      <a:r>
                        <a:rPr lang="da-DK" sz="500">
                          <a:effectLst/>
                        </a:rPr>
                        <a:t>15. Ændringer i firmaet</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39</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36. Ændringer i sociale aktiviteter</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18</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1103261143"/>
                  </a:ext>
                </a:extLst>
              </a:tr>
              <a:tr h="272503">
                <a:tc>
                  <a:txBody>
                    <a:bodyPr/>
                    <a:lstStyle/>
                    <a:p>
                      <a:pPr algn="l" fontAlgn="t"/>
                      <a:r>
                        <a:rPr lang="da-DK" sz="500">
                          <a:effectLst/>
                        </a:rPr>
                        <a:t>16. Ændringer i ens økonomiske situation</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38</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37. Mindre gældsstiftelse</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dirty="0">
                          <a:effectLst/>
                        </a:rPr>
                        <a:t>17</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993020106"/>
                  </a:ext>
                </a:extLst>
              </a:tr>
              <a:tr h="155716">
                <a:tc>
                  <a:txBody>
                    <a:bodyPr/>
                    <a:lstStyle/>
                    <a:p>
                      <a:pPr algn="l" fontAlgn="t"/>
                      <a:r>
                        <a:rPr lang="nb-NO" sz="500">
                          <a:effectLst/>
                        </a:rPr>
                        <a:t>17. En nær vens død</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37</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38. Ændringer i sovevaner</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16</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2672460792"/>
                  </a:ext>
                </a:extLst>
              </a:tr>
              <a:tr h="272503">
                <a:tc>
                  <a:txBody>
                    <a:bodyPr/>
                    <a:lstStyle/>
                    <a:p>
                      <a:pPr algn="l" fontAlgn="t"/>
                      <a:r>
                        <a:rPr lang="da-DK" sz="500">
                          <a:effectLst/>
                        </a:rPr>
                        <a:t>18. Nyt arbejde</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36</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39. Ændringer i antallet af familieaktiviteter</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dirty="0">
                          <a:effectLst/>
                        </a:rPr>
                        <a:t>15</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441310154"/>
                  </a:ext>
                </a:extLst>
              </a:tr>
              <a:tr h="389291">
                <a:tc>
                  <a:txBody>
                    <a:bodyPr/>
                    <a:lstStyle/>
                    <a:p>
                      <a:pPr algn="l" fontAlgn="t"/>
                      <a:r>
                        <a:rPr lang="da-DK" sz="500" dirty="0">
                          <a:effectLst/>
                        </a:rPr>
                        <a:t>19. Ændringer i uoverensstemmelser hjemme</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35</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40. Ændringer i spisevaner</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15</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2652828529"/>
                  </a:ext>
                </a:extLst>
              </a:tr>
              <a:tr h="155716">
                <a:tc>
                  <a:txBody>
                    <a:bodyPr/>
                    <a:lstStyle/>
                    <a:p>
                      <a:pPr algn="l" fontAlgn="t"/>
                      <a:r>
                        <a:rPr lang="da-DK" sz="500">
                          <a:effectLst/>
                        </a:rPr>
                        <a:t>20. Større gældsstiftelse</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31</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41. Ferie</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13</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468867886"/>
                  </a:ext>
                </a:extLst>
              </a:tr>
              <a:tr h="272503">
                <a:tc>
                  <a:txBody>
                    <a:bodyPr/>
                    <a:lstStyle/>
                    <a:p>
                      <a:pPr algn="l" fontAlgn="t"/>
                      <a:r>
                        <a:rPr lang="da-DK" sz="500">
                          <a:effectLst/>
                        </a:rPr>
                        <a:t>21. Tilbagebetaling af større gæld</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30</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42. Jul</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12</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1822021253"/>
                  </a:ext>
                </a:extLst>
              </a:tr>
              <a:tr h="272503">
                <a:tc>
                  <a:txBody>
                    <a:bodyPr/>
                    <a:lstStyle/>
                    <a:p>
                      <a:pPr algn="l" fontAlgn="t"/>
                      <a:endParaRPr lang="da-DK" sz="500">
                        <a:effectLst/>
                      </a:endParaRP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l" fontAlgn="t"/>
                      <a:endParaRPr lang="da-DK" sz="500">
                        <a:effectLst/>
                      </a:endParaRP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43. Mindre lovovertrædelse</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dirty="0">
                          <a:effectLst/>
                        </a:rPr>
                        <a:t>11</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3667499763"/>
                  </a:ext>
                </a:extLst>
              </a:tr>
            </a:tbl>
          </a:graphicData>
        </a:graphic>
      </p:graphicFrame>
      <p:sp>
        <p:nvSpPr>
          <p:cNvPr id="6" name="Rectangle 2">
            <a:extLst>
              <a:ext uri="{FF2B5EF4-FFF2-40B4-BE49-F238E27FC236}">
                <a16:creationId xmlns:a16="http://schemas.microsoft.com/office/drawing/2014/main" id="{8851F3EE-D435-42AC-9FCD-7C1B9F30879C}"/>
              </a:ext>
            </a:extLst>
          </p:cNvPr>
          <p:cNvSpPr>
            <a:spLocks noChangeArrowheads="1"/>
          </p:cNvSpPr>
          <p:nvPr/>
        </p:nvSpPr>
        <p:spPr bwMode="auto">
          <a:xfrm>
            <a:off x="6592313" y="5892669"/>
            <a:ext cx="3386188" cy="73866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7935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kumimoji="0" lang="da-DK" altLang="da-DK" sz="800" b="1" i="0" u="none" strike="noStrike" cap="none" normalizeH="0" baseline="0" dirty="0">
                <a:ln>
                  <a:noFill/>
                </a:ln>
                <a:solidFill>
                  <a:srgbClr val="666666"/>
                </a:solidFill>
                <a:effectLst/>
                <a:latin typeface="Arial" panose="020B0604020202020204" pitchFamily="34" charset="0"/>
                <a:cs typeface="Arial" panose="020B0604020202020204" pitchFamily="34" charset="0"/>
              </a:rPr>
              <a:t>Ill. </a:t>
            </a:r>
            <a:r>
              <a:rPr lang="da-DK" altLang="da-DK" sz="800" b="1" dirty="0">
                <a:solidFill>
                  <a:srgbClr val="666666"/>
                </a:solidFill>
                <a:cs typeface="Arial" panose="020B0604020202020204" pitchFamily="34" charset="0"/>
              </a:rPr>
              <a:t>23.5 - </a:t>
            </a:r>
            <a:r>
              <a:rPr lang="da-DK" altLang="da-DK" sz="800" b="1" dirty="0">
                <a:solidFill>
                  <a:srgbClr val="666666"/>
                </a:solidFill>
                <a:cs typeface="Arial" panose="020B0604020202020204" pitchFamily="34" charset="0"/>
                <a:hlinkClick r:id="rId2"/>
              </a:rPr>
              <a:t>https://psykveje.systime.dk/?id=p5573</a:t>
            </a:r>
            <a:endParaRPr lang="da-DK" altLang="da-DK" sz="800" b="1" dirty="0">
              <a:solidFill>
                <a:srgbClr val="666666"/>
              </a:solidFill>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800" b="0" i="0" u="none" strike="noStrike" cap="none" normalizeH="0" baseline="0" dirty="0">
                <a:ln>
                  <a:noFill/>
                </a:ln>
                <a:solidFill>
                  <a:srgbClr val="666666"/>
                </a:solidFill>
                <a:effectLst/>
                <a:latin typeface="Arial" panose="020B0604020202020204" pitchFamily="34" charset="0"/>
                <a:cs typeface="Arial" panose="020B0604020202020204" pitchFamily="34" charset="0"/>
              </a:rPr>
              <a:t>Holmes og </a:t>
            </a:r>
            <a:r>
              <a:rPr kumimoji="0" lang="da-DK" altLang="da-DK" sz="800" b="0" i="0" u="none" strike="noStrike" cap="none" normalizeH="0" baseline="0" dirty="0" err="1">
                <a:ln>
                  <a:noFill/>
                </a:ln>
                <a:solidFill>
                  <a:srgbClr val="666666"/>
                </a:solidFill>
                <a:effectLst/>
                <a:latin typeface="Arial" panose="020B0604020202020204" pitchFamily="34" charset="0"/>
                <a:cs typeface="Arial" panose="020B0604020202020204" pitchFamily="34" charset="0"/>
              </a:rPr>
              <a:t>Rahes</a:t>
            </a:r>
            <a:r>
              <a:rPr kumimoji="0" lang="da-DK" altLang="da-DK" sz="800" b="0" i="0" u="none" strike="noStrike" cap="none" normalizeH="0" baseline="0" dirty="0">
                <a:ln>
                  <a:noFill/>
                </a:ln>
                <a:solidFill>
                  <a:srgbClr val="666666"/>
                </a:solidFill>
                <a:effectLst/>
                <a:latin typeface="Arial" panose="020B0604020202020204" pitchFamily="34" charset="0"/>
                <a:cs typeface="Arial" panose="020B0604020202020204" pitchFamily="34" charset="0"/>
              </a:rPr>
              <a:t> sociale belastningsskala fra 1967.</a:t>
            </a:r>
            <a:endParaRPr kumimoji="0" lang="da-DK" altLang="da-DK" sz="800" b="0" i="0" u="none" strike="noStrike" cap="none" normalizeH="0" baseline="0" dirty="0">
              <a:ln>
                <a:noFill/>
              </a:ln>
              <a:solidFill>
                <a:srgbClr val="777777"/>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700" b="0" i="0" u="none" strike="noStrike" cap="none" normalizeH="0" baseline="0" dirty="0">
                <a:ln>
                  <a:noFill/>
                </a:ln>
                <a:solidFill>
                  <a:srgbClr val="777777"/>
                </a:solidFill>
                <a:effectLst/>
                <a:latin typeface="Arial" panose="020B0604020202020204" pitchFamily="34" charset="0"/>
                <a:cs typeface="Arial" panose="020B0604020202020204" pitchFamily="34" charset="0"/>
              </a:rPr>
              <a:t>Kilde: Thomas Holmes og Richard </a:t>
            </a:r>
            <a:r>
              <a:rPr kumimoji="0" lang="da-DK" altLang="da-DK" sz="700" b="0" i="0" u="none" strike="noStrike" cap="none" normalizeH="0" baseline="0" dirty="0" err="1">
                <a:ln>
                  <a:noFill/>
                </a:ln>
                <a:solidFill>
                  <a:srgbClr val="777777"/>
                </a:solidFill>
                <a:effectLst/>
                <a:latin typeface="Arial" panose="020B0604020202020204" pitchFamily="34" charset="0"/>
                <a:cs typeface="Arial" panose="020B0604020202020204" pitchFamily="34" charset="0"/>
              </a:rPr>
              <a:t>Rahe</a:t>
            </a:r>
            <a:r>
              <a:rPr kumimoji="0" lang="da-DK" altLang="da-DK" sz="700" b="0" i="0" u="none" strike="noStrike" cap="none" normalizeH="0" baseline="0" dirty="0">
                <a:ln>
                  <a:noFill/>
                </a:ln>
                <a:solidFill>
                  <a:srgbClr val="777777"/>
                </a:solidFill>
                <a:effectLst/>
                <a:latin typeface="Arial" panose="020B0604020202020204" pitchFamily="34" charset="0"/>
                <a:cs typeface="Arial" panose="020B0604020202020204" pitchFamily="34" charset="0"/>
              </a:rPr>
              <a:t>: The Social </a:t>
            </a:r>
            <a:r>
              <a:rPr kumimoji="0" lang="da-DK" altLang="da-DK" sz="700" b="0" i="0" u="none" strike="noStrike" cap="none" normalizeH="0" baseline="0" dirty="0" err="1">
                <a:ln>
                  <a:noFill/>
                </a:ln>
                <a:solidFill>
                  <a:srgbClr val="777777"/>
                </a:solidFill>
                <a:effectLst/>
                <a:latin typeface="Arial" panose="020B0604020202020204" pitchFamily="34" charset="0"/>
                <a:cs typeface="Arial" panose="020B0604020202020204" pitchFamily="34" charset="0"/>
              </a:rPr>
              <a:t>Readjustment</a:t>
            </a:r>
            <a:r>
              <a:rPr kumimoji="0" lang="da-DK" altLang="da-DK" sz="700" b="0" i="0" u="none" strike="noStrike" cap="none" normalizeH="0" baseline="0" dirty="0">
                <a:ln>
                  <a:noFill/>
                </a:ln>
                <a:solidFill>
                  <a:srgbClr val="777777"/>
                </a:solidFill>
                <a:effectLst/>
                <a:latin typeface="Arial" panose="020B0604020202020204" pitchFamily="34" charset="0"/>
                <a:cs typeface="Arial" panose="020B0604020202020204" pitchFamily="34" charset="0"/>
              </a:rPr>
              <a:t> Rating </a:t>
            </a:r>
            <a:r>
              <a:rPr kumimoji="0" lang="da-DK" altLang="da-DK" sz="700" b="0" i="0" u="none" strike="noStrike" cap="none" normalizeH="0" baseline="0" dirty="0" err="1">
                <a:ln>
                  <a:noFill/>
                </a:ln>
                <a:solidFill>
                  <a:srgbClr val="777777"/>
                </a:solidFill>
                <a:effectLst/>
                <a:latin typeface="Arial" panose="020B0604020202020204" pitchFamily="34" charset="0"/>
                <a:cs typeface="Arial" panose="020B0604020202020204" pitchFamily="34" charset="0"/>
              </a:rPr>
              <a:t>Scale</a:t>
            </a:r>
            <a:r>
              <a:rPr kumimoji="0" lang="da-DK" altLang="da-DK" sz="700" b="0" i="0" u="none" strike="noStrike" cap="none" normalizeH="0" baseline="0" dirty="0">
                <a:ln>
                  <a:noFill/>
                </a:ln>
                <a:solidFill>
                  <a:srgbClr val="777777"/>
                </a:solidFill>
                <a:effectLst/>
                <a:latin typeface="Arial" panose="020B0604020202020204" pitchFamily="34" charset="0"/>
                <a:cs typeface="Arial" panose="020B0604020202020204" pitchFamily="34" charset="0"/>
              </a:rPr>
              <a:t>. J </a:t>
            </a:r>
            <a:r>
              <a:rPr kumimoji="0" lang="da-DK" altLang="da-DK" sz="700" b="0" i="0" u="none" strike="noStrike" cap="none" normalizeH="0" baseline="0" dirty="0" err="1">
                <a:ln>
                  <a:noFill/>
                </a:ln>
                <a:solidFill>
                  <a:srgbClr val="777777"/>
                </a:solidFill>
                <a:effectLst/>
                <a:latin typeface="Arial" panose="020B0604020202020204" pitchFamily="34" charset="0"/>
                <a:cs typeface="Arial" panose="020B0604020202020204" pitchFamily="34" charset="0"/>
              </a:rPr>
              <a:t>Psychosom</a:t>
            </a:r>
            <a:r>
              <a:rPr kumimoji="0" lang="da-DK" altLang="da-DK" sz="700" b="0" i="0" u="none" strike="noStrike" cap="none" normalizeH="0" baseline="0" dirty="0">
                <a:ln>
                  <a:noFill/>
                </a:ln>
                <a:solidFill>
                  <a:srgbClr val="777777"/>
                </a:solidFill>
                <a:effectLst/>
                <a:latin typeface="Arial" panose="020B0604020202020204" pitchFamily="34" charset="0"/>
                <a:cs typeface="Arial" panose="020B0604020202020204" pitchFamily="34" charset="0"/>
              </a:rPr>
              <a:t> Res 11 (2), 1967. s. 213–8.</a:t>
            </a:r>
            <a:endParaRPr kumimoji="0" lang="da-DK" altLang="da-DK" sz="900" b="0" i="0" u="none" strike="noStrike" cap="none" normalizeH="0" baseline="0" dirty="0">
              <a:ln>
                <a:noFill/>
              </a:ln>
              <a:solidFill>
                <a:srgbClr val="333333"/>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8" name="Rectangle 4">
            <a:extLst>
              <a:ext uri="{FF2B5EF4-FFF2-40B4-BE49-F238E27FC236}">
                <a16:creationId xmlns:a16="http://schemas.microsoft.com/office/drawing/2014/main" id="{13C83A86-425A-4DCF-8BDD-EE325EF248AB}"/>
              </a:ext>
            </a:extLst>
          </p:cNvPr>
          <p:cNvSpPr>
            <a:spLocks noChangeArrowheads="1"/>
          </p:cNvSpPr>
          <p:nvPr/>
        </p:nvSpPr>
        <p:spPr bwMode="auto">
          <a:xfrm>
            <a:off x="4541838" y="2740025"/>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da-DK" altLang="da-DK" sz="900" b="0" i="0" u="none" strike="noStrike" cap="none" normalizeH="0" baseline="0">
                <a:ln>
                  <a:noFill/>
                </a:ln>
                <a:solidFill>
                  <a:srgbClr val="333333"/>
                </a:solidFill>
                <a:effectLst/>
                <a:latin typeface="Arial" panose="020B0604020202020204" pitchFamily="34" charset="0"/>
                <a:cs typeface="Arial" panose="020B0604020202020204" pitchFamily="34" charset="0"/>
              </a:rPr>
            </a:br>
            <a:endParaRPr kumimoji="0" lang="da-DK" altLang="da-DK" sz="1800" b="0" i="0" u="none" strike="noStrike" cap="none" normalizeH="0" baseline="0">
              <a:ln>
                <a:noFill/>
              </a:ln>
              <a:solidFill>
                <a:schemeClr val="tx1"/>
              </a:solidFill>
              <a:effectLst/>
              <a:latin typeface="Arial" panose="020B0604020202020204" pitchFamily="34" charset="0"/>
            </a:endParaRPr>
          </a:p>
        </p:txBody>
      </p:sp>
      <p:sp>
        <p:nvSpPr>
          <p:cNvPr id="10" name="Rektangel 9">
            <a:extLst>
              <a:ext uri="{FF2B5EF4-FFF2-40B4-BE49-F238E27FC236}">
                <a16:creationId xmlns:a16="http://schemas.microsoft.com/office/drawing/2014/main" id="{33238387-51D5-4682-920B-7E539AE8FFF8}"/>
              </a:ext>
            </a:extLst>
          </p:cNvPr>
          <p:cNvSpPr/>
          <p:nvPr/>
        </p:nvSpPr>
        <p:spPr>
          <a:xfrm>
            <a:off x="6344404" y="374633"/>
            <a:ext cx="5075068" cy="3754874"/>
          </a:xfrm>
          <a:prstGeom prst="rect">
            <a:avLst/>
          </a:prstGeom>
        </p:spPr>
        <p:txBody>
          <a:bodyPr wrap="square">
            <a:spAutoFit/>
          </a:bodyPr>
          <a:lstStyle/>
          <a:p>
            <a:r>
              <a:rPr lang="da-DK" b="0" i="0" dirty="0">
                <a:solidFill>
                  <a:srgbClr val="333333"/>
                </a:solidFill>
                <a:effectLst/>
                <a:latin typeface="Aptos" panose="020B0004020202020204" pitchFamily="34" charset="0"/>
              </a:rPr>
              <a:t>I nogle af de undersøgelser, der siden blev foretaget med skalaen, fandt Holmes og </a:t>
            </a:r>
            <a:r>
              <a:rPr lang="da-DK" b="0" i="0" dirty="0" err="1">
                <a:solidFill>
                  <a:srgbClr val="333333"/>
                </a:solidFill>
                <a:effectLst/>
                <a:latin typeface="Aptos" panose="020B0004020202020204" pitchFamily="34" charset="0"/>
              </a:rPr>
              <a:t>Rahe</a:t>
            </a:r>
            <a:r>
              <a:rPr lang="da-DK" b="0" i="0" dirty="0">
                <a:solidFill>
                  <a:srgbClr val="333333"/>
                </a:solidFill>
                <a:effectLst/>
                <a:latin typeface="Aptos" panose="020B0004020202020204" pitchFamily="34" charset="0"/>
              </a:rPr>
              <a:t>, at personer, der i løbet af 12 måneder oplevede livsforandringer svarende til 300 point eller derover, havde en signifikant højere risiko for sygdom, end dem der scorede mindre end 300 point.</a:t>
            </a:r>
          </a:p>
          <a:p>
            <a:endParaRPr lang="da-DK" dirty="0">
              <a:solidFill>
                <a:srgbClr val="333333"/>
              </a:solidFill>
              <a:latin typeface="Aptos" panose="020B0004020202020204" pitchFamily="34" charset="0"/>
            </a:endParaRPr>
          </a:p>
          <a:p>
            <a:r>
              <a:rPr lang="da-DK" b="0" i="0" dirty="0">
                <a:solidFill>
                  <a:srgbClr val="333333"/>
                </a:solidFill>
                <a:effectLst/>
                <a:latin typeface="Aptos" panose="020B0004020202020204" pitchFamily="34" charset="0"/>
              </a:rPr>
              <a:t> Store eller tilstrækkelig mange livsforandringer inden for kort tid kan med andre ord forårsage en helbredstruende form for stress.</a:t>
            </a:r>
          </a:p>
          <a:p>
            <a:br>
              <a:rPr lang="da-DK" sz="2000" dirty="0"/>
            </a:br>
            <a:endParaRPr lang="da-DK" sz="2000" dirty="0"/>
          </a:p>
        </p:txBody>
      </p:sp>
      <p:sp>
        <p:nvSpPr>
          <p:cNvPr id="11" name="Pil: opadgående 10">
            <a:extLst>
              <a:ext uri="{FF2B5EF4-FFF2-40B4-BE49-F238E27FC236}">
                <a16:creationId xmlns:a16="http://schemas.microsoft.com/office/drawing/2014/main" id="{1E9F64B7-7050-4F08-8B71-78030E81711E}"/>
              </a:ext>
            </a:extLst>
          </p:cNvPr>
          <p:cNvSpPr/>
          <p:nvPr/>
        </p:nvSpPr>
        <p:spPr>
          <a:xfrm rot="21014078">
            <a:off x="2025613" y="376303"/>
            <a:ext cx="484632" cy="5442662"/>
          </a:xfrm>
          <a:prstGeom prst="up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Ægtefælles</a:t>
            </a:r>
          </a:p>
          <a:p>
            <a:pPr algn="ctr"/>
            <a:r>
              <a:rPr lang="da-DK" dirty="0"/>
              <a:t> </a:t>
            </a:r>
          </a:p>
          <a:p>
            <a:pPr algn="ctr"/>
            <a:r>
              <a:rPr lang="da-DK" dirty="0"/>
              <a:t>Død</a:t>
            </a:r>
          </a:p>
          <a:p>
            <a:pPr algn="ctr"/>
            <a:endParaRPr lang="da-DK" dirty="0"/>
          </a:p>
          <a:p>
            <a:pPr algn="ctr"/>
            <a:r>
              <a:rPr lang="da-DK" dirty="0"/>
              <a:t>100</a:t>
            </a:r>
          </a:p>
        </p:txBody>
      </p:sp>
      <p:sp>
        <p:nvSpPr>
          <p:cNvPr id="12" name="Pil: opadgående 11">
            <a:extLst>
              <a:ext uri="{FF2B5EF4-FFF2-40B4-BE49-F238E27FC236}">
                <a16:creationId xmlns:a16="http://schemas.microsoft.com/office/drawing/2014/main" id="{946F05DA-105A-4987-9022-49D0ECF24E71}"/>
              </a:ext>
            </a:extLst>
          </p:cNvPr>
          <p:cNvSpPr/>
          <p:nvPr/>
        </p:nvSpPr>
        <p:spPr>
          <a:xfrm rot="21014078">
            <a:off x="1211037" y="2241817"/>
            <a:ext cx="484632" cy="3341461"/>
          </a:xfrm>
          <a:prstGeom prst="up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err="1"/>
              <a:t>Giftemål</a:t>
            </a:r>
            <a:r>
              <a:rPr lang="da-DK" dirty="0"/>
              <a:t> </a:t>
            </a:r>
          </a:p>
          <a:p>
            <a:pPr algn="ctr"/>
            <a:endParaRPr lang="da-DK" dirty="0"/>
          </a:p>
          <a:p>
            <a:pPr algn="ctr"/>
            <a:r>
              <a:rPr lang="da-DK" dirty="0"/>
              <a:t>50</a:t>
            </a:r>
          </a:p>
        </p:txBody>
      </p:sp>
      <p:sp>
        <p:nvSpPr>
          <p:cNvPr id="13" name="Pil: opadgående 12">
            <a:extLst>
              <a:ext uri="{FF2B5EF4-FFF2-40B4-BE49-F238E27FC236}">
                <a16:creationId xmlns:a16="http://schemas.microsoft.com/office/drawing/2014/main" id="{69ECC692-3747-4AFE-882A-170DFB776EDC}"/>
              </a:ext>
            </a:extLst>
          </p:cNvPr>
          <p:cNvSpPr/>
          <p:nvPr/>
        </p:nvSpPr>
        <p:spPr>
          <a:xfrm rot="17476434">
            <a:off x="4150329" y="5439941"/>
            <a:ext cx="484632" cy="1749678"/>
          </a:xfrm>
          <a:prstGeom prst="up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600" dirty="0"/>
              <a:t>Jul </a:t>
            </a:r>
          </a:p>
          <a:p>
            <a:pPr algn="ctr"/>
            <a:endParaRPr lang="da-DK" sz="1600" dirty="0"/>
          </a:p>
          <a:p>
            <a:pPr algn="ctr"/>
            <a:r>
              <a:rPr lang="da-DK" sz="1600" dirty="0"/>
              <a:t>12</a:t>
            </a:r>
          </a:p>
        </p:txBody>
      </p:sp>
      <p:sp>
        <p:nvSpPr>
          <p:cNvPr id="14" name="Pil: opadgående 13">
            <a:extLst>
              <a:ext uri="{FF2B5EF4-FFF2-40B4-BE49-F238E27FC236}">
                <a16:creationId xmlns:a16="http://schemas.microsoft.com/office/drawing/2014/main" id="{995A5FDE-5735-47F3-AE1D-FB9BEE113DF9}"/>
              </a:ext>
            </a:extLst>
          </p:cNvPr>
          <p:cNvSpPr/>
          <p:nvPr/>
        </p:nvSpPr>
        <p:spPr>
          <a:xfrm rot="21014078">
            <a:off x="4826406" y="760357"/>
            <a:ext cx="484632" cy="5872420"/>
          </a:xfrm>
          <a:prstGeom prst="up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err="1"/>
              <a:t>Perfso</a:t>
            </a:r>
            <a:endParaRPr lang="da-DK" dirty="0"/>
          </a:p>
          <a:p>
            <a:pPr algn="ctr"/>
            <a:r>
              <a:rPr lang="da-DK" dirty="0"/>
              <a:t>n</a:t>
            </a:r>
          </a:p>
          <a:p>
            <a:pPr algn="ctr"/>
            <a:r>
              <a:rPr lang="da-DK" dirty="0"/>
              <a:t>præstation </a:t>
            </a:r>
          </a:p>
          <a:p>
            <a:pPr algn="ctr"/>
            <a:endParaRPr lang="da-DK" dirty="0"/>
          </a:p>
          <a:p>
            <a:pPr algn="ctr"/>
            <a:r>
              <a:rPr lang="da-DK" dirty="0"/>
              <a:t>28</a:t>
            </a:r>
          </a:p>
        </p:txBody>
      </p:sp>
    </p:spTree>
    <p:extLst>
      <p:ext uri="{BB962C8B-B14F-4D97-AF65-F5344CB8AC3E}">
        <p14:creationId xmlns:p14="http://schemas.microsoft.com/office/powerpoint/2010/main" val="25928447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B06E2B-63FB-4E13-B89D-E464B5475B8C}"/>
              </a:ext>
            </a:extLst>
          </p:cNvPr>
          <p:cNvSpPr>
            <a:spLocks noGrp="1"/>
          </p:cNvSpPr>
          <p:nvPr>
            <p:ph type="title"/>
          </p:nvPr>
        </p:nvSpPr>
        <p:spPr/>
        <p:txBody>
          <a:bodyPr>
            <a:normAutofit/>
          </a:bodyPr>
          <a:lstStyle/>
          <a:p>
            <a:r>
              <a:rPr lang="da-DK" sz="2800" b="1" dirty="0">
                <a:latin typeface="Aptos" panose="020B0004020202020204" pitchFamily="34" charset="0"/>
              </a:rPr>
              <a:t>Ydre faktorer – daglige gener skaber også stress</a:t>
            </a:r>
          </a:p>
        </p:txBody>
      </p:sp>
      <p:sp>
        <p:nvSpPr>
          <p:cNvPr id="3" name="Pladsholder til indhold 2">
            <a:extLst>
              <a:ext uri="{FF2B5EF4-FFF2-40B4-BE49-F238E27FC236}">
                <a16:creationId xmlns:a16="http://schemas.microsoft.com/office/drawing/2014/main" id="{295D2F64-F8B1-4A3C-8CEA-2A234076DBE2}"/>
              </a:ext>
            </a:extLst>
          </p:cNvPr>
          <p:cNvSpPr>
            <a:spLocks noGrp="1"/>
          </p:cNvSpPr>
          <p:nvPr>
            <p:ph idx="1"/>
          </p:nvPr>
        </p:nvSpPr>
        <p:spPr>
          <a:xfrm>
            <a:off x="838200" y="1690688"/>
            <a:ext cx="10515600" cy="4351338"/>
          </a:xfrm>
        </p:spPr>
        <p:txBody>
          <a:bodyPr>
            <a:normAutofit/>
          </a:bodyPr>
          <a:lstStyle/>
          <a:p>
            <a:pPr marL="0" indent="0">
              <a:buNone/>
            </a:pPr>
            <a:r>
              <a:rPr lang="da-DK" sz="1800" dirty="0">
                <a:latin typeface="Aptos" panose="020B0004020202020204" pitchFamily="34" charset="0"/>
              </a:rPr>
              <a:t>Sammenlignet med en ægtefælles død, fyring og fængselsstraf virker små dagligdagsproblemer som fx husarbejde, det at komme for sent, ting der bliver væk, bilkøer og togforsinkelser, larm mv. som ubetydelige faktorer, men er der tilstrækkelig mange af dem, kan de også blive alvorlige stress-faktorer.  </a:t>
            </a:r>
          </a:p>
          <a:p>
            <a:pPr marL="0" indent="0">
              <a:buNone/>
            </a:pPr>
            <a:br>
              <a:rPr lang="da-DK" sz="1800" dirty="0">
                <a:latin typeface="Aptos" panose="020B0004020202020204" pitchFamily="34" charset="0"/>
              </a:rPr>
            </a:br>
            <a:endParaRPr lang="da-DK" sz="1800" dirty="0">
              <a:latin typeface="Aptos" panose="020B0004020202020204" pitchFamily="34" charset="0"/>
            </a:endParaRPr>
          </a:p>
        </p:txBody>
      </p:sp>
      <p:pic>
        <p:nvPicPr>
          <p:cNvPr id="5" name="Billede 4">
            <a:extLst>
              <a:ext uri="{FF2B5EF4-FFF2-40B4-BE49-F238E27FC236}">
                <a16:creationId xmlns:a16="http://schemas.microsoft.com/office/drawing/2014/main" id="{D55591D3-5F69-4E2C-AC8B-67A5177687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027" y="3016251"/>
            <a:ext cx="5029200" cy="3143250"/>
          </a:xfrm>
          <a:prstGeom prst="rect">
            <a:avLst/>
          </a:prstGeom>
        </p:spPr>
      </p:pic>
      <p:pic>
        <p:nvPicPr>
          <p:cNvPr id="7" name="Billede 6">
            <a:extLst>
              <a:ext uri="{FF2B5EF4-FFF2-40B4-BE49-F238E27FC236}">
                <a16:creationId xmlns:a16="http://schemas.microsoft.com/office/drawing/2014/main" id="{D11F1294-2E8D-4EF2-8DDF-F64F8864BA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0774" y="3016252"/>
            <a:ext cx="5029199" cy="3143249"/>
          </a:xfrm>
          <a:prstGeom prst="rect">
            <a:avLst/>
          </a:prstGeom>
        </p:spPr>
      </p:pic>
    </p:spTree>
    <p:extLst>
      <p:ext uri="{BB962C8B-B14F-4D97-AF65-F5344CB8AC3E}">
        <p14:creationId xmlns:p14="http://schemas.microsoft.com/office/powerpoint/2010/main" val="36113579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FA89B3-B554-4296-965A-BB57A5A9F74A}"/>
              </a:ext>
            </a:extLst>
          </p:cNvPr>
          <p:cNvSpPr>
            <a:spLocks noGrp="1"/>
          </p:cNvSpPr>
          <p:nvPr>
            <p:ph type="title"/>
          </p:nvPr>
        </p:nvSpPr>
        <p:spPr>
          <a:xfrm>
            <a:off x="838200" y="221943"/>
            <a:ext cx="10515600" cy="923278"/>
          </a:xfrm>
        </p:spPr>
        <p:txBody>
          <a:bodyPr>
            <a:normAutofit/>
          </a:bodyPr>
          <a:lstStyle/>
          <a:p>
            <a:r>
              <a:rPr lang="da-DK" sz="2800" b="1" dirty="0">
                <a:latin typeface="Aptos" panose="020B0004020202020204" pitchFamily="34" charset="0"/>
              </a:rPr>
              <a:t>Ydre faktorer – stress på arbejde – krav </a:t>
            </a:r>
          </a:p>
        </p:txBody>
      </p:sp>
      <p:sp>
        <p:nvSpPr>
          <p:cNvPr id="3" name="Pladsholder til indhold 2">
            <a:extLst>
              <a:ext uri="{FF2B5EF4-FFF2-40B4-BE49-F238E27FC236}">
                <a16:creationId xmlns:a16="http://schemas.microsoft.com/office/drawing/2014/main" id="{42C28B33-FF87-4C8E-9CC5-551F845CB2DF}"/>
              </a:ext>
            </a:extLst>
          </p:cNvPr>
          <p:cNvSpPr>
            <a:spLocks noGrp="1"/>
          </p:cNvSpPr>
          <p:nvPr>
            <p:ph idx="1"/>
          </p:nvPr>
        </p:nvSpPr>
        <p:spPr>
          <a:xfrm>
            <a:off x="954579" y="1145221"/>
            <a:ext cx="10515600" cy="4449244"/>
          </a:xfrm>
        </p:spPr>
        <p:txBody>
          <a:bodyPr>
            <a:normAutofit fontScale="25000" lnSpcReduction="20000"/>
          </a:bodyPr>
          <a:lstStyle/>
          <a:p>
            <a:pPr marL="0" indent="0">
              <a:buNone/>
            </a:pPr>
            <a:r>
              <a:rPr lang="da-DK" sz="7200" dirty="0">
                <a:latin typeface="Aptos" panose="020B0004020202020204" pitchFamily="34" charset="0"/>
              </a:rPr>
              <a:t>Der er mange forhold på en arbejdsplads, der kan medvirke til at skabe stress hos medarbejderne. Et helt centralt forhold er ofte selve de krav, medarbejderne stilles overfor. Er der mange af dem, er de særligt belastende, og er de afpasset efter medarbejdernes kvalifikationer? </a:t>
            </a:r>
          </a:p>
          <a:p>
            <a:r>
              <a:rPr lang="da-DK" sz="7200" i="1" dirty="0">
                <a:latin typeface="Aptos" panose="020B0004020202020204" pitchFamily="34" charset="0"/>
              </a:rPr>
              <a:t>De kognitive krav</a:t>
            </a:r>
            <a:r>
              <a:rPr lang="da-DK" sz="7200" dirty="0">
                <a:latin typeface="Aptos" panose="020B0004020202020204" pitchFamily="34" charset="0"/>
              </a:rPr>
              <a:t> (tænkning) omfatter det at tage beslutninger, få nye ideer, kunne sætte sig ind i nyt stof og nye rutiner, have mange bolde i luften på en gang, huske meget på en gang. Også krav til læsefærdigheder, skriftlig og mundtlig formuleringsevne, </a:t>
            </a:r>
            <a:r>
              <a:rPr lang="da-DK" sz="7200" dirty="0" err="1">
                <a:latin typeface="Aptos" panose="020B0004020202020204" pitchFamily="34" charset="0"/>
              </a:rPr>
              <a:t>regnefærdigheder</a:t>
            </a:r>
            <a:r>
              <a:rPr lang="da-DK" sz="7200" dirty="0">
                <a:latin typeface="Aptos" panose="020B0004020202020204" pitchFamily="34" charset="0"/>
              </a:rPr>
              <a:t> og sprogkundskaber indgår blandt de kognitive krav.</a:t>
            </a:r>
          </a:p>
          <a:p>
            <a:r>
              <a:rPr lang="da-DK" sz="7200" i="1" dirty="0">
                <a:latin typeface="Aptos" panose="020B0004020202020204" pitchFamily="34" charset="0"/>
              </a:rPr>
              <a:t>De perceptuelle krav</a:t>
            </a:r>
            <a:r>
              <a:rPr lang="da-DK" sz="7200" dirty="0">
                <a:latin typeface="Aptos" panose="020B0004020202020204" pitchFamily="34" charset="0"/>
              </a:rPr>
              <a:t> (opmærksomhed) omfatter blandet andet krav til at opfatte sanseindtryk, krav til nøjagtighed og præcision, krav til at iagttage og "aflæse" en situation og krav til at kunne koncentrere sig. De perceptuelle krav er ofte store i forbindelse med kontrolrumsarbejde, håndværksarbejde, chaufførarbejde, arbejde med mennesker og lignende.</a:t>
            </a:r>
          </a:p>
          <a:p>
            <a:r>
              <a:rPr lang="da-DK" sz="7200" i="1" dirty="0">
                <a:latin typeface="Aptos" panose="020B0004020202020204" pitchFamily="34" charset="0"/>
              </a:rPr>
              <a:t>De emotionelle krav</a:t>
            </a:r>
            <a:r>
              <a:rPr lang="da-DK" sz="7200" dirty="0">
                <a:latin typeface="Aptos" panose="020B0004020202020204" pitchFamily="34" charset="0"/>
              </a:rPr>
              <a:t> (følelser) omfatter blandt andet krav om at kunne omgås kolleger, kunder eller klienter med anderledes social eller kulturel baggrund, at kunne leve sig ind i deres situation og vise empati. De omfatter desuden det at være i stand til at håndtere følelsesmæssigt belastende situationer, f.eks. pressede, utrygge eller risikofyldte situationer med klienter eller kunder, der er aggressive, hvor det ofte handler om at skulle holde følelserne tilbage, og at kunne skjule og kontrollere dem. Det kunne også handle om at skulle omgås en besværlig leder. De emotionelle krav er ofte store i forbindelse med servicearbejde, herunder arbejde inden for social-, sundheds- og uddannelsessektoren, og indebærer en risiko for at blive udbrændt.</a:t>
            </a:r>
          </a:p>
          <a:p>
            <a:r>
              <a:rPr lang="da-DK" sz="7200" i="1" dirty="0">
                <a:latin typeface="Aptos" panose="020B0004020202020204" pitchFamily="34" charset="0"/>
              </a:rPr>
              <a:t>De manuelle og motoriske krav</a:t>
            </a:r>
            <a:r>
              <a:rPr lang="da-DK" sz="7200" dirty="0">
                <a:latin typeface="Aptos" panose="020B0004020202020204" pitchFamily="34" charset="0"/>
              </a:rPr>
              <a:t> omfatter blandt andet krav om at kunne udføre de nødvendige arbejdsbevægelser i forbindelse med bestemte arbejdsfunktioner. Evnen til at kunne omstille sig til nye arbejdsbevægelser. De manuelle og motoriske krav retter sig således især mod den enkeltes fysiske </a:t>
            </a:r>
            <a:r>
              <a:rPr lang="da-DK" sz="7200" dirty="0" err="1">
                <a:latin typeface="Aptos" panose="020B0004020202020204" pitchFamily="34" charset="0"/>
              </a:rPr>
              <a:t>formåen</a:t>
            </a:r>
            <a:r>
              <a:rPr lang="da-DK" sz="7200" dirty="0">
                <a:latin typeface="Aptos" panose="020B0004020202020204" pitchFamily="34" charset="0"/>
              </a:rPr>
              <a:t> og udholdenhed. Store manuelle og motoriske krav møder man ofte i forbindelse med det traditionelle </a:t>
            </a:r>
            <a:r>
              <a:rPr lang="da-DK" sz="7200" dirty="0" err="1">
                <a:latin typeface="Aptos" panose="020B0004020202020204" pitchFamily="34" charset="0"/>
              </a:rPr>
              <a:t>industriarbejde</a:t>
            </a:r>
            <a:r>
              <a:rPr lang="da-DK" sz="7200" dirty="0">
                <a:latin typeface="Aptos" panose="020B0004020202020204" pitchFamily="34" charset="0"/>
              </a:rPr>
              <a:t>.</a:t>
            </a:r>
          </a:p>
          <a:p>
            <a:r>
              <a:rPr lang="da-DK" sz="7200" i="1" dirty="0">
                <a:latin typeface="Aptos" panose="020B0004020202020204" pitchFamily="34" charset="0"/>
              </a:rPr>
              <a:t>De kvantitative krav</a:t>
            </a:r>
            <a:r>
              <a:rPr lang="da-DK" sz="7200" dirty="0">
                <a:latin typeface="Aptos" panose="020B0004020202020204" pitchFamily="34" charset="0"/>
              </a:rPr>
              <a:t> er endelig de krav, der omfatter mængden af arbejde i forhold til den tid, der er sat af til at nå det, altså krav der vedrører tidspres, arbejdspres, deadlines m.v.</a:t>
            </a:r>
            <a:br>
              <a:rPr lang="da-DK" sz="7200" dirty="0">
                <a:latin typeface="Aptos" panose="020B0004020202020204" pitchFamily="34" charset="0"/>
              </a:rPr>
            </a:br>
            <a:br>
              <a:rPr lang="da-DK" dirty="0"/>
            </a:br>
            <a:endParaRPr lang="da-DK" dirty="0"/>
          </a:p>
        </p:txBody>
      </p:sp>
    </p:spTree>
    <p:extLst>
      <p:ext uri="{BB962C8B-B14F-4D97-AF65-F5344CB8AC3E}">
        <p14:creationId xmlns:p14="http://schemas.microsoft.com/office/powerpoint/2010/main" val="36382229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409881-7578-44CF-B526-5D483A511AC1}"/>
              </a:ext>
            </a:extLst>
          </p:cNvPr>
          <p:cNvSpPr>
            <a:spLocks noGrp="1"/>
          </p:cNvSpPr>
          <p:nvPr>
            <p:ph type="title"/>
          </p:nvPr>
        </p:nvSpPr>
        <p:spPr/>
        <p:txBody>
          <a:bodyPr>
            <a:normAutofit/>
          </a:bodyPr>
          <a:lstStyle/>
          <a:p>
            <a:r>
              <a:rPr lang="da-DK" sz="2800" b="1" dirty="0">
                <a:latin typeface="Aptos" panose="020B0004020202020204" pitchFamily="34" charset="0"/>
              </a:rPr>
              <a:t>Stressorer </a:t>
            </a:r>
          </a:p>
        </p:txBody>
      </p:sp>
      <p:sp>
        <p:nvSpPr>
          <p:cNvPr id="3" name="Pladsholder til indhold 2">
            <a:extLst>
              <a:ext uri="{FF2B5EF4-FFF2-40B4-BE49-F238E27FC236}">
                <a16:creationId xmlns:a16="http://schemas.microsoft.com/office/drawing/2014/main" id="{67293C47-8CAC-4ADF-AC18-13C896DA7354}"/>
              </a:ext>
            </a:extLst>
          </p:cNvPr>
          <p:cNvSpPr>
            <a:spLocks noGrp="1"/>
          </p:cNvSpPr>
          <p:nvPr>
            <p:ph idx="1"/>
          </p:nvPr>
        </p:nvSpPr>
        <p:spPr>
          <a:xfrm>
            <a:off x="838200" y="1825624"/>
            <a:ext cx="10515600" cy="4743851"/>
          </a:xfrm>
        </p:spPr>
        <p:txBody>
          <a:bodyPr>
            <a:noAutofit/>
          </a:bodyPr>
          <a:lstStyle/>
          <a:p>
            <a:pPr marL="0" indent="0">
              <a:buNone/>
            </a:pPr>
            <a:r>
              <a:rPr lang="da-DK" sz="1800" dirty="0">
                <a:latin typeface="Aptos" panose="020B0004020202020204" pitchFamily="34" charset="0"/>
              </a:rPr>
              <a:t>Til kravene (se forrige slide) føjer sig desuden en hel række andre forhold, såkaldte stressorer, som ligeledes kan være med til at skabe stress på arbejdspladsen.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Man kan her skelne mellem:</a:t>
            </a:r>
          </a:p>
          <a:p>
            <a:r>
              <a:rPr lang="da-DK" sz="1800" i="1" dirty="0">
                <a:latin typeface="Aptos" panose="020B0004020202020204" pitchFamily="34" charset="0"/>
              </a:rPr>
              <a:t>Psykologiske stressorer</a:t>
            </a:r>
            <a:r>
              <a:rPr lang="da-DK" sz="1800" dirty="0">
                <a:latin typeface="Aptos" panose="020B0004020202020204" pitchFamily="34" charset="0"/>
              </a:rPr>
              <a:t> som mobning og chikane på arbejdspladsen, konflikter, manglende kontrol med og forudsigelighed i arbejdet, uklar jobbeskrivelse, kedsomhed, manglende mening med arbejdet, manglende social støtte fra kolleger og ledelse, ændringer i ansvarsområde, mangel på løn og anerkendelse, der står mål med ens indsats.</a:t>
            </a:r>
          </a:p>
          <a:p>
            <a:endParaRPr lang="da-DK" sz="1800" i="1" dirty="0">
              <a:latin typeface="Aptos" panose="020B0004020202020204" pitchFamily="34" charset="0"/>
            </a:endParaRPr>
          </a:p>
          <a:p>
            <a:r>
              <a:rPr lang="da-DK" sz="1800" i="1" dirty="0">
                <a:latin typeface="Aptos" panose="020B0004020202020204" pitchFamily="34" charset="0"/>
              </a:rPr>
              <a:t>Fysiske</a:t>
            </a:r>
            <a:r>
              <a:rPr lang="da-DK" sz="1800" dirty="0">
                <a:latin typeface="Aptos" panose="020B0004020202020204" pitchFamily="34" charset="0"/>
              </a:rPr>
              <a:t> </a:t>
            </a:r>
            <a:r>
              <a:rPr lang="da-DK" sz="1800" i="1" dirty="0">
                <a:latin typeface="Aptos" panose="020B0004020202020204" pitchFamily="34" charset="0"/>
              </a:rPr>
              <a:t>stressorer</a:t>
            </a:r>
            <a:r>
              <a:rPr lang="da-DK" sz="1800" dirty="0">
                <a:latin typeface="Aptos" panose="020B0004020202020204" pitchFamily="34" charset="0"/>
              </a:rPr>
              <a:t> som kulde, varme, støj, fugtighed, lang arbejdstid, få pauser, mange mennesker m.m.</a:t>
            </a:r>
          </a:p>
          <a:p>
            <a:endParaRPr lang="da-DK" sz="1800" i="1" dirty="0">
              <a:latin typeface="Aptos" panose="020B0004020202020204" pitchFamily="34" charset="0"/>
            </a:endParaRPr>
          </a:p>
          <a:p>
            <a:r>
              <a:rPr lang="da-DK" sz="1800" i="1" dirty="0">
                <a:latin typeface="Aptos" panose="020B0004020202020204" pitchFamily="34" charset="0"/>
              </a:rPr>
              <a:t>Biologiske stressorer</a:t>
            </a:r>
            <a:r>
              <a:rPr lang="da-DK" sz="1800" dirty="0">
                <a:latin typeface="Aptos" panose="020B0004020202020204" pitchFamily="34" charset="0"/>
              </a:rPr>
              <a:t> som smerte, arbejdspres, forgiftning m.m.</a:t>
            </a:r>
            <a:br>
              <a:rPr lang="da-DK" sz="1800" dirty="0">
                <a:latin typeface="Aptos" panose="020B0004020202020204" pitchFamily="34" charset="0"/>
              </a:rPr>
            </a:br>
            <a:br>
              <a:rPr lang="da-DK" sz="1800" dirty="0">
                <a:latin typeface="Aptos" panose="020B0004020202020204" pitchFamily="34" charset="0"/>
              </a:rPr>
            </a:br>
            <a:br>
              <a:rPr lang="da-DK" sz="1800" dirty="0">
                <a:latin typeface="Aptos" panose="020B0004020202020204" pitchFamily="34" charset="0"/>
              </a:rPr>
            </a:br>
            <a:br>
              <a:rPr lang="da-DK" sz="1800" dirty="0">
                <a:latin typeface="Aptos" panose="020B0004020202020204" pitchFamily="34" charset="0"/>
              </a:rPr>
            </a:br>
            <a:endParaRPr lang="da-DK" sz="1800" dirty="0">
              <a:latin typeface="Aptos" panose="020B0004020202020204" pitchFamily="34" charset="0"/>
            </a:endParaRPr>
          </a:p>
        </p:txBody>
      </p:sp>
      <p:pic>
        <p:nvPicPr>
          <p:cNvPr id="5" name="Billede 4">
            <a:extLst>
              <a:ext uri="{FF2B5EF4-FFF2-40B4-BE49-F238E27FC236}">
                <a16:creationId xmlns:a16="http://schemas.microsoft.com/office/drawing/2014/main" id="{73AFB878-2D9F-45FE-8BFD-C7DFD62CD0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4475" y="230189"/>
            <a:ext cx="2038350" cy="1324018"/>
          </a:xfrm>
          <a:prstGeom prst="rect">
            <a:avLst/>
          </a:prstGeom>
        </p:spPr>
      </p:pic>
      <p:pic>
        <p:nvPicPr>
          <p:cNvPr id="4" name="Billede 3">
            <a:extLst>
              <a:ext uri="{FF2B5EF4-FFF2-40B4-BE49-F238E27FC236}">
                <a16:creationId xmlns:a16="http://schemas.microsoft.com/office/drawing/2014/main" id="{52ED3CCA-B02B-A5C2-6155-F04AA5591E36}"/>
              </a:ext>
            </a:extLst>
          </p:cNvPr>
          <p:cNvPicPr>
            <a:picLocks noChangeAspect="1"/>
          </p:cNvPicPr>
          <p:nvPr/>
        </p:nvPicPr>
        <p:blipFill>
          <a:blip r:embed="rId3"/>
          <a:stretch>
            <a:fillRect/>
          </a:stretch>
        </p:blipFill>
        <p:spPr>
          <a:xfrm>
            <a:off x="2761861" y="152173"/>
            <a:ext cx="9152846" cy="6475637"/>
          </a:xfrm>
          <a:prstGeom prst="rect">
            <a:avLst/>
          </a:prstGeom>
        </p:spPr>
      </p:pic>
      <p:sp>
        <p:nvSpPr>
          <p:cNvPr id="7" name="Tekstfelt 6">
            <a:extLst>
              <a:ext uri="{FF2B5EF4-FFF2-40B4-BE49-F238E27FC236}">
                <a16:creationId xmlns:a16="http://schemas.microsoft.com/office/drawing/2014/main" id="{40D70E3F-4F24-0D6A-4E83-C6303A20A12B}"/>
              </a:ext>
            </a:extLst>
          </p:cNvPr>
          <p:cNvSpPr txBox="1"/>
          <p:nvPr/>
        </p:nvSpPr>
        <p:spPr>
          <a:xfrm>
            <a:off x="7936042" y="707532"/>
            <a:ext cx="1017458" cy="369332"/>
          </a:xfrm>
          <a:prstGeom prst="rect">
            <a:avLst/>
          </a:prstGeom>
          <a:noFill/>
        </p:spPr>
        <p:txBody>
          <a:bodyPr wrap="none" rtlCol="0">
            <a:spAutoFit/>
          </a:bodyPr>
          <a:lstStyle/>
          <a:p>
            <a:r>
              <a:rPr lang="da-DK" dirty="0"/>
              <a:t>Se kasse </a:t>
            </a:r>
          </a:p>
        </p:txBody>
      </p:sp>
    </p:spTree>
    <p:extLst>
      <p:ext uri="{BB962C8B-B14F-4D97-AF65-F5344CB8AC3E}">
        <p14:creationId xmlns:p14="http://schemas.microsoft.com/office/powerpoint/2010/main" val="2017652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3AD276-8D91-4271-9EFF-A10D6DF21603}"/>
              </a:ext>
            </a:extLst>
          </p:cNvPr>
          <p:cNvSpPr>
            <a:spLocks noGrp="1"/>
          </p:cNvSpPr>
          <p:nvPr>
            <p:ph type="title"/>
          </p:nvPr>
        </p:nvSpPr>
        <p:spPr>
          <a:xfrm>
            <a:off x="838200" y="110972"/>
            <a:ext cx="10515600" cy="889154"/>
          </a:xfrm>
        </p:spPr>
        <p:txBody>
          <a:bodyPr>
            <a:normAutofit/>
          </a:bodyPr>
          <a:lstStyle/>
          <a:p>
            <a:r>
              <a:rPr lang="da-DK" sz="2800" b="1" dirty="0">
                <a:latin typeface="Aptos" panose="020B0004020202020204" pitchFamily="34" charset="0"/>
              </a:rPr>
              <a:t>Det moderne arbejdsliv – og risikoen for at udvikle stress </a:t>
            </a:r>
          </a:p>
        </p:txBody>
      </p:sp>
      <p:sp>
        <p:nvSpPr>
          <p:cNvPr id="3" name="Pladsholder til indhold 2">
            <a:extLst>
              <a:ext uri="{FF2B5EF4-FFF2-40B4-BE49-F238E27FC236}">
                <a16:creationId xmlns:a16="http://schemas.microsoft.com/office/drawing/2014/main" id="{B8F32AC2-B918-432D-A94A-C07972CB208E}"/>
              </a:ext>
            </a:extLst>
          </p:cNvPr>
          <p:cNvSpPr>
            <a:spLocks noGrp="1"/>
          </p:cNvSpPr>
          <p:nvPr>
            <p:ph idx="1"/>
          </p:nvPr>
        </p:nvSpPr>
        <p:spPr>
          <a:xfrm>
            <a:off x="838200" y="1000126"/>
            <a:ext cx="10515600" cy="5857873"/>
          </a:xfrm>
        </p:spPr>
        <p:txBody>
          <a:bodyPr>
            <a:normAutofit fontScale="25000" lnSpcReduction="20000"/>
          </a:bodyPr>
          <a:lstStyle/>
          <a:p>
            <a:pPr marL="0" indent="0">
              <a:buNone/>
            </a:pPr>
            <a:r>
              <a:rPr lang="da-DK" sz="7200" dirty="0">
                <a:latin typeface="Aptos" panose="020B0004020202020204" pitchFamily="34" charset="0"/>
              </a:rPr>
              <a:t>Det moderne arbejde i dag er karakteriseret af flere ting:</a:t>
            </a:r>
          </a:p>
          <a:p>
            <a:r>
              <a:rPr lang="da-DK" sz="7200" dirty="0">
                <a:latin typeface="Aptos" panose="020B0004020202020204" pitchFamily="34" charset="0"/>
              </a:rPr>
              <a:t>For det første organiserer man i tråd med en nyere ledelsesteori ofte de ansatte i mindre </a:t>
            </a:r>
            <a:r>
              <a:rPr lang="da-DK" sz="7200" dirty="0" err="1">
                <a:latin typeface="Aptos" panose="020B0004020202020204" pitchFamily="34" charset="0"/>
              </a:rPr>
              <a:t>selvorganiserende</a:t>
            </a:r>
            <a:r>
              <a:rPr lang="da-DK" sz="7200" dirty="0">
                <a:latin typeface="Aptos" panose="020B0004020202020204" pitchFamily="34" charset="0"/>
              </a:rPr>
              <a:t> grupper eller teams, hvor organiseringen af arbejdet er uddelegeret til gruppen, og hvor den enkelte derfor føler større ansvar for sin arbejdsproces. Det betyder, at man går fra en arbejdssituation med direkte kontrol til én, hvor de ansatte i højere grad skal kontrollere sig selv og være selvledende, som det hedder i dag. Det er dog afgørende her at sige, at det fortsat er virksomheden, der sætter de helt overordnede rammer for, hvilke mål der skal nås.</a:t>
            </a:r>
          </a:p>
          <a:p>
            <a:endParaRPr lang="da-DK" sz="7200" dirty="0">
              <a:latin typeface="Aptos" panose="020B0004020202020204" pitchFamily="34" charset="0"/>
            </a:endParaRPr>
          </a:p>
          <a:p>
            <a:r>
              <a:rPr lang="da-DK" sz="7200" dirty="0">
                <a:latin typeface="Aptos" panose="020B0004020202020204" pitchFamily="34" charset="0"/>
              </a:rPr>
              <a:t>For det andet er det moderne arbejde i dag sjældent styret af arbejdstidens længde, men mere af sagen selv, af det at løse en bestemt opgave. Medarbejderen udfærdiger alene eller sammen med en arbejdsgruppe en kontrakt med ledelsen om, hvad der skal laves, og hvor lang tid det skal tage. Når kontrakten er udfærdiget, trækker ledelsen sig så at sige tilbage som autoritet og lader medarbejderne være frie til at forvalte deres tid og ressourcer, så længe kontraktmålene blot bliver opfyldt.</a:t>
            </a:r>
          </a:p>
          <a:p>
            <a:endParaRPr lang="da-DK" sz="7200" dirty="0">
              <a:latin typeface="Aptos" panose="020B0004020202020204" pitchFamily="34" charset="0"/>
            </a:endParaRPr>
          </a:p>
          <a:p>
            <a:r>
              <a:rPr lang="da-DK" sz="7200" dirty="0">
                <a:latin typeface="Aptos" panose="020B0004020202020204" pitchFamily="34" charset="0"/>
              </a:rPr>
              <a:t>For det tredje er det moderne arbejde kendetegnet ved, at man kan arbejde uafhængigt af tid og sted. Man kan kommunikere via nettet og benytte sig af hjemmearbejdspladser, hvad flere og flere virksomheder gør. Også det giver større muligheder for fleksibilitet.</a:t>
            </a:r>
          </a:p>
          <a:p>
            <a:endParaRPr lang="da-DK" sz="7200" dirty="0">
              <a:latin typeface="Aptos" panose="020B0004020202020204" pitchFamily="34" charset="0"/>
            </a:endParaRPr>
          </a:p>
          <a:p>
            <a:r>
              <a:rPr lang="da-DK" sz="7200" dirty="0">
                <a:latin typeface="Aptos" panose="020B0004020202020204" pitchFamily="34" charset="0"/>
              </a:rPr>
              <a:t>For det fjerde er arbejdet forbundet med selvrealisering. Det er blevet et identitetsprojekt. Mange mennesker ønsker i dag et arbejde, hvor de kan realisere og udvikle sig selv. Samtidig er det også det, virksomhederne ønsker. Medarbejderne forventes at engagere sig personligt i virksomheden. Ofte benytter man indenfor nyere ledelsesfilosofi Abraham Maslows begreb selvaktualisering til at understrege virksomhedens interesse i, at medarbejderne bliver i stand til at aktualisere deres potentialer gennem arbejdet. Man kan sige, at både virksomhedens krav til medarbejderne og medarbejdernes egne personlige krav til sig selv i dag er blevet meget store. </a:t>
            </a:r>
            <a:br>
              <a:rPr lang="da-DK" sz="7200" dirty="0">
                <a:latin typeface="Aptos" panose="020B0004020202020204" pitchFamily="34" charset="0"/>
              </a:rPr>
            </a:br>
            <a:endParaRPr lang="da-DK" sz="7200" dirty="0">
              <a:latin typeface="Aptos" panose="020B0004020202020204" pitchFamily="34" charset="0"/>
            </a:endParaRPr>
          </a:p>
          <a:p>
            <a:pPr marL="0" indent="0">
              <a:buNone/>
            </a:pPr>
            <a:br>
              <a:rPr lang="da-DK" sz="6600" dirty="0"/>
            </a:br>
            <a:br>
              <a:rPr lang="da-DK" sz="6400" dirty="0"/>
            </a:br>
            <a:br>
              <a:rPr lang="da-DK" dirty="0"/>
            </a:br>
            <a:br>
              <a:rPr lang="da-DK" dirty="0"/>
            </a:br>
            <a:endParaRPr lang="da-DK" dirty="0"/>
          </a:p>
        </p:txBody>
      </p:sp>
    </p:spTree>
    <p:extLst>
      <p:ext uri="{BB962C8B-B14F-4D97-AF65-F5344CB8AC3E}">
        <p14:creationId xmlns:p14="http://schemas.microsoft.com/office/powerpoint/2010/main" val="36357713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AFA48E-36BF-4D4C-8E7C-2124F286F343}"/>
              </a:ext>
            </a:extLst>
          </p:cNvPr>
          <p:cNvSpPr>
            <a:spLocks noGrp="1"/>
          </p:cNvSpPr>
          <p:nvPr>
            <p:ph type="title"/>
          </p:nvPr>
        </p:nvSpPr>
        <p:spPr/>
        <p:txBody>
          <a:bodyPr>
            <a:normAutofit/>
          </a:bodyPr>
          <a:lstStyle/>
          <a:p>
            <a:r>
              <a:rPr lang="da-DK" sz="2800" b="1" dirty="0">
                <a:latin typeface="Aptos" panose="020B0004020202020204" pitchFamily="34" charset="0"/>
              </a:rPr>
              <a:t>Krav-kontrol-modellen </a:t>
            </a:r>
          </a:p>
        </p:txBody>
      </p:sp>
      <p:pic>
        <p:nvPicPr>
          <p:cNvPr id="6146" name="Picture 2" descr="https://psykveje.systime.dk/fileadmin/_processed_/2/3/csm_Figur_krav_kontrol_dd59265678.png">
            <a:extLst>
              <a:ext uri="{FF2B5EF4-FFF2-40B4-BE49-F238E27FC236}">
                <a16:creationId xmlns:a16="http://schemas.microsoft.com/office/drawing/2014/main" id="{AF2BBAB3-CEB0-4669-8ABA-E97DAAAF2F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693" y="1825625"/>
            <a:ext cx="6261532" cy="4498975"/>
          </a:xfrm>
          <a:prstGeom prst="rect">
            <a:avLst/>
          </a:prstGeom>
          <a:noFill/>
          <a:extLst>
            <a:ext uri="{909E8E84-426E-40DD-AFC4-6F175D3DCCD1}">
              <a14:hiddenFill xmlns:a14="http://schemas.microsoft.com/office/drawing/2010/main">
                <a:solidFill>
                  <a:srgbClr val="FFFFFF"/>
                </a:solidFill>
              </a14:hiddenFill>
            </a:ext>
          </a:extLst>
        </p:spPr>
      </p:pic>
      <p:sp>
        <p:nvSpPr>
          <p:cNvPr id="4" name="Rektangel 3">
            <a:extLst>
              <a:ext uri="{FF2B5EF4-FFF2-40B4-BE49-F238E27FC236}">
                <a16:creationId xmlns:a16="http://schemas.microsoft.com/office/drawing/2014/main" id="{EEEC610C-AB63-4913-83D9-EDD9C1489928}"/>
              </a:ext>
            </a:extLst>
          </p:cNvPr>
          <p:cNvSpPr/>
          <p:nvPr/>
        </p:nvSpPr>
        <p:spPr>
          <a:xfrm>
            <a:off x="7067666" y="1714941"/>
            <a:ext cx="5029200" cy="4801314"/>
          </a:xfrm>
          <a:prstGeom prst="rect">
            <a:avLst/>
          </a:prstGeom>
        </p:spPr>
        <p:txBody>
          <a:bodyPr wrap="square">
            <a:spAutoFit/>
          </a:bodyPr>
          <a:lstStyle/>
          <a:p>
            <a:r>
              <a:rPr lang="da-DK" b="0" i="0" dirty="0">
                <a:solidFill>
                  <a:srgbClr val="333333"/>
                </a:solidFill>
                <a:effectLst/>
                <a:latin typeface="Aptos" panose="020B0004020202020204" pitchFamily="34" charset="0"/>
              </a:rPr>
              <a:t>Flere arbejdsmiljøundersøgelser har kunnet vise, at medarbejdernes </a:t>
            </a:r>
            <a:r>
              <a:rPr lang="da-DK" b="0" i="1" dirty="0">
                <a:solidFill>
                  <a:srgbClr val="333333"/>
                </a:solidFill>
                <a:effectLst/>
                <a:latin typeface="Aptos" panose="020B0004020202020204" pitchFamily="34" charset="0"/>
              </a:rPr>
              <a:t>mangel på kontrol</a:t>
            </a:r>
            <a:r>
              <a:rPr lang="da-DK" b="0" i="0" dirty="0">
                <a:solidFill>
                  <a:srgbClr val="333333"/>
                </a:solidFill>
                <a:effectLst/>
                <a:latin typeface="Aptos" panose="020B0004020202020204" pitchFamily="34" charset="0"/>
              </a:rPr>
              <a:t> over deres arbejdssituation kan være med til at skabe stress. Det kan illustreres ved at anvende den såkaldte </a:t>
            </a:r>
            <a:r>
              <a:rPr lang="da-DK" b="0" i="1" dirty="0">
                <a:solidFill>
                  <a:srgbClr val="333333"/>
                </a:solidFill>
                <a:effectLst/>
                <a:latin typeface="Aptos" panose="020B0004020202020204" pitchFamily="34" charset="0"/>
              </a:rPr>
              <a:t>krav-kontrol-model</a:t>
            </a:r>
            <a:r>
              <a:rPr lang="da-DK" b="0" i="0" dirty="0">
                <a:solidFill>
                  <a:srgbClr val="333333"/>
                </a:solidFill>
                <a:effectLst/>
                <a:latin typeface="Aptos" panose="020B0004020202020204" pitchFamily="34" charset="0"/>
              </a:rPr>
              <a:t>, som den amerikanske arkitekt Robert </a:t>
            </a:r>
            <a:r>
              <a:rPr lang="da-DK" b="0" i="0" dirty="0" err="1">
                <a:solidFill>
                  <a:srgbClr val="333333"/>
                </a:solidFill>
                <a:effectLst/>
                <a:latin typeface="Aptos" panose="020B0004020202020204" pitchFamily="34" charset="0"/>
              </a:rPr>
              <a:t>Karasek</a:t>
            </a:r>
            <a:r>
              <a:rPr lang="da-DK" b="0" i="0" dirty="0">
                <a:solidFill>
                  <a:srgbClr val="333333"/>
                </a:solidFill>
                <a:effectLst/>
                <a:latin typeface="Aptos" panose="020B0004020202020204" pitchFamily="34" charset="0"/>
              </a:rPr>
              <a:t> og den svenske stressforsker </a:t>
            </a:r>
            <a:r>
              <a:rPr lang="da-DK" b="0" i="0" dirty="0" err="1">
                <a:solidFill>
                  <a:srgbClr val="333333"/>
                </a:solidFill>
                <a:effectLst/>
                <a:latin typeface="Aptos" panose="020B0004020202020204" pitchFamily="34" charset="0"/>
              </a:rPr>
              <a:t>Töres</a:t>
            </a:r>
            <a:r>
              <a:rPr lang="da-DK" b="0" i="0" dirty="0">
                <a:solidFill>
                  <a:srgbClr val="333333"/>
                </a:solidFill>
                <a:effectLst/>
                <a:latin typeface="Aptos" panose="020B0004020202020204" pitchFamily="34" charset="0"/>
              </a:rPr>
              <a:t> </a:t>
            </a:r>
            <a:r>
              <a:rPr lang="da-DK" b="0" i="0" dirty="0" err="1">
                <a:solidFill>
                  <a:srgbClr val="333333"/>
                </a:solidFill>
                <a:effectLst/>
                <a:latin typeface="Aptos" panose="020B0004020202020204" pitchFamily="34" charset="0"/>
              </a:rPr>
              <a:t>Theorell</a:t>
            </a:r>
            <a:r>
              <a:rPr lang="da-DK" b="0" i="0" dirty="0">
                <a:solidFill>
                  <a:srgbClr val="333333"/>
                </a:solidFill>
                <a:effectLst/>
                <a:latin typeface="Aptos" panose="020B0004020202020204" pitchFamily="34" charset="0"/>
              </a:rPr>
              <a:t> har udviklet.</a:t>
            </a:r>
          </a:p>
          <a:p>
            <a:endParaRPr lang="da-DK" b="0" i="0" dirty="0">
              <a:solidFill>
                <a:srgbClr val="333333"/>
              </a:solidFill>
              <a:effectLst/>
              <a:latin typeface="Aptos" panose="020B0004020202020204" pitchFamily="34" charset="0"/>
            </a:endParaRPr>
          </a:p>
          <a:p>
            <a:r>
              <a:rPr lang="da-DK" dirty="0" err="1">
                <a:latin typeface="Aptos" panose="020B0004020202020204" pitchFamily="34" charset="0"/>
              </a:rPr>
              <a:t>Karasek</a:t>
            </a:r>
            <a:r>
              <a:rPr lang="da-DK" dirty="0">
                <a:latin typeface="Aptos" panose="020B0004020202020204" pitchFamily="34" charset="0"/>
              </a:rPr>
              <a:t> og </a:t>
            </a:r>
            <a:r>
              <a:rPr lang="da-DK" dirty="0" err="1">
                <a:latin typeface="Aptos" panose="020B0004020202020204" pitchFamily="34" charset="0"/>
              </a:rPr>
              <a:t>Theorells</a:t>
            </a:r>
            <a:r>
              <a:rPr lang="da-DK" dirty="0">
                <a:latin typeface="Aptos" panose="020B0004020202020204" pitchFamily="34" charset="0"/>
              </a:rPr>
              <a:t> idé med modellen var egentlig ikke, at den skulle bruges til at pege på det stressende arbejde. Den skulle derimod vise, hvad der skabte trivsel og dermed var </a:t>
            </a:r>
            <a:r>
              <a:rPr lang="da-DK" i="1" dirty="0">
                <a:latin typeface="Aptos" panose="020B0004020202020204" pitchFamily="34" charset="0"/>
              </a:rPr>
              <a:t>det gode arbejde</a:t>
            </a:r>
            <a:r>
              <a:rPr lang="da-DK" dirty="0">
                <a:latin typeface="Aptos" panose="020B0004020202020204" pitchFamily="34" charset="0"/>
              </a:rPr>
              <a:t>. Det finder man netop ved at gå ud af diagonalen mod venstre, hvor der bliver stillet krav til medarbejderen, så vedkommende kan udnytte sine evner og kvalifikationer, samtidig med at han selv har kontrol over sit arbejde.</a:t>
            </a:r>
          </a:p>
        </p:txBody>
      </p:sp>
      <p:pic>
        <p:nvPicPr>
          <p:cNvPr id="2050" name="Picture 2">
            <a:extLst>
              <a:ext uri="{FF2B5EF4-FFF2-40B4-BE49-F238E27FC236}">
                <a16:creationId xmlns:a16="http://schemas.microsoft.com/office/drawing/2014/main" id="{B873C7CC-B229-C35D-6036-2D12B8DA92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9220" y="78870"/>
            <a:ext cx="1595229" cy="1534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88105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08910A-02AE-47B3-AFD8-41456A5208EA}"/>
              </a:ext>
            </a:extLst>
          </p:cNvPr>
          <p:cNvSpPr>
            <a:spLocks noGrp="1"/>
          </p:cNvSpPr>
          <p:nvPr>
            <p:ph type="title"/>
          </p:nvPr>
        </p:nvSpPr>
        <p:spPr>
          <a:xfrm>
            <a:off x="749423" y="558091"/>
            <a:ext cx="10515600" cy="791692"/>
          </a:xfrm>
        </p:spPr>
        <p:txBody>
          <a:bodyPr>
            <a:normAutofit/>
          </a:bodyPr>
          <a:lstStyle/>
          <a:p>
            <a:r>
              <a:rPr lang="da-DK" sz="2800" b="1" dirty="0">
                <a:latin typeface="Aptos" panose="020B0004020202020204" pitchFamily="34" charset="0"/>
              </a:rPr>
              <a:t>Coping </a:t>
            </a:r>
          </a:p>
        </p:txBody>
      </p:sp>
      <p:sp>
        <p:nvSpPr>
          <p:cNvPr id="3" name="Pladsholder til indhold 2">
            <a:extLst>
              <a:ext uri="{FF2B5EF4-FFF2-40B4-BE49-F238E27FC236}">
                <a16:creationId xmlns:a16="http://schemas.microsoft.com/office/drawing/2014/main" id="{32EA7A63-08C9-4385-8744-02A2F2E5D16D}"/>
              </a:ext>
            </a:extLst>
          </p:cNvPr>
          <p:cNvSpPr>
            <a:spLocks noGrp="1"/>
          </p:cNvSpPr>
          <p:nvPr>
            <p:ph idx="1"/>
          </p:nvPr>
        </p:nvSpPr>
        <p:spPr>
          <a:xfrm>
            <a:off x="838200" y="1785991"/>
            <a:ext cx="10515600" cy="4351338"/>
          </a:xfrm>
        </p:spPr>
        <p:txBody>
          <a:bodyPr>
            <a:noAutofit/>
          </a:bodyPr>
          <a:lstStyle/>
          <a:p>
            <a:pPr marL="0" indent="0">
              <a:buNone/>
            </a:pPr>
            <a:r>
              <a:rPr lang="da-DK" sz="1800" dirty="0">
                <a:latin typeface="Aptos" panose="020B0004020202020204" pitchFamily="34" charset="0"/>
              </a:rPr>
              <a:t>Lazarus: </a:t>
            </a:r>
          </a:p>
          <a:p>
            <a:pPr marL="0" indent="0">
              <a:buNone/>
            </a:pPr>
            <a:r>
              <a:rPr lang="da-DK" sz="1800" dirty="0">
                <a:latin typeface="Aptos" panose="020B0004020202020204" pitchFamily="34" charset="0"/>
              </a:rPr>
              <a:t>”Han definerer </a:t>
            </a:r>
            <a:r>
              <a:rPr lang="da-DK" sz="1800" i="1" dirty="0" err="1">
                <a:latin typeface="Aptos" panose="020B0004020202020204" pitchFamily="34" charset="0"/>
              </a:rPr>
              <a:t>coping</a:t>
            </a:r>
            <a:r>
              <a:rPr lang="da-DK" sz="1800" dirty="0">
                <a:latin typeface="Aptos" panose="020B0004020202020204" pitchFamily="34" charset="0"/>
              </a:rPr>
              <a:t> som vores løbende forsøg på at håndtere situationer, der vurderes som stressende. Under disse forsøg forekommer der hele tiden nyvurderinger af situationen. Ofte mislykkes vores bestræbelser, men så forsøger vi måske med nye tiltag. Coping omfatter således ikke blot forsøg, hvor vi lykkes med at mestre eller overkomme stress, men det omfatter alle vores forsøg på at håndtere stresstilstande, også dem der mislykkes.”</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Begivenheder eller forhold, der vurderes som stressende, opdeler Lazarus i tre grupper:</a:t>
            </a:r>
          </a:p>
          <a:p>
            <a:r>
              <a:rPr lang="da-DK" sz="1800" dirty="0">
                <a:latin typeface="Aptos" panose="020B0004020202020204" pitchFamily="34" charset="0"/>
              </a:rPr>
              <a:t>Skader her og nu på ens krop, sociale sikkerhed, selvværd eller status, herunder også tab.</a:t>
            </a:r>
          </a:p>
          <a:p>
            <a:r>
              <a:rPr lang="da-DK" sz="1800" dirty="0">
                <a:latin typeface="Aptos" panose="020B0004020202020204" pitchFamily="34" charset="0"/>
              </a:rPr>
              <a:t>Trusler i form af fremtidige eller umiddelbart forestående farer rettet mod ens fysiske eller psykiske velbefindende.</a:t>
            </a:r>
          </a:p>
          <a:p>
            <a:r>
              <a:rPr lang="da-DK" sz="1800" dirty="0">
                <a:latin typeface="Aptos" panose="020B0004020202020204" pitchFamily="34" charset="0"/>
              </a:rPr>
              <a:t>Udfordringer, som man tror man kan klare, men som afhænger af ens personlige indsats.</a:t>
            </a:r>
            <a:br>
              <a:rPr lang="da-DK" sz="1800" dirty="0">
                <a:latin typeface="Aptos" panose="020B0004020202020204" pitchFamily="34" charset="0"/>
              </a:rPr>
            </a:br>
            <a:endParaRPr lang="da-DK" sz="1800" dirty="0">
              <a:latin typeface="Aptos" panose="020B0004020202020204" pitchFamily="34" charset="0"/>
            </a:endParaRPr>
          </a:p>
        </p:txBody>
      </p:sp>
    </p:spTree>
    <p:extLst>
      <p:ext uri="{BB962C8B-B14F-4D97-AF65-F5344CB8AC3E}">
        <p14:creationId xmlns:p14="http://schemas.microsoft.com/office/powerpoint/2010/main" val="381709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1064A9-68A3-4ED2-BA57-8E6EF8E0A727}"/>
              </a:ext>
            </a:extLst>
          </p:cNvPr>
          <p:cNvSpPr>
            <a:spLocks noGrp="1"/>
          </p:cNvSpPr>
          <p:nvPr>
            <p:ph type="title"/>
          </p:nvPr>
        </p:nvSpPr>
        <p:spPr>
          <a:xfrm>
            <a:off x="838200" y="284086"/>
            <a:ext cx="10515600" cy="1325563"/>
          </a:xfrm>
        </p:spPr>
        <p:txBody>
          <a:bodyPr>
            <a:normAutofit/>
          </a:bodyPr>
          <a:lstStyle/>
          <a:p>
            <a:r>
              <a:rPr lang="da-DK" sz="2800" b="1" dirty="0">
                <a:latin typeface="Aptos" panose="020B0004020202020204" pitchFamily="34" charset="0"/>
              </a:rPr>
              <a:t>Emotionsfokuseret </a:t>
            </a:r>
            <a:r>
              <a:rPr lang="da-DK" sz="2800" b="1" dirty="0" err="1">
                <a:latin typeface="Aptos" panose="020B0004020202020204" pitchFamily="34" charset="0"/>
              </a:rPr>
              <a:t>coping</a:t>
            </a:r>
            <a:r>
              <a:rPr lang="da-DK" sz="2800" b="1" dirty="0">
                <a:latin typeface="Aptos" panose="020B0004020202020204" pitchFamily="34" charset="0"/>
              </a:rPr>
              <a:t> </a:t>
            </a:r>
          </a:p>
        </p:txBody>
      </p:sp>
      <p:sp>
        <p:nvSpPr>
          <p:cNvPr id="3" name="Pladsholder til indhold 2">
            <a:extLst>
              <a:ext uri="{FF2B5EF4-FFF2-40B4-BE49-F238E27FC236}">
                <a16:creationId xmlns:a16="http://schemas.microsoft.com/office/drawing/2014/main" id="{481A8C50-20F7-4345-A45C-C7C6917D41E6}"/>
              </a:ext>
            </a:extLst>
          </p:cNvPr>
          <p:cNvSpPr>
            <a:spLocks noGrp="1"/>
          </p:cNvSpPr>
          <p:nvPr>
            <p:ph idx="1"/>
          </p:nvPr>
        </p:nvSpPr>
        <p:spPr>
          <a:xfrm>
            <a:off x="838200" y="1701337"/>
            <a:ext cx="10515600" cy="5671568"/>
          </a:xfrm>
        </p:spPr>
        <p:txBody>
          <a:bodyPr>
            <a:normAutofit/>
          </a:bodyPr>
          <a:lstStyle/>
          <a:p>
            <a:pPr marL="0" indent="0">
              <a:buNone/>
            </a:pPr>
            <a:r>
              <a:rPr lang="da-DK" sz="1800" dirty="0">
                <a:latin typeface="Aptos" panose="020B0004020202020204" pitchFamily="34" charset="0"/>
              </a:rPr>
              <a:t>I </a:t>
            </a:r>
            <a:r>
              <a:rPr lang="da-DK" sz="1800" i="1" dirty="0">
                <a:latin typeface="Aptos" panose="020B0004020202020204" pitchFamily="34" charset="0"/>
              </a:rPr>
              <a:t>emotionsfokuseret </a:t>
            </a:r>
            <a:r>
              <a:rPr lang="da-DK" sz="1800" i="1" dirty="0" err="1">
                <a:latin typeface="Aptos" panose="020B0004020202020204" pitchFamily="34" charset="0"/>
              </a:rPr>
              <a:t>coping</a:t>
            </a:r>
            <a:r>
              <a:rPr lang="da-DK" sz="1800" dirty="0">
                <a:latin typeface="Aptos" panose="020B0004020202020204" pitchFamily="34" charset="0"/>
              </a:rPr>
              <a:t> er vi ikke optaget af, hvordan vi kan ændre den situation, vi står i. I visse tilfælde vurderer vi måske, at der intet er, vi kan gøre for at ændre den eller overvinde de belastninger, vi står overfor. </a:t>
            </a:r>
          </a:p>
          <a:p>
            <a:endParaRPr lang="da-DK" sz="1800" dirty="0">
              <a:latin typeface="Aptos" panose="020B0004020202020204" pitchFamily="34" charset="0"/>
            </a:endParaRPr>
          </a:p>
          <a:p>
            <a:pPr marL="0" indent="0">
              <a:buNone/>
            </a:pPr>
            <a:r>
              <a:rPr lang="da-DK" sz="1800" dirty="0">
                <a:latin typeface="Aptos" panose="020B0004020202020204" pitchFamily="34" charset="0"/>
              </a:rPr>
              <a:t>I stedet forsøger vi at gøre noget ved de ubehagelige følelser, vi har: </a:t>
            </a:r>
          </a:p>
          <a:p>
            <a:pPr marL="0" indent="0">
              <a:buNone/>
            </a:pPr>
            <a:endParaRPr lang="da-DK" sz="1800" dirty="0">
              <a:latin typeface="Aptos" panose="020B0004020202020204" pitchFamily="34" charset="0"/>
            </a:endParaRPr>
          </a:p>
          <a:p>
            <a:pPr lvl="1"/>
            <a:r>
              <a:rPr lang="da-DK" sz="1800" dirty="0">
                <a:latin typeface="Aptos" panose="020B0004020202020204" pitchFamily="34" charset="0"/>
              </a:rPr>
              <a:t>Vi kan forsøge at </a:t>
            </a:r>
            <a:r>
              <a:rPr lang="da-DK" sz="1800" i="1" dirty="0">
                <a:latin typeface="Aptos" panose="020B0004020202020204" pitchFamily="34" charset="0"/>
              </a:rPr>
              <a:t>revurdere</a:t>
            </a:r>
            <a:r>
              <a:rPr lang="da-DK" sz="1800" dirty="0">
                <a:latin typeface="Aptos" panose="020B0004020202020204" pitchFamily="34" charset="0"/>
              </a:rPr>
              <a:t> og se mere positivt på den situation, der stresser os, og for eksempel sige til os selv, at naboens høje musik slet ikke er så irriterende, som vi først følte, eller at den sikkert skyldes manglende lydisolering, hvilket jo ikke er naboens skyld. </a:t>
            </a:r>
          </a:p>
          <a:p>
            <a:pPr lvl="1"/>
            <a:r>
              <a:rPr lang="da-DK" sz="1800" dirty="0">
                <a:latin typeface="Aptos" panose="020B0004020202020204" pitchFamily="34" charset="0"/>
              </a:rPr>
              <a:t>Overfor en alvorlig sygdom, kan vi måske reagere med at </a:t>
            </a:r>
            <a:r>
              <a:rPr lang="da-DK" sz="1800" i="1" dirty="0">
                <a:latin typeface="Aptos" panose="020B0004020202020204" pitchFamily="34" charset="0"/>
              </a:rPr>
              <a:t>benægte</a:t>
            </a:r>
            <a:r>
              <a:rPr lang="da-DK" sz="1800" dirty="0">
                <a:latin typeface="Aptos" panose="020B0004020202020204" pitchFamily="34" charset="0"/>
              </a:rPr>
              <a:t> dens alvor. Vi kan forsøge at undgå at tænke for meget over den eller tale om den, eller vi kan lære at </a:t>
            </a:r>
            <a:r>
              <a:rPr lang="da-DK" sz="1800" i="1" dirty="0">
                <a:latin typeface="Aptos" panose="020B0004020202020204" pitchFamily="34" charset="0"/>
              </a:rPr>
              <a:t>acceptere</a:t>
            </a:r>
            <a:r>
              <a:rPr lang="da-DK" sz="1800" dirty="0">
                <a:latin typeface="Aptos" panose="020B0004020202020204" pitchFamily="34" charset="0"/>
              </a:rPr>
              <a:t> sygdommen og indstille os på, at det ikke kan være anderledes. </a:t>
            </a:r>
          </a:p>
          <a:p>
            <a:pPr lvl="1"/>
            <a:r>
              <a:rPr lang="da-DK" sz="1800" dirty="0">
                <a:latin typeface="Aptos" panose="020B0004020202020204" pitchFamily="34" charset="0"/>
              </a:rPr>
              <a:t>Vi kan gå til fest og drikke os fuld i tiden op til en eksamen som en </a:t>
            </a:r>
            <a:r>
              <a:rPr lang="da-DK" sz="1800" i="1" dirty="0">
                <a:latin typeface="Aptos" panose="020B0004020202020204" pitchFamily="34" charset="0"/>
              </a:rPr>
              <a:t>flugt</a:t>
            </a:r>
            <a:r>
              <a:rPr lang="da-DK" sz="1800" dirty="0">
                <a:latin typeface="Aptos" panose="020B0004020202020204" pitchFamily="34" charset="0"/>
              </a:rPr>
              <a:t> fra den nervøsitet og usikkerhed, en eksamen ofte er forbundet med. </a:t>
            </a:r>
          </a:p>
          <a:p>
            <a:pPr lvl="1"/>
            <a:r>
              <a:rPr lang="da-DK" sz="1800" dirty="0">
                <a:latin typeface="Aptos" panose="020B0004020202020204" pitchFamily="34" charset="0"/>
              </a:rPr>
              <a:t>Vi kan begynde at løbe eller gå til meditation for at komme af med den stress, vi har i kroppen. Det sidste er i dag en meget udbredt og socialt acceptabel form for </a:t>
            </a:r>
            <a:r>
              <a:rPr lang="da-DK" sz="1800" dirty="0" err="1">
                <a:latin typeface="Aptos" panose="020B0004020202020204" pitchFamily="34" charset="0"/>
              </a:rPr>
              <a:t>coping</a:t>
            </a:r>
            <a:r>
              <a:rPr lang="da-DK" sz="1800" dirty="0">
                <a:latin typeface="Aptos" panose="020B0004020202020204" pitchFamily="34" charset="0"/>
              </a:rPr>
              <a:t> mod stress.</a:t>
            </a:r>
          </a:p>
          <a:p>
            <a:pPr marL="0" indent="0">
              <a:buNone/>
            </a:pPr>
            <a:br>
              <a:rPr lang="da-DK" dirty="0"/>
            </a:br>
            <a:endParaRPr lang="da-DK" dirty="0"/>
          </a:p>
        </p:txBody>
      </p:sp>
      <p:sp>
        <p:nvSpPr>
          <p:cNvPr id="4" name="Tekstfelt 3">
            <a:extLst>
              <a:ext uri="{FF2B5EF4-FFF2-40B4-BE49-F238E27FC236}">
                <a16:creationId xmlns:a16="http://schemas.microsoft.com/office/drawing/2014/main" id="{7E2213F8-6467-06A8-F80A-CD55E56EE686}"/>
              </a:ext>
            </a:extLst>
          </p:cNvPr>
          <p:cNvSpPr txBox="1"/>
          <p:nvPr/>
        </p:nvSpPr>
        <p:spPr>
          <a:xfrm>
            <a:off x="7281627" y="709474"/>
            <a:ext cx="1017458" cy="369332"/>
          </a:xfrm>
          <a:prstGeom prst="rect">
            <a:avLst/>
          </a:prstGeom>
          <a:noFill/>
        </p:spPr>
        <p:txBody>
          <a:bodyPr wrap="none" rtlCol="0">
            <a:spAutoFit/>
          </a:bodyPr>
          <a:lstStyle/>
          <a:p>
            <a:r>
              <a:rPr lang="da-DK" dirty="0"/>
              <a:t>Se kasse </a:t>
            </a:r>
          </a:p>
        </p:txBody>
      </p:sp>
      <p:pic>
        <p:nvPicPr>
          <p:cNvPr id="5122" name="Picture 2" descr="Coping Skills for Stress and Uncomfortable Emotions">
            <a:extLst>
              <a:ext uri="{FF2B5EF4-FFF2-40B4-BE49-F238E27FC236}">
                <a16:creationId xmlns:a16="http://schemas.microsoft.com/office/drawing/2014/main" id="{C39DD91B-C28C-1F1A-8F41-C820E21109C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0000"/>
          <a:stretch/>
        </p:blipFill>
        <p:spPr bwMode="auto">
          <a:xfrm>
            <a:off x="8318104" y="380175"/>
            <a:ext cx="3083791" cy="1027930"/>
          </a:xfrm>
          <a:prstGeom prst="rect">
            <a:avLst/>
          </a:prstGeom>
          <a:noFill/>
          <a:extLst>
            <a:ext uri="{909E8E84-426E-40DD-AFC4-6F175D3DCCD1}">
              <a14:hiddenFill xmlns:a14="http://schemas.microsoft.com/office/drawing/2010/main">
                <a:solidFill>
                  <a:srgbClr val="FFFFFF"/>
                </a:solidFill>
              </a14:hiddenFill>
            </a:ext>
          </a:extLst>
        </p:spPr>
      </p:pic>
      <p:pic>
        <p:nvPicPr>
          <p:cNvPr id="6" name="Billede 5">
            <a:extLst>
              <a:ext uri="{FF2B5EF4-FFF2-40B4-BE49-F238E27FC236}">
                <a16:creationId xmlns:a16="http://schemas.microsoft.com/office/drawing/2014/main" id="{26410EAD-ADD8-EB40-E331-0B1C31764C7C}"/>
              </a:ext>
            </a:extLst>
          </p:cNvPr>
          <p:cNvPicPr>
            <a:picLocks noChangeAspect="1"/>
          </p:cNvPicPr>
          <p:nvPr/>
        </p:nvPicPr>
        <p:blipFill>
          <a:blip r:embed="rId3"/>
          <a:stretch>
            <a:fillRect/>
          </a:stretch>
        </p:blipFill>
        <p:spPr>
          <a:xfrm>
            <a:off x="4877438" y="284086"/>
            <a:ext cx="6620193" cy="6404498"/>
          </a:xfrm>
          <a:prstGeom prst="rect">
            <a:avLst/>
          </a:prstGeom>
        </p:spPr>
      </p:pic>
    </p:spTree>
    <p:extLst>
      <p:ext uri="{BB962C8B-B14F-4D97-AF65-F5344CB8AC3E}">
        <p14:creationId xmlns:p14="http://schemas.microsoft.com/office/powerpoint/2010/main" val="2654161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31139E-124E-4652-8F64-CF673CB8F4A9}"/>
              </a:ext>
            </a:extLst>
          </p:cNvPr>
          <p:cNvSpPr>
            <a:spLocks noGrp="1"/>
          </p:cNvSpPr>
          <p:nvPr>
            <p:ph type="title"/>
          </p:nvPr>
        </p:nvSpPr>
        <p:spPr/>
        <p:txBody>
          <a:bodyPr>
            <a:normAutofit/>
          </a:bodyPr>
          <a:lstStyle/>
          <a:p>
            <a:r>
              <a:rPr lang="da-DK" sz="2800" b="1" dirty="0">
                <a:latin typeface="Aptos" panose="020B0004020202020204" pitchFamily="34" charset="0"/>
              </a:rPr>
              <a:t>Fordele og ulemper ved emotionsfokuseret </a:t>
            </a:r>
            <a:r>
              <a:rPr lang="da-DK" sz="2800" b="1" dirty="0" err="1">
                <a:latin typeface="Aptos" panose="020B0004020202020204" pitchFamily="34" charset="0"/>
              </a:rPr>
              <a:t>coping</a:t>
            </a:r>
            <a:r>
              <a:rPr lang="da-DK" sz="2800" b="1" dirty="0">
                <a:latin typeface="Aptos" panose="020B0004020202020204" pitchFamily="34" charset="0"/>
              </a:rPr>
              <a:t> </a:t>
            </a:r>
          </a:p>
        </p:txBody>
      </p:sp>
      <p:sp>
        <p:nvSpPr>
          <p:cNvPr id="3" name="Pladsholder til indhold 2">
            <a:extLst>
              <a:ext uri="{FF2B5EF4-FFF2-40B4-BE49-F238E27FC236}">
                <a16:creationId xmlns:a16="http://schemas.microsoft.com/office/drawing/2014/main" id="{6431528E-DFAE-4EE5-9518-955AAE24622C}"/>
              </a:ext>
            </a:extLst>
          </p:cNvPr>
          <p:cNvSpPr>
            <a:spLocks noGrp="1"/>
          </p:cNvSpPr>
          <p:nvPr>
            <p:ph idx="1"/>
          </p:nvPr>
        </p:nvSpPr>
        <p:spPr/>
        <p:txBody>
          <a:bodyPr>
            <a:normAutofit fontScale="92500" lnSpcReduction="10000"/>
          </a:bodyPr>
          <a:lstStyle/>
          <a:p>
            <a:pPr marL="0" indent="0">
              <a:buNone/>
            </a:pPr>
            <a:r>
              <a:rPr lang="da-DK" sz="1900" dirty="0">
                <a:latin typeface="Aptos" panose="020B0004020202020204" pitchFamily="34" charset="0"/>
              </a:rPr>
              <a:t>Problemet med de emotionsfokuserede </a:t>
            </a:r>
            <a:r>
              <a:rPr lang="da-DK" sz="1900" dirty="0" err="1">
                <a:latin typeface="Aptos" panose="020B0004020202020204" pitchFamily="34" charset="0"/>
              </a:rPr>
              <a:t>copingstrategier</a:t>
            </a:r>
            <a:r>
              <a:rPr lang="da-DK" sz="1900" dirty="0">
                <a:latin typeface="Aptos" panose="020B0004020202020204" pitchFamily="34" charset="0"/>
              </a:rPr>
              <a:t> er selvfølgelig, at de ikke ændrer den stressende situation, vi står i. </a:t>
            </a:r>
          </a:p>
          <a:p>
            <a:endParaRPr lang="da-DK" sz="1900" dirty="0">
              <a:latin typeface="Aptos" panose="020B0004020202020204" pitchFamily="34" charset="0"/>
            </a:endParaRPr>
          </a:p>
          <a:p>
            <a:pPr marL="0" indent="0">
              <a:buNone/>
            </a:pPr>
            <a:r>
              <a:rPr lang="da-DK" sz="1900" dirty="0">
                <a:latin typeface="Aptos" panose="020B0004020202020204" pitchFamily="34" charset="0"/>
              </a:rPr>
              <a:t>I nogle tilfælde er de ligefrem en flugt fra situationen eller et selvbedrag om, at den ikke længere påvirker os. </a:t>
            </a:r>
          </a:p>
          <a:p>
            <a:endParaRPr lang="da-DK" sz="1900" dirty="0">
              <a:latin typeface="Aptos" panose="020B0004020202020204" pitchFamily="34" charset="0"/>
            </a:endParaRPr>
          </a:p>
          <a:p>
            <a:pPr marL="0" indent="0">
              <a:buNone/>
            </a:pPr>
            <a:r>
              <a:rPr lang="da-DK" sz="1900" dirty="0">
                <a:latin typeface="Aptos" panose="020B0004020202020204" pitchFamily="34" charset="0"/>
              </a:rPr>
              <a:t>På den anden side kan emotionsfokuseret </a:t>
            </a:r>
            <a:r>
              <a:rPr lang="da-DK" sz="1900" dirty="0" err="1">
                <a:latin typeface="Aptos" panose="020B0004020202020204" pitchFamily="34" charset="0"/>
              </a:rPr>
              <a:t>coping</a:t>
            </a:r>
            <a:r>
              <a:rPr lang="da-DK" sz="1900" dirty="0">
                <a:latin typeface="Aptos" panose="020B0004020202020204" pitchFamily="34" charset="0"/>
              </a:rPr>
              <a:t> også være afgørende for eller en vigtig komponent i at komme over en stress-tilstand. Evnen til at distancere sig fra de problemer, man står overfor, og kunne skyde dem til side for en tid, kan for eksempel være vigtig i forbindelse med at komme sig over et tab af en nærtstående person og måske ligefrem tvinge sig selv til igen at deltage i hverdagens gøremål. Og brugen af fysisk udfoldelse eller emotionel social støtte kan ligeledes være en måde at tage toppen af en stress-tilstand, så man måske får mere overskud til at fokusere på praktisk problemløsning.</a:t>
            </a:r>
          </a:p>
          <a:p>
            <a:pPr marL="0" indent="0">
              <a:buNone/>
            </a:pPr>
            <a:br>
              <a:rPr lang="da-DK" dirty="0"/>
            </a:br>
            <a:endParaRPr lang="da-DK" dirty="0"/>
          </a:p>
          <a:p>
            <a:endParaRPr lang="da-DK" dirty="0"/>
          </a:p>
        </p:txBody>
      </p:sp>
      <p:pic>
        <p:nvPicPr>
          <p:cNvPr id="5" name="Picture 2" descr="Coping Skills for Stress and Uncomfortable Emotions">
            <a:extLst>
              <a:ext uri="{FF2B5EF4-FFF2-40B4-BE49-F238E27FC236}">
                <a16:creationId xmlns:a16="http://schemas.microsoft.com/office/drawing/2014/main" id="{99AFC9AF-8412-3525-CB9A-E1937A2B707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0000"/>
          <a:stretch/>
        </p:blipFill>
        <p:spPr bwMode="auto">
          <a:xfrm>
            <a:off x="8077958" y="5464945"/>
            <a:ext cx="3083791" cy="1027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81938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2D2ADA-AA37-4B76-94CB-82779B2B3F6C}"/>
              </a:ext>
            </a:extLst>
          </p:cNvPr>
          <p:cNvSpPr>
            <a:spLocks noGrp="1"/>
          </p:cNvSpPr>
          <p:nvPr>
            <p:ph type="title"/>
          </p:nvPr>
        </p:nvSpPr>
        <p:spPr/>
        <p:txBody>
          <a:bodyPr>
            <a:normAutofit/>
          </a:bodyPr>
          <a:lstStyle/>
          <a:p>
            <a:r>
              <a:rPr lang="da-DK" sz="2800" b="1" dirty="0">
                <a:latin typeface="Aptos" panose="020B0004020202020204" pitchFamily="34" charset="0"/>
              </a:rPr>
              <a:t>Problemfokuseret </a:t>
            </a:r>
            <a:r>
              <a:rPr lang="da-DK" sz="2800" b="1" dirty="0" err="1">
                <a:latin typeface="Aptos" panose="020B0004020202020204" pitchFamily="34" charset="0"/>
              </a:rPr>
              <a:t>coping</a:t>
            </a:r>
            <a:r>
              <a:rPr lang="da-DK" sz="2800" b="1" dirty="0">
                <a:latin typeface="Aptos" panose="020B0004020202020204" pitchFamily="34" charset="0"/>
              </a:rPr>
              <a:t> </a:t>
            </a:r>
          </a:p>
        </p:txBody>
      </p:sp>
      <p:sp>
        <p:nvSpPr>
          <p:cNvPr id="3" name="Pladsholder til indhold 2">
            <a:extLst>
              <a:ext uri="{FF2B5EF4-FFF2-40B4-BE49-F238E27FC236}">
                <a16:creationId xmlns:a16="http://schemas.microsoft.com/office/drawing/2014/main" id="{08FEB236-B7F3-4ED6-8C65-414B95338532}"/>
              </a:ext>
            </a:extLst>
          </p:cNvPr>
          <p:cNvSpPr>
            <a:spLocks noGrp="1"/>
          </p:cNvSpPr>
          <p:nvPr>
            <p:ph idx="1"/>
          </p:nvPr>
        </p:nvSpPr>
        <p:spPr/>
        <p:txBody>
          <a:bodyPr>
            <a:noAutofit/>
          </a:bodyPr>
          <a:lstStyle/>
          <a:p>
            <a:pPr marL="0" indent="0">
              <a:buNone/>
            </a:pPr>
            <a:r>
              <a:rPr lang="da-DK" sz="1800" dirty="0">
                <a:latin typeface="Aptos" panose="020B0004020202020204" pitchFamily="34" charset="0"/>
              </a:rPr>
              <a:t>I problemfokuseret </a:t>
            </a:r>
            <a:r>
              <a:rPr lang="da-DK" sz="1800" dirty="0" err="1">
                <a:latin typeface="Aptos" panose="020B0004020202020204" pitchFamily="34" charset="0"/>
              </a:rPr>
              <a:t>coping</a:t>
            </a:r>
            <a:r>
              <a:rPr lang="da-DK" sz="1800" dirty="0">
                <a:latin typeface="Aptos" panose="020B0004020202020204" pitchFamily="34" charset="0"/>
              </a:rPr>
              <a:t> er vores opmærksomhed centreret omkring, hvad vi kan gøre for at ændre den situation, vi står i, så vi kan lette eller måske helt eliminere den stress, vi oplever.</a:t>
            </a:r>
          </a:p>
          <a:p>
            <a:pPr marL="0" indent="0">
              <a:buNone/>
            </a:pPr>
            <a:r>
              <a:rPr lang="da-DK" sz="1800" dirty="0">
                <a:latin typeface="Aptos" panose="020B0004020202020204" pitchFamily="34" charset="0"/>
              </a:rPr>
              <a:t> </a:t>
            </a:r>
          </a:p>
          <a:p>
            <a:r>
              <a:rPr lang="da-DK" sz="1800" dirty="0">
                <a:latin typeface="Aptos" panose="020B0004020202020204" pitchFamily="34" charset="0"/>
              </a:rPr>
              <a:t>Problemfokuseret </a:t>
            </a:r>
            <a:r>
              <a:rPr lang="da-DK" sz="1800" dirty="0" err="1">
                <a:latin typeface="Aptos" panose="020B0004020202020204" pitchFamily="34" charset="0"/>
              </a:rPr>
              <a:t>coping</a:t>
            </a:r>
            <a:r>
              <a:rPr lang="da-DK" sz="1800" dirty="0">
                <a:latin typeface="Aptos" panose="020B0004020202020204" pitchFamily="34" charset="0"/>
              </a:rPr>
              <a:t> handler således om en praktisk tilgang til de problemer, vi står overfor. </a:t>
            </a:r>
          </a:p>
          <a:p>
            <a:pPr marL="0" indent="0">
              <a:buNone/>
            </a:pPr>
            <a:endParaRPr lang="da-DK" sz="1800" dirty="0">
              <a:latin typeface="Aptos" panose="020B0004020202020204" pitchFamily="34" charset="0"/>
            </a:endParaRPr>
          </a:p>
          <a:p>
            <a:pPr lvl="1"/>
            <a:r>
              <a:rPr lang="da-DK" sz="1800" dirty="0">
                <a:latin typeface="Aptos" panose="020B0004020202020204" pitchFamily="34" charset="0"/>
              </a:rPr>
              <a:t>Vi kan direkte konfrontere vores chef med, at vi har for meget at lave, eller vi kan gå ind til naboen og fortælle som det er, at vi er meget generet af, at han spiller så højt musik sent på aftenen. </a:t>
            </a:r>
          </a:p>
          <a:p>
            <a:pPr lvl="1"/>
            <a:r>
              <a:rPr lang="da-DK" sz="1800" dirty="0">
                <a:latin typeface="Aptos" panose="020B0004020202020204" pitchFamily="34" charset="0"/>
              </a:rPr>
              <a:t>Vi kan dog også tålmodigt vente med konfrontationen til en god lejlighed opstår. </a:t>
            </a:r>
          </a:p>
          <a:p>
            <a:pPr lvl="1"/>
            <a:r>
              <a:rPr lang="da-DK" sz="1800" dirty="0">
                <a:latin typeface="Aptos" panose="020B0004020202020204" pitchFamily="34" charset="0"/>
              </a:rPr>
              <a:t>Vi kan forsøge at planlægge os ud af den stress-tilstand, vi er kommet i. </a:t>
            </a:r>
          </a:p>
          <a:p>
            <a:pPr lvl="1"/>
            <a:r>
              <a:rPr lang="da-DK" sz="1800" dirty="0">
                <a:latin typeface="Aptos" panose="020B0004020202020204" pitchFamily="34" charset="0"/>
              </a:rPr>
              <a:t>Vi kan forsøge at afdække, hvad det er for kilder til stress, der findes i vores hverdag. Eller vi kan lægge andre ting til side for bedre at overkomme det, der stresser os.</a:t>
            </a:r>
          </a:p>
          <a:p>
            <a:pPr marL="0" indent="0">
              <a:buNone/>
            </a:pPr>
            <a:br>
              <a:rPr lang="da-DK" sz="1800" dirty="0">
                <a:latin typeface="Aptos" panose="020B0004020202020204" pitchFamily="34" charset="0"/>
              </a:rPr>
            </a:br>
            <a:endParaRPr lang="da-DK" sz="1800" dirty="0">
              <a:latin typeface="Aptos" panose="020B0004020202020204" pitchFamily="34" charset="0"/>
            </a:endParaRPr>
          </a:p>
        </p:txBody>
      </p:sp>
      <p:pic>
        <p:nvPicPr>
          <p:cNvPr id="6146" name="Picture 2" descr="Coping Skills for Stress and Uncomfortable Emotions">
            <a:extLst>
              <a:ext uri="{FF2B5EF4-FFF2-40B4-BE49-F238E27FC236}">
                <a16:creationId xmlns:a16="http://schemas.microsoft.com/office/drawing/2014/main" id="{28480E59-A105-81C0-E45D-E660B3989CC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0000" b="5324"/>
          <a:stretch/>
        </p:blipFill>
        <p:spPr bwMode="auto">
          <a:xfrm>
            <a:off x="5791201" y="499895"/>
            <a:ext cx="3545608" cy="1056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94635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F5031D-FDEA-4166-A17E-4DB1DB88EBEB}"/>
              </a:ext>
            </a:extLst>
          </p:cNvPr>
          <p:cNvSpPr>
            <a:spLocks noGrp="1"/>
          </p:cNvSpPr>
          <p:nvPr>
            <p:ph type="title"/>
          </p:nvPr>
        </p:nvSpPr>
        <p:spPr/>
        <p:txBody>
          <a:bodyPr>
            <a:normAutofit/>
          </a:bodyPr>
          <a:lstStyle/>
          <a:p>
            <a:r>
              <a:rPr lang="da-DK" sz="2800" b="1" dirty="0">
                <a:latin typeface="Aptos" panose="020B0004020202020204" pitchFamily="34" charset="0"/>
              </a:rPr>
              <a:t>Fordele og ulemper ved problemfokuseret </a:t>
            </a:r>
            <a:r>
              <a:rPr lang="da-DK" sz="2800" b="1" dirty="0" err="1">
                <a:latin typeface="Aptos" panose="020B0004020202020204" pitchFamily="34" charset="0"/>
              </a:rPr>
              <a:t>coping</a:t>
            </a:r>
            <a:endParaRPr lang="da-DK" sz="2800" b="1" dirty="0">
              <a:latin typeface="Aptos" panose="020B0004020202020204" pitchFamily="34" charset="0"/>
            </a:endParaRPr>
          </a:p>
        </p:txBody>
      </p:sp>
      <p:sp>
        <p:nvSpPr>
          <p:cNvPr id="3" name="Pladsholder til indhold 2">
            <a:extLst>
              <a:ext uri="{FF2B5EF4-FFF2-40B4-BE49-F238E27FC236}">
                <a16:creationId xmlns:a16="http://schemas.microsoft.com/office/drawing/2014/main" id="{01CB8793-E926-418E-B4D5-2B3ADBEDA4B1}"/>
              </a:ext>
            </a:extLst>
          </p:cNvPr>
          <p:cNvSpPr>
            <a:spLocks noGrp="1"/>
          </p:cNvSpPr>
          <p:nvPr>
            <p:ph idx="1"/>
          </p:nvPr>
        </p:nvSpPr>
        <p:spPr/>
        <p:txBody>
          <a:bodyPr>
            <a:noAutofit/>
          </a:bodyPr>
          <a:lstStyle/>
          <a:p>
            <a:pPr marL="0" indent="0">
              <a:buNone/>
            </a:pPr>
            <a:r>
              <a:rPr lang="da-DK" sz="1800" dirty="0">
                <a:latin typeface="Aptos" panose="020B0004020202020204" pitchFamily="34" charset="0"/>
              </a:rPr>
              <a:t>Man får let den tanke, at den problemfokuserede </a:t>
            </a:r>
            <a:r>
              <a:rPr lang="da-DK" sz="1800" dirty="0" err="1">
                <a:latin typeface="Aptos" panose="020B0004020202020204" pitchFamily="34" charset="0"/>
              </a:rPr>
              <a:t>coping</a:t>
            </a:r>
            <a:r>
              <a:rPr lang="da-DK" sz="1800" dirty="0">
                <a:latin typeface="Aptos" panose="020B0004020202020204" pitchFamily="34" charset="0"/>
              </a:rPr>
              <a:t> må være den mest effektive måde at få løst op for en stressende situation. Det kan den også i mange tilfælde være. Men der kan også være situationer, hvor nogle problemfokuserede </a:t>
            </a:r>
            <a:r>
              <a:rPr lang="da-DK" sz="1800" dirty="0" err="1">
                <a:latin typeface="Aptos" panose="020B0004020202020204" pitchFamily="34" charset="0"/>
              </a:rPr>
              <a:t>copingstrategier</a:t>
            </a:r>
            <a:r>
              <a:rPr lang="da-DK" sz="1800" dirty="0">
                <a:latin typeface="Aptos" panose="020B0004020202020204" pitchFamily="34" charset="0"/>
              </a:rPr>
              <a:t> er mindre heldige eller højst kan være en komponent i at overvinde den stress, man kæmper med.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Går vi ind til naboen og konfronterer ham direkte med den høje musik, risikerer vi måske at konfrontationen ender i en konflikt, som gør situationen endnu mere uløselig. Og tager vi eksemplet med et tab af en nærtstående person, så har den problemfokuserede </a:t>
            </a:r>
            <a:r>
              <a:rPr lang="da-DK" sz="1800" dirty="0" err="1">
                <a:latin typeface="Aptos" panose="020B0004020202020204" pitchFamily="34" charset="0"/>
              </a:rPr>
              <a:t>coping</a:t>
            </a:r>
            <a:r>
              <a:rPr lang="da-DK" sz="1800" dirty="0">
                <a:latin typeface="Aptos" panose="020B0004020202020204" pitchFamily="34" charset="0"/>
              </a:rPr>
              <a:t> ofte ikke meget at tilbyde, fordi intet kan ændre på tabet. Her er det nødvendigt, at man på en eller anden måde indstiller sig på tabet og med tiden lærer emotionelt at </a:t>
            </a:r>
            <a:r>
              <a:rPr lang="da-DK" sz="1800" dirty="0" err="1">
                <a:latin typeface="Aptos" panose="020B0004020202020204" pitchFamily="34" charset="0"/>
              </a:rPr>
              <a:t>cope</a:t>
            </a:r>
            <a:r>
              <a:rPr lang="da-DK" sz="1800" dirty="0">
                <a:latin typeface="Aptos" panose="020B0004020202020204" pitchFamily="34" charset="0"/>
              </a:rPr>
              <a:t> med det.</a:t>
            </a:r>
          </a:p>
          <a:p>
            <a:pPr marL="0" indent="0">
              <a:buNone/>
            </a:pPr>
            <a:br>
              <a:rPr lang="da-DK" sz="1800" dirty="0">
                <a:latin typeface="Aptos" panose="020B0004020202020204" pitchFamily="34" charset="0"/>
              </a:rPr>
            </a:br>
            <a:endParaRPr lang="da-DK" sz="1800" dirty="0">
              <a:latin typeface="Aptos" panose="020B0004020202020204" pitchFamily="34" charset="0"/>
            </a:endParaRPr>
          </a:p>
        </p:txBody>
      </p:sp>
      <p:pic>
        <p:nvPicPr>
          <p:cNvPr id="4" name="Picture 2" descr="Coping Skills for Stress and Uncomfortable Emotions">
            <a:extLst>
              <a:ext uri="{FF2B5EF4-FFF2-40B4-BE49-F238E27FC236}">
                <a16:creationId xmlns:a16="http://schemas.microsoft.com/office/drawing/2014/main" id="{EAF8DE64-A4E7-32F0-5716-741463E46E7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0000" b="5324"/>
          <a:stretch/>
        </p:blipFill>
        <p:spPr bwMode="auto">
          <a:xfrm>
            <a:off x="6594763" y="5114324"/>
            <a:ext cx="4628503" cy="1378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45672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57C0AB-D95B-41A4-BF6E-8B3C8FFAF023}"/>
              </a:ext>
            </a:extLst>
          </p:cNvPr>
          <p:cNvSpPr>
            <a:spLocks noGrp="1"/>
          </p:cNvSpPr>
          <p:nvPr>
            <p:ph type="title"/>
          </p:nvPr>
        </p:nvSpPr>
        <p:spPr/>
        <p:txBody>
          <a:bodyPr>
            <a:normAutofit/>
          </a:bodyPr>
          <a:lstStyle/>
          <a:p>
            <a:r>
              <a:rPr lang="da-DK" sz="2800" b="1" dirty="0">
                <a:latin typeface="Aptos" panose="020B0004020202020204" pitchFamily="34" charset="0"/>
              </a:rPr>
              <a:t>Problemfokuseret og emotionsfokuseret </a:t>
            </a:r>
            <a:r>
              <a:rPr lang="da-DK" sz="2800" b="1" dirty="0" err="1">
                <a:latin typeface="Aptos" panose="020B0004020202020204" pitchFamily="34" charset="0"/>
              </a:rPr>
              <a:t>coping</a:t>
            </a:r>
            <a:r>
              <a:rPr lang="da-DK" sz="2800" b="1" dirty="0">
                <a:latin typeface="Aptos" panose="020B0004020202020204" pitchFamily="34" charset="0"/>
              </a:rPr>
              <a:t> går hånd i hånd</a:t>
            </a:r>
          </a:p>
        </p:txBody>
      </p:sp>
      <p:sp>
        <p:nvSpPr>
          <p:cNvPr id="3" name="Pladsholder til indhold 2">
            <a:extLst>
              <a:ext uri="{FF2B5EF4-FFF2-40B4-BE49-F238E27FC236}">
                <a16:creationId xmlns:a16="http://schemas.microsoft.com/office/drawing/2014/main" id="{726A351C-10AC-4CE5-9A8A-3B40E54884CF}"/>
              </a:ext>
            </a:extLst>
          </p:cNvPr>
          <p:cNvSpPr>
            <a:spLocks noGrp="1"/>
          </p:cNvSpPr>
          <p:nvPr>
            <p:ph idx="1"/>
          </p:nvPr>
        </p:nvSpPr>
        <p:spPr>
          <a:xfrm>
            <a:off x="838200" y="1798990"/>
            <a:ext cx="10515600" cy="4948037"/>
          </a:xfrm>
        </p:spPr>
        <p:txBody>
          <a:bodyPr>
            <a:normAutofit fontScale="92500" lnSpcReduction="10000"/>
          </a:bodyPr>
          <a:lstStyle/>
          <a:p>
            <a:pPr marL="0" indent="0">
              <a:buNone/>
            </a:pPr>
            <a:r>
              <a:rPr lang="da-DK" sz="1900" dirty="0">
                <a:latin typeface="Aptos" panose="020B0004020202020204" pitchFamily="34" charset="0"/>
              </a:rPr>
              <a:t>Problemfokuseret og emotionsfokuseret </a:t>
            </a:r>
            <a:r>
              <a:rPr lang="da-DK" sz="1900" dirty="0" err="1">
                <a:latin typeface="Aptos" panose="020B0004020202020204" pitchFamily="34" charset="0"/>
              </a:rPr>
              <a:t>coping</a:t>
            </a:r>
            <a:r>
              <a:rPr lang="da-DK" sz="1900" dirty="0">
                <a:latin typeface="Aptos" panose="020B0004020202020204" pitchFamily="34" charset="0"/>
              </a:rPr>
              <a:t> er ikke to klart afgrænsede </a:t>
            </a:r>
            <a:r>
              <a:rPr lang="da-DK" sz="1900" dirty="0" err="1">
                <a:latin typeface="Aptos" panose="020B0004020202020204" pitchFamily="34" charset="0"/>
              </a:rPr>
              <a:t>copingstrategier</a:t>
            </a:r>
            <a:r>
              <a:rPr lang="da-DK" sz="1900" dirty="0">
                <a:latin typeface="Aptos" panose="020B0004020202020204" pitchFamily="34" charset="0"/>
              </a:rPr>
              <a:t>. Det er mere reglen end undtagelsen, at de optræder og bliver brugt sammen i den enkelte situation og ofte støtter hinanden. </a:t>
            </a:r>
          </a:p>
          <a:p>
            <a:endParaRPr lang="da-DK" sz="1900" dirty="0">
              <a:latin typeface="Aptos" panose="020B0004020202020204" pitchFamily="34" charset="0"/>
            </a:endParaRPr>
          </a:p>
          <a:p>
            <a:pPr marL="0" indent="0">
              <a:buNone/>
            </a:pPr>
            <a:r>
              <a:rPr lang="da-DK" sz="1900" dirty="0">
                <a:latin typeface="Aptos" panose="020B0004020202020204" pitchFamily="34" charset="0"/>
              </a:rPr>
              <a:t>Det er også således, at man ikke altid kan afgøre om en handling er enten problemfokuseret eller emotionsfokuseret, og i flere tilfælde kan der være tale om begge dele. Bruger man f.eks. meditation eller fysisk udfoldelse for at komme noget af den stress til livs, der kan ophobe sig i forbindelse med en eksamen, så vil vi måske umiddelbart betragte det som emotionsfokuseret </a:t>
            </a:r>
            <a:r>
              <a:rPr lang="da-DK" sz="1900" dirty="0" err="1">
                <a:latin typeface="Aptos" panose="020B0004020202020204" pitchFamily="34" charset="0"/>
              </a:rPr>
              <a:t>coping</a:t>
            </a:r>
            <a:r>
              <a:rPr lang="da-DK" sz="1900" dirty="0">
                <a:latin typeface="Aptos" panose="020B0004020202020204" pitchFamily="34" charset="0"/>
              </a:rPr>
              <a:t>, men samtidig kan meditationen eller den fysiske udfoldelse også være det, der gør, at vi med større energi fokus og energi kan koncentrere om at forberede os til eksamen, og i det tilfælde bliver meditationen og den fysiske udfoldelse samtidig til en del af en problemfokuseret </a:t>
            </a:r>
            <a:r>
              <a:rPr lang="da-DK" sz="1900" dirty="0" err="1">
                <a:latin typeface="Aptos" panose="020B0004020202020204" pitchFamily="34" charset="0"/>
              </a:rPr>
              <a:t>coping</a:t>
            </a:r>
            <a:r>
              <a:rPr lang="da-DK" sz="1900" dirty="0">
                <a:latin typeface="Aptos" panose="020B0004020202020204" pitchFamily="34" charset="0"/>
              </a:rPr>
              <a:t>.</a:t>
            </a:r>
          </a:p>
          <a:p>
            <a:endParaRPr lang="da-DK" sz="1900" dirty="0">
              <a:latin typeface="Aptos" panose="020B0004020202020204" pitchFamily="34" charset="0"/>
            </a:endParaRPr>
          </a:p>
          <a:p>
            <a:pPr marL="0" indent="0">
              <a:buNone/>
            </a:pPr>
            <a:r>
              <a:rPr lang="da-DK" sz="1900" dirty="0">
                <a:latin typeface="Aptos" panose="020B0004020202020204" pitchFamily="34" charset="0"/>
              </a:rPr>
              <a:t>Flere undersøgelser peger på, at vores anvendelse af de forskellige </a:t>
            </a:r>
            <a:r>
              <a:rPr lang="da-DK" sz="1900" dirty="0" err="1">
                <a:latin typeface="Aptos" panose="020B0004020202020204" pitchFamily="34" charset="0"/>
              </a:rPr>
              <a:t>copingstrategier</a:t>
            </a:r>
            <a:r>
              <a:rPr lang="da-DK" sz="1900" dirty="0">
                <a:latin typeface="Aptos" panose="020B0004020202020204" pitchFamily="34" charset="0"/>
              </a:rPr>
              <a:t> ikke blot afhænger af situationen, men også af hvilke personlighedstræk, vi er i besiddelse af. Desuden viser undersøgelser, at emotionsfokuseret </a:t>
            </a:r>
            <a:r>
              <a:rPr lang="da-DK" sz="1900" dirty="0" err="1">
                <a:latin typeface="Aptos" panose="020B0004020202020204" pitchFamily="34" charset="0"/>
              </a:rPr>
              <a:t>coping</a:t>
            </a:r>
            <a:r>
              <a:rPr lang="da-DK" sz="1900" dirty="0">
                <a:latin typeface="Aptos" panose="020B0004020202020204" pitchFamily="34" charset="0"/>
              </a:rPr>
              <a:t> bruges mere af kvinderne end af mændene i undersøgelsen, mens problemfokuseret </a:t>
            </a:r>
            <a:r>
              <a:rPr lang="da-DK" sz="1900" dirty="0" err="1">
                <a:latin typeface="Aptos" panose="020B0004020202020204" pitchFamily="34" charset="0"/>
              </a:rPr>
              <a:t>coping</a:t>
            </a:r>
            <a:r>
              <a:rPr lang="da-DK" sz="1900" dirty="0">
                <a:latin typeface="Aptos" panose="020B0004020202020204" pitchFamily="34" charset="0"/>
              </a:rPr>
              <a:t> bruges lige meget af begge køn.</a:t>
            </a:r>
          </a:p>
          <a:p>
            <a:pPr marL="0" indent="0">
              <a:buNone/>
            </a:pPr>
            <a:br>
              <a:rPr lang="da-DK" dirty="0"/>
            </a:br>
            <a:endParaRPr lang="da-DK" dirty="0"/>
          </a:p>
        </p:txBody>
      </p:sp>
    </p:spTree>
    <p:extLst>
      <p:ext uri="{BB962C8B-B14F-4D97-AF65-F5344CB8AC3E}">
        <p14:creationId xmlns:p14="http://schemas.microsoft.com/office/powerpoint/2010/main" val="7276339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AB6B46-3634-708F-6DD1-B77F2F5C3770}"/>
              </a:ext>
            </a:extLst>
          </p:cNvPr>
          <p:cNvSpPr>
            <a:spLocks noGrp="1"/>
          </p:cNvSpPr>
          <p:nvPr>
            <p:ph type="title"/>
          </p:nvPr>
        </p:nvSpPr>
        <p:spPr>
          <a:xfrm>
            <a:off x="708891" y="115743"/>
            <a:ext cx="10515600" cy="1325563"/>
          </a:xfrm>
        </p:spPr>
        <p:txBody>
          <a:bodyPr>
            <a:normAutofit/>
          </a:bodyPr>
          <a:lstStyle/>
          <a:p>
            <a:r>
              <a:rPr lang="da-DK" sz="2800" b="1" dirty="0">
                <a:latin typeface="Aptos" panose="020B0004020202020204" pitchFamily="34" charset="0"/>
              </a:rPr>
              <a:t>Spørgsmål</a:t>
            </a:r>
          </a:p>
        </p:txBody>
      </p:sp>
      <p:sp>
        <p:nvSpPr>
          <p:cNvPr id="3" name="Pladsholder til indhold 2">
            <a:extLst>
              <a:ext uri="{FF2B5EF4-FFF2-40B4-BE49-F238E27FC236}">
                <a16:creationId xmlns:a16="http://schemas.microsoft.com/office/drawing/2014/main" id="{CCD33A96-64B2-67B6-3568-2A1E63ADA95D}"/>
              </a:ext>
            </a:extLst>
          </p:cNvPr>
          <p:cNvSpPr>
            <a:spLocks noGrp="1"/>
          </p:cNvSpPr>
          <p:nvPr>
            <p:ph idx="1"/>
          </p:nvPr>
        </p:nvSpPr>
        <p:spPr>
          <a:xfrm>
            <a:off x="448056" y="1162050"/>
            <a:ext cx="11293200" cy="5307150"/>
          </a:xfrm>
        </p:spPr>
        <p:txBody>
          <a:bodyPr>
            <a:noAutofit/>
          </a:bodyPr>
          <a:lstStyle/>
          <a:p>
            <a:r>
              <a:rPr lang="da-DK" sz="1800" dirty="0">
                <a:latin typeface="Aptos" panose="020B0004020202020204" pitchFamily="34" charset="0"/>
              </a:rPr>
              <a:t>Overvej, hvorfor så mange mennesker i dag føler, de er stressede.</a:t>
            </a:r>
          </a:p>
          <a:p>
            <a:r>
              <a:rPr lang="da-DK" sz="1800" dirty="0">
                <a:latin typeface="Aptos" panose="020B0004020202020204" pitchFamily="34" charset="0"/>
              </a:rPr>
              <a:t>Diskutér, hvilke faktorer i din egen dagligdag der kan gøre dig stresset.</a:t>
            </a:r>
          </a:p>
          <a:p>
            <a:r>
              <a:rPr lang="da-DK" sz="1800" dirty="0">
                <a:latin typeface="Aptos" panose="020B0004020202020204" pitchFamily="34" charset="0"/>
              </a:rPr>
              <a:t>Hvordan mærker du din stress?</a:t>
            </a:r>
          </a:p>
          <a:p>
            <a:r>
              <a:rPr lang="da-DK" sz="1800" dirty="0">
                <a:latin typeface="Aptos" panose="020B0004020202020204" pitchFamily="34" charset="0"/>
              </a:rPr>
              <a:t>Hvad gør du for at komme af med din stress, hvis du er stresset?</a:t>
            </a:r>
          </a:p>
          <a:p>
            <a:r>
              <a:rPr lang="da-DK" sz="1800" dirty="0">
                <a:latin typeface="Aptos" panose="020B0004020202020204" pitchFamily="34" charset="0"/>
              </a:rPr>
              <a:t>Prøv at lave din egen definition på stress.</a:t>
            </a:r>
          </a:p>
          <a:p>
            <a:r>
              <a:rPr lang="da-DK" sz="1800" dirty="0">
                <a:latin typeface="Aptos" panose="020B0004020202020204" pitchFamily="34" charset="0"/>
              </a:rPr>
              <a:t>Gør med dine egne ord rede for forskellen mellem akut og kronisk stress.</a:t>
            </a:r>
          </a:p>
          <a:p>
            <a:r>
              <a:rPr lang="da-DK" sz="1800" dirty="0">
                <a:latin typeface="Aptos" panose="020B0004020202020204" pitchFamily="34" charset="0"/>
              </a:rPr>
              <a:t>Diskutér, hvor du som studerende er placeret i "krav-kontrol-modellen" og hvilke krav (kognitive, perceptuelle, emotionelle, m.m.) og stressorer, skolen og uddannelsen hyppigst stiller dig overfor.</a:t>
            </a:r>
          </a:p>
          <a:p>
            <a:r>
              <a:rPr lang="da-DK" sz="1800" dirty="0">
                <a:latin typeface="Aptos" panose="020B0004020202020204" pitchFamily="34" charset="0"/>
              </a:rPr>
              <a:t>Diskutér kvaliteten af Holmes og </a:t>
            </a:r>
            <a:r>
              <a:rPr lang="da-DK" sz="1800" dirty="0" err="1">
                <a:latin typeface="Aptos" panose="020B0004020202020204" pitchFamily="34" charset="0"/>
              </a:rPr>
              <a:t>Rahes</a:t>
            </a:r>
            <a:r>
              <a:rPr lang="da-DK" sz="1800" dirty="0">
                <a:latin typeface="Aptos" panose="020B0004020202020204" pitchFamily="34" charset="0"/>
              </a:rPr>
              <a:t> undersøgelse med hensyn til ekstern validitet. Hvilke bias risikerer en spørgeskemaundersøgelse som denne at indeholde?</a:t>
            </a:r>
          </a:p>
          <a:p>
            <a:r>
              <a:rPr lang="da-DK" sz="1800" dirty="0">
                <a:latin typeface="Aptos" panose="020B0004020202020204" pitchFamily="34" charset="0"/>
              </a:rPr>
              <a:t>Overvej om det virker sandsynligt, at man kan udregne en kvantitativ score for bestemte livsforandringers belastning på mennesker, som Holme og </a:t>
            </a:r>
            <a:r>
              <a:rPr lang="da-DK" sz="1800" dirty="0" err="1">
                <a:latin typeface="Aptos" panose="020B0004020202020204" pitchFamily="34" charset="0"/>
              </a:rPr>
              <a:t>Rahe</a:t>
            </a:r>
            <a:r>
              <a:rPr lang="da-DK" sz="1800" dirty="0">
                <a:latin typeface="Aptos" panose="020B0004020202020204" pitchFamily="34" charset="0"/>
              </a:rPr>
              <a:t> gør i deres undersøgelse.</a:t>
            </a:r>
          </a:p>
          <a:p>
            <a:r>
              <a:rPr lang="da-DK" sz="1800" dirty="0">
                <a:latin typeface="Aptos" panose="020B0004020202020204" pitchFamily="34" charset="0"/>
              </a:rPr>
              <a:t>Hvad er det ved det moderne arbejdsliv og det moderne liv i det hele taget, der gør, at mennesker tilsyneladende har lettere ved at blive stressede?</a:t>
            </a:r>
          </a:p>
          <a:p>
            <a:r>
              <a:rPr lang="da-DK" sz="1800" dirty="0">
                <a:latin typeface="Aptos" panose="020B0004020202020204" pitchFamily="34" charset="0"/>
              </a:rPr>
              <a:t>Hvorfor er det tilsyneladende ofte mennesker i omsorgs-, undervisnings- eller servicesektoren, der rammes af fænomenet udbrændthed?</a:t>
            </a:r>
          </a:p>
          <a:p>
            <a:r>
              <a:rPr lang="da-DK" sz="1800" dirty="0">
                <a:latin typeface="Aptos" panose="020B0004020202020204" pitchFamily="34" charset="0"/>
              </a:rPr>
              <a:t>Hvornår har du sidst brugt emotionsfokuseret eller problemfokuseret </a:t>
            </a:r>
            <a:r>
              <a:rPr lang="da-DK" sz="1800" dirty="0" err="1">
                <a:latin typeface="Aptos" panose="020B0004020202020204" pitchFamily="34" charset="0"/>
              </a:rPr>
              <a:t>coping</a:t>
            </a:r>
            <a:r>
              <a:rPr lang="da-DK" sz="1800" dirty="0">
                <a:latin typeface="Aptos" panose="020B0004020202020204" pitchFamily="34" charset="0"/>
              </a:rPr>
              <a:t>?</a:t>
            </a:r>
          </a:p>
        </p:txBody>
      </p:sp>
    </p:spTree>
    <p:extLst>
      <p:ext uri="{BB962C8B-B14F-4D97-AF65-F5344CB8AC3E}">
        <p14:creationId xmlns:p14="http://schemas.microsoft.com/office/powerpoint/2010/main" val="161557690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62</TotalTime>
  <Words>5635</Words>
  <Application>Microsoft Office PowerPoint</Application>
  <PresentationFormat>Widescreen</PresentationFormat>
  <Paragraphs>413</Paragraphs>
  <Slides>31</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31</vt:i4>
      </vt:variant>
    </vt:vector>
  </HeadingPairs>
  <TitlesOfParts>
    <vt:vector size="36" baseType="lpstr">
      <vt:lpstr>Aptos</vt:lpstr>
      <vt:lpstr>Aptos Display</vt:lpstr>
      <vt:lpstr>Arial</vt:lpstr>
      <vt:lpstr>Noto Sans</vt:lpstr>
      <vt:lpstr>Office-tema</vt:lpstr>
      <vt:lpstr>Planen for i dag </vt:lpstr>
      <vt:lpstr>Teori om stress </vt:lpstr>
      <vt:lpstr>Gruppearbejde om stress </vt:lpstr>
      <vt:lpstr>Kvantitative, kognitive og emotionelle krav</vt:lpstr>
      <vt:lpstr>Hvad vil det sige at være stresset? </vt:lpstr>
      <vt:lpstr>PowerPoint-præsentation</vt:lpstr>
      <vt:lpstr>Definition på akut stress </vt:lpstr>
      <vt:lpstr>Positiv og negativ akut stress </vt:lpstr>
      <vt:lpstr>Kronisk stress</vt:lpstr>
      <vt:lpstr>Inden for stressforskningen taler man om tre overordnede tilgange til stress: biologisk, psykologisk og socialt </vt:lpstr>
      <vt:lpstr>Stress som biologisk fænomen </vt:lpstr>
      <vt:lpstr>Stress som psykologisk fænomen  </vt:lpstr>
      <vt:lpstr>Stress som socialt fænomen </vt:lpstr>
      <vt:lpstr>Indre faktorer – Stress </vt:lpstr>
      <vt:lpstr>Indre faktorer - optimalt stimulationsniveau (OSN) </vt:lpstr>
      <vt:lpstr>Indre faktorer - attributionsteori</vt:lpstr>
      <vt:lpstr>Menneskers forskellige modtagelighed overfor stress</vt:lpstr>
      <vt:lpstr>Ydre faktorer - livsforandringer skaber stress </vt:lpstr>
      <vt:lpstr>PowerPoint-præsentation</vt:lpstr>
      <vt:lpstr>Ydre faktorer – daglige gener skaber også stress</vt:lpstr>
      <vt:lpstr>Ydre faktorer – stress på arbejde – krav </vt:lpstr>
      <vt:lpstr>Stressorer </vt:lpstr>
      <vt:lpstr>Det moderne arbejdsliv – og risikoen for at udvikle stress </vt:lpstr>
      <vt:lpstr>Krav-kontrol-modellen </vt:lpstr>
      <vt:lpstr>Coping </vt:lpstr>
      <vt:lpstr>Emotionsfokuseret coping </vt:lpstr>
      <vt:lpstr>Fordele og ulemper ved emotionsfokuseret coping </vt:lpstr>
      <vt:lpstr>Problemfokuseret coping </vt:lpstr>
      <vt:lpstr>Fordele og ulemper ved problemfokuseret coping</vt:lpstr>
      <vt:lpstr>Problemfokuseret og emotionsfokuseret coping går hånd i hånd</vt:lpstr>
      <vt:lpstr>Spørgsmål</vt:lpstr>
    </vt:vector>
  </TitlesOfParts>
  <Company>Skive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Ane Stine Klein Knudsen</dc:creator>
  <cp:lastModifiedBy>Ane Stine Klein Knudsen</cp:lastModifiedBy>
  <cp:revision>1</cp:revision>
  <dcterms:created xsi:type="dcterms:W3CDTF">2025-03-29T09:18:09Z</dcterms:created>
  <dcterms:modified xsi:type="dcterms:W3CDTF">2025-03-29T10:20:33Z</dcterms:modified>
</cp:coreProperties>
</file>