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289" r:id="rId4"/>
    <p:sldId id="280" r:id="rId5"/>
    <p:sldId id="285" r:id="rId6"/>
    <p:sldId id="286" r:id="rId7"/>
    <p:sldId id="287" r:id="rId8"/>
    <p:sldId id="288" r:id="rId9"/>
    <p:sldId id="273" r:id="rId10"/>
    <p:sldId id="276" r:id="rId1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FC889C-6944-484D-B85E-46D8345BE842}" v="76" dt="2025-03-25T08:44:01.4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C36196-DA34-7133-DA75-C2BBE990628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7EAE6519-29D2-2D43-C6A1-DCC61588FF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6CE6F65B-A712-0D6F-3AEC-0EF7EC06AE21}"/>
              </a:ext>
            </a:extLst>
          </p:cNvPr>
          <p:cNvSpPr>
            <a:spLocks noGrp="1"/>
          </p:cNvSpPr>
          <p:nvPr>
            <p:ph type="dt" sz="half" idx="10"/>
          </p:nvPr>
        </p:nvSpPr>
        <p:spPr/>
        <p:txBody>
          <a:bodyPr/>
          <a:lstStyle/>
          <a:p>
            <a:fld id="{253A701C-C1B1-4341-9C48-238110E063D0}" type="datetimeFigureOut">
              <a:rPr lang="da-DK" smtClean="0"/>
              <a:t>25-03-2025</a:t>
            </a:fld>
            <a:endParaRPr lang="da-DK"/>
          </a:p>
        </p:txBody>
      </p:sp>
      <p:sp>
        <p:nvSpPr>
          <p:cNvPr id="5" name="Pladsholder til sidefod 4">
            <a:extLst>
              <a:ext uri="{FF2B5EF4-FFF2-40B4-BE49-F238E27FC236}">
                <a16:creationId xmlns:a16="http://schemas.microsoft.com/office/drawing/2014/main" id="{EAF390DA-CA5F-42CC-24A6-CE669E895F5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9F2B242-D7F1-9AD8-0C18-71CB5A6F08F3}"/>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1387967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3893AE-C410-676A-1B27-79CAA7B5D76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2BB93B6-6E3B-237E-7487-52DF7809467D}"/>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4E7E68B-DB0D-0CF5-F292-E5F89E8C0E2F}"/>
              </a:ext>
            </a:extLst>
          </p:cNvPr>
          <p:cNvSpPr>
            <a:spLocks noGrp="1"/>
          </p:cNvSpPr>
          <p:nvPr>
            <p:ph type="dt" sz="half" idx="10"/>
          </p:nvPr>
        </p:nvSpPr>
        <p:spPr/>
        <p:txBody>
          <a:bodyPr/>
          <a:lstStyle/>
          <a:p>
            <a:fld id="{253A701C-C1B1-4341-9C48-238110E063D0}" type="datetimeFigureOut">
              <a:rPr lang="da-DK" smtClean="0"/>
              <a:t>25-03-2025</a:t>
            </a:fld>
            <a:endParaRPr lang="da-DK"/>
          </a:p>
        </p:txBody>
      </p:sp>
      <p:sp>
        <p:nvSpPr>
          <p:cNvPr id="5" name="Pladsholder til sidefod 4">
            <a:extLst>
              <a:ext uri="{FF2B5EF4-FFF2-40B4-BE49-F238E27FC236}">
                <a16:creationId xmlns:a16="http://schemas.microsoft.com/office/drawing/2014/main" id="{6E741CD0-45C3-4855-C511-E1E3F91B738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B1841CD-0D3C-1A46-9A6D-A026E8CCD16F}"/>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2659070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9BF692-6930-C290-D14B-FCFDBB98B2CA}"/>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E841D285-54BA-10BF-4A56-5CEAADF016D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76C9B38A-BB44-4A58-AC6F-5334A68F3FA5}"/>
              </a:ext>
            </a:extLst>
          </p:cNvPr>
          <p:cNvSpPr>
            <a:spLocks noGrp="1"/>
          </p:cNvSpPr>
          <p:nvPr>
            <p:ph type="dt" sz="half" idx="10"/>
          </p:nvPr>
        </p:nvSpPr>
        <p:spPr/>
        <p:txBody>
          <a:bodyPr/>
          <a:lstStyle/>
          <a:p>
            <a:fld id="{253A701C-C1B1-4341-9C48-238110E063D0}" type="datetimeFigureOut">
              <a:rPr lang="da-DK" smtClean="0"/>
              <a:t>25-03-2025</a:t>
            </a:fld>
            <a:endParaRPr lang="da-DK"/>
          </a:p>
        </p:txBody>
      </p:sp>
      <p:sp>
        <p:nvSpPr>
          <p:cNvPr id="5" name="Pladsholder til sidefod 4">
            <a:extLst>
              <a:ext uri="{FF2B5EF4-FFF2-40B4-BE49-F238E27FC236}">
                <a16:creationId xmlns:a16="http://schemas.microsoft.com/office/drawing/2014/main" id="{8C2E8199-35E6-627B-F905-F024AFD584A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863D3A2-6AFB-D661-2393-F49DB9948D2B}"/>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319275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7F1210-D3BD-61C5-B3EB-B55611D598B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E714FC7-88A3-60DD-26C1-1F2371E859FB}"/>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E50F09F-E64D-C77A-EC86-D2343CA6419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DC6A8109-2872-D335-CD2F-AE1DC6DE16E7}"/>
              </a:ext>
            </a:extLst>
          </p:cNvPr>
          <p:cNvSpPr>
            <a:spLocks noGrp="1"/>
          </p:cNvSpPr>
          <p:nvPr>
            <p:ph type="dt" sz="half" idx="10"/>
          </p:nvPr>
        </p:nvSpPr>
        <p:spPr/>
        <p:txBody>
          <a:bodyPr/>
          <a:lstStyle/>
          <a:p>
            <a:fld id="{253A701C-C1B1-4341-9C48-238110E063D0}" type="datetimeFigureOut">
              <a:rPr lang="da-DK" smtClean="0"/>
              <a:t>25-03-2025</a:t>
            </a:fld>
            <a:endParaRPr lang="da-DK"/>
          </a:p>
        </p:txBody>
      </p:sp>
      <p:sp>
        <p:nvSpPr>
          <p:cNvPr id="6" name="Pladsholder til sidefod 5">
            <a:extLst>
              <a:ext uri="{FF2B5EF4-FFF2-40B4-BE49-F238E27FC236}">
                <a16:creationId xmlns:a16="http://schemas.microsoft.com/office/drawing/2014/main" id="{CA079A9B-646E-A68D-B85C-154BC60FA32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73DFAB4-2D67-D758-66F4-9E0C5AB852D8}"/>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59260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01DB9F-C8E5-BEFC-CCB3-07EC074CEB6D}"/>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DEB3D61-2B8D-2182-9F1A-D64744E909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C075A0B-B9E6-00A6-42F7-61A65622D22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80C2384E-0DB7-6AE4-DD81-A83A6D48B4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81FE9A0B-02F1-B4B7-4EEC-C3F2B73547E2}"/>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BED92AC2-5183-2ECD-DB4E-88AE20B53148}"/>
              </a:ext>
            </a:extLst>
          </p:cNvPr>
          <p:cNvSpPr>
            <a:spLocks noGrp="1"/>
          </p:cNvSpPr>
          <p:nvPr>
            <p:ph type="dt" sz="half" idx="10"/>
          </p:nvPr>
        </p:nvSpPr>
        <p:spPr/>
        <p:txBody>
          <a:bodyPr/>
          <a:lstStyle/>
          <a:p>
            <a:fld id="{253A701C-C1B1-4341-9C48-238110E063D0}" type="datetimeFigureOut">
              <a:rPr lang="da-DK" smtClean="0"/>
              <a:t>25-03-2025</a:t>
            </a:fld>
            <a:endParaRPr lang="da-DK"/>
          </a:p>
        </p:txBody>
      </p:sp>
      <p:sp>
        <p:nvSpPr>
          <p:cNvPr id="8" name="Pladsholder til sidefod 7">
            <a:extLst>
              <a:ext uri="{FF2B5EF4-FFF2-40B4-BE49-F238E27FC236}">
                <a16:creationId xmlns:a16="http://schemas.microsoft.com/office/drawing/2014/main" id="{51E4C8FA-7847-997D-AF33-46B32E548A71}"/>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C07D397C-5007-3641-0F31-821DD8463E27}"/>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3891611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DFC512-79C1-A743-3DEE-B25AF48161E4}"/>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F27AD0B9-17FA-4987-B346-C68001B10A1F}"/>
              </a:ext>
            </a:extLst>
          </p:cNvPr>
          <p:cNvSpPr>
            <a:spLocks noGrp="1"/>
          </p:cNvSpPr>
          <p:nvPr>
            <p:ph type="dt" sz="half" idx="10"/>
          </p:nvPr>
        </p:nvSpPr>
        <p:spPr/>
        <p:txBody>
          <a:bodyPr/>
          <a:lstStyle/>
          <a:p>
            <a:fld id="{253A701C-C1B1-4341-9C48-238110E063D0}" type="datetimeFigureOut">
              <a:rPr lang="da-DK" smtClean="0"/>
              <a:t>25-03-2025</a:t>
            </a:fld>
            <a:endParaRPr lang="da-DK"/>
          </a:p>
        </p:txBody>
      </p:sp>
      <p:sp>
        <p:nvSpPr>
          <p:cNvPr id="4" name="Pladsholder til sidefod 3">
            <a:extLst>
              <a:ext uri="{FF2B5EF4-FFF2-40B4-BE49-F238E27FC236}">
                <a16:creationId xmlns:a16="http://schemas.microsoft.com/office/drawing/2014/main" id="{A7467202-3032-851F-E39B-06A344466AEF}"/>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66A7BA17-46E6-EE8C-4822-186F48899C54}"/>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339161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EAA31111-3BDE-5945-1A22-55AE81603121}"/>
              </a:ext>
            </a:extLst>
          </p:cNvPr>
          <p:cNvSpPr>
            <a:spLocks noGrp="1"/>
          </p:cNvSpPr>
          <p:nvPr>
            <p:ph type="dt" sz="half" idx="10"/>
          </p:nvPr>
        </p:nvSpPr>
        <p:spPr/>
        <p:txBody>
          <a:bodyPr/>
          <a:lstStyle/>
          <a:p>
            <a:fld id="{253A701C-C1B1-4341-9C48-238110E063D0}" type="datetimeFigureOut">
              <a:rPr lang="da-DK" smtClean="0"/>
              <a:t>25-03-2025</a:t>
            </a:fld>
            <a:endParaRPr lang="da-DK"/>
          </a:p>
        </p:txBody>
      </p:sp>
      <p:sp>
        <p:nvSpPr>
          <p:cNvPr id="3" name="Pladsholder til sidefod 2">
            <a:extLst>
              <a:ext uri="{FF2B5EF4-FFF2-40B4-BE49-F238E27FC236}">
                <a16:creationId xmlns:a16="http://schemas.microsoft.com/office/drawing/2014/main" id="{D6657019-C5DC-6466-497F-3CF6E0640F4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610C7324-DE83-166D-20AF-AC621C8B81FD}"/>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3959426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9449C7-39F1-4A9E-381F-DD98726491E7}"/>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2B9420A9-BC52-B0D8-4570-C68BA0131D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A5C2C008-FD9E-A435-028A-1B09B8838C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F8D37E8-254E-C1FF-302B-FB062E1AB578}"/>
              </a:ext>
            </a:extLst>
          </p:cNvPr>
          <p:cNvSpPr>
            <a:spLocks noGrp="1"/>
          </p:cNvSpPr>
          <p:nvPr>
            <p:ph type="dt" sz="half" idx="10"/>
          </p:nvPr>
        </p:nvSpPr>
        <p:spPr/>
        <p:txBody>
          <a:bodyPr/>
          <a:lstStyle/>
          <a:p>
            <a:fld id="{253A701C-C1B1-4341-9C48-238110E063D0}" type="datetimeFigureOut">
              <a:rPr lang="da-DK" smtClean="0"/>
              <a:t>25-03-2025</a:t>
            </a:fld>
            <a:endParaRPr lang="da-DK"/>
          </a:p>
        </p:txBody>
      </p:sp>
      <p:sp>
        <p:nvSpPr>
          <p:cNvPr id="6" name="Pladsholder til sidefod 5">
            <a:extLst>
              <a:ext uri="{FF2B5EF4-FFF2-40B4-BE49-F238E27FC236}">
                <a16:creationId xmlns:a16="http://schemas.microsoft.com/office/drawing/2014/main" id="{2CDD919D-71AF-BE39-C0ED-0609B8452BE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45D1E86-E1C9-5AFA-E7D6-00CD3FB7B5E5}"/>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794062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E6D97F-1DF7-F93A-8D53-BBA6B0CBB531}"/>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8F8D2315-5184-8195-FAA2-AF6168FCC2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38FF46D2-1F22-61FB-9E2F-E9FD65F223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4F77BBD-7254-10BA-2C2E-63BE35FE36AF}"/>
              </a:ext>
            </a:extLst>
          </p:cNvPr>
          <p:cNvSpPr>
            <a:spLocks noGrp="1"/>
          </p:cNvSpPr>
          <p:nvPr>
            <p:ph type="dt" sz="half" idx="10"/>
          </p:nvPr>
        </p:nvSpPr>
        <p:spPr/>
        <p:txBody>
          <a:bodyPr/>
          <a:lstStyle/>
          <a:p>
            <a:fld id="{253A701C-C1B1-4341-9C48-238110E063D0}" type="datetimeFigureOut">
              <a:rPr lang="da-DK" smtClean="0"/>
              <a:t>25-03-2025</a:t>
            </a:fld>
            <a:endParaRPr lang="da-DK"/>
          </a:p>
        </p:txBody>
      </p:sp>
      <p:sp>
        <p:nvSpPr>
          <p:cNvPr id="6" name="Pladsholder til sidefod 5">
            <a:extLst>
              <a:ext uri="{FF2B5EF4-FFF2-40B4-BE49-F238E27FC236}">
                <a16:creationId xmlns:a16="http://schemas.microsoft.com/office/drawing/2014/main" id="{26AC98A9-0FEC-ECBE-92D0-BE4C6B9B184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5F83D5B-77DC-2A5D-76A6-85EDBBAC03CC}"/>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345061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E07BFD-03CD-BF59-BB5B-644028225965}"/>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D50E943A-83EC-132C-0B17-519275CB351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3F4023B-0F47-B95A-C7CD-4BA72C3D158C}"/>
              </a:ext>
            </a:extLst>
          </p:cNvPr>
          <p:cNvSpPr>
            <a:spLocks noGrp="1"/>
          </p:cNvSpPr>
          <p:nvPr>
            <p:ph type="dt" sz="half" idx="10"/>
          </p:nvPr>
        </p:nvSpPr>
        <p:spPr/>
        <p:txBody>
          <a:bodyPr/>
          <a:lstStyle/>
          <a:p>
            <a:fld id="{253A701C-C1B1-4341-9C48-238110E063D0}" type="datetimeFigureOut">
              <a:rPr lang="da-DK" smtClean="0"/>
              <a:t>25-03-2025</a:t>
            </a:fld>
            <a:endParaRPr lang="da-DK"/>
          </a:p>
        </p:txBody>
      </p:sp>
      <p:sp>
        <p:nvSpPr>
          <p:cNvPr id="5" name="Pladsholder til sidefod 4">
            <a:extLst>
              <a:ext uri="{FF2B5EF4-FFF2-40B4-BE49-F238E27FC236}">
                <a16:creationId xmlns:a16="http://schemas.microsoft.com/office/drawing/2014/main" id="{454EEF44-59C2-4727-2C2E-DAA07528CAE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541D2B7-A0DA-FFDA-B05D-4B24F921B7BB}"/>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3196051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CFB489B2-7DE5-B607-85ED-84CD91171BD0}"/>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6A1BE124-E4A4-7524-9CD9-B323FD2CBEF6}"/>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0357529-2C9F-8452-06EB-EB20AC347D94}"/>
              </a:ext>
            </a:extLst>
          </p:cNvPr>
          <p:cNvSpPr>
            <a:spLocks noGrp="1"/>
          </p:cNvSpPr>
          <p:nvPr>
            <p:ph type="dt" sz="half" idx="10"/>
          </p:nvPr>
        </p:nvSpPr>
        <p:spPr/>
        <p:txBody>
          <a:bodyPr/>
          <a:lstStyle/>
          <a:p>
            <a:fld id="{253A701C-C1B1-4341-9C48-238110E063D0}" type="datetimeFigureOut">
              <a:rPr lang="da-DK" smtClean="0"/>
              <a:t>25-03-2025</a:t>
            </a:fld>
            <a:endParaRPr lang="da-DK"/>
          </a:p>
        </p:txBody>
      </p:sp>
      <p:sp>
        <p:nvSpPr>
          <p:cNvPr id="5" name="Pladsholder til sidefod 4">
            <a:extLst>
              <a:ext uri="{FF2B5EF4-FFF2-40B4-BE49-F238E27FC236}">
                <a16:creationId xmlns:a16="http://schemas.microsoft.com/office/drawing/2014/main" id="{CDA433D2-3FE2-19B4-05B8-D89BA651757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ABBB01A-2C21-7C55-E7C1-47620F97A232}"/>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1580386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8FF51343-20F1-4E1C-4C59-54A05F1878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5A979DC-E540-5836-5F19-86C74EBA7D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542111C-CC80-93BA-8295-7EEE87DE2A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53A701C-C1B1-4341-9C48-238110E063D0}" type="datetimeFigureOut">
              <a:rPr lang="da-DK" smtClean="0"/>
              <a:t>25-03-2025</a:t>
            </a:fld>
            <a:endParaRPr lang="da-DK"/>
          </a:p>
        </p:txBody>
      </p:sp>
      <p:sp>
        <p:nvSpPr>
          <p:cNvPr id="5" name="Pladsholder til sidefod 4">
            <a:extLst>
              <a:ext uri="{FF2B5EF4-FFF2-40B4-BE49-F238E27FC236}">
                <a16:creationId xmlns:a16="http://schemas.microsoft.com/office/drawing/2014/main" id="{BE77DAA6-E0E4-EE5C-A2E2-88084250AD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6C903835-71AA-695C-BAD5-2039E05D42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6777C0D-1009-4938-9726-03695D3139F5}" type="slidenum">
              <a:rPr lang="da-DK" smtClean="0"/>
              <a:t>‹nr.›</a:t>
            </a:fld>
            <a:endParaRPr lang="da-DK"/>
          </a:p>
        </p:txBody>
      </p:sp>
    </p:spTree>
    <p:extLst>
      <p:ext uri="{BB962C8B-B14F-4D97-AF65-F5344CB8AC3E}">
        <p14:creationId xmlns:p14="http://schemas.microsoft.com/office/powerpoint/2010/main" val="3067106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theguardian.com/uk/london" TargetMode="External"/><Relationship Id="rId1" Type="http://schemas.openxmlformats.org/officeDocument/2006/relationships/slideLayout" Target="../slideLayouts/slideLayout2.xml"/><Relationship Id="rId6" Type="http://schemas.openxmlformats.org/officeDocument/2006/relationships/hyperlink" Target="https://www.youtube.com/watch?v=-tbwrUYqytQ" TargetMode="External"/><Relationship Id="rId5" Type="http://schemas.openxmlformats.org/officeDocument/2006/relationships/hyperlink" Target="https://www.youtube.com/watch?v=IGQmdoK_ZfY" TargetMode="External"/><Relationship Id="rId4" Type="http://schemas.openxmlformats.org/officeDocument/2006/relationships/hyperlink" Target="https://www.youtube.com/watch?v=Im4goEsKwNU"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facebook.com/go.tv2.dk/videos/i-2014-blev-malthe-thomsen-anklaget-for-sexovergreb-mod-b%C3%B8rnehaveb%C3%B8rn-i-new-york/2467589716591723/" TargetMode="External"/><Relationship Id="rId2" Type="http://schemas.openxmlformats.org/officeDocument/2006/relationships/hyperlink" Target="https://www.youtube.com/watch?v=BzRBTxKImLE" TargetMode="External"/><Relationship Id="rId1" Type="http://schemas.openxmlformats.org/officeDocument/2006/relationships/slideLayout" Target="../slideLayouts/slideLayout2.xml"/><Relationship Id="rId4" Type="http://schemas.openxmlformats.org/officeDocument/2006/relationships/hyperlink" Target="https://www.facebook.com/go.tv2.dk/videos/hendes-s%C3%B8n-d%C3%B8de-af-blodprop-efter-retssag/777565717563318/"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hyperlink" Target="https://www.youtube.com/watch?v=H6n-L8w_wDQ"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ted.com/talks/elizabeth_loftus_how_reliable_is_your_memory" TargetMode="External"/><Relationship Id="rId2" Type="http://schemas.openxmlformats.org/officeDocument/2006/relationships/hyperlink" Target="https://www.youtube.com/watch?v=cTigrO3VPfo"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ekkofilm.dk/artikler/bornepsykologen-bag-jagten-star-frem/" TargetMode="External"/><Relationship Id="rId2" Type="http://schemas.openxmlformats.org/officeDocument/2006/relationships/hyperlink" Target="https://www.youtube.com/watch?v=_01BcKgwUrU" TargetMode="External"/><Relationship Id="rId1" Type="http://schemas.openxmlformats.org/officeDocument/2006/relationships/slideLayout" Target="../slideLayouts/slideLayout2.xml"/><Relationship Id="rId5" Type="http://schemas.openxmlformats.org/officeDocument/2006/relationships/hyperlink" Target="https://www.ekkofilm.dk/artikler/der-var-engang-en-fest/" TargetMode="External"/><Relationship Id="rId4" Type="http://schemas.openxmlformats.org/officeDocument/2006/relationships/hyperlink" Target="https://www.youtube.com/watch?v=RTIOQyjR4L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dr.dk/presse/dr-dokumentar-farlige-forklaringe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6CEA8E-97FC-4DF0-C8C2-B787AFBAE0A2}"/>
              </a:ext>
            </a:extLst>
          </p:cNvPr>
          <p:cNvSpPr>
            <a:spLocks noGrp="1"/>
          </p:cNvSpPr>
          <p:nvPr>
            <p:ph type="ctrTitle"/>
          </p:nvPr>
        </p:nvSpPr>
        <p:spPr/>
        <p:txBody>
          <a:bodyPr/>
          <a:lstStyle/>
          <a:p>
            <a:r>
              <a:rPr lang="da-DK" dirty="0"/>
              <a:t>Kan du stole på din hjerne? </a:t>
            </a:r>
          </a:p>
        </p:txBody>
      </p:sp>
      <p:sp>
        <p:nvSpPr>
          <p:cNvPr id="3" name="Undertitel 2">
            <a:extLst>
              <a:ext uri="{FF2B5EF4-FFF2-40B4-BE49-F238E27FC236}">
                <a16:creationId xmlns:a16="http://schemas.microsoft.com/office/drawing/2014/main" id="{3F2E143F-64CE-A664-97F6-DFFD1A182E29}"/>
              </a:ext>
            </a:extLst>
          </p:cNvPr>
          <p:cNvSpPr>
            <a:spLocks noGrp="1"/>
          </p:cNvSpPr>
          <p:nvPr>
            <p:ph type="subTitle" idx="1"/>
          </p:nvPr>
        </p:nvSpPr>
        <p:spPr/>
        <p:txBody>
          <a:bodyPr>
            <a:normAutofit/>
          </a:bodyPr>
          <a:lstStyle/>
          <a:p>
            <a:r>
              <a:rPr lang="da-DK" sz="3200" dirty="0"/>
              <a:t>Falske minder og falske anklager </a:t>
            </a:r>
          </a:p>
        </p:txBody>
      </p:sp>
    </p:spTree>
    <p:extLst>
      <p:ext uri="{BB962C8B-B14F-4D97-AF65-F5344CB8AC3E}">
        <p14:creationId xmlns:p14="http://schemas.microsoft.com/office/powerpoint/2010/main" val="3861187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470AB3-519E-07EF-E7C5-87817F7CD9F3}"/>
              </a:ext>
            </a:extLst>
          </p:cNvPr>
          <p:cNvSpPr>
            <a:spLocks noGrp="1"/>
          </p:cNvSpPr>
          <p:nvPr>
            <p:ph type="title"/>
          </p:nvPr>
        </p:nvSpPr>
        <p:spPr>
          <a:xfrm>
            <a:off x="838200" y="0"/>
            <a:ext cx="10515600" cy="1325563"/>
          </a:xfrm>
        </p:spPr>
        <p:txBody>
          <a:bodyPr>
            <a:normAutofit/>
          </a:bodyPr>
          <a:lstStyle/>
          <a:p>
            <a:r>
              <a:rPr lang="da-DK" sz="2800" b="1" dirty="0">
                <a:latin typeface="+mn-lt"/>
              </a:rPr>
              <a:t>Erindring = identitet</a:t>
            </a:r>
          </a:p>
        </p:txBody>
      </p:sp>
      <p:sp>
        <p:nvSpPr>
          <p:cNvPr id="3" name="Pladsholder til indhold 2">
            <a:extLst>
              <a:ext uri="{FF2B5EF4-FFF2-40B4-BE49-F238E27FC236}">
                <a16:creationId xmlns:a16="http://schemas.microsoft.com/office/drawing/2014/main" id="{2A6C15CE-526B-272A-5F7F-EA820BFBF883}"/>
              </a:ext>
            </a:extLst>
          </p:cNvPr>
          <p:cNvSpPr>
            <a:spLocks noGrp="1"/>
          </p:cNvSpPr>
          <p:nvPr>
            <p:ph idx="1"/>
          </p:nvPr>
        </p:nvSpPr>
        <p:spPr>
          <a:xfrm>
            <a:off x="838200" y="1325563"/>
            <a:ext cx="6298096" cy="5181462"/>
          </a:xfrm>
        </p:spPr>
        <p:txBody>
          <a:bodyPr>
            <a:noAutofit/>
          </a:bodyPr>
          <a:lstStyle/>
          <a:p>
            <a:r>
              <a:rPr lang="da-DK" sz="1800" dirty="0"/>
              <a:t>Tanken om at miste vores hukommelse - eller at få vished om at det, som vi mener at huske viser sig at være fejlagtigt er skræmmende. </a:t>
            </a:r>
          </a:p>
          <a:p>
            <a:r>
              <a:rPr lang="da-DK" sz="1800" dirty="0"/>
              <a:t>Uden erindring – ingen identitet.</a:t>
            </a:r>
          </a:p>
          <a:p>
            <a:r>
              <a:rPr lang="da-DK" sz="1800" dirty="0"/>
              <a:t>Hele vores  fornemmelse af at være et individ er bundet op på en nogenlunde sammenhængende fortælling om vores liv – alternativt er vi bare en rodet kæde af hændelser og handlinger – og det har vi svært ved at acceptere. </a:t>
            </a:r>
          </a:p>
          <a:p>
            <a:r>
              <a:rPr lang="da-DK" sz="1800" dirty="0"/>
              <a:t>Forskning – vores erindringer indeholder en stor grad af meddigtning. </a:t>
            </a:r>
            <a:r>
              <a:rPr lang="da-DK" sz="1800" b="0" i="0" dirty="0">
                <a:solidFill>
                  <a:srgbClr val="333333"/>
                </a:solidFill>
                <a:effectLst/>
              </a:rPr>
              <a:t>Vores hukommelse ikke blot er en affotografering af, hvad vi oplever. Det skal nærmere opfattes som en rekonstruktion. Vi sammensætter mindet ud fra de brudstykker, som vi husker og opbygger resten ud fra vores kognitive skemaer. </a:t>
            </a:r>
          </a:p>
          <a:p>
            <a:r>
              <a:rPr lang="da-DK" sz="1800" b="0" i="0" dirty="0">
                <a:solidFill>
                  <a:srgbClr val="333333"/>
                </a:solidFill>
                <a:effectLst/>
              </a:rPr>
              <a:t>Når vi senere bliver spurgt ind til mindet, husker vi disse sammensatte billeder og tror fejlagtigt, at det i virkeligheden har fundet sted. Det sker alt sammen helt ubevidst og er en naturlig del af, hvordan vores hukommelse fungerer.</a:t>
            </a:r>
            <a:endParaRPr lang="da-DK" sz="1800" dirty="0"/>
          </a:p>
        </p:txBody>
      </p:sp>
      <p:pic>
        <p:nvPicPr>
          <p:cNvPr id="3074" name="Picture 2" descr="Digitalt hukommelsestab: Danskerne er blandt de hårdest ramte i Europa -  ElektronikFOKUS">
            <a:extLst>
              <a:ext uri="{FF2B5EF4-FFF2-40B4-BE49-F238E27FC236}">
                <a16:creationId xmlns:a16="http://schemas.microsoft.com/office/drawing/2014/main" id="{F7CFA50E-E36E-F8F3-44F3-304566069B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5919" y="1355381"/>
            <a:ext cx="4438650" cy="23622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rindring">
            <a:extLst>
              <a:ext uri="{FF2B5EF4-FFF2-40B4-BE49-F238E27FC236}">
                <a16:creationId xmlns:a16="http://schemas.microsoft.com/office/drawing/2014/main" id="{DBD16D3A-38FE-281B-121C-414CCC3547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5920" y="3916294"/>
            <a:ext cx="4438649"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9081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1D6021-9209-415F-4243-925886B22153}"/>
              </a:ext>
            </a:extLst>
          </p:cNvPr>
          <p:cNvSpPr>
            <a:spLocks noGrp="1"/>
          </p:cNvSpPr>
          <p:nvPr>
            <p:ph type="title"/>
          </p:nvPr>
        </p:nvSpPr>
        <p:spPr/>
        <p:txBody>
          <a:bodyPr>
            <a:normAutofit/>
          </a:bodyPr>
          <a:lstStyle/>
          <a:p>
            <a:r>
              <a:rPr lang="da-DK" sz="2800" b="1" dirty="0">
                <a:latin typeface="+mn-lt"/>
              </a:rPr>
              <a:t>Hjernen digter</a:t>
            </a:r>
          </a:p>
        </p:txBody>
      </p:sp>
      <p:sp>
        <p:nvSpPr>
          <p:cNvPr id="3" name="Pladsholder til indhold 2">
            <a:extLst>
              <a:ext uri="{FF2B5EF4-FFF2-40B4-BE49-F238E27FC236}">
                <a16:creationId xmlns:a16="http://schemas.microsoft.com/office/drawing/2014/main" id="{211B6D22-7692-A40F-5DBC-7C09668535B5}"/>
              </a:ext>
            </a:extLst>
          </p:cNvPr>
          <p:cNvSpPr>
            <a:spLocks noGrp="1"/>
          </p:cNvSpPr>
          <p:nvPr>
            <p:ph idx="1"/>
          </p:nvPr>
        </p:nvSpPr>
        <p:spPr/>
        <p:txBody>
          <a:bodyPr>
            <a:normAutofit/>
          </a:bodyPr>
          <a:lstStyle/>
          <a:p>
            <a:r>
              <a:rPr lang="da-DK" sz="1800" b="0" i="0" dirty="0">
                <a:solidFill>
                  <a:srgbClr val="212529"/>
                </a:solidFill>
                <a:effectLst/>
              </a:rPr>
              <a:t>Tænk tilbage på en dag sidste sommer, hvor det var godt vejr. </a:t>
            </a:r>
          </a:p>
          <a:p>
            <a:r>
              <a:rPr lang="da-DK" sz="1800" b="0" i="0" dirty="0">
                <a:solidFill>
                  <a:srgbClr val="212529"/>
                </a:solidFill>
                <a:effectLst/>
              </a:rPr>
              <a:t>Hvad kan du huske fra dagen? </a:t>
            </a:r>
          </a:p>
          <a:p>
            <a:pPr marL="0" indent="0">
              <a:buNone/>
            </a:pPr>
            <a:endParaRPr lang="da-DK" sz="1800" b="0" i="0" dirty="0">
              <a:solidFill>
                <a:srgbClr val="212529"/>
              </a:solidFill>
              <a:effectLst/>
            </a:endParaRPr>
          </a:p>
          <a:p>
            <a:pPr marL="0" indent="0">
              <a:buNone/>
            </a:pPr>
            <a:r>
              <a:rPr lang="da-DK" sz="1800" b="0" i="0" dirty="0">
                <a:solidFill>
                  <a:srgbClr val="212529"/>
                </a:solidFill>
                <a:effectLst/>
              </a:rPr>
              <a:t>Når du skaber minder, gemmer hjernen ikke alle detaljer i din hukommelse. Den gemmer blot et stikord, og nogle få detaljer. Når man finder sine minder frem, hvad gør hjernen så med alle de detaljer den ikke har gemt? Den digter</a:t>
            </a:r>
            <a:r>
              <a:rPr lang="da-DK" sz="1800" dirty="0">
                <a:solidFill>
                  <a:srgbClr val="212529"/>
                </a:solidFill>
              </a:rPr>
              <a:t> (semantiske skemaer – hvad passer ind) </a:t>
            </a:r>
            <a:br>
              <a:rPr lang="da-DK" sz="1800" dirty="0"/>
            </a:br>
            <a:endParaRPr lang="da-DK" sz="1800" dirty="0"/>
          </a:p>
          <a:p>
            <a:endParaRPr lang="da-DK" sz="1800" dirty="0"/>
          </a:p>
        </p:txBody>
      </p:sp>
      <p:pic>
        <p:nvPicPr>
          <p:cNvPr id="6146" name="Picture 2" descr="Medaljer med hindbær | Madam Sif">
            <a:extLst>
              <a:ext uri="{FF2B5EF4-FFF2-40B4-BE49-F238E27FC236}">
                <a16:creationId xmlns:a16="http://schemas.microsoft.com/office/drawing/2014/main" id="{CE131BC0-38F7-A28D-4AD9-518E6A3D30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236" y="4338083"/>
            <a:ext cx="2000389" cy="200038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Nikoline - Spademanns Leksikon">
            <a:extLst>
              <a:ext uri="{FF2B5EF4-FFF2-40B4-BE49-F238E27FC236}">
                <a16:creationId xmlns:a16="http://schemas.microsoft.com/office/drawing/2014/main" id="{138F4200-8DD6-CD43-6ED0-41942E877F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2422" y="4018332"/>
            <a:ext cx="847060" cy="2839668"/>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Profil for Cafe Solskin">
            <a:extLst>
              <a:ext uri="{FF2B5EF4-FFF2-40B4-BE49-F238E27FC236}">
                <a16:creationId xmlns:a16="http://schemas.microsoft.com/office/drawing/2014/main" id="{55560388-BBAB-8A8C-9708-38F11C776E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6285" y="4474368"/>
            <a:ext cx="21336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Coop rosenbænk - Teak | Trendyfour">
            <a:extLst>
              <a:ext uri="{FF2B5EF4-FFF2-40B4-BE49-F238E27FC236}">
                <a16:creationId xmlns:a16="http://schemas.microsoft.com/office/drawing/2014/main" id="{657D499B-CEA9-DA72-E93D-AB9A32A65FF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9954"/>
          <a:stretch/>
        </p:blipFill>
        <p:spPr bwMode="auto">
          <a:xfrm>
            <a:off x="6096000" y="3885395"/>
            <a:ext cx="3153578" cy="2839667"/>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Havenyt.dk - Tulipaner skal tages op hvert år">
            <a:extLst>
              <a:ext uri="{FF2B5EF4-FFF2-40B4-BE49-F238E27FC236}">
                <a16:creationId xmlns:a16="http://schemas.microsoft.com/office/drawing/2014/main" id="{881217BE-29DE-D6EC-6A60-12A6E5104C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50895" y="4986956"/>
            <a:ext cx="2357091" cy="1505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7126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1BEB25-5536-78ED-DD89-AA908D5926BE}"/>
              </a:ext>
            </a:extLst>
          </p:cNvPr>
          <p:cNvSpPr>
            <a:spLocks noGrp="1"/>
          </p:cNvSpPr>
          <p:nvPr>
            <p:ph type="title"/>
          </p:nvPr>
        </p:nvSpPr>
        <p:spPr/>
        <p:txBody>
          <a:bodyPr>
            <a:normAutofit/>
          </a:bodyPr>
          <a:lstStyle/>
          <a:p>
            <a:r>
              <a:rPr lang="da-DK" sz="2800" b="1" dirty="0">
                <a:latin typeface="+mn-lt"/>
              </a:rPr>
              <a:t>Konsekvenser af at vores hukommelse snyder os </a:t>
            </a:r>
          </a:p>
        </p:txBody>
      </p:sp>
      <p:sp>
        <p:nvSpPr>
          <p:cNvPr id="3" name="Pladsholder til indhold 2">
            <a:extLst>
              <a:ext uri="{FF2B5EF4-FFF2-40B4-BE49-F238E27FC236}">
                <a16:creationId xmlns:a16="http://schemas.microsoft.com/office/drawing/2014/main" id="{765B8A46-3BB6-946F-DE37-1CFDB48B3BBA}"/>
              </a:ext>
            </a:extLst>
          </p:cNvPr>
          <p:cNvSpPr>
            <a:spLocks noGrp="1"/>
          </p:cNvSpPr>
          <p:nvPr>
            <p:ph idx="1"/>
          </p:nvPr>
        </p:nvSpPr>
        <p:spPr/>
        <p:txBody>
          <a:bodyPr>
            <a:normAutofit/>
          </a:bodyPr>
          <a:lstStyle/>
          <a:p>
            <a:r>
              <a:rPr lang="da-DK" sz="1800" b="0" i="0" dirty="0">
                <a:solidFill>
                  <a:srgbClr val="222222"/>
                </a:solidFill>
                <a:effectLst/>
              </a:rPr>
              <a:t>Ret uskyldigt at mindes somrene i mormors have på en bestemt måde – om det er sandt eller ej</a:t>
            </a:r>
          </a:p>
          <a:p>
            <a:endParaRPr lang="da-DK" sz="1800" dirty="0">
              <a:solidFill>
                <a:srgbClr val="222222"/>
              </a:solidFill>
            </a:endParaRPr>
          </a:p>
          <a:p>
            <a:r>
              <a:rPr lang="da-DK" sz="1800" dirty="0">
                <a:solidFill>
                  <a:srgbClr val="222222"/>
                </a:solidFill>
              </a:rPr>
              <a:t>M</a:t>
            </a:r>
            <a:r>
              <a:rPr lang="da-DK" sz="1800" b="0" i="0" dirty="0">
                <a:solidFill>
                  <a:srgbClr val="222222"/>
                </a:solidFill>
                <a:effectLst/>
              </a:rPr>
              <a:t>en det er problematisk for den rolle, erindringer spiller i vidneudsagn, falske tilståelser og fortrængte traumer. </a:t>
            </a:r>
          </a:p>
          <a:p>
            <a:pPr algn="l">
              <a:buNone/>
            </a:pPr>
            <a:endParaRPr lang="da-DK" sz="1800" dirty="0"/>
          </a:p>
        </p:txBody>
      </p:sp>
    </p:spTree>
    <p:extLst>
      <p:ext uri="{BB962C8B-B14F-4D97-AF65-F5344CB8AC3E}">
        <p14:creationId xmlns:p14="http://schemas.microsoft.com/office/powerpoint/2010/main" val="2990085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AA1942-16AF-D73C-C6AC-BE98999C494A}"/>
              </a:ext>
            </a:extLst>
          </p:cNvPr>
          <p:cNvSpPr>
            <a:spLocks noGrp="1"/>
          </p:cNvSpPr>
          <p:nvPr>
            <p:ph type="title"/>
          </p:nvPr>
        </p:nvSpPr>
        <p:spPr/>
        <p:txBody>
          <a:bodyPr>
            <a:normAutofit/>
          </a:bodyPr>
          <a:lstStyle/>
          <a:p>
            <a:r>
              <a:rPr lang="da-DK" sz="2800" b="1" dirty="0">
                <a:latin typeface="+mn-lt"/>
              </a:rPr>
              <a:t>Utroværdige vidneudsagn </a:t>
            </a:r>
          </a:p>
        </p:txBody>
      </p:sp>
      <p:sp>
        <p:nvSpPr>
          <p:cNvPr id="3" name="Pladsholder til indhold 2">
            <a:extLst>
              <a:ext uri="{FF2B5EF4-FFF2-40B4-BE49-F238E27FC236}">
                <a16:creationId xmlns:a16="http://schemas.microsoft.com/office/drawing/2014/main" id="{8E442989-DDBC-DB85-192B-25E91E6ED187}"/>
              </a:ext>
            </a:extLst>
          </p:cNvPr>
          <p:cNvSpPr>
            <a:spLocks noGrp="1"/>
          </p:cNvSpPr>
          <p:nvPr>
            <p:ph idx="1"/>
          </p:nvPr>
        </p:nvSpPr>
        <p:spPr/>
        <p:txBody>
          <a:bodyPr>
            <a:normAutofit/>
          </a:bodyPr>
          <a:lstStyle/>
          <a:p>
            <a:r>
              <a:rPr lang="da-DK" sz="1800" b="0" i="0" dirty="0">
                <a:solidFill>
                  <a:srgbClr val="222222"/>
                </a:solidFill>
                <a:effectLst/>
              </a:rPr>
              <a:t>Det er efterhånden en kendt sag, at vidneudsagn er problematiske, især hvad angår detaljer. Og detaljer kan være vigtige i forbindelse med opklaring af forbrydelser. </a:t>
            </a:r>
          </a:p>
          <a:p>
            <a:r>
              <a:rPr lang="da-DK" sz="1800" b="0" i="0" dirty="0">
                <a:solidFill>
                  <a:srgbClr val="222222"/>
                </a:solidFill>
                <a:effectLst/>
              </a:rPr>
              <a:t>Hukommelsen er påvirket af stereotyper - et af de klassiske eksempler viste, at vidner til en konflikt mellem en sort og en hvid amerikaner ofte tilskrev den sorte at være den aggressive. Og efter at have set et billede, hvor en hvid mand truer en sort med en kniv, mente mange senere, at det var </a:t>
            </a:r>
            <a:r>
              <a:rPr lang="da-DK" sz="1800" dirty="0">
                <a:solidFill>
                  <a:srgbClr val="222222"/>
                </a:solidFill>
              </a:rPr>
              <a:t>omvendt.</a:t>
            </a:r>
            <a:r>
              <a:rPr lang="da-DK" sz="1800" b="0" i="0" dirty="0">
                <a:solidFill>
                  <a:srgbClr val="222222"/>
                </a:solidFill>
                <a:effectLst/>
              </a:rPr>
              <a:t> </a:t>
            </a:r>
          </a:p>
          <a:p>
            <a:endParaRPr lang="da-DK" dirty="0"/>
          </a:p>
        </p:txBody>
      </p:sp>
      <p:sp>
        <p:nvSpPr>
          <p:cNvPr id="5" name="Tekstfelt 4">
            <a:extLst>
              <a:ext uri="{FF2B5EF4-FFF2-40B4-BE49-F238E27FC236}">
                <a16:creationId xmlns:a16="http://schemas.microsoft.com/office/drawing/2014/main" id="{A6433749-A51E-9FD4-32FD-8B9F575C1351}"/>
              </a:ext>
            </a:extLst>
          </p:cNvPr>
          <p:cNvSpPr txBox="1"/>
          <p:nvPr/>
        </p:nvSpPr>
        <p:spPr>
          <a:xfrm>
            <a:off x="5992466" y="5121275"/>
            <a:ext cx="6096000" cy="2123658"/>
          </a:xfrm>
          <a:prstGeom prst="rect">
            <a:avLst/>
          </a:prstGeom>
          <a:noFill/>
        </p:spPr>
        <p:txBody>
          <a:bodyPr wrap="square">
            <a:spAutoFit/>
          </a:bodyPr>
          <a:lstStyle/>
          <a:p>
            <a:pPr algn="l" fontAlgn="base">
              <a:buNone/>
            </a:pPr>
            <a:r>
              <a:rPr lang="en-US" sz="1600" b="0" i="0" dirty="0">
                <a:solidFill>
                  <a:srgbClr val="121212"/>
                </a:solidFill>
                <a:effectLst/>
              </a:rPr>
              <a:t>The Black Lives Matter demonstrator who carried a counter-protester to safety during Saturday’s protests in </a:t>
            </a:r>
            <a:r>
              <a:rPr lang="en-US" sz="1600" b="0" i="0" u="none" strike="noStrike" dirty="0">
                <a:solidFill>
                  <a:srgbClr val="121212"/>
                </a:solidFill>
                <a:effectLst/>
                <a:hlinkClick r:id="rId2"/>
              </a:rPr>
              <a:t>London</a:t>
            </a:r>
            <a:r>
              <a:rPr lang="en-US" sz="1600" b="0" i="0" dirty="0">
                <a:solidFill>
                  <a:srgbClr val="121212"/>
                </a:solidFill>
                <a:effectLst/>
              </a:rPr>
              <a:t> has spoken out about the moment he decided to intervene to help the man.</a:t>
            </a:r>
          </a:p>
          <a:p>
            <a:pPr algn="l" fontAlgn="base">
              <a:buNone/>
            </a:pPr>
            <a:r>
              <a:rPr lang="en-US" sz="1600" b="0" i="0" dirty="0">
                <a:solidFill>
                  <a:srgbClr val="121212"/>
                </a:solidFill>
                <a:effectLst/>
              </a:rPr>
              <a:t>Describing his decision to step in, Patrick Hutchinson said: “His life was under threat, so I just went under, scooped him up, put him on my shoulders and started marching towards the police with him.”</a:t>
            </a:r>
          </a:p>
          <a:p>
            <a:pPr>
              <a:buNone/>
            </a:pPr>
            <a:br>
              <a:rPr lang="en-US" dirty="0"/>
            </a:br>
            <a:endParaRPr lang="da-DK" dirty="0"/>
          </a:p>
        </p:txBody>
      </p:sp>
      <p:pic>
        <p:nvPicPr>
          <p:cNvPr id="4100" name="Picture 4" descr="Patrick Hutchinson carries the injured man near Waterloo station in London. ">
            <a:extLst>
              <a:ext uri="{FF2B5EF4-FFF2-40B4-BE49-F238E27FC236}">
                <a16:creationId xmlns:a16="http://schemas.microsoft.com/office/drawing/2014/main" id="{46C8338F-03ED-3EE5-B3D7-ACFE32EA61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8334" y="3749675"/>
            <a:ext cx="4572000" cy="2743200"/>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A56E7348-9272-23CF-0696-B90D3E990034}"/>
              </a:ext>
            </a:extLst>
          </p:cNvPr>
          <p:cNvSpPr txBox="1"/>
          <p:nvPr/>
        </p:nvSpPr>
        <p:spPr>
          <a:xfrm>
            <a:off x="5990810" y="3366949"/>
            <a:ext cx="5695122" cy="2031325"/>
          </a:xfrm>
          <a:prstGeom prst="rect">
            <a:avLst/>
          </a:prstGeom>
          <a:noFill/>
        </p:spPr>
        <p:txBody>
          <a:bodyPr wrap="square">
            <a:spAutoFit/>
          </a:bodyPr>
          <a:lstStyle/>
          <a:p>
            <a:r>
              <a:rPr lang="da-DK" dirty="0"/>
              <a:t>Are </a:t>
            </a:r>
            <a:r>
              <a:rPr lang="da-DK" dirty="0" err="1"/>
              <a:t>you</a:t>
            </a:r>
            <a:r>
              <a:rPr lang="da-DK" dirty="0"/>
              <a:t> a </a:t>
            </a:r>
            <a:r>
              <a:rPr lang="da-DK" dirty="0" err="1"/>
              <a:t>good</a:t>
            </a:r>
            <a:r>
              <a:rPr lang="da-DK" dirty="0"/>
              <a:t> </a:t>
            </a:r>
            <a:r>
              <a:rPr lang="da-DK" dirty="0" err="1"/>
              <a:t>witness</a:t>
            </a:r>
            <a:r>
              <a:rPr lang="da-DK" dirty="0"/>
              <a:t>? </a:t>
            </a:r>
          </a:p>
          <a:p>
            <a:r>
              <a:rPr lang="da-DK" dirty="0">
                <a:hlinkClick r:id="rId4"/>
              </a:rPr>
              <a:t>https://www.youtube.com/watch?v=Im4goEsKwNU</a:t>
            </a:r>
            <a:r>
              <a:rPr lang="da-DK" dirty="0"/>
              <a:t> (3.47) </a:t>
            </a:r>
            <a:endParaRPr lang="da-DK" dirty="0">
              <a:hlinkClick r:id="rId5"/>
            </a:endParaRPr>
          </a:p>
          <a:p>
            <a:r>
              <a:rPr lang="da-DK" dirty="0">
                <a:hlinkClick r:id="rId5"/>
              </a:rPr>
              <a:t>https://www.youtube.com/watch?v=IGQmdoK_ZfY</a:t>
            </a:r>
            <a:endParaRPr lang="da-DK" dirty="0"/>
          </a:p>
          <a:p>
            <a:r>
              <a:rPr lang="en-US" dirty="0">
                <a:hlinkClick r:id="rId6"/>
              </a:rPr>
              <a:t>EYE WITNESS TESTIMONY - Loftus &amp; Palmer (1974) Car Crash Experiment - Cognitive Psychology</a:t>
            </a:r>
            <a:r>
              <a:rPr lang="en-US" dirty="0"/>
              <a:t> (7.47 min.) </a:t>
            </a:r>
            <a:endParaRPr lang="da-DK" dirty="0"/>
          </a:p>
          <a:p>
            <a:endParaRPr lang="da-DK" dirty="0"/>
          </a:p>
        </p:txBody>
      </p:sp>
    </p:spTree>
    <p:extLst>
      <p:ext uri="{BB962C8B-B14F-4D97-AF65-F5344CB8AC3E}">
        <p14:creationId xmlns:p14="http://schemas.microsoft.com/office/powerpoint/2010/main" val="3777743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7DD29D-AFE9-94AF-6393-97190FD730A7}"/>
              </a:ext>
            </a:extLst>
          </p:cNvPr>
          <p:cNvSpPr>
            <a:spLocks noGrp="1"/>
          </p:cNvSpPr>
          <p:nvPr>
            <p:ph type="title"/>
          </p:nvPr>
        </p:nvSpPr>
        <p:spPr/>
        <p:txBody>
          <a:bodyPr>
            <a:normAutofit/>
          </a:bodyPr>
          <a:lstStyle/>
          <a:p>
            <a:r>
              <a:rPr lang="da-DK" sz="2800" b="1" i="0" dirty="0">
                <a:solidFill>
                  <a:srgbClr val="222222"/>
                </a:solidFill>
                <a:effectLst/>
                <a:latin typeface="+mn-lt"/>
              </a:rPr>
              <a:t>Falske tilståelser</a:t>
            </a:r>
            <a:endParaRPr lang="da-DK" sz="2800" dirty="0">
              <a:latin typeface="+mn-lt"/>
            </a:endParaRPr>
          </a:p>
        </p:txBody>
      </p:sp>
      <p:sp>
        <p:nvSpPr>
          <p:cNvPr id="3" name="Pladsholder til indhold 2">
            <a:extLst>
              <a:ext uri="{FF2B5EF4-FFF2-40B4-BE49-F238E27FC236}">
                <a16:creationId xmlns:a16="http://schemas.microsoft.com/office/drawing/2014/main" id="{71DDA14D-DBD5-4AD0-116A-A75FB331F7B8}"/>
              </a:ext>
            </a:extLst>
          </p:cNvPr>
          <p:cNvSpPr>
            <a:spLocks noGrp="1"/>
          </p:cNvSpPr>
          <p:nvPr>
            <p:ph idx="1"/>
          </p:nvPr>
        </p:nvSpPr>
        <p:spPr/>
        <p:txBody>
          <a:bodyPr>
            <a:normAutofit lnSpcReduction="10000"/>
          </a:bodyPr>
          <a:lstStyle/>
          <a:p>
            <a:r>
              <a:rPr lang="da-DK" sz="1800" b="0" i="0" dirty="0">
                <a:solidFill>
                  <a:srgbClr val="222222"/>
                </a:solidFill>
                <a:effectLst/>
              </a:rPr>
              <a:t>Falske tilståelser = anklagede under forhør tilstår ting, de ikke har gjort.</a:t>
            </a:r>
          </a:p>
          <a:p>
            <a:r>
              <a:rPr lang="da-DK" sz="1800" b="0" i="0" dirty="0">
                <a:solidFill>
                  <a:srgbClr val="222222"/>
                </a:solidFill>
                <a:effectLst/>
              </a:rPr>
              <a:t>Reid-afhøringsteknik (USA) = manipulation, løgne om bevismateriale og falske løfter om strafnedsættelse er tilladt. Dette er forbudt i Danmark og mange europæiske lande.</a:t>
            </a:r>
          </a:p>
          <a:p>
            <a:r>
              <a:rPr lang="da-DK" sz="1800" dirty="0">
                <a:solidFill>
                  <a:srgbClr val="222222"/>
                </a:solidFill>
              </a:rPr>
              <a:t>Dansk Malthe Thomsen </a:t>
            </a:r>
            <a:r>
              <a:rPr lang="da-DK" sz="1800" b="0" i="0" dirty="0">
                <a:solidFill>
                  <a:srgbClr val="222222"/>
                </a:solidFill>
                <a:effectLst/>
              </a:rPr>
              <a:t>blev i 2014 anklaget af en kollega for at have gjort seksuelle tilnærmelser til børnene i den børnehave, hvor han arbejdede i New York. Hans andre kolleger vidste, at det ikke havde noget på sig, men politiet tog anklagen så alvorligt, at de afhørte ham med Reid-teknikken. De fortalte, at de havde videooptagelser af, at han fik børnene til at gramse ham i skridtet, og de fortalte, at hvis bare han indrømmede det, ville han slippe med en psykologisk behandling. Begge dele var løgn. Til sidst knækkede Malthe Thomsen psykisk og sagde, at hvis de havde det på video, så måtte der vel være noget om det. Herefter røg han i varetægtsfængsel med hårde forbrydere, indtil den danskfødte advokat Jane Fisher-Byrialsen med speciale i netop falske tilståelser fik ham pure frikendt. I september 2016 blev han tildelt en erstatning på </a:t>
            </a:r>
            <a:r>
              <a:rPr lang="da-DK" sz="1800" dirty="0">
                <a:solidFill>
                  <a:srgbClr val="222222"/>
                </a:solidFill>
              </a:rPr>
              <a:t>500.000 kroner.</a:t>
            </a:r>
          </a:p>
          <a:p>
            <a:r>
              <a:rPr lang="da-DK" sz="1800" b="0" i="0" dirty="0">
                <a:solidFill>
                  <a:srgbClr val="222222"/>
                </a:solidFill>
                <a:effectLst/>
              </a:rPr>
              <a:t>Malthe Thomsen - </a:t>
            </a:r>
            <a:r>
              <a:rPr lang="da-DK" sz="1800" b="0" i="0" dirty="0">
                <a:solidFill>
                  <a:srgbClr val="222222"/>
                </a:solidFill>
                <a:effectLst/>
                <a:hlinkClick r:id="rId2"/>
              </a:rPr>
              <a:t>https://www.youtube.com/watch?v=BzRBTxKImLE</a:t>
            </a:r>
            <a:r>
              <a:rPr lang="da-DK" sz="1800" b="0" i="0" dirty="0">
                <a:solidFill>
                  <a:srgbClr val="222222"/>
                </a:solidFill>
                <a:effectLst/>
              </a:rPr>
              <a:t> + </a:t>
            </a:r>
            <a:r>
              <a:rPr lang="da-DK" sz="1800" b="0" i="0" dirty="0">
                <a:solidFill>
                  <a:srgbClr val="222222"/>
                </a:solidFill>
                <a:effectLst/>
                <a:hlinkClick r:id="rId3"/>
              </a:rPr>
              <a:t>https://www.facebook.com/go.tv2.dk/videos/i-2014-blev-malthe-thomsen-anklaget-for-sexovergreb-mod-b%C3%B8rnehaveb%C3%B8rn-i-new-york/2467589716591723/</a:t>
            </a:r>
            <a:r>
              <a:rPr lang="da-DK" sz="1800" b="0" i="0" dirty="0">
                <a:solidFill>
                  <a:srgbClr val="222222"/>
                </a:solidFill>
                <a:effectLst/>
              </a:rPr>
              <a:t> + </a:t>
            </a:r>
            <a:r>
              <a:rPr lang="da-DK" sz="1800" b="0" i="0" dirty="0">
                <a:solidFill>
                  <a:srgbClr val="222222"/>
                </a:solidFill>
                <a:effectLst/>
                <a:hlinkClick r:id="rId4"/>
              </a:rPr>
              <a:t>https://www.facebook.com/go.tv2.dk/videos/hendes-s%C3%B8n-d%C3%B8de-af-blodprop-efter-retssag/777565717563318/</a:t>
            </a:r>
            <a:r>
              <a:rPr lang="da-DK" sz="1800" b="0" i="0" dirty="0">
                <a:solidFill>
                  <a:srgbClr val="222222"/>
                </a:solidFill>
                <a:effectLst/>
              </a:rPr>
              <a:t> (0.35 min.) </a:t>
            </a:r>
          </a:p>
          <a:p>
            <a:endParaRPr lang="da-DK" sz="1800" b="0" i="0" dirty="0">
              <a:solidFill>
                <a:srgbClr val="222222"/>
              </a:solidFill>
              <a:effectLst/>
            </a:endParaRPr>
          </a:p>
          <a:p>
            <a:endParaRPr lang="da-DK" sz="1800" b="0" i="0" dirty="0">
              <a:solidFill>
                <a:srgbClr val="222222"/>
              </a:solidFill>
              <a:effectLst/>
            </a:endParaRPr>
          </a:p>
          <a:p>
            <a:endParaRPr lang="da-DK" sz="1800" dirty="0"/>
          </a:p>
        </p:txBody>
      </p:sp>
    </p:spTree>
    <p:extLst>
      <p:ext uri="{BB962C8B-B14F-4D97-AF65-F5344CB8AC3E}">
        <p14:creationId xmlns:p14="http://schemas.microsoft.com/office/powerpoint/2010/main" val="724828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A66763-5EF3-C2FB-B1A1-7F7F866816C6}"/>
              </a:ext>
            </a:extLst>
          </p:cNvPr>
          <p:cNvSpPr>
            <a:spLocks noGrp="1"/>
          </p:cNvSpPr>
          <p:nvPr>
            <p:ph type="title"/>
          </p:nvPr>
        </p:nvSpPr>
        <p:spPr/>
        <p:txBody>
          <a:bodyPr>
            <a:normAutofit/>
          </a:bodyPr>
          <a:lstStyle/>
          <a:p>
            <a:r>
              <a:rPr lang="da-DK" sz="2800" b="1" dirty="0"/>
              <a:t>Fortrængte traumer </a:t>
            </a:r>
          </a:p>
        </p:txBody>
      </p:sp>
      <p:sp>
        <p:nvSpPr>
          <p:cNvPr id="3" name="Pladsholder til indhold 2">
            <a:extLst>
              <a:ext uri="{FF2B5EF4-FFF2-40B4-BE49-F238E27FC236}">
                <a16:creationId xmlns:a16="http://schemas.microsoft.com/office/drawing/2014/main" id="{9E7C7540-02F8-C690-9AE2-938329D0B824}"/>
              </a:ext>
            </a:extLst>
          </p:cNvPr>
          <p:cNvSpPr>
            <a:spLocks noGrp="1"/>
          </p:cNvSpPr>
          <p:nvPr>
            <p:ph idx="1"/>
          </p:nvPr>
        </p:nvSpPr>
        <p:spPr>
          <a:xfrm>
            <a:off x="808383" y="1815686"/>
            <a:ext cx="8723243" cy="4351338"/>
          </a:xfrm>
        </p:spPr>
        <p:txBody>
          <a:bodyPr>
            <a:normAutofit lnSpcReduction="10000"/>
          </a:bodyPr>
          <a:lstStyle/>
          <a:p>
            <a:pPr marL="0" indent="0">
              <a:buNone/>
            </a:pPr>
            <a:r>
              <a:rPr lang="da-DK" sz="2000" dirty="0">
                <a:effectLst/>
              </a:rPr>
              <a:t>Antagelse - traumatiske begivenheder fortrænges og i stedet viser sig som forskellige psykiske forstyrrelser. </a:t>
            </a:r>
          </a:p>
          <a:p>
            <a:pPr marL="0" indent="0">
              <a:buNone/>
            </a:pPr>
            <a:endParaRPr lang="da-DK" sz="2000" dirty="0">
              <a:effectLst/>
            </a:endParaRPr>
          </a:p>
          <a:p>
            <a:pPr marL="0" indent="0">
              <a:buNone/>
            </a:pPr>
            <a:r>
              <a:rPr lang="da-DK" sz="2000" dirty="0">
                <a:effectLst/>
              </a:rPr>
              <a:t>For at behandle disse psykiske lidelser mente man, at man skulle grave de fortrængte minder frem og gennemarbejde traumet. Derfor foreslog mange psykoterapeuter deres klienter, at deres depression, angst e.l. kunne skyldes, at de f.eks. havde været udsat for traumatiserende seksuelle overgreb som barn. Hvis klienterne ikke havde nogen erindring om overgreb, fik de ofte at vide, at det skyldtes fortrængning, men at de ved gentagne gange at snakke om og forsøge at huske noget om et eventuelt overgreb ville kunne finde erindringen frem og behandle den. </a:t>
            </a:r>
          </a:p>
          <a:p>
            <a:pPr marL="0" indent="0">
              <a:buNone/>
            </a:pPr>
            <a:endParaRPr lang="da-DK" sz="2000" dirty="0">
              <a:effectLst/>
            </a:endParaRPr>
          </a:p>
          <a:p>
            <a:pPr marL="0" indent="0">
              <a:buNone/>
            </a:pPr>
            <a:r>
              <a:rPr lang="da-DK" sz="2000" dirty="0">
                <a:effectLst/>
              </a:rPr>
              <a:t>I det følgende årti (1980’erne) blev der afdækket tusindvis af "fortrængte erindringer" om seksuelle overgreb, som alene i USA førte til 803 retssager. Indholdet og antallet af disse anklager begyndte dog at vække skepsis. </a:t>
            </a:r>
          </a:p>
          <a:p>
            <a:endParaRPr lang="da-DK" sz="2000" dirty="0"/>
          </a:p>
        </p:txBody>
      </p:sp>
      <p:pic>
        <p:nvPicPr>
          <p:cNvPr id="5122" name="Picture 2" descr="Hearthome - Kroppen husker❤️ Gamle, fortrængte traumer kan forstyrre vores  liv. Jeg kan hjælpe med at få sat et kærligt blik på dem og få dem sundt  integreret. | Facebook">
            <a:extLst>
              <a:ext uri="{FF2B5EF4-FFF2-40B4-BE49-F238E27FC236}">
                <a16:creationId xmlns:a16="http://schemas.microsoft.com/office/drawing/2014/main" id="{F26039EE-F9CA-DB23-1004-FB8794430A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99582" y="498044"/>
            <a:ext cx="1914525" cy="239077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Jeg kan se lyset af Birne Dalbjerg (f. 1955)">
            <a:extLst>
              <a:ext uri="{FF2B5EF4-FFF2-40B4-BE49-F238E27FC236}">
                <a16:creationId xmlns:a16="http://schemas.microsoft.com/office/drawing/2014/main" id="{ED749461-CAE8-9DE0-DE0D-341D1D128B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99583" y="3092341"/>
            <a:ext cx="1914524" cy="2390775"/>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3FBD1FE9-3A1A-6F65-3BC9-5B44AE67CDF4}"/>
              </a:ext>
            </a:extLst>
          </p:cNvPr>
          <p:cNvSpPr txBox="1"/>
          <p:nvPr/>
        </p:nvSpPr>
        <p:spPr>
          <a:xfrm>
            <a:off x="9899582" y="5488602"/>
            <a:ext cx="2176461" cy="1200329"/>
          </a:xfrm>
          <a:prstGeom prst="rect">
            <a:avLst/>
          </a:prstGeom>
          <a:noFill/>
        </p:spPr>
        <p:txBody>
          <a:bodyPr wrap="square">
            <a:spAutoFit/>
          </a:bodyPr>
          <a:lstStyle/>
          <a:p>
            <a:r>
              <a:rPr lang="da-DK" dirty="0">
                <a:hlinkClick r:id="rId4"/>
              </a:rPr>
              <a:t>https://www.youtube.com/watch?v=H6n-L8w_wDQ</a:t>
            </a:r>
            <a:endParaRPr lang="da-DK" dirty="0"/>
          </a:p>
          <a:p>
            <a:r>
              <a:rPr lang="da-DK" dirty="0"/>
              <a:t>30.48 – 38.30 min.</a:t>
            </a:r>
          </a:p>
        </p:txBody>
      </p:sp>
    </p:spTree>
    <p:extLst>
      <p:ext uri="{BB962C8B-B14F-4D97-AF65-F5344CB8AC3E}">
        <p14:creationId xmlns:p14="http://schemas.microsoft.com/office/powerpoint/2010/main" val="2503115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890B4B-1996-FA23-02E9-B6BE533994E9}"/>
              </a:ext>
            </a:extLst>
          </p:cNvPr>
          <p:cNvSpPr>
            <a:spLocks noGrp="1"/>
          </p:cNvSpPr>
          <p:nvPr>
            <p:ph type="title"/>
          </p:nvPr>
        </p:nvSpPr>
        <p:spPr/>
        <p:txBody>
          <a:bodyPr>
            <a:normAutofit/>
          </a:bodyPr>
          <a:lstStyle/>
          <a:p>
            <a:r>
              <a:rPr lang="da-DK" sz="2800" b="1" dirty="0"/>
              <a:t>Falske minder </a:t>
            </a:r>
          </a:p>
        </p:txBody>
      </p:sp>
      <p:sp>
        <p:nvSpPr>
          <p:cNvPr id="3" name="Pladsholder til indhold 2">
            <a:extLst>
              <a:ext uri="{FF2B5EF4-FFF2-40B4-BE49-F238E27FC236}">
                <a16:creationId xmlns:a16="http://schemas.microsoft.com/office/drawing/2014/main" id="{7ED62AD0-47E4-0060-ADBB-CAC76A1E8F35}"/>
              </a:ext>
            </a:extLst>
          </p:cNvPr>
          <p:cNvSpPr>
            <a:spLocks noGrp="1"/>
          </p:cNvSpPr>
          <p:nvPr>
            <p:ph idx="1"/>
          </p:nvPr>
        </p:nvSpPr>
        <p:spPr>
          <a:xfrm>
            <a:off x="838200" y="1825624"/>
            <a:ext cx="10515600" cy="4923045"/>
          </a:xfrm>
        </p:spPr>
        <p:txBody>
          <a:bodyPr>
            <a:normAutofit fontScale="92500" lnSpcReduction="20000"/>
          </a:bodyPr>
          <a:lstStyle/>
          <a:p>
            <a:r>
              <a:rPr lang="da-DK" sz="1900" dirty="0"/>
              <a:t>Man diskuterer stadig i psykologi-kredse, om det er muligt og i så fald, hvor svært eller nemt, det er at plante falske minder om fx overgreb.</a:t>
            </a:r>
          </a:p>
          <a:p>
            <a:pPr marL="0" indent="0">
              <a:buNone/>
            </a:pPr>
            <a:endParaRPr lang="da-DK" sz="1900" dirty="0"/>
          </a:p>
          <a:p>
            <a:r>
              <a:rPr lang="da-DK" sz="1900" i="0" dirty="0">
                <a:solidFill>
                  <a:srgbClr val="222222"/>
                </a:solidFill>
                <a:effectLst/>
              </a:rPr>
              <a:t>Falske erindringer = at huske noget, der aldrig er sket, men som vi er blevet manipuleret eller ansporet til at tro er sket for os.</a:t>
            </a:r>
          </a:p>
          <a:p>
            <a:endParaRPr lang="da-DK" sz="1900" dirty="0">
              <a:solidFill>
                <a:srgbClr val="222222"/>
              </a:solidFill>
            </a:endParaRPr>
          </a:p>
          <a:p>
            <a:r>
              <a:rPr kumimoji="0" lang="da-DK" altLang="da-DK" sz="1900" i="0" u="none" strike="noStrike" cap="none" normalizeH="0" baseline="0" dirty="0">
                <a:ln>
                  <a:noFill/>
                </a:ln>
                <a:solidFill>
                  <a:srgbClr val="222222"/>
                </a:solidFill>
                <a:effectLst/>
              </a:rPr>
              <a:t>Når en falsk erindring skal plantes hos en forsøgsperson, skal erindringen først gøres plausibel, dernæst skal detaljer, sansninger og følelser knyttes til den.</a:t>
            </a:r>
          </a:p>
          <a:p>
            <a:endParaRPr lang="da-DK" sz="1900" dirty="0">
              <a:solidFill>
                <a:srgbClr val="222222"/>
              </a:solidFill>
            </a:endParaRPr>
          </a:p>
          <a:p>
            <a:r>
              <a:rPr lang="da-DK" sz="1900" dirty="0">
                <a:solidFill>
                  <a:srgbClr val="333333"/>
                </a:solidFill>
              </a:rPr>
              <a:t>T</a:t>
            </a:r>
            <a:r>
              <a:rPr lang="da-DK" sz="1900" i="0" dirty="0">
                <a:solidFill>
                  <a:srgbClr val="333333"/>
                </a:solidFill>
                <a:effectLst/>
              </a:rPr>
              <a:t>ror du, at du vil kunne narres til at huske noget, som i virkeligheden slet ikke er sket? Er du bevidst om, at det er sket for dig? </a:t>
            </a:r>
          </a:p>
          <a:p>
            <a:endParaRPr kumimoji="0" lang="da-DK" altLang="da-DK" sz="1900" i="0" u="none" strike="noStrike" cap="none" normalizeH="0" baseline="0" dirty="0">
              <a:ln>
                <a:noFill/>
              </a:ln>
              <a:solidFill>
                <a:schemeClr val="tx1"/>
              </a:solidFill>
              <a:effectLst/>
            </a:endParaRPr>
          </a:p>
          <a:p>
            <a:r>
              <a:rPr lang="en-US" sz="1900" dirty="0"/>
              <a:t>False memories experiment: </a:t>
            </a:r>
            <a:r>
              <a:rPr lang="en-US" sz="1900" dirty="0">
                <a:hlinkClick r:id="rId2"/>
              </a:rPr>
              <a:t>Loftus and Pickrell's False Memory Experiment: The Creation of Memories</a:t>
            </a:r>
            <a:r>
              <a:rPr lang="en-US" sz="1900" dirty="0"/>
              <a:t> (1.05 min.)  </a:t>
            </a:r>
          </a:p>
          <a:p>
            <a:pPr algn="l">
              <a:buNone/>
            </a:pPr>
            <a:r>
              <a:rPr lang="en-US" sz="1900" i="0" dirty="0">
                <a:solidFill>
                  <a:srgbClr val="0F0F0F"/>
                </a:solidFill>
                <a:effectLst/>
              </a:rPr>
              <a:t>	TED-talk om </a:t>
            </a:r>
            <a:r>
              <a:rPr lang="en-US" sz="1900" i="0" dirty="0" err="1">
                <a:solidFill>
                  <a:srgbClr val="0F0F0F"/>
                </a:solidFill>
                <a:effectLst/>
              </a:rPr>
              <a:t>falske</a:t>
            </a:r>
            <a:r>
              <a:rPr lang="en-US" sz="1900" i="0" dirty="0">
                <a:solidFill>
                  <a:srgbClr val="0F0F0F"/>
                </a:solidFill>
                <a:effectLst/>
              </a:rPr>
              <a:t> minder </a:t>
            </a:r>
            <a:r>
              <a:rPr lang="en-US" sz="1900" dirty="0">
                <a:solidFill>
                  <a:srgbClr val="0F0F0F"/>
                </a:solidFill>
              </a:rPr>
              <a:t>- </a:t>
            </a:r>
            <a:r>
              <a:rPr lang="en-US" sz="1900" i="0" dirty="0">
                <a:solidFill>
                  <a:srgbClr val="0F0F0F"/>
                </a:solidFill>
                <a:effectLst/>
              </a:rPr>
              <a:t>How reliable is your memory? | Elizabeth Loftus: </a:t>
            </a:r>
            <a:r>
              <a:rPr lang="en-US" sz="1900" i="0" dirty="0">
                <a:solidFill>
                  <a:srgbClr val="0F0F0F"/>
                </a:solidFill>
                <a:effectLst/>
                <a:hlinkClick r:id="rId3"/>
              </a:rPr>
              <a:t>https://www.ted.com/talks/elizabeth_loftus_how_reliable_is_your_memory</a:t>
            </a:r>
            <a:r>
              <a:rPr lang="en-US" sz="1900" i="0" dirty="0">
                <a:solidFill>
                  <a:srgbClr val="0F0F0F"/>
                </a:solidFill>
                <a:effectLst/>
              </a:rPr>
              <a:t> (17.36 min.) . Vi ser de </a:t>
            </a:r>
            <a:r>
              <a:rPr lang="en-US" sz="1900" i="0" dirty="0" err="1">
                <a:solidFill>
                  <a:srgbClr val="0F0F0F"/>
                </a:solidFill>
                <a:effectLst/>
              </a:rPr>
              <a:t>første</a:t>
            </a:r>
            <a:r>
              <a:rPr lang="en-US" sz="1900" i="0" dirty="0">
                <a:solidFill>
                  <a:srgbClr val="0F0F0F"/>
                </a:solidFill>
                <a:effectLst/>
              </a:rPr>
              <a:t> 5.25 min. </a:t>
            </a:r>
            <a:r>
              <a:rPr lang="en-US" sz="1900" i="0" dirty="0" err="1">
                <a:solidFill>
                  <a:srgbClr val="0F0F0F"/>
                </a:solidFill>
                <a:effectLst/>
              </a:rPr>
              <a:t>sammen</a:t>
            </a:r>
            <a:r>
              <a:rPr lang="en-US" sz="1900" i="0" dirty="0">
                <a:solidFill>
                  <a:srgbClr val="0F0F0F"/>
                </a:solidFill>
                <a:effectLst/>
              </a:rPr>
              <a:t>, for det </a:t>
            </a:r>
            <a:r>
              <a:rPr lang="en-US" sz="1900" i="0" dirty="0" err="1">
                <a:solidFill>
                  <a:srgbClr val="0F0F0F"/>
                </a:solidFill>
                <a:effectLst/>
              </a:rPr>
              <a:t>skaber</a:t>
            </a:r>
            <a:r>
              <a:rPr lang="en-US" sz="1900" i="0" dirty="0">
                <a:solidFill>
                  <a:srgbClr val="0F0F0F"/>
                </a:solidFill>
                <a:effectLst/>
              </a:rPr>
              <a:t> </a:t>
            </a:r>
            <a:r>
              <a:rPr lang="en-US" sz="1900" i="0" dirty="0" err="1">
                <a:solidFill>
                  <a:srgbClr val="0F0F0F"/>
                </a:solidFill>
                <a:effectLst/>
              </a:rPr>
              <a:t>en</a:t>
            </a:r>
            <a:r>
              <a:rPr lang="en-US" sz="1900" i="0" dirty="0">
                <a:solidFill>
                  <a:srgbClr val="0F0F0F"/>
                </a:solidFill>
                <a:effectLst/>
              </a:rPr>
              <a:t> </a:t>
            </a:r>
            <a:r>
              <a:rPr lang="en-US" sz="1900" i="0" dirty="0" err="1">
                <a:solidFill>
                  <a:srgbClr val="0F0F0F"/>
                </a:solidFill>
                <a:effectLst/>
              </a:rPr>
              <a:t>overgang</a:t>
            </a:r>
            <a:r>
              <a:rPr lang="en-US" sz="1900" i="0" dirty="0">
                <a:solidFill>
                  <a:srgbClr val="0F0F0F"/>
                </a:solidFill>
                <a:effectLst/>
              </a:rPr>
              <a:t> </a:t>
            </a:r>
            <a:r>
              <a:rPr lang="en-US" sz="1900" i="0" dirty="0" err="1">
                <a:solidFill>
                  <a:srgbClr val="0F0F0F"/>
                </a:solidFill>
                <a:effectLst/>
              </a:rPr>
              <a:t>til</a:t>
            </a:r>
            <a:r>
              <a:rPr lang="en-US" sz="1900" i="0" dirty="0">
                <a:solidFill>
                  <a:srgbClr val="0F0F0F"/>
                </a:solidFill>
                <a:effectLst/>
              </a:rPr>
              <a:t> det </a:t>
            </a:r>
            <a:r>
              <a:rPr lang="en-US" sz="1900" i="0" dirty="0" err="1">
                <a:solidFill>
                  <a:srgbClr val="0F0F0F"/>
                </a:solidFill>
                <a:effectLst/>
              </a:rPr>
              <a:t>næste</a:t>
            </a:r>
            <a:r>
              <a:rPr lang="en-US" sz="1900" i="0" dirty="0">
                <a:solidFill>
                  <a:srgbClr val="0F0F0F"/>
                </a:solidFill>
                <a:effectLst/>
              </a:rPr>
              <a:t> – og </a:t>
            </a:r>
            <a:r>
              <a:rPr lang="en-US" sz="1900" i="0" dirty="0" err="1">
                <a:solidFill>
                  <a:srgbClr val="0F0F0F"/>
                </a:solidFill>
                <a:effectLst/>
              </a:rPr>
              <a:t>så</a:t>
            </a:r>
            <a:r>
              <a:rPr lang="en-US" sz="1900" i="0" dirty="0">
                <a:solidFill>
                  <a:srgbClr val="0F0F0F"/>
                </a:solidFill>
                <a:effectLst/>
              </a:rPr>
              <a:t> </a:t>
            </a:r>
            <a:r>
              <a:rPr lang="en-US" sz="1900" i="0" dirty="0" err="1">
                <a:solidFill>
                  <a:srgbClr val="0F0F0F"/>
                </a:solidFill>
                <a:effectLst/>
              </a:rPr>
              <a:t>kan</a:t>
            </a:r>
            <a:r>
              <a:rPr lang="en-US" sz="1900" i="0" dirty="0">
                <a:solidFill>
                  <a:srgbClr val="0F0F0F"/>
                </a:solidFill>
                <a:effectLst/>
              </a:rPr>
              <a:t> I </a:t>
            </a:r>
            <a:r>
              <a:rPr lang="en-US" sz="1900" i="0" dirty="0" err="1">
                <a:solidFill>
                  <a:srgbClr val="0F0F0F"/>
                </a:solidFill>
                <a:effectLst/>
              </a:rPr>
              <a:t>selv</a:t>
            </a:r>
            <a:r>
              <a:rPr lang="en-US" sz="1900" i="0" dirty="0">
                <a:solidFill>
                  <a:srgbClr val="0F0F0F"/>
                </a:solidFill>
                <a:effectLst/>
              </a:rPr>
              <a:t> se </a:t>
            </a:r>
            <a:r>
              <a:rPr lang="en-US" sz="1900" i="0" dirty="0" err="1">
                <a:solidFill>
                  <a:srgbClr val="0F0F0F"/>
                </a:solidFill>
                <a:effectLst/>
              </a:rPr>
              <a:t>resten</a:t>
            </a:r>
            <a:r>
              <a:rPr lang="en-US" sz="1900" dirty="0">
                <a:solidFill>
                  <a:srgbClr val="0F0F0F"/>
                </a:solidFill>
              </a:rPr>
              <a:t>, </a:t>
            </a:r>
            <a:r>
              <a:rPr lang="en-US" sz="1900" dirty="0" err="1">
                <a:solidFill>
                  <a:srgbClr val="0F0F0F"/>
                </a:solidFill>
              </a:rPr>
              <a:t>hvis</a:t>
            </a:r>
            <a:r>
              <a:rPr lang="en-US" sz="1900" dirty="0">
                <a:solidFill>
                  <a:srgbClr val="0F0F0F"/>
                </a:solidFill>
              </a:rPr>
              <a:t> </a:t>
            </a:r>
            <a:r>
              <a:rPr lang="en-US" sz="1900" dirty="0" err="1">
                <a:solidFill>
                  <a:srgbClr val="0F0F0F"/>
                </a:solidFill>
              </a:rPr>
              <a:t>interesseret</a:t>
            </a:r>
            <a:r>
              <a:rPr lang="en-US" sz="1900" dirty="0">
                <a:solidFill>
                  <a:srgbClr val="0F0F0F"/>
                </a:solidFill>
              </a:rPr>
              <a:t>. </a:t>
            </a:r>
            <a:endParaRPr lang="en-US" sz="1900" i="0" dirty="0">
              <a:solidFill>
                <a:srgbClr val="0F0F0F"/>
              </a:solidFill>
              <a:effectLst/>
            </a:endParaRPr>
          </a:p>
          <a:p>
            <a:pPr marL="0" indent="0">
              <a:buNone/>
            </a:pPr>
            <a:endParaRPr lang="en-US" sz="1200" b="1" i="0" dirty="0">
              <a:solidFill>
                <a:srgbClr val="0F0F0F"/>
              </a:solidFill>
              <a:effectLst/>
            </a:endParaRPr>
          </a:p>
          <a:p>
            <a:endParaRPr lang="da-DK" sz="1800" b="0" i="0" dirty="0">
              <a:solidFill>
                <a:srgbClr val="222222"/>
              </a:solidFill>
              <a:effectLst/>
            </a:endParaRPr>
          </a:p>
          <a:p>
            <a:endParaRPr lang="da-DK" sz="1800" dirty="0">
              <a:solidFill>
                <a:srgbClr val="222222"/>
              </a:solidFill>
            </a:endParaRPr>
          </a:p>
          <a:p>
            <a:endParaRPr lang="da-DK" sz="1800" b="0" i="0" dirty="0">
              <a:solidFill>
                <a:srgbClr val="222222"/>
              </a:solidFill>
              <a:effectLst/>
            </a:endParaRPr>
          </a:p>
          <a:p>
            <a:endParaRPr lang="da-DK" sz="1800" dirty="0"/>
          </a:p>
        </p:txBody>
      </p:sp>
    </p:spTree>
    <p:extLst>
      <p:ext uri="{BB962C8B-B14F-4D97-AF65-F5344CB8AC3E}">
        <p14:creationId xmlns:p14="http://schemas.microsoft.com/office/powerpoint/2010/main" val="3188323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286D2D-500E-9EAE-EE0C-230B668F72DE}"/>
              </a:ext>
            </a:extLst>
          </p:cNvPr>
          <p:cNvSpPr>
            <a:spLocks noGrp="1"/>
          </p:cNvSpPr>
          <p:nvPr>
            <p:ph type="title"/>
          </p:nvPr>
        </p:nvSpPr>
        <p:spPr/>
        <p:txBody>
          <a:bodyPr>
            <a:normAutofit/>
          </a:bodyPr>
          <a:lstStyle/>
          <a:p>
            <a:r>
              <a:rPr lang="da-DK" sz="2800" b="1" dirty="0">
                <a:latin typeface="+mn-lt"/>
              </a:rPr>
              <a:t>Falske anklager </a:t>
            </a:r>
          </a:p>
        </p:txBody>
      </p:sp>
      <p:sp>
        <p:nvSpPr>
          <p:cNvPr id="3" name="Pladsholder til indhold 2">
            <a:extLst>
              <a:ext uri="{FF2B5EF4-FFF2-40B4-BE49-F238E27FC236}">
                <a16:creationId xmlns:a16="http://schemas.microsoft.com/office/drawing/2014/main" id="{F859108B-28C4-F178-1560-A8AEBB37F31D}"/>
              </a:ext>
            </a:extLst>
          </p:cNvPr>
          <p:cNvSpPr>
            <a:spLocks noGrp="1"/>
          </p:cNvSpPr>
          <p:nvPr>
            <p:ph idx="1"/>
          </p:nvPr>
        </p:nvSpPr>
        <p:spPr>
          <a:xfrm>
            <a:off x="838200" y="1690688"/>
            <a:ext cx="10515600" cy="4351338"/>
          </a:xfrm>
        </p:spPr>
        <p:txBody>
          <a:bodyPr>
            <a:noAutofit/>
          </a:bodyPr>
          <a:lstStyle/>
          <a:p>
            <a:pPr>
              <a:lnSpc>
                <a:spcPct val="115000"/>
              </a:lnSpc>
              <a:spcAft>
                <a:spcPts val="800"/>
              </a:spcAft>
            </a:pPr>
            <a:r>
              <a:rPr lang="da-DK" sz="1800" kern="100" dirty="0">
                <a:effectLst/>
                <a:ea typeface="Aptos" panose="020B0004020202020204" pitchFamily="34" charset="0"/>
                <a:cs typeface="Times New Roman" panose="02020603050405020304" pitchFamily="18" charset="0"/>
              </a:rPr>
              <a:t>Hvad er konsekvenserne for den lille pige Clara, der i Thomas Vinterbergs nye film Jagten fortæller en uskyldig, men pludseligt uigendrivelig løgn om sin børnehavepædagogs stive tissemand? Jagten er helt og holdent en fiktiv historie, men Vinterberg </a:t>
            </a:r>
            <a:r>
              <a:rPr lang="da-DK" sz="1800" kern="100" dirty="0">
                <a:ea typeface="Aptos" panose="020B0004020202020204" pitchFamily="34" charset="0"/>
                <a:cs typeface="Times New Roman" panose="02020603050405020304" pitchFamily="18" charset="0"/>
              </a:rPr>
              <a:t>har </a:t>
            </a:r>
            <a:r>
              <a:rPr lang="da-DK" sz="1800" kern="100" dirty="0">
                <a:effectLst/>
                <a:ea typeface="Aptos" panose="020B0004020202020204" pitchFamily="34" charset="0"/>
                <a:cs typeface="Times New Roman" panose="02020603050405020304" pitchFamily="18" charset="0"/>
              </a:rPr>
              <a:t>researchet på ind- og udenlandske sager om konsekvensen af pædofilianklager. Her er børnene altid de svageste:</a:t>
            </a:r>
          </a:p>
          <a:p>
            <a:pPr>
              <a:lnSpc>
                <a:spcPct val="115000"/>
              </a:lnSpc>
              <a:spcAft>
                <a:spcPts val="800"/>
              </a:spcAft>
            </a:pPr>
            <a:r>
              <a:rPr lang="da-DK" sz="1800" kern="100" dirty="0">
                <a:effectLst/>
                <a:ea typeface="Aptos" panose="020B0004020202020204" pitchFamily="34" charset="0"/>
                <a:cs typeface="Times New Roman" panose="02020603050405020304" pitchFamily="18" charset="0"/>
              </a:rPr>
              <a:t>»Deres far kommer op at slås. Deres mor græder. En børnehavepædagog eller onkel, som de måske virkelig godt kunne lide, bliver puttet i fængsel. De bliver sendt til gynækologiske undersøgelser. De får at vide, gang på gang, at de er ofre. Og det viser sig faktisk, at de så vokser op med tilsvarende mén som de børn, der rent faktisk er ofre.«</a:t>
            </a:r>
          </a:p>
          <a:p>
            <a:pPr>
              <a:lnSpc>
                <a:spcPct val="115000"/>
              </a:lnSpc>
              <a:spcAft>
                <a:spcPts val="800"/>
              </a:spcAft>
            </a:pPr>
            <a:r>
              <a:rPr lang="da-DK" sz="1800" kern="100" dirty="0">
                <a:effectLst/>
                <a:ea typeface="Aptos" panose="020B0004020202020204" pitchFamily="34" charset="0"/>
                <a:cs typeface="Times New Roman" panose="02020603050405020304" pitchFamily="18" charset="0"/>
              </a:rPr>
              <a:t>Jagtens tema om heksejagten på uskyldigt pædofilianklagede er Vinterbergs antitese til Festen (1998), der dramatiserede en </a:t>
            </a:r>
            <a:r>
              <a:rPr lang="da-DK" sz="1800" i="1" kern="100" dirty="0">
                <a:effectLst/>
                <a:ea typeface="Aptos" panose="020B0004020202020204" pitchFamily="34" charset="0"/>
                <a:cs typeface="Times New Roman" panose="02020603050405020304" pitchFamily="18" charset="0"/>
              </a:rPr>
              <a:t>sand</a:t>
            </a:r>
            <a:r>
              <a:rPr lang="da-DK" sz="1800" kern="100" dirty="0">
                <a:effectLst/>
                <a:ea typeface="Aptos" panose="020B0004020202020204" pitchFamily="34" charset="0"/>
                <a:cs typeface="Times New Roman" panose="02020603050405020304" pitchFamily="18" charset="0"/>
              </a:rPr>
              <a:t> incestanklage. Filmen har allerede før premieren sat gang i debatten om de fatale konsekvenser af falske anklager.</a:t>
            </a:r>
            <a:endParaRPr lang="da-DK" sz="1800" dirty="0"/>
          </a:p>
          <a:p>
            <a:pPr marL="0" indent="0">
              <a:buNone/>
            </a:pPr>
            <a:r>
              <a:rPr lang="da-DK" sz="1800" dirty="0"/>
              <a:t>”Jagten” (2012) -  </a:t>
            </a:r>
            <a:r>
              <a:rPr lang="da-DK" sz="1800" dirty="0">
                <a:hlinkClick r:id="rId2"/>
              </a:rPr>
              <a:t>Jagten (2012) - Officiel trailer</a:t>
            </a:r>
            <a:r>
              <a:rPr lang="da-DK" sz="1800" dirty="0"/>
              <a:t> (1.54 min.) </a:t>
            </a:r>
          </a:p>
          <a:p>
            <a:pPr marL="0" indent="0">
              <a:buNone/>
            </a:pPr>
            <a:r>
              <a:rPr lang="da-DK" sz="1800" dirty="0"/>
              <a:t>Børnepsykologen bag jagten står frem - </a:t>
            </a:r>
            <a:r>
              <a:rPr lang="da-DK" sz="1800" dirty="0">
                <a:hlinkClick r:id="rId3"/>
              </a:rPr>
              <a:t>Børnepsykologen bag Jagten står frem - Filmmagasinet Ekko</a:t>
            </a:r>
            <a:br>
              <a:rPr lang="da-DK" sz="1800" dirty="0"/>
            </a:br>
            <a:endParaRPr lang="da-DK" sz="1800" dirty="0"/>
          </a:p>
          <a:p>
            <a:endParaRPr lang="da-DK" sz="1800" dirty="0"/>
          </a:p>
        </p:txBody>
      </p:sp>
      <p:sp>
        <p:nvSpPr>
          <p:cNvPr id="5" name="Tekstfelt 4">
            <a:extLst>
              <a:ext uri="{FF2B5EF4-FFF2-40B4-BE49-F238E27FC236}">
                <a16:creationId xmlns:a16="http://schemas.microsoft.com/office/drawing/2014/main" id="{5F726BA9-707A-CE78-22C8-5DE369939012}"/>
              </a:ext>
            </a:extLst>
          </p:cNvPr>
          <p:cNvSpPr txBox="1"/>
          <p:nvPr/>
        </p:nvSpPr>
        <p:spPr>
          <a:xfrm>
            <a:off x="4591878" y="362502"/>
            <a:ext cx="7267988" cy="1200329"/>
          </a:xfrm>
          <a:prstGeom prst="rect">
            <a:avLst/>
          </a:prstGeom>
          <a:noFill/>
        </p:spPr>
        <p:txBody>
          <a:bodyPr wrap="square">
            <a:spAutoFit/>
          </a:bodyPr>
          <a:lstStyle/>
          <a:p>
            <a:pPr marL="0" indent="0">
              <a:buNone/>
            </a:pPr>
            <a:r>
              <a:rPr lang="da-DK" sz="1800" dirty="0"/>
              <a:t>”Festen” (1998) - </a:t>
            </a:r>
            <a:r>
              <a:rPr lang="da-DK" sz="1800" dirty="0">
                <a:hlinkClick r:id="rId4"/>
              </a:rPr>
              <a:t>https://www.youtube.com/watch?v=RTIOQyjR4Ls</a:t>
            </a:r>
            <a:r>
              <a:rPr lang="da-DK" sz="1800" dirty="0"/>
              <a:t> (2.45 min.)</a:t>
            </a:r>
          </a:p>
          <a:p>
            <a:pPr marL="0" indent="0">
              <a:buNone/>
            </a:pPr>
            <a:r>
              <a:rPr lang="da-DK" sz="1800" dirty="0"/>
              <a:t>Om historien bag ”Festen” -  </a:t>
            </a:r>
            <a:r>
              <a:rPr lang="da-DK" sz="1800" dirty="0">
                <a:hlinkClick r:id="rId5"/>
              </a:rPr>
              <a:t>Der var engang en fest - Filmmagasinet Ekko</a:t>
            </a:r>
            <a:endParaRPr lang="da-DK" sz="1800" dirty="0"/>
          </a:p>
        </p:txBody>
      </p:sp>
    </p:spTree>
    <p:extLst>
      <p:ext uri="{BB962C8B-B14F-4D97-AF65-F5344CB8AC3E}">
        <p14:creationId xmlns:p14="http://schemas.microsoft.com/office/powerpoint/2010/main" val="3431766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923B81-6E52-2946-CB19-63D98BCD06F3}"/>
              </a:ext>
            </a:extLst>
          </p:cNvPr>
          <p:cNvSpPr>
            <a:spLocks noGrp="1"/>
          </p:cNvSpPr>
          <p:nvPr>
            <p:ph type="title"/>
          </p:nvPr>
        </p:nvSpPr>
        <p:spPr/>
        <p:txBody>
          <a:bodyPr>
            <a:normAutofit/>
          </a:bodyPr>
          <a:lstStyle/>
          <a:p>
            <a:r>
              <a:rPr lang="da-DK" sz="2800" b="1" dirty="0">
                <a:latin typeface="+mn-lt"/>
              </a:rPr>
              <a:t>TV-dokumentar </a:t>
            </a:r>
          </a:p>
        </p:txBody>
      </p:sp>
      <p:sp>
        <p:nvSpPr>
          <p:cNvPr id="3" name="Pladsholder til indhold 2">
            <a:extLst>
              <a:ext uri="{FF2B5EF4-FFF2-40B4-BE49-F238E27FC236}">
                <a16:creationId xmlns:a16="http://schemas.microsoft.com/office/drawing/2014/main" id="{B98A1A53-3142-C95C-7491-4C8CF1538702}"/>
              </a:ext>
            </a:extLst>
          </p:cNvPr>
          <p:cNvSpPr>
            <a:spLocks noGrp="1"/>
          </p:cNvSpPr>
          <p:nvPr>
            <p:ph idx="1"/>
          </p:nvPr>
        </p:nvSpPr>
        <p:spPr/>
        <p:txBody>
          <a:bodyPr>
            <a:normAutofit/>
          </a:bodyPr>
          <a:lstStyle/>
          <a:p>
            <a:r>
              <a:rPr lang="da-DK" sz="1800" dirty="0"/>
              <a:t>Farlige forklaringer - 59 min  </a:t>
            </a:r>
          </a:p>
          <a:p>
            <a:pPr>
              <a:lnSpc>
                <a:spcPts val="2100"/>
              </a:lnSpc>
            </a:pPr>
            <a:r>
              <a:rPr lang="da-DK" sz="1800" b="0" i="0" dirty="0">
                <a:solidFill>
                  <a:srgbClr val="1F1F1F"/>
                </a:solidFill>
                <a:effectLst/>
              </a:rPr>
              <a:t>I ”Farlige forklaringer” afdækker DR-Dokumentar forløbet i to konkrete sager om incest og ser nærmere på, hvordan børnene blev afhørt af voksne psykologer og pædagoger, inden politiet fik adgang til børnene. I begge tilfælde var påvirkningen af børnene stor. </a:t>
            </a:r>
            <a:r>
              <a:rPr lang="da-DK" sz="1800" b="0" i="0" dirty="0">
                <a:solidFill>
                  <a:srgbClr val="040C28"/>
                </a:solidFill>
                <a:effectLst/>
              </a:rPr>
              <a:t>Begge de anklagede blev dømt</a:t>
            </a:r>
            <a:r>
              <a:rPr lang="da-DK" sz="1800" b="0" i="0" dirty="0">
                <a:solidFill>
                  <a:srgbClr val="1F1F1F"/>
                </a:solidFill>
                <a:effectLst/>
              </a:rPr>
              <a:t>.</a:t>
            </a:r>
          </a:p>
          <a:p>
            <a:pPr>
              <a:lnSpc>
                <a:spcPts val="2100"/>
              </a:lnSpc>
            </a:pPr>
            <a:r>
              <a:rPr lang="da-DK" sz="1800" b="0" i="0" dirty="0">
                <a:solidFill>
                  <a:srgbClr val="1F1F1F"/>
                </a:solidFill>
                <a:effectLst/>
              </a:rPr>
              <a:t>3. dec. 2003 </a:t>
            </a:r>
          </a:p>
          <a:p>
            <a:pPr>
              <a:lnSpc>
                <a:spcPts val="2100"/>
              </a:lnSpc>
            </a:pPr>
            <a:r>
              <a:rPr lang="da-DK" sz="1800" b="0" i="0" dirty="0">
                <a:solidFill>
                  <a:srgbClr val="1F1F1F"/>
                </a:solidFill>
                <a:effectLst/>
                <a:hlinkClick r:id="rId2"/>
              </a:rPr>
              <a:t>https://www.dr.dk/presse/dr-dokumentar-farlige-forklaringer</a:t>
            </a:r>
            <a:endParaRPr lang="da-DK" sz="1800" b="0" i="0" dirty="0">
              <a:solidFill>
                <a:srgbClr val="1F1F1F"/>
              </a:solidFill>
              <a:effectLst/>
            </a:endParaRPr>
          </a:p>
          <a:p>
            <a:pPr>
              <a:lnSpc>
                <a:spcPts val="2100"/>
              </a:lnSpc>
            </a:pPr>
            <a:endParaRPr lang="da-DK" sz="1800" b="0" i="0" dirty="0">
              <a:solidFill>
                <a:srgbClr val="1F1F1F"/>
              </a:solidFill>
              <a:effectLst/>
            </a:endParaRPr>
          </a:p>
          <a:p>
            <a:pPr>
              <a:buNone/>
            </a:pPr>
            <a:br>
              <a:rPr lang="da-DK" sz="1800" b="0" i="0" u="none" strike="noStrike" dirty="0">
                <a:solidFill>
                  <a:srgbClr val="1F1F1F"/>
                </a:solidFill>
                <a:effectLst/>
                <a:hlinkClick r:id="rId2"/>
              </a:rPr>
            </a:br>
            <a:endParaRPr lang="da-DK" sz="1800" dirty="0"/>
          </a:p>
        </p:txBody>
      </p:sp>
      <p:pic>
        <p:nvPicPr>
          <p:cNvPr id="5" name="Billede 4">
            <a:extLst>
              <a:ext uri="{FF2B5EF4-FFF2-40B4-BE49-F238E27FC236}">
                <a16:creationId xmlns:a16="http://schemas.microsoft.com/office/drawing/2014/main" id="{E24922E6-D4D9-DD00-5AC8-2B2714BCBE99}"/>
              </a:ext>
            </a:extLst>
          </p:cNvPr>
          <p:cNvPicPr>
            <a:picLocks noChangeAspect="1"/>
          </p:cNvPicPr>
          <p:nvPr/>
        </p:nvPicPr>
        <p:blipFill>
          <a:blip r:embed="rId3"/>
          <a:srcRect l="11168" t="26620" r="12527" b="9931"/>
          <a:stretch/>
        </p:blipFill>
        <p:spPr>
          <a:xfrm>
            <a:off x="1143001" y="4001294"/>
            <a:ext cx="5874026" cy="2747480"/>
          </a:xfrm>
          <a:prstGeom prst="rect">
            <a:avLst/>
          </a:prstGeom>
        </p:spPr>
      </p:pic>
      <p:sp>
        <p:nvSpPr>
          <p:cNvPr id="4" name="Tekstfelt 3">
            <a:extLst>
              <a:ext uri="{FF2B5EF4-FFF2-40B4-BE49-F238E27FC236}">
                <a16:creationId xmlns:a16="http://schemas.microsoft.com/office/drawing/2014/main" id="{8F4C97C6-4631-EEDD-BE00-B9E7210D40E9}"/>
              </a:ext>
            </a:extLst>
          </p:cNvPr>
          <p:cNvSpPr txBox="1"/>
          <p:nvPr/>
        </p:nvSpPr>
        <p:spPr>
          <a:xfrm>
            <a:off x="7148051" y="4306529"/>
            <a:ext cx="2085827" cy="1200329"/>
          </a:xfrm>
          <a:prstGeom prst="rect">
            <a:avLst/>
          </a:prstGeom>
          <a:noFill/>
        </p:spPr>
        <p:txBody>
          <a:bodyPr wrap="none" rtlCol="0">
            <a:spAutoFit/>
          </a:bodyPr>
          <a:lstStyle/>
          <a:p>
            <a:r>
              <a:rPr lang="da-DK" dirty="0"/>
              <a:t>00 – 00-50 min.</a:t>
            </a:r>
          </a:p>
          <a:p>
            <a:r>
              <a:rPr lang="da-DK" dirty="0"/>
              <a:t>01.55 – 6.00 min. </a:t>
            </a:r>
          </a:p>
          <a:p>
            <a:r>
              <a:rPr lang="da-DK" dirty="0"/>
              <a:t>27.40 – 33.50 min.</a:t>
            </a:r>
          </a:p>
          <a:p>
            <a:r>
              <a:rPr lang="da-DK" dirty="0"/>
              <a:t>50.38 – 52.40 min.  </a:t>
            </a:r>
          </a:p>
        </p:txBody>
      </p:sp>
    </p:spTree>
    <p:extLst>
      <p:ext uri="{BB962C8B-B14F-4D97-AF65-F5344CB8AC3E}">
        <p14:creationId xmlns:p14="http://schemas.microsoft.com/office/powerpoint/2010/main" val="318561603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219</TotalTime>
  <Words>1554</Words>
  <Application>Microsoft Office PowerPoint</Application>
  <PresentationFormat>Widescreen</PresentationFormat>
  <Paragraphs>74</Paragraphs>
  <Slides>10</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10</vt:i4>
      </vt:variant>
    </vt:vector>
  </HeadingPairs>
  <TitlesOfParts>
    <vt:vector size="14" baseType="lpstr">
      <vt:lpstr>Aptos</vt:lpstr>
      <vt:lpstr>Aptos Display</vt:lpstr>
      <vt:lpstr>Arial</vt:lpstr>
      <vt:lpstr>Office-tema</vt:lpstr>
      <vt:lpstr>Kan du stole på din hjerne? </vt:lpstr>
      <vt:lpstr>Erindring = identitet</vt:lpstr>
      <vt:lpstr>Hjernen digter</vt:lpstr>
      <vt:lpstr>Konsekvenser af at vores hukommelse snyder os </vt:lpstr>
      <vt:lpstr>Utroværdige vidneudsagn </vt:lpstr>
      <vt:lpstr>Falske tilståelser</vt:lpstr>
      <vt:lpstr>Fortrængte traumer </vt:lpstr>
      <vt:lpstr>Falske minder </vt:lpstr>
      <vt:lpstr>Falske anklager </vt:lpstr>
      <vt:lpstr>TV-dokumentar </vt:lpstr>
    </vt:vector>
  </TitlesOfParts>
  <Company>Skive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Ane Stine Klein Knudsen</dc:creator>
  <cp:lastModifiedBy>Ane Stine Klein Knudsen</cp:lastModifiedBy>
  <cp:revision>2</cp:revision>
  <dcterms:created xsi:type="dcterms:W3CDTF">2025-03-19T18:28:47Z</dcterms:created>
  <dcterms:modified xsi:type="dcterms:W3CDTF">2025-03-25T08:56:53Z</dcterms:modified>
</cp:coreProperties>
</file>