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74" r:id="rId3"/>
    <p:sldId id="286" r:id="rId4"/>
    <p:sldId id="288" r:id="rId5"/>
    <p:sldId id="289" r:id="rId6"/>
    <p:sldId id="276" r:id="rId7"/>
    <p:sldId id="277" r:id="rId8"/>
    <p:sldId id="278" r:id="rId9"/>
    <p:sldId id="280" r:id="rId10"/>
    <p:sldId id="281" r:id="rId11"/>
    <p:sldId id="282" r:id="rId12"/>
    <p:sldId id="283" r:id="rId13"/>
    <p:sldId id="290"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24A3CD-80E9-302D-4A65-E40BA537B0B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59B4B5FA-43BD-FEAC-0F10-0F9BBE0086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AEBFC9F-D27E-13ED-0182-350531BD85BD}"/>
              </a:ext>
            </a:extLst>
          </p:cNvPr>
          <p:cNvSpPr>
            <a:spLocks noGrp="1"/>
          </p:cNvSpPr>
          <p:nvPr>
            <p:ph type="dt" sz="half" idx="10"/>
          </p:nvPr>
        </p:nvSpPr>
        <p:spPr/>
        <p:txBody>
          <a:bodyPr/>
          <a:lstStyle/>
          <a:p>
            <a:fld id="{712C03CC-AC1B-4C5C-894D-11C547CA08DB}" type="datetimeFigureOut">
              <a:rPr lang="da-DK" smtClean="0"/>
              <a:t>29-03-2025</a:t>
            </a:fld>
            <a:endParaRPr lang="da-DK"/>
          </a:p>
        </p:txBody>
      </p:sp>
      <p:sp>
        <p:nvSpPr>
          <p:cNvPr id="5" name="Pladsholder til sidefod 4">
            <a:extLst>
              <a:ext uri="{FF2B5EF4-FFF2-40B4-BE49-F238E27FC236}">
                <a16:creationId xmlns:a16="http://schemas.microsoft.com/office/drawing/2014/main" id="{D172990F-6538-14D9-55F2-187E4F713F2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03BAC31-948C-8379-8175-B8DBDACC92A1}"/>
              </a:ext>
            </a:extLst>
          </p:cNvPr>
          <p:cNvSpPr>
            <a:spLocks noGrp="1"/>
          </p:cNvSpPr>
          <p:nvPr>
            <p:ph type="sldNum" sz="quarter" idx="12"/>
          </p:nvPr>
        </p:nvSpPr>
        <p:spPr/>
        <p:txBody>
          <a:bodyPr/>
          <a:lstStyle/>
          <a:p>
            <a:fld id="{06883019-DFAC-455D-814B-D34BEA644FF0}" type="slidenum">
              <a:rPr lang="da-DK" smtClean="0"/>
              <a:t>‹nr.›</a:t>
            </a:fld>
            <a:endParaRPr lang="da-DK"/>
          </a:p>
        </p:txBody>
      </p:sp>
    </p:spTree>
    <p:extLst>
      <p:ext uri="{BB962C8B-B14F-4D97-AF65-F5344CB8AC3E}">
        <p14:creationId xmlns:p14="http://schemas.microsoft.com/office/powerpoint/2010/main" val="349647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63BFDF-C786-FB84-D8D9-F153AECD21A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ADF04B9-6E12-FF8B-75BF-B439FDDFD2C6}"/>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B7CF78E-D3F1-8DA0-54C7-8A37169548DB}"/>
              </a:ext>
            </a:extLst>
          </p:cNvPr>
          <p:cNvSpPr>
            <a:spLocks noGrp="1"/>
          </p:cNvSpPr>
          <p:nvPr>
            <p:ph type="dt" sz="half" idx="10"/>
          </p:nvPr>
        </p:nvSpPr>
        <p:spPr/>
        <p:txBody>
          <a:bodyPr/>
          <a:lstStyle/>
          <a:p>
            <a:fld id="{712C03CC-AC1B-4C5C-894D-11C547CA08DB}" type="datetimeFigureOut">
              <a:rPr lang="da-DK" smtClean="0"/>
              <a:t>29-03-2025</a:t>
            </a:fld>
            <a:endParaRPr lang="da-DK"/>
          </a:p>
        </p:txBody>
      </p:sp>
      <p:sp>
        <p:nvSpPr>
          <p:cNvPr id="5" name="Pladsholder til sidefod 4">
            <a:extLst>
              <a:ext uri="{FF2B5EF4-FFF2-40B4-BE49-F238E27FC236}">
                <a16:creationId xmlns:a16="http://schemas.microsoft.com/office/drawing/2014/main" id="{CF67D7FF-1812-6721-AE3A-00C1840A08F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7E83777-EC48-41E0-EB48-09C31188568A}"/>
              </a:ext>
            </a:extLst>
          </p:cNvPr>
          <p:cNvSpPr>
            <a:spLocks noGrp="1"/>
          </p:cNvSpPr>
          <p:nvPr>
            <p:ph type="sldNum" sz="quarter" idx="12"/>
          </p:nvPr>
        </p:nvSpPr>
        <p:spPr/>
        <p:txBody>
          <a:bodyPr/>
          <a:lstStyle/>
          <a:p>
            <a:fld id="{06883019-DFAC-455D-814B-D34BEA644FF0}" type="slidenum">
              <a:rPr lang="da-DK" smtClean="0"/>
              <a:t>‹nr.›</a:t>
            </a:fld>
            <a:endParaRPr lang="da-DK"/>
          </a:p>
        </p:txBody>
      </p:sp>
    </p:spTree>
    <p:extLst>
      <p:ext uri="{BB962C8B-B14F-4D97-AF65-F5344CB8AC3E}">
        <p14:creationId xmlns:p14="http://schemas.microsoft.com/office/powerpoint/2010/main" val="2341845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C3B402-0122-93BA-0AA6-4DE1CF6A0B1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4D11D228-E757-EF2E-DB91-534099A0EE6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56539DD-597B-37EA-B17E-1709A57AA95D}"/>
              </a:ext>
            </a:extLst>
          </p:cNvPr>
          <p:cNvSpPr>
            <a:spLocks noGrp="1"/>
          </p:cNvSpPr>
          <p:nvPr>
            <p:ph type="dt" sz="half" idx="10"/>
          </p:nvPr>
        </p:nvSpPr>
        <p:spPr/>
        <p:txBody>
          <a:bodyPr/>
          <a:lstStyle/>
          <a:p>
            <a:fld id="{712C03CC-AC1B-4C5C-894D-11C547CA08DB}" type="datetimeFigureOut">
              <a:rPr lang="da-DK" smtClean="0"/>
              <a:t>29-03-2025</a:t>
            </a:fld>
            <a:endParaRPr lang="da-DK"/>
          </a:p>
        </p:txBody>
      </p:sp>
      <p:sp>
        <p:nvSpPr>
          <p:cNvPr id="5" name="Pladsholder til sidefod 4">
            <a:extLst>
              <a:ext uri="{FF2B5EF4-FFF2-40B4-BE49-F238E27FC236}">
                <a16:creationId xmlns:a16="http://schemas.microsoft.com/office/drawing/2014/main" id="{2A612231-7EFC-7BD0-C188-B9B93D07BAF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B560007-4C29-DA49-C0A8-A2BFA5EDC28E}"/>
              </a:ext>
            </a:extLst>
          </p:cNvPr>
          <p:cNvSpPr>
            <a:spLocks noGrp="1"/>
          </p:cNvSpPr>
          <p:nvPr>
            <p:ph type="sldNum" sz="quarter" idx="12"/>
          </p:nvPr>
        </p:nvSpPr>
        <p:spPr/>
        <p:txBody>
          <a:bodyPr/>
          <a:lstStyle/>
          <a:p>
            <a:fld id="{06883019-DFAC-455D-814B-D34BEA644FF0}" type="slidenum">
              <a:rPr lang="da-DK" smtClean="0"/>
              <a:t>‹nr.›</a:t>
            </a:fld>
            <a:endParaRPr lang="da-DK"/>
          </a:p>
        </p:txBody>
      </p:sp>
    </p:spTree>
    <p:extLst>
      <p:ext uri="{BB962C8B-B14F-4D97-AF65-F5344CB8AC3E}">
        <p14:creationId xmlns:p14="http://schemas.microsoft.com/office/powerpoint/2010/main" val="134235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44F9CB-D105-410D-6F9E-5418CDA4846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C3A5854-AA94-4689-5D12-68610DD3AEB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4FED93E7-C228-1812-F9F1-895AC94A5E02}"/>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AC6BA49-9792-C865-B00D-BA87C2A2820D}"/>
              </a:ext>
            </a:extLst>
          </p:cNvPr>
          <p:cNvSpPr>
            <a:spLocks noGrp="1"/>
          </p:cNvSpPr>
          <p:nvPr>
            <p:ph type="dt" sz="half" idx="10"/>
          </p:nvPr>
        </p:nvSpPr>
        <p:spPr/>
        <p:txBody>
          <a:bodyPr/>
          <a:lstStyle/>
          <a:p>
            <a:fld id="{712C03CC-AC1B-4C5C-894D-11C547CA08DB}" type="datetimeFigureOut">
              <a:rPr lang="da-DK" smtClean="0"/>
              <a:t>29-03-2025</a:t>
            </a:fld>
            <a:endParaRPr lang="da-DK"/>
          </a:p>
        </p:txBody>
      </p:sp>
      <p:sp>
        <p:nvSpPr>
          <p:cNvPr id="6" name="Pladsholder til sidefod 5">
            <a:extLst>
              <a:ext uri="{FF2B5EF4-FFF2-40B4-BE49-F238E27FC236}">
                <a16:creationId xmlns:a16="http://schemas.microsoft.com/office/drawing/2014/main" id="{DF85271F-0F5A-7FA9-F015-957A57C5840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1EC8150-C562-BA9D-0521-B0849C0B7D62}"/>
              </a:ext>
            </a:extLst>
          </p:cNvPr>
          <p:cNvSpPr>
            <a:spLocks noGrp="1"/>
          </p:cNvSpPr>
          <p:nvPr>
            <p:ph type="sldNum" sz="quarter" idx="12"/>
          </p:nvPr>
        </p:nvSpPr>
        <p:spPr/>
        <p:txBody>
          <a:bodyPr/>
          <a:lstStyle/>
          <a:p>
            <a:fld id="{06883019-DFAC-455D-814B-D34BEA644FF0}" type="slidenum">
              <a:rPr lang="da-DK" smtClean="0"/>
              <a:t>‹nr.›</a:t>
            </a:fld>
            <a:endParaRPr lang="da-DK"/>
          </a:p>
        </p:txBody>
      </p:sp>
    </p:spTree>
    <p:extLst>
      <p:ext uri="{BB962C8B-B14F-4D97-AF65-F5344CB8AC3E}">
        <p14:creationId xmlns:p14="http://schemas.microsoft.com/office/powerpoint/2010/main" val="1375491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521D89-0FEA-71D6-D3D3-344D8BFCCE68}"/>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355F53F-8096-FEC5-A5B4-B7BC64D848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A4E4937-4A64-EBC9-5D56-50A451D5D6D9}"/>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2707E04-E0F6-B7BD-004C-B8F043CFD8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A19E56B-8AE3-23A7-371D-896254A4C500}"/>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3B0D801-916F-7EED-22C1-20BD52E7C33D}"/>
              </a:ext>
            </a:extLst>
          </p:cNvPr>
          <p:cNvSpPr>
            <a:spLocks noGrp="1"/>
          </p:cNvSpPr>
          <p:nvPr>
            <p:ph type="dt" sz="half" idx="10"/>
          </p:nvPr>
        </p:nvSpPr>
        <p:spPr/>
        <p:txBody>
          <a:bodyPr/>
          <a:lstStyle/>
          <a:p>
            <a:fld id="{712C03CC-AC1B-4C5C-894D-11C547CA08DB}" type="datetimeFigureOut">
              <a:rPr lang="da-DK" smtClean="0"/>
              <a:t>29-03-2025</a:t>
            </a:fld>
            <a:endParaRPr lang="da-DK"/>
          </a:p>
        </p:txBody>
      </p:sp>
      <p:sp>
        <p:nvSpPr>
          <p:cNvPr id="8" name="Pladsholder til sidefod 7">
            <a:extLst>
              <a:ext uri="{FF2B5EF4-FFF2-40B4-BE49-F238E27FC236}">
                <a16:creationId xmlns:a16="http://schemas.microsoft.com/office/drawing/2014/main" id="{DB854376-943B-9D74-BD4D-3B4C7F682D2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F02D500-57FB-08D8-4F1F-5193CF358D3C}"/>
              </a:ext>
            </a:extLst>
          </p:cNvPr>
          <p:cNvSpPr>
            <a:spLocks noGrp="1"/>
          </p:cNvSpPr>
          <p:nvPr>
            <p:ph type="sldNum" sz="quarter" idx="12"/>
          </p:nvPr>
        </p:nvSpPr>
        <p:spPr/>
        <p:txBody>
          <a:bodyPr/>
          <a:lstStyle/>
          <a:p>
            <a:fld id="{06883019-DFAC-455D-814B-D34BEA644FF0}" type="slidenum">
              <a:rPr lang="da-DK" smtClean="0"/>
              <a:t>‹nr.›</a:t>
            </a:fld>
            <a:endParaRPr lang="da-DK"/>
          </a:p>
        </p:txBody>
      </p:sp>
    </p:spTree>
    <p:extLst>
      <p:ext uri="{BB962C8B-B14F-4D97-AF65-F5344CB8AC3E}">
        <p14:creationId xmlns:p14="http://schemas.microsoft.com/office/powerpoint/2010/main" val="4210898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9A5387-8BB8-F7A9-ED14-A6347EBDDC21}"/>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12AC717E-CC2F-4DD5-0E8D-E3965147771B}"/>
              </a:ext>
            </a:extLst>
          </p:cNvPr>
          <p:cNvSpPr>
            <a:spLocks noGrp="1"/>
          </p:cNvSpPr>
          <p:nvPr>
            <p:ph type="dt" sz="half" idx="10"/>
          </p:nvPr>
        </p:nvSpPr>
        <p:spPr/>
        <p:txBody>
          <a:bodyPr/>
          <a:lstStyle/>
          <a:p>
            <a:fld id="{712C03CC-AC1B-4C5C-894D-11C547CA08DB}" type="datetimeFigureOut">
              <a:rPr lang="da-DK" smtClean="0"/>
              <a:t>29-03-2025</a:t>
            </a:fld>
            <a:endParaRPr lang="da-DK"/>
          </a:p>
        </p:txBody>
      </p:sp>
      <p:sp>
        <p:nvSpPr>
          <p:cNvPr id="4" name="Pladsholder til sidefod 3">
            <a:extLst>
              <a:ext uri="{FF2B5EF4-FFF2-40B4-BE49-F238E27FC236}">
                <a16:creationId xmlns:a16="http://schemas.microsoft.com/office/drawing/2014/main" id="{95CC649D-C4F6-1474-FD7A-EAF8ED43EFE0}"/>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79A4CB4E-E3C4-E165-0F41-A0928B30332B}"/>
              </a:ext>
            </a:extLst>
          </p:cNvPr>
          <p:cNvSpPr>
            <a:spLocks noGrp="1"/>
          </p:cNvSpPr>
          <p:nvPr>
            <p:ph type="sldNum" sz="quarter" idx="12"/>
          </p:nvPr>
        </p:nvSpPr>
        <p:spPr/>
        <p:txBody>
          <a:bodyPr/>
          <a:lstStyle/>
          <a:p>
            <a:fld id="{06883019-DFAC-455D-814B-D34BEA644FF0}" type="slidenum">
              <a:rPr lang="da-DK" smtClean="0"/>
              <a:t>‹nr.›</a:t>
            </a:fld>
            <a:endParaRPr lang="da-DK"/>
          </a:p>
        </p:txBody>
      </p:sp>
    </p:spTree>
    <p:extLst>
      <p:ext uri="{BB962C8B-B14F-4D97-AF65-F5344CB8AC3E}">
        <p14:creationId xmlns:p14="http://schemas.microsoft.com/office/powerpoint/2010/main" val="1480228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23D1C87-4253-F295-0C8F-A740CFE5A1DF}"/>
              </a:ext>
            </a:extLst>
          </p:cNvPr>
          <p:cNvSpPr>
            <a:spLocks noGrp="1"/>
          </p:cNvSpPr>
          <p:nvPr>
            <p:ph type="dt" sz="half" idx="10"/>
          </p:nvPr>
        </p:nvSpPr>
        <p:spPr/>
        <p:txBody>
          <a:bodyPr/>
          <a:lstStyle/>
          <a:p>
            <a:fld id="{712C03CC-AC1B-4C5C-894D-11C547CA08DB}" type="datetimeFigureOut">
              <a:rPr lang="da-DK" smtClean="0"/>
              <a:t>29-03-2025</a:t>
            </a:fld>
            <a:endParaRPr lang="da-DK"/>
          </a:p>
        </p:txBody>
      </p:sp>
      <p:sp>
        <p:nvSpPr>
          <p:cNvPr id="3" name="Pladsholder til sidefod 2">
            <a:extLst>
              <a:ext uri="{FF2B5EF4-FFF2-40B4-BE49-F238E27FC236}">
                <a16:creationId xmlns:a16="http://schemas.microsoft.com/office/drawing/2014/main" id="{723EC6AA-73E3-86D8-6F93-7F50018CEBE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E253D9E-9F8B-297D-3115-46F4B5F2B58A}"/>
              </a:ext>
            </a:extLst>
          </p:cNvPr>
          <p:cNvSpPr>
            <a:spLocks noGrp="1"/>
          </p:cNvSpPr>
          <p:nvPr>
            <p:ph type="sldNum" sz="quarter" idx="12"/>
          </p:nvPr>
        </p:nvSpPr>
        <p:spPr/>
        <p:txBody>
          <a:bodyPr/>
          <a:lstStyle/>
          <a:p>
            <a:fld id="{06883019-DFAC-455D-814B-D34BEA644FF0}" type="slidenum">
              <a:rPr lang="da-DK" smtClean="0"/>
              <a:t>‹nr.›</a:t>
            </a:fld>
            <a:endParaRPr lang="da-DK"/>
          </a:p>
        </p:txBody>
      </p:sp>
    </p:spTree>
    <p:extLst>
      <p:ext uri="{BB962C8B-B14F-4D97-AF65-F5344CB8AC3E}">
        <p14:creationId xmlns:p14="http://schemas.microsoft.com/office/powerpoint/2010/main" val="1133789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8E6137-27D2-6DF5-2604-F4AF02D0CDF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6877289-8A19-5A65-DF2C-005F960862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0F2D3EBE-FE5F-3118-B940-4D61B42921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F3F3EEA-8BAC-F29C-6224-23C119F8DE0B}"/>
              </a:ext>
            </a:extLst>
          </p:cNvPr>
          <p:cNvSpPr>
            <a:spLocks noGrp="1"/>
          </p:cNvSpPr>
          <p:nvPr>
            <p:ph type="dt" sz="half" idx="10"/>
          </p:nvPr>
        </p:nvSpPr>
        <p:spPr/>
        <p:txBody>
          <a:bodyPr/>
          <a:lstStyle/>
          <a:p>
            <a:fld id="{712C03CC-AC1B-4C5C-894D-11C547CA08DB}" type="datetimeFigureOut">
              <a:rPr lang="da-DK" smtClean="0"/>
              <a:t>29-03-2025</a:t>
            </a:fld>
            <a:endParaRPr lang="da-DK"/>
          </a:p>
        </p:txBody>
      </p:sp>
      <p:sp>
        <p:nvSpPr>
          <p:cNvPr id="6" name="Pladsholder til sidefod 5">
            <a:extLst>
              <a:ext uri="{FF2B5EF4-FFF2-40B4-BE49-F238E27FC236}">
                <a16:creationId xmlns:a16="http://schemas.microsoft.com/office/drawing/2014/main" id="{EF22DF9B-4CDD-068D-8D73-B7C6B9E14DA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92FF7E8-881B-08C2-B91A-D4C73DBE4A7A}"/>
              </a:ext>
            </a:extLst>
          </p:cNvPr>
          <p:cNvSpPr>
            <a:spLocks noGrp="1"/>
          </p:cNvSpPr>
          <p:nvPr>
            <p:ph type="sldNum" sz="quarter" idx="12"/>
          </p:nvPr>
        </p:nvSpPr>
        <p:spPr/>
        <p:txBody>
          <a:bodyPr/>
          <a:lstStyle/>
          <a:p>
            <a:fld id="{06883019-DFAC-455D-814B-D34BEA644FF0}" type="slidenum">
              <a:rPr lang="da-DK" smtClean="0"/>
              <a:t>‹nr.›</a:t>
            </a:fld>
            <a:endParaRPr lang="da-DK"/>
          </a:p>
        </p:txBody>
      </p:sp>
    </p:spTree>
    <p:extLst>
      <p:ext uri="{BB962C8B-B14F-4D97-AF65-F5344CB8AC3E}">
        <p14:creationId xmlns:p14="http://schemas.microsoft.com/office/powerpoint/2010/main" val="2916804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7639A1-2515-1810-5BB4-5338586B5A7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CECF292-6FDB-5BC6-6D5C-39E27C8234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0D42632A-8666-2CEC-D4A4-2D6190696D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328BF45-098B-68A8-7232-4BF86F7A1869}"/>
              </a:ext>
            </a:extLst>
          </p:cNvPr>
          <p:cNvSpPr>
            <a:spLocks noGrp="1"/>
          </p:cNvSpPr>
          <p:nvPr>
            <p:ph type="dt" sz="half" idx="10"/>
          </p:nvPr>
        </p:nvSpPr>
        <p:spPr/>
        <p:txBody>
          <a:bodyPr/>
          <a:lstStyle/>
          <a:p>
            <a:fld id="{712C03CC-AC1B-4C5C-894D-11C547CA08DB}" type="datetimeFigureOut">
              <a:rPr lang="da-DK" smtClean="0"/>
              <a:t>29-03-2025</a:t>
            </a:fld>
            <a:endParaRPr lang="da-DK"/>
          </a:p>
        </p:txBody>
      </p:sp>
      <p:sp>
        <p:nvSpPr>
          <p:cNvPr id="6" name="Pladsholder til sidefod 5">
            <a:extLst>
              <a:ext uri="{FF2B5EF4-FFF2-40B4-BE49-F238E27FC236}">
                <a16:creationId xmlns:a16="http://schemas.microsoft.com/office/drawing/2014/main" id="{11AC6730-CE2E-FD06-F115-A0ED3573BC0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11CBED8-5710-0794-E60C-A4A7F61D7037}"/>
              </a:ext>
            </a:extLst>
          </p:cNvPr>
          <p:cNvSpPr>
            <a:spLocks noGrp="1"/>
          </p:cNvSpPr>
          <p:nvPr>
            <p:ph type="sldNum" sz="quarter" idx="12"/>
          </p:nvPr>
        </p:nvSpPr>
        <p:spPr/>
        <p:txBody>
          <a:bodyPr/>
          <a:lstStyle/>
          <a:p>
            <a:fld id="{06883019-DFAC-455D-814B-D34BEA644FF0}" type="slidenum">
              <a:rPr lang="da-DK" smtClean="0"/>
              <a:t>‹nr.›</a:t>
            </a:fld>
            <a:endParaRPr lang="da-DK"/>
          </a:p>
        </p:txBody>
      </p:sp>
    </p:spTree>
    <p:extLst>
      <p:ext uri="{BB962C8B-B14F-4D97-AF65-F5344CB8AC3E}">
        <p14:creationId xmlns:p14="http://schemas.microsoft.com/office/powerpoint/2010/main" val="361818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A6F27B-C682-4D16-19B1-1D51B58972DA}"/>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AA3183F6-E366-65FD-A0BF-9ADEE87397DE}"/>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8F31625-3D1E-3424-E00E-EE75474458FF}"/>
              </a:ext>
            </a:extLst>
          </p:cNvPr>
          <p:cNvSpPr>
            <a:spLocks noGrp="1"/>
          </p:cNvSpPr>
          <p:nvPr>
            <p:ph type="dt" sz="half" idx="10"/>
          </p:nvPr>
        </p:nvSpPr>
        <p:spPr/>
        <p:txBody>
          <a:bodyPr/>
          <a:lstStyle/>
          <a:p>
            <a:fld id="{712C03CC-AC1B-4C5C-894D-11C547CA08DB}" type="datetimeFigureOut">
              <a:rPr lang="da-DK" smtClean="0"/>
              <a:t>29-03-2025</a:t>
            </a:fld>
            <a:endParaRPr lang="da-DK"/>
          </a:p>
        </p:txBody>
      </p:sp>
      <p:sp>
        <p:nvSpPr>
          <p:cNvPr id="5" name="Pladsholder til sidefod 4">
            <a:extLst>
              <a:ext uri="{FF2B5EF4-FFF2-40B4-BE49-F238E27FC236}">
                <a16:creationId xmlns:a16="http://schemas.microsoft.com/office/drawing/2014/main" id="{EE3789B8-A90E-A7AE-662A-FDDAD18F6D9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B4677C6-7CB1-D62A-A911-6337CBC84C51}"/>
              </a:ext>
            </a:extLst>
          </p:cNvPr>
          <p:cNvSpPr>
            <a:spLocks noGrp="1"/>
          </p:cNvSpPr>
          <p:nvPr>
            <p:ph type="sldNum" sz="quarter" idx="12"/>
          </p:nvPr>
        </p:nvSpPr>
        <p:spPr/>
        <p:txBody>
          <a:bodyPr/>
          <a:lstStyle/>
          <a:p>
            <a:fld id="{06883019-DFAC-455D-814B-D34BEA644FF0}" type="slidenum">
              <a:rPr lang="da-DK" smtClean="0"/>
              <a:t>‹nr.›</a:t>
            </a:fld>
            <a:endParaRPr lang="da-DK"/>
          </a:p>
        </p:txBody>
      </p:sp>
    </p:spTree>
    <p:extLst>
      <p:ext uri="{BB962C8B-B14F-4D97-AF65-F5344CB8AC3E}">
        <p14:creationId xmlns:p14="http://schemas.microsoft.com/office/powerpoint/2010/main" val="2335985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91801E8-7516-40DE-B03B-97CEB44E3206}"/>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EB8C464-84ED-4288-AB2C-63DE3CCF6B8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43BCBFE-BB77-400C-C978-3B53934D5ADB}"/>
              </a:ext>
            </a:extLst>
          </p:cNvPr>
          <p:cNvSpPr>
            <a:spLocks noGrp="1"/>
          </p:cNvSpPr>
          <p:nvPr>
            <p:ph type="dt" sz="half" idx="10"/>
          </p:nvPr>
        </p:nvSpPr>
        <p:spPr/>
        <p:txBody>
          <a:bodyPr/>
          <a:lstStyle/>
          <a:p>
            <a:fld id="{712C03CC-AC1B-4C5C-894D-11C547CA08DB}" type="datetimeFigureOut">
              <a:rPr lang="da-DK" smtClean="0"/>
              <a:t>29-03-2025</a:t>
            </a:fld>
            <a:endParaRPr lang="da-DK"/>
          </a:p>
        </p:txBody>
      </p:sp>
      <p:sp>
        <p:nvSpPr>
          <p:cNvPr id="5" name="Pladsholder til sidefod 4">
            <a:extLst>
              <a:ext uri="{FF2B5EF4-FFF2-40B4-BE49-F238E27FC236}">
                <a16:creationId xmlns:a16="http://schemas.microsoft.com/office/drawing/2014/main" id="{B67873E9-3E4F-5580-6AC5-E1248399D5E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4651AAE-0EFE-EF97-903C-4A6D5045450E}"/>
              </a:ext>
            </a:extLst>
          </p:cNvPr>
          <p:cNvSpPr>
            <a:spLocks noGrp="1"/>
          </p:cNvSpPr>
          <p:nvPr>
            <p:ph type="sldNum" sz="quarter" idx="12"/>
          </p:nvPr>
        </p:nvSpPr>
        <p:spPr/>
        <p:txBody>
          <a:bodyPr/>
          <a:lstStyle/>
          <a:p>
            <a:fld id="{06883019-DFAC-455D-814B-D34BEA644FF0}" type="slidenum">
              <a:rPr lang="da-DK" smtClean="0"/>
              <a:t>‹nr.›</a:t>
            </a:fld>
            <a:endParaRPr lang="da-DK"/>
          </a:p>
        </p:txBody>
      </p:sp>
    </p:spTree>
    <p:extLst>
      <p:ext uri="{BB962C8B-B14F-4D97-AF65-F5344CB8AC3E}">
        <p14:creationId xmlns:p14="http://schemas.microsoft.com/office/powerpoint/2010/main" val="589192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B0EE2359-A000-C12D-809D-7ABC8E540F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1779668-FED5-BDB7-9853-E2D712317D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E34923D-5941-A773-D984-F5A517993E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2C03CC-AC1B-4C5C-894D-11C547CA08DB}" type="datetimeFigureOut">
              <a:rPr lang="da-DK" smtClean="0"/>
              <a:t>29-03-2025</a:t>
            </a:fld>
            <a:endParaRPr lang="da-DK"/>
          </a:p>
        </p:txBody>
      </p:sp>
      <p:sp>
        <p:nvSpPr>
          <p:cNvPr id="5" name="Pladsholder til sidefod 4">
            <a:extLst>
              <a:ext uri="{FF2B5EF4-FFF2-40B4-BE49-F238E27FC236}">
                <a16:creationId xmlns:a16="http://schemas.microsoft.com/office/drawing/2014/main" id="{34BDCC5E-EC70-7DC8-B8E1-2D6D26E4FA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781D8773-CAD4-A3E1-D93D-F72432F623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883019-DFAC-455D-814B-D34BEA644FF0}" type="slidenum">
              <a:rPr lang="da-DK" smtClean="0"/>
              <a:t>‹nr.›</a:t>
            </a:fld>
            <a:endParaRPr lang="da-DK"/>
          </a:p>
        </p:txBody>
      </p:sp>
    </p:spTree>
    <p:extLst>
      <p:ext uri="{BB962C8B-B14F-4D97-AF65-F5344CB8AC3E}">
        <p14:creationId xmlns:p14="http://schemas.microsoft.com/office/powerpoint/2010/main" val="2035852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hyperlink" Target="https://www.dr.dk/levnu/tvaers/naar-det-hele-koger-over-hver-fjerde-unge-foeler-sig-stresset#!/"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dr.dk/nyheder/politik/folketingsvalg/haartab-angst-og-soevnmangel-hoejt-tempo-i-samfundet-skaber-oeget#!/"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uvm.dk/statistik/gymnasiale-uddannelser/elevtrivsel" TargetMode="External"/><Relationship Id="rId2" Type="http://schemas.openxmlformats.org/officeDocument/2006/relationships/hyperlink" Target="https://www.sdu.dk/da/nyheder/danske-unge-trives"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videnskab.dk/krop-sundhed/forskerpar-nej-unges-mistrivsel-er-ikke-i-frit-fal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sst.dk/-/media/Udgivelser/2024/Sundhedsprofil/WEB_Sundhedsprofilen_2023_KORT-a.ashx?sc_lang=da&amp;hash=690D866CEA150C9C9010161FB322DB1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youtube.com/watch?v=OHCF5qRULwU" TargetMode="Externa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hyperlink" Target="https://www.facebook.com/munddecarlo/videos/det-okay/305989724079233/?locale=da_D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338C6C-08E3-F5B8-8F49-2CACF45D45E4}"/>
              </a:ext>
            </a:extLst>
          </p:cNvPr>
          <p:cNvSpPr>
            <a:spLocks noGrp="1"/>
          </p:cNvSpPr>
          <p:nvPr>
            <p:ph type="title"/>
          </p:nvPr>
        </p:nvSpPr>
        <p:spPr/>
        <p:txBody>
          <a:bodyPr>
            <a:normAutofit/>
          </a:bodyPr>
          <a:lstStyle/>
          <a:p>
            <a:r>
              <a:rPr lang="da-DK" sz="2400" b="1" dirty="0"/>
              <a:t>Planen for i dag</a:t>
            </a:r>
          </a:p>
        </p:txBody>
      </p:sp>
      <p:sp>
        <p:nvSpPr>
          <p:cNvPr id="3" name="Pladsholder til indhold 2">
            <a:extLst>
              <a:ext uri="{FF2B5EF4-FFF2-40B4-BE49-F238E27FC236}">
                <a16:creationId xmlns:a16="http://schemas.microsoft.com/office/drawing/2014/main" id="{96888C03-6C6C-D3D9-A321-2833E4ACF597}"/>
              </a:ext>
            </a:extLst>
          </p:cNvPr>
          <p:cNvSpPr>
            <a:spLocks noGrp="1"/>
          </p:cNvSpPr>
          <p:nvPr>
            <p:ph idx="1"/>
          </p:nvPr>
        </p:nvSpPr>
        <p:spPr>
          <a:xfrm>
            <a:off x="838200" y="1690688"/>
            <a:ext cx="7868477" cy="4351338"/>
          </a:xfrm>
        </p:spPr>
        <p:txBody>
          <a:bodyPr>
            <a:normAutofit/>
          </a:bodyPr>
          <a:lstStyle/>
          <a:p>
            <a:r>
              <a:rPr lang="da-DK" sz="1800" dirty="0"/>
              <a:t>Vi tager hul på emnet om ”skoleliv”</a:t>
            </a:r>
          </a:p>
          <a:p>
            <a:r>
              <a:rPr lang="da-DK" sz="1800" dirty="0"/>
              <a:t>Vi starter med at se på trivsel vs. mistrivsel blandt unge – hvad siger medierne, hvad siger politikerne, hvad siger forskningen og hvad siger de unge selv?</a:t>
            </a:r>
          </a:p>
          <a:p>
            <a:r>
              <a:rPr lang="da-DK" sz="1800" dirty="0"/>
              <a:t> Opgave – diskussion i par/grupper om faktorer, der påvirker trivsel/mistrivsel samt årsager til mistrivsel blandt unge </a:t>
            </a:r>
          </a:p>
          <a:p>
            <a:r>
              <a:rPr lang="da-DK" sz="1800" dirty="0"/>
              <a:t> Dokumentar om de perfekte piger og jagten på 12-taller samt de konsekvenser det kan have i form af stress, angst og depression</a:t>
            </a:r>
          </a:p>
        </p:txBody>
      </p:sp>
      <p:pic>
        <p:nvPicPr>
          <p:cNvPr id="4" name="Picture 4" descr="H:\Undervisningsmaterialer 2009-2010\Sjov og ballade\Billeder\Skilte - Which-way-can-i-go.jpg">
            <a:extLst>
              <a:ext uri="{FF2B5EF4-FFF2-40B4-BE49-F238E27FC236}">
                <a16:creationId xmlns:a16="http://schemas.microsoft.com/office/drawing/2014/main" id="{77EEC1D2-F93A-BB89-6E69-C00EEA84C2B8}"/>
              </a:ext>
            </a:extLst>
          </p:cNvPr>
          <p:cNvPicPr>
            <a:picLocks noChangeAspect="1" noChangeArrowheads="1"/>
          </p:cNvPicPr>
          <p:nvPr/>
        </p:nvPicPr>
        <p:blipFill>
          <a:blip r:embed="rId2" cstate="print"/>
          <a:srcRect l="29750"/>
          <a:stretch/>
        </p:blipFill>
        <p:spPr bwMode="auto">
          <a:xfrm>
            <a:off x="8915399" y="319868"/>
            <a:ext cx="3134139" cy="6218263"/>
          </a:xfrm>
          <a:prstGeom prst="rect">
            <a:avLst/>
          </a:prstGeom>
          <a:noFill/>
        </p:spPr>
      </p:pic>
      <p:pic>
        <p:nvPicPr>
          <p:cNvPr id="5" name="Billede 4">
            <a:extLst>
              <a:ext uri="{FF2B5EF4-FFF2-40B4-BE49-F238E27FC236}">
                <a16:creationId xmlns:a16="http://schemas.microsoft.com/office/drawing/2014/main" id="{0E692C3B-08CB-72D5-5D84-873223986EC3}"/>
              </a:ext>
            </a:extLst>
          </p:cNvPr>
          <p:cNvPicPr>
            <a:picLocks noChangeAspect="1"/>
          </p:cNvPicPr>
          <p:nvPr/>
        </p:nvPicPr>
        <p:blipFill>
          <a:blip r:embed="rId3"/>
          <a:srcRect l="4274" t="55915" r="79113" b="14982"/>
          <a:stretch/>
        </p:blipFill>
        <p:spPr>
          <a:xfrm>
            <a:off x="1222513" y="4208194"/>
            <a:ext cx="2522335" cy="2485603"/>
          </a:xfrm>
          <a:prstGeom prst="rect">
            <a:avLst/>
          </a:prstGeom>
        </p:spPr>
      </p:pic>
      <p:pic>
        <p:nvPicPr>
          <p:cNvPr id="6" name="Picture 2" descr="http://pebblecreekpartners.com/blog/wp-content/uploads/2009/04/confusing-road-sign-large-web-view.jpg">
            <a:extLst>
              <a:ext uri="{FF2B5EF4-FFF2-40B4-BE49-F238E27FC236}">
                <a16:creationId xmlns:a16="http://schemas.microsoft.com/office/drawing/2014/main" id="{2F959B50-883D-383F-2B67-388DD5AAF578}"/>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7205" b="96830" l="10000" r="90000">
                        <a14:foregroundMark x1="47000" y1="91354" x2="50000" y2="97118"/>
                        <a14:foregroundMark x1="47667" y1="89625" x2="48667" y2="89049"/>
                        <a14:foregroundMark x1="36155" y1="9799" x2="36777" y2="9215"/>
                        <a14:foregroundMark x1="38815" y1="8573" x2="66000" y2="25360"/>
                        <a14:foregroundMark x1="38438" y1="8340" x2="38781" y2="8552"/>
                        <a14:foregroundMark x1="44000" y1="7205" x2="42000" y2="8069"/>
                        <a14:backgroundMark x1="13333" y1="29971" x2="36333" y2="9222"/>
                        <a14:backgroundMark x1="36333" y1="9222" x2="37000" y2="7781"/>
                        <a14:backgroundMark x1="37667" y1="9510" x2="37333" y2="7493"/>
                        <a14:backgroundMark x1="36000" y1="10951" x2="39333" y2="6340"/>
                        <a14:backgroundMark x1="38667" y1="8934" x2="39333" y2="7205"/>
                      </a14:backgroundRemoval>
                    </a14:imgEffect>
                  </a14:imgLayer>
                </a14:imgProps>
              </a:ext>
            </a:extLst>
          </a:blip>
          <a:srcRect/>
          <a:stretch>
            <a:fillRect/>
          </a:stretch>
        </p:blipFill>
        <p:spPr bwMode="auto">
          <a:xfrm>
            <a:off x="3864106" y="4208194"/>
            <a:ext cx="1813742" cy="2570661"/>
          </a:xfrm>
          <a:prstGeom prst="rect">
            <a:avLst/>
          </a:prstGeom>
          <a:noFill/>
        </p:spPr>
      </p:pic>
    </p:spTree>
    <p:extLst>
      <p:ext uri="{BB962C8B-B14F-4D97-AF65-F5344CB8AC3E}">
        <p14:creationId xmlns:p14="http://schemas.microsoft.com/office/powerpoint/2010/main" val="2167809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6E386839-2019-79C5-A3F0-C3F8B175659F}"/>
              </a:ext>
            </a:extLst>
          </p:cNvPr>
          <p:cNvSpPr txBox="1"/>
          <p:nvPr/>
        </p:nvSpPr>
        <p:spPr>
          <a:xfrm>
            <a:off x="8497069" y="5300358"/>
            <a:ext cx="3179420" cy="1200329"/>
          </a:xfrm>
          <a:prstGeom prst="rect">
            <a:avLst/>
          </a:prstGeom>
          <a:solidFill>
            <a:schemeClr val="bg1"/>
          </a:solidFill>
          <a:ln>
            <a:solidFill>
              <a:schemeClr val="tx1"/>
            </a:solidFill>
          </a:ln>
        </p:spPr>
        <p:txBody>
          <a:bodyPr wrap="square" rtlCol="0">
            <a:spAutoFit/>
          </a:bodyPr>
          <a:lstStyle/>
          <a:p>
            <a:r>
              <a:rPr lang="da-DK" dirty="0"/>
              <a:t>Temaer til psykologi, Systime, kap. 3 (Stress og </a:t>
            </a:r>
            <a:r>
              <a:rPr lang="da-DK" dirty="0" err="1"/>
              <a:t>coping</a:t>
            </a:r>
            <a:r>
              <a:rPr lang="da-DK" dirty="0"/>
              <a:t>)   </a:t>
            </a:r>
          </a:p>
          <a:p>
            <a:r>
              <a:rPr lang="da-DK" dirty="0"/>
              <a:t>Psykologiens veje, Systime, kap. 23</a:t>
            </a:r>
          </a:p>
        </p:txBody>
      </p:sp>
      <p:pic>
        <p:nvPicPr>
          <p:cNvPr id="1028" name="Picture 4">
            <a:extLst>
              <a:ext uri="{FF2B5EF4-FFF2-40B4-BE49-F238E27FC236}">
                <a16:creationId xmlns:a16="http://schemas.microsoft.com/office/drawing/2014/main" id="{F85C4C24-E6B2-3F5E-3D16-2D9BAAEC27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952" y="392321"/>
            <a:ext cx="6097656" cy="5508202"/>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45BA62C4-D3FE-0AB6-9FA7-FDAD8A10B61F}"/>
              </a:ext>
            </a:extLst>
          </p:cNvPr>
          <p:cNvSpPr txBox="1"/>
          <p:nvPr/>
        </p:nvSpPr>
        <p:spPr>
          <a:xfrm>
            <a:off x="8225057" y="357313"/>
            <a:ext cx="3067665" cy="1569660"/>
          </a:xfrm>
          <a:prstGeom prst="rect">
            <a:avLst/>
          </a:prstGeom>
          <a:noFill/>
        </p:spPr>
        <p:txBody>
          <a:bodyPr wrap="square" rtlCol="0">
            <a:spAutoFit/>
          </a:bodyPr>
          <a:lstStyle/>
          <a:p>
            <a:r>
              <a:rPr lang="da-DK" sz="3200" dirty="0"/>
              <a:t>Ungdomskultur, (mis)trivsel og stress </a:t>
            </a:r>
          </a:p>
        </p:txBody>
      </p:sp>
      <p:pic>
        <p:nvPicPr>
          <p:cNvPr id="9" name="Billede 8">
            <a:extLst>
              <a:ext uri="{FF2B5EF4-FFF2-40B4-BE49-F238E27FC236}">
                <a16:creationId xmlns:a16="http://schemas.microsoft.com/office/drawing/2014/main" id="{BF73BCD0-F9D1-119D-A4F4-C8EA72A2F56E}"/>
              </a:ext>
            </a:extLst>
          </p:cNvPr>
          <p:cNvPicPr>
            <a:picLocks noChangeAspect="1"/>
          </p:cNvPicPr>
          <p:nvPr/>
        </p:nvPicPr>
        <p:blipFill>
          <a:blip r:embed="rId3"/>
          <a:srcRect l="33629" t="45591" r="42097" b="11111"/>
          <a:stretch/>
        </p:blipFill>
        <p:spPr>
          <a:xfrm>
            <a:off x="8225057" y="2218589"/>
            <a:ext cx="2583053" cy="2591635"/>
          </a:xfrm>
          <a:prstGeom prst="rect">
            <a:avLst/>
          </a:prstGeom>
        </p:spPr>
      </p:pic>
      <p:sp>
        <p:nvSpPr>
          <p:cNvPr id="11" name="Tekstfelt 10">
            <a:extLst>
              <a:ext uri="{FF2B5EF4-FFF2-40B4-BE49-F238E27FC236}">
                <a16:creationId xmlns:a16="http://schemas.microsoft.com/office/drawing/2014/main" id="{31BB4C85-55E9-5EFA-726F-20F14FF63F0C}"/>
              </a:ext>
            </a:extLst>
          </p:cNvPr>
          <p:cNvSpPr txBox="1"/>
          <p:nvPr/>
        </p:nvSpPr>
        <p:spPr>
          <a:xfrm>
            <a:off x="515511" y="5900523"/>
            <a:ext cx="6481636" cy="923330"/>
          </a:xfrm>
          <a:prstGeom prst="rect">
            <a:avLst/>
          </a:prstGeom>
          <a:noFill/>
        </p:spPr>
        <p:txBody>
          <a:bodyPr wrap="square">
            <a:spAutoFit/>
          </a:bodyPr>
          <a:lstStyle/>
          <a:p>
            <a:r>
              <a:rPr lang="da-DK" dirty="0">
                <a:hlinkClick r:id="rId4"/>
              </a:rPr>
              <a:t>Når det hele koger over: Hver fjerde unge føler sig stresset | Tværs | DR</a:t>
            </a:r>
            <a:r>
              <a:rPr lang="da-DK" dirty="0"/>
              <a:t> – video (1,5 min.) + (1,8 min.) </a:t>
            </a:r>
          </a:p>
          <a:p>
            <a:endParaRPr lang="da-DK" dirty="0"/>
          </a:p>
        </p:txBody>
      </p:sp>
    </p:spTree>
    <p:extLst>
      <p:ext uri="{BB962C8B-B14F-4D97-AF65-F5344CB8AC3E}">
        <p14:creationId xmlns:p14="http://schemas.microsoft.com/office/powerpoint/2010/main" val="3937190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AF2B7ADF-4C5D-633D-AFB4-F9995096319F}"/>
              </a:ext>
            </a:extLst>
          </p:cNvPr>
          <p:cNvSpPr txBox="1"/>
          <p:nvPr/>
        </p:nvSpPr>
        <p:spPr>
          <a:xfrm rot="21189533">
            <a:off x="231057" y="1427621"/>
            <a:ext cx="5648632" cy="369332"/>
          </a:xfrm>
          <a:prstGeom prst="rect">
            <a:avLst/>
          </a:prstGeom>
          <a:noFill/>
          <a:ln>
            <a:solidFill>
              <a:schemeClr val="tx1"/>
            </a:solidFill>
          </a:ln>
        </p:spPr>
        <p:txBody>
          <a:bodyPr wrap="square">
            <a:spAutoFit/>
          </a:bodyPr>
          <a:lstStyle/>
          <a:p>
            <a:pPr algn="l">
              <a:spcAft>
                <a:spcPts val="1800"/>
              </a:spcAft>
              <a:buNone/>
            </a:pPr>
            <a:r>
              <a:rPr lang="da-DK" b="1" i="0" dirty="0">
                <a:solidFill>
                  <a:srgbClr val="5B5B5B"/>
                </a:solidFill>
                <a:effectLst/>
                <a:latin typeface="Mulish"/>
              </a:rPr>
              <a:t>Ny undersøgelse: Unge er pressede og bange for at skuffe</a:t>
            </a:r>
            <a:endParaRPr lang="da-DK" dirty="0"/>
          </a:p>
        </p:txBody>
      </p:sp>
      <p:sp>
        <p:nvSpPr>
          <p:cNvPr id="7" name="Tekstfelt 6">
            <a:extLst>
              <a:ext uri="{FF2B5EF4-FFF2-40B4-BE49-F238E27FC236}">
                <a16:creationId xmlns:a16="http://schemas.microsoft.com/office/drawing/2014/main" id="{8EB2B3E4-4791-F705-C1B6-DDFF4F95A5F3}"/>
              </a:ext>
            </a:extLst>
          </p:cNvPr>
          <p:cNvSpPr txBox="1"/>
          <p:nvPr/>
        </p:nvSpPr>
        <p:spPr>
          <a:xfrm>
            <a:off x="703007" y="190926"/>
            <a:ext cx="4163961" cy="559512"/>
          </a:xfrm>
          <a:prstGeom prst="rect">
            <a:avLst/>
          </a:prstGeom>
          <a:noFill/>
          <a:ln>
            <a:solidFill>
              <a:schemeClr val="tx1"/>
            </a:solidFill>
          </a:ln>
        </p:spPr>
        <p:txBody>
          <a:bodyPr wrap="square">
            <a:spAutoFit/>
          </a:bodyPr>
          <a:lstStyle/>
          <a:p>
            <a:pPr algn="l">
              <a:lnSpc>
                <a:spcPts val="4200"/>
              </a:lnSpc>
              <a:spcAft>
                <a:spcPts val="1800"/>
              </a:spcAft>
              <a:buNone/>
            </a:pPr>
            <a:r>
              <a:rPr lang="da-DK" b="1" i="0" dirty="0">
                <a:solidFill>
                  <a:srgbClr val="101820"/>
                </a:solidFill>
                <a:effectLst/>
                <a:latin typeface="Quatro Slab"/>
              </a:rPr>
              <a:t>Presset ungdom: De skal hele tiden shine</a:t>
            </a:r>
            <a:endParaRPr lang="da-DK" dirty="0"/>
          </a:p>
        </p:txBody>
      </p:sp>
      <p:sp>
        <p:nvSpPr>
          <p:cNvPr id="11" name="Tekstfelt 10">
            <a:extLst>
              <a:ext uri="{FF2B5EF4-FFF2-40B4-BE49-F238E27FC236}">
                <a16:creationId xmlns:a16="http://schemas.microsoft.com/office/drawing/2014/main" id="{6B4A906D-CAAF-C39F-98FE-B282609DFDEB}"/>
              </a:ext>
            </a:extLst>
          </p:cNvPr>
          <p:cNvSpPr txBox="1"/>
          <p:nvPr/>
        </p:nvSpPr>
        <p:spPr>
          <a:xfrm rot="21070435">
            <a:off x="1024662" y="2238944"/>
            <a:ext cx="4296697" cy="369332"/>
          </a:xfrm>
          <a:prstGeom prst="rect">
            <a:avLst/>
          </a:prstGeom>
          <a:noFill/>
          <a:ln>
            <a:solidFill>
              <a:schemeClr val="tx1"/>
            </a:solidFill>
          </a:ln>
        </p:spPr>
        <p:txBody>
          <a:bodyPr wrap="square">
            <a:spAutoFit/>
          </a:bodyPr>
          <a:lstStyle/>
          <a:p>
            <a:pPr algn="l">
              <a:spcAft>
                <a:spcPts val="1800"/>
              </a:spcAft>
              <a:buNone/>
            </a:pPr>
            <a:r>
              <a:rPr lang="da-DK" b="1" i="0" dirty="0">
                <a:solidFill>
                  <a:srgbClr val="5B5B5B"/>
                </a:solidFill>
                <a:effectLst/>
                <a:latin typeface="Mulish"/>
              </a:rPr>
              <a:t>Rapport viser høje tal af stressramte unge</a:t>
            </a:r>
            <a:endParaRPr lang="da-DK" dirty="0"/>
          </a:p>
        </p:txBody>
      </p:sp>
      <p:sp>
        <p:nvSpPr>
          <p:cNvPr id="15" name="Tekstfelt 14">
            <a:extLst>
              <a:ext uri="{FF2B5EF4-FFF2-40B4-BE49-F238E27FC236}">
                <a16:creationId xmlns:a16="http://schemas.microsoft.com/office/drawing/2014/main" id="{483E304C-FDFE-B3F3-5649-E5FE038D139D}"/>
              </a:ext>
            </a:extLst>
          </p:cNvPr>
          <p:cNvSpPr txBox="1"/>
          <p:nvPr/>
        </p:nvSpPr>
        <p:spPr>
          <a:xfrm>
            <a:off x="415413" y="4402774"/>
            <a:ext cx="6189406" cy="646331"/>
          </a:xfrm>
          <a:prstGeom prst="rect">
            <a:avLst/>
          </a:prstGeom>
          <a:noFill/>
          <a:ln>
            <a:solidFill>
              <a:schemeClr val="tx1"/>
            </a:solidFill>
          </a:ln>
        </p:spPr>
        <p:txBody>
          <a:bodyPr wrap="square">
            <a:spAutoFit/>
          </a:bodyPr>
          <a:lstStyle/>
          <a:p>
            <a:r>
              <a:rPr lang="da-DK" b="1" i="0" cap="all" dirty="0">
                <a:solidFill>
                  <a:srgbClr val="252525"/>
                </a:solidFill>
                <a:effectLst/>
                <a:latin typeface="Thunder"/>
              </a:rPr>
              <a:t>Ny rapport om stress blandt børn og unge: ”Jeg føler mig som et omvandrende tal”</a:t>
            </a:r>
            <a:endParaRPr lang="da-DK" dirty="0"/>
          </a:p>
        </p:txBody>
      </p:sp>
      <p:sp>
        <p:nvSpPr>
          <p:cNvPr id="17" name="Tekstfelt 16">
            <a:extLst>
              <a:ext uri="{FF2B5EF4-FFF2-40B4-BE49-F238E27FC236}">
                <a16:creationId xmlns:a16="http://schemas.microsoft.com/office/drawing/2014/main" id="{C9A2E9F5-C788-EDC3-4994-7D4582030A85}"/>
              </a:ext>
            </a:extLst>
          </p:cNvPr>
          <p:cNvSpPr txBox="1"/>
          <p:nvPr/>
        </p:nvSpPr>
        <p:spPr>
          <a:xfrm>
            <a:off x="229168" y="3450346"/>
            <a:ext cx="6189406" cy="369332"/>
          </a:xfrm>
          <a:prstGeom prst="rect">
            <a:avLst/>
          </a:prstGeom>
          <a:noFill/>
          <a:ln>
            <a:solidFill>
              <a:schemeClr val="tx1"/>
            </a:solidFill>
          </a:ln>
        </p:spPr>
        <p:txBody>
          <a:bodyPr wrap="square">
            <a:spAutoFit/>
          </a:bodyPr>
          <a:lstStyle/>
          <a:p>
            <a:pPr algn="ctr">
              <a:buNone/>
            </a:pPr>
            <a:r>
              <a:rPr lang="da-DK" b="1" i="0" dirty="0">
                <a:solidFill>
                  <a:srgbClr val="000000"/>
                </a:solidFill>
                <a:effectLst/>
                <a:latin typeface="Publik"/>
              </a:rPr>
              <a:t>Når det hele koger over: Hver fjerde unge føler sig stresset</a:t>
            </a:r>
            <a:endParaRPr lang="da-DK" dirty="0"/>
          </a:p>
        </p:txBody>
      </p:sp>
      <p:sp>
        <p:nvSpPr>
          <p:cNvPr id="19" name="Tekstfelt 18">
            <a:extLst>
              <a:ext uri="{FF2B5EF4-FFF2-40B4-BE49-F238E27FC236}">
                <a16:creationId xmlns:a16="http://schemas.microsoft.com/office/drawing/2014/main" id="{F363D556-4018-2AFF-45EA-B54263AEA66F}"/>
              </a:ext>
            </a:extLst>
          </p:cNvPr>
          <p:cNvSpPr txBox="1"/>
          <p:nvPr/>
        </p:nvSpPr>
        <p:spPr>
          <a:xfrm>
            <a:off x="508819" y="5740987"/>
            <a:ext cx="6096000" cy="646331"/>
          </a:xfrm>
          <a:prstGeom prst="rect">
            <a:avLst/>
          </a:prstGeom>
          <a:noFill/>
          <a:ln>
            <a:solidFill>
              <a:schemeClr val="tx1"/>
            </a:solidFill>
          </a:ln>
        </p:spPr>
        <p:txBody>
          <a:bodyPr wrap="square">
            <a:spAutoFit/>
          </a:bodyPr>
          <a:lstStyle/>
          <a:p>
            <a:pPr algn="l">
              <a:buNone/>
            </a:pPr>
            <a:r>
              <a:rPr lang="da-DK" b="1" i="0" dirty="0">
                <a:solidFill>
                  <a:srgbClr val="000000"/>
                </a:solidFill>
                <a:effectLst/>
                <a:latin typeface="Publik"/>
              </a:rPr>
              <a:t>Hårtab, angst og søvnmangel: </a:t>
            </a:r>
            <a:r>
              <a:rPr lang="da-DK" b="0" i="0" dirty="0">
                <a:solidFill>
                  <a:srgbClr val="000000"/>
                </a:solidFill>
                <a:effectLst/>
                <a:latin typeface="Publik"/>
              </a:rPr>
              <a:t>Højt tempo i samfundet skaber øget mistrivsel blandt unge </a:t>
            </a:r>
            <a:endParaRPr lang="da-DK" dirty="0"/>
          </a:p>
        </p:txBody>
      </p:sp>
      <p:sp>
        <p:nvSpPr>
          <p:cNvPr id="21" name="Tekstfelt 20">
            <a:extLst>
              <a:ext uri="{FF2B5EF4-FFF2-40B4-BE49-F238E27FC236}">
                <a16:creationId xmlns:a16="http://schemas.microsoft.com/office/drawing/2014/main" id="{5F098D22-F3E0-0A98-6474-AB45AA48CDF8}"/>
              </a:ext>
            </a:extLst>
          </p:cNvPr>
          <p:cNvSpPr txBox="1"/>
          <p:nvPr/>
        </p:nvSpPr>
        <p:spPr>
          <a:xfrm rot="569706">
            <a:off x="5991682" y="654388"/>
            <a:ext cx="6189406" cy="646331"/>
          </a:xfrm>
          <a:prstGeom prst="rect">
            <a:avLst/>
          </a:prstGeom>
          <a:noFill/>
          <a:ln>
            <a:solidFill>
              <a:schemeClr val="tx1"/>
            </a:solidFill>
          </a:ln>
        </p:spPr>
        <p:txBody>
          <a:bodyPr wrap="square">
            <a:spAutoFit/>
          </a:bodyPr>
          <a:lstStyle/>
          <a:p>
            <a:pPr algn="l">
              <a:buNone/>
            </a:pPr>
            <a:r>
              <a:rPr lang="da-DK" b="1" i="0" dirty="0">
                <a:solidFill>
                  <a:srgbClr val="333333"/>
                </a:solidFill>
                <a:effectLst/>
                <a:latin typeface="Playfair Display" panose="00000500000000000000" pitchFamily="2" charset="0"/>
              </a:rPr>
              <a:t>Psykologen: Vi har udviklet et samfund, der er uegnet for børn</a:t>
            </a:r>
            <a:endParaRPr lang="da-DK" dirty="0"/>
          </a:p>
        </p:txBody>
      </p:sp>
      <p:pic>
        <p:nvPicPr>
          <p:cNvPr id="3074" name="Picture 2" descr="Breaking news minimalistisk logo på hvid Stock-illustration 1298244646 |  Shutterstock">
            <a:extLst>
              <a:ext uri="{FF2B5EF4-FFF2-40B4-BE49-F238E27FC236}">
                <a16:creationId xmlns:a16="http://schemas.microsoft.com/office/drawing/2014/main" id="{6064216E-B7CE-E729-C6AC-B092E81256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447" b="27942"/>
          <a:stretch/>
        </p:blipFill>
        <p:spPr bwMode="auto">
          <a:xfrm>
            <a:off x="5713922" y="1953993"/>
            <a:ext cx="5826315" cy="1309120"/>
          </a:xfrm>
          <a:prstGeom prst="rect">
            <a:avLst/>
          </a:prstGeom>
          <a:noFill/>
          <a:extLst>
            <a:ext uri="{909E8E84-426E-40DD-AFC4-6F175D3DCCD1}">
              <a14:hiddenFill xmlns:a14="http://schemas.microsoft.com/office/drawing/2010/main">
                <a:solidFill>
                  <a:srgbClr val="FFFFFF"/>
                </a:solidFill>
              </a14:hiddenFill>
            </a:ext>
          </a:extLst>
        </p:spPr>
      </p:pic>
      <p:sp>
        <p:nvSpPr>
          <p:cNvPr id="23" name="Tekstfelt 22">
            <a:extLst>
              <a:ext uri="{FF2B5EF4-FFF2-40B4-BE49-F238E27FC236}">
                <a16:creationId xmlns:a16="http://schemas.microsoft.com/office/drawing/2014/main" id="{7944F647-25A4-E61F-03A0-F13ACEFF0964}"/>
              </a:ext>
            </a:extLst>
          </p:cNvPr>
          <p:cNvSpPr txBox="1"/>
          <p:nvPr/>
        </p:nvSpPr>
        <p:spPr>
          <a:xfrm>
            <a:off x="6776971" y="3566236"/>
            <a:ext cx="5287210" cy="2862322"/>
          </a:xfrm>
          <a:prstGeom prst="rect">
            <a:avLst/>
          </a:prstGeom>
          <a:noFill/>
          <a:ln>
            <a:solidFill>
              <a:schemeClr val="tx1"/>
            </a:solidFill>
          </a:ln>
        </p:spPr>
        <p:txBody>
          <a:bodyPr wrap="square">
            <a:spAutoFit/>
          </a:bodyPr>
          <a:lstStyle/>
          <a:p>
            <a:pPr algn="l">
              <a:buNone/>
            </a:pPr>
            <a:r>
              <a:rPr lang="da-DK" b="0" i="0" dirty="0">
                <a:solidFill>
                  <a:srgbClr val="1A1A1A"/>
                </a:solidFill>
                <a:effectLst/>
              </a:rPr>
              <a:t>I </a:t>
            </a:r>
            <a:r>
              <a:rPr lang="da-DK" b="0" i="0" dirty="0" err="1">
                <a:solidFill>
                  <a:srgbClr val="1A1A1A"/>
                </a:solidFill>
                <a:effectLst/>
              </a:rPr>
              <a:t>breaking</a:t>
            </a:r>
            <a:r>
              <a:rPr lang="da-DK" b="0" i="0" dirty="0">
                <a:solidFill>
                  <a:srgbClr val="1A1A1A"/>
                </a:solidFill>
                <a:effectLst/>
              </a:rPr>
              <a:t>-bjælkerne på aviserne og i TV hører vi, at børn og unge har det virkelig skidt.</a:t>
            </a:r>
          </a:p>
          <a:p>
            <a:pPr algn="l">
              <a:buNone/>
            </a:pPr>
            <a:endParaRPr lang="da-DK" dirty="0">
              <a:solidFill>
                <a:srgbClr val="1A1A1A"/>
              </a:solidFill>
            </a:endParaRPr>
          </a:p>
          <a:p>
            <a:pPr algn="l">
              <a:buNone/>
            </a:pPr>
            <a:r>
              <a:rPr lang="da-DK" dirty="0">
                <a:solidFill>
                  <a:srgbClr val="1A1A1A"/>
                </a:solidFill>
              </a:rPr>
              <a:t>At vi står overfor en trivselskrise på niveau med klimakrisen.</a:t>
            </a:r>
            <a:r>
              <a:rPr lang="da-DK" b="0" i="0" dirty="0">
                <a:solidFill>
                  <a:srgbClr val="1A1A1A"/>
                </a:solidFill>
                <a:effectLst/>
              </a:rPr>
              <a:t> </a:t>
            </a:r>
          </a:p>
          <a:p>
            <a:pPr algn="l">
              <a:buNone/>
            </a:pPr>
            <a:endParaRPr lang="da-DK" dirty="0">
              <a:solidFill>
                <a:srgbClr val="1A1A1A"/>
              </a:solidFill>
            </a:endParaRPr>
          </a:p>
          <a:p>
            <a:pPr algn="l">
              <a:buNone/>
            </a:pPr>
            <a:r>
              <a:rPr lang="da-DK" b="0" i="0" dirty="0">
                <a:solidFill>
                  <a:srgbClr val="1A1A1A"/>
                </a:solidFill>
                <a:effectLst/>
              </a:rPr>
              <a:t>At vi er ved at tabe en generation af børn og unge på gulvet.</a:t>
            </a:r>
          </a:p>
          <a:p>
            <a:pPr algn="l">
              <a:buNone/>
            </a:pPr>
            <a:endParaRPr lang="da-DK" b="0" i="0" dirty="0">
              <a:solidFill>
                <a:srgbClr val="1A1A1A"/>
              </a:solidFill>
              <a:effectLst/>
            </a:endParaRPr>
          </a:p>
          <a:p>
            <a:pPr algn="l">
              <a:buNone/>
            </a:pPr>
            <a:r>
              <a:rPr lang="da-DK" dirty="0">
                <a:solidFill>
                  <a:srgbClr val="1A1A1A"/>
                </a:solidFill>
              </a:rPr>
              <a:t>Men hvad er op og ned? </a:t>
            </a:r>
          </a:p>
        </p:txBody>
      </p:sp>
    </p:spTree>
    <p:extLst>
      <p:ext uri="{BB962C8B-B14F-4D97-AF65-F5344CB8AC3E}">
        <p14:creationId xmlns:p14="http://schemas.microsoft.com/office/powerpoint/2010/main" val="1835363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AF1CC5-7526-1700-D95E-D3285BD05869}"/>
              </a:ext>
            </a:extLst>
          </p:cNvPr>
          <p:cNvSpPr>
            <a:spLocks noGrp="1"/>
          </p:cNvSpPr>
          <p:nvPr>
            <p:ph type="title"/>
          </p:nvPr>
        </p:nvSpPr>
        <p:spPr/>
        <p:txBody>
          <a:bodyPr/>
          <a:lstStyle/>
          <a:p>
            <a:r>
              <a:rPr lang="da-DK" sz="2400" b="1" dirty="0"/>
              <a:t>Hvad siger politikerne om den såkaldte trivselskrise? Hvilke løsninger peger de på?</a:t>
            </a:r>
            <a:r>
              <a:rPr lang="da-DK" dirty="0"/>
              <a:t> </a:t>
            </a:r>
          </a:p>
        </p:txBody>
      </p:sp>
      <p:sp>
        <p:nvSpPr>
          <p:cNvPr id="3" name="Pladsholder til indhold 2">
            <a:extLst>
              <a:ext uri="{FF2B5EF4-FFF2-40B4-BE49-F238E27FC236}">
                <a16:creationId xmlns:a16="http://schemas.microsoft.com/office/drawing/2014/main" id="{78F7F24E-B314-846E-1AF8-C1EFCA4D4607}"/>
              </a:ext>
            </a:extLst>
          </p:cNvPr>
          <p:cNvSpPr>
            <a:spLocks noGrp="1"/>
          </p:cNvSpPr>
          <p:nvPr>
            <p:ph idx="1"/>
          </p:nvPr>
        </p:nvSpPr>
        <p:spPr/>
        <p:txBody>
          <a:bodyPr/>
          <a:lstStyle/>
          <a:p>
            <a:r>
              <a:rPr lang="da-DK" sz="1800" dirty="0"/>
              <a:t>Socialdemokratiet </a:t>
            </a:r>
          </a:p>
          <a:p>
            <a:r>
              <a:rPr lang="da-DK" sz="1800" dirty="0"/>
              <a:t>Venstre </a:t>
            </a:r>
          </a:p>
          <a:p>
            <a:r>
              <a:rPr lang="da-DK" sz="1800" dirty="0"/>
              <a:t>SF </a:t>
            </a:r>
          </a:p>
          <a:p>
            <a:r>
              <a:rPr lang="da-DK" sz="1800" dirty="0"/>
              <a:t>Radikale Venstre</a:t>
            </a:r>
          </a:p>
          <a:p>
            <a:r>
              <a:rPr lang="da-DK" sz="1800" dirty="0"/>
              <a:t>Enhedslisten </a:t>
            </a:r>
          </a:p>
          <a:p>
            <a:r>
              <a:rPr lang="da-DK" sz="1800" dirty="0"/>
              <a:t>Det konservative folkeparti </a:t>
            </a:r>
          </a:p>
          <a:p>
            <a:r>
              <a:rPr lang="da-DK" sz="1800" dirty="0"/>
              <a:t>Dansk folkeparti </a:t>
            </a:r>
          </a:p>
          <a:p>
            <a:r>
              <a:rPr lang="da-DK" sz="1800" dirty="0"/>
              <a:t>Nye Borgerlige </a:t>
            </a:r>
          </a:p>
          <a:p>
            <a:r>
              <a:rPr lang="da-DK" sz="1800" dirty="0"/>
              <a:t>Liberal alliance </a:t>
            </a:r>
          </a:p>
          <a:p>
            <a:r>
              <a:rPr lang="da-DK" sz="1800" dirty="0"/>
              <a:t>Moderaterne </a:t>
            </a:r>
          </a:p>
          <a:p>
            <a:r>
              <a:rPr lang="da-DK" sz="1800" dirty="0"/>
              <a:t>Alternativet </a:t>
            </a:r>
          </a:p>
          <a:p>
            <a:endParaRPr lang="da-DK" dirty="0"/>
          </a:p>
        </p:txBody>
      </p:sp>
      <p:pic>
        <p:nvPicPr>
          <p:cNvPr id="5" name="Billede 4">
            <a:extLst>
              <a:ext uri="{FF2B5EF4-FFF2-40B4-BE49-F238E27FC236}">
                <a16:creationId xmlns:a16="http://schemas.microsoft.com/office/drawing/2014/main" id="{FAA2FBEF-6739-F196-BC2D-65A599DF2D93}"/>
              </a:ext>
            </a:extLst>
          </p:cNvPr>
          <p:cNvPicPr>
            <a:picLocks noChangeAspect="1"/>
          </p:cNvPicPr>
          <p:nvPr/>
        </p:nvPicPr>
        <p:blipFill>
          <a:blip r:embed="rId2"/>
          <a:srcRect l="33587" t="28696" r="33723" b="12174"/>
          <a:stretch/>
        </p:blipFill>
        <p:spPr>
          <a:xfrm>
            <a:off x="7742585" y="1690688"/>
            <a:ext cx="4293703" cy="5053241"/>
          </a:xfrm>
          <a:prstGeom prst="rect">
            <a:avLst/>
          </a:prstGeom>
        </p:spPr>
      </p:pic>
      <p:sp>
        <p:nvSpPr>
          <p:cNvPr id="7" name="Tekstfelt 6">
            <a:extLst>
              <a:ext uri="{FF2B5EF4-FFF2-40B4-BE49-F238E27FC236}">
                <a16:creationId xmlns:a16="http://schemas.microsoft.com/office/drawing/2014/main" id="{0BC9A1CE-3883-EB0F-19E9-11E1DFE76DDE}"/>
              </a:ext>
            </a:extLst>
          </p:cNvPr>
          <p:cNvSpPr txBox="1"/>
          <p:nvPr/>
        </p:nvSpPr>
        <p:spPr>
          <a:xfrm>
            <a:off x="4539697" y="5103674"/>
            <a:ext cx="3112605" cy="1323439"/>
          </a:xfrm>
          <a:prstGeom prst="rect">
            <a:avLst/>
          </a:prstGeom>
          <a:noFill/>
        </p:spPr>
        <p:txBody>
          <a:bodyPr wrap="square">
            <a:spAutoFit/>
          </a:bodyPr>
          <a:lstStyle/>
          <a:p>
            <a:r>
              <a:rPr lang="da-DK" sz="1600" b="1" dirty="0"/>
              <a:t>Se grafik cirka midt på siden </a:t>
            </a:r>
          </a:p>
          <a:p>
            <a:r>
              <a:rPr lang="da-DK" sz="1600" dirty="0">
                <a:hlinkClick r:id="rId3"/>
              </a:rPr>
              <a:t>Hårtab, angst og søvnmangel: Højt tempo i samfundet skaber øget mistrivsel blandt unge | Folketingsvalg 2022 | DR</a:t>
            </a:r>
            <a:endParaRPr lang="da-DK" sz="1600" dirty="0"/>
          </a:p>
        </p:txBody>
      </p:sp>
      <p:sp>
        <p:nvSpPr>
          <p:cNvPr id="8" name="Tekstfelt 7">
            <a:extLst>
              <a:ext uri="{FF2B5EF4-FFF2-40B4-BE49-F238E27FC236}">
                <a16:creationId xmlns:a16="http://schemas.microsoft.com/office/drawing/2014/main" id="{0FF7CB13-0A6B-9E69-A383-D77B1044DC39}"/>
              </a:ext>
            </a:extLst>
          </p:cNvPr>
          <p:cNvSpPr txBox="1"/>
          <p:nvPr/>
        </p:nvSpPr>
        <p:spPr>
          <a:xfrm>
            <a:off x="4461013" y="1804759"/>
            <a:ext cx="2738231" cy="2585323"/>
          </a:xfrm>
          <a:prstGeom prst="rect">
            <a:avLst/>
          </a:prstGeom>
          <a:noFill/>
        </p:spPr>
        <p:txBody>
          <a:bodyPr wrap="square" rtlCol="0">
            <a:spAutoFit/>
          </a:bodyPr>
          <a:lstStyle/>
          <a:p>
            <a:r>
              <a:rPr lang="da-DK" dirty="0"/>
              <a:t>11 grupper/et parti hver</a:t>
            </a:r>
          </a:p>
          <a:p>
            <a:endParaRPr lang="da-DK" dirty="0"/>
          </a:p>
          <a:p>
            <a:r>
              <a:rPr lang="da-DK" dirty="0"/>
              <a:t>Læs om jeres tildelte parti og opsummer i to-tre sætninger, hvad partiet mener er løsningen på ”trivselskrisen” (eller hvad der i hvert fald skal gøres som det første) </a:t>
            </a:r>
          </a:p>
        </p:txBody>
      </p:sp>
    </p:spTree>
    <p:extLst>
      <p:ext uri="{BB962C8B-B14F-4D97-AF65-F5344CB8AC3E}">
        <p14:creationId xmlns:p14="http://schemas.microsoft.com/office/powerpoint/2010/main" val="2702179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F68110-237D-65F5-184A-405D471812D4}"/>
              </a:ext>
            </a:extLst>
          </p:cNvPr>
          <p:cNvSpPr>
            <a:spLocks noGrp="1"/>
          </p:cNvSpPr>
          <p:nvPr>
            <p:ph type="title"/>
          </p:nvPr>
        </p:nvSpPr>
        <p:spPr/>
        <p:txBody>
          <a:bodyPr>
            <a:normAutofit/>
          </a:bodyPr>
          <a:lstStyle/>
          <a:p>
            <a:r>
              <a:rPr lang="da-DK" sz="2400" b="1" dirty="0"/>
              <a:t>Hvad siger politikerne om den såkaldte trivselskrise? Hvilke løsninger peger de på? (stikord) </a:t>
            </a:r>
            <a:r>
              <a:rPr lang="da-DK" sz="2400" dirty="0"/>
              <a:t> </a:t>
            </a:r>
          </a:p>
        </p:txBody>
      </p:sp>
      <p:sp>
        <p:nvSpPr>
          <p:cNvPr id="3" name="Pladsholder til indhold 2">
            <a:extLst>
              <a:ext uri="{FF2B5EF4-FFF2-40B4-BE49-F238E27FC236}">
                <a16:creationId xmlns:a16="http://schemas.microsoft.com/office/drawing/2014/main" id="{299F9B92-8EAF-86D2-6282-B8BDA5C8E137}"/>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898011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173342-CCCC-BC44-3298-BDE8C8112258}"/>
              </a:ext>
            </a:extLst>
          </p:cNvPr>
          <p:cNvSpPr>
            <a:spLocks noGrp="1"/>
          </p:cNvSpPr>
          <p:nvPr>
            <p:ph type="title"/>
          </p:nvPr>
        </p:nvSpPr>
        <p:spPr/>
        <p:txBody>
          <a:bodyPr>
            <a:normAutofit/>
          </a:bodyPr>
          <a:lstStyle/>
          <a:p>
            <a:r>
              <a:rPr lang="da-DK" sz="2400" b="1" dirty="0"/>
              <a:t>En ungdom i knæ? Hvad siger forskningen?  </a:t>
            </a:r>
          </a:p>
        </p:txBody>
      </p:sp>
      <p:sp>
        <p:nvSpPr>
          <p:cNvPr id="3" name="Pladsholder til indhold 2">
            <a:extLst>
              <a:ext uri="{FF2B5EF4-FFF2-40B4-BE49-F238E27FC236}">
                <a16:creationId xmlns:a16="http://schemas.microsoft.com/office/drawing/2014/main" id="{2BB51A74-EA57-6000-52FC-041129A6368F}"/>
              </a:ext>
            </a:extLst>
          </p:cNvPr>
          <p:cNvSpPr>
            <a:spLocks noGrp="1"/>
          </p:cNvSpPr>
          <p:nvPr>
            <p:ph idx="1"/>
          </p:nvPr>
        </p:nvSpPr>
        <p:spPr/>
        <p:txBody>
          <a:bodyPr>
            <a:noAutofit/>
          </a:bodyPr>
          <a:lstStyle/>
          <a:p>
            <a:r>
              <a:rPr lang="da-DK" sz="1800" i="0" dirty="0">
                <a:solidFill>
                  <a:srgbClr val="1A1A1A"/>
                </a:solidFill>
                <a:effectLst/>
              </a:rPr>
              <a:t>Medierne maler et billede af en hel ungdom i knæ. Men spørger man forskerne, har langt de fleste børn og unge det faktisk godt</a:t>
            </a:r>
          </a:p>
          <a:p>
            <a:pPr marL="0" indent="0">
              <a:buNone/>
            </a:pPr>
            <a:endParaRPr lang="da-DK" sz="1800" i="0" dirty="0">
              <a:solidFill>
                <a:srgbClr val="1A1A1A"/>
              </a:solidFill>
              <a:effectLst/>
            </a:endParaRPr>
          </a:p>
          <a:p>
            <a:r>
              <a:rPr lang="da-DK" sz="1800" dirty="0">
                <a:solidFill>
                  <a:srgbClr val="1A1A1A"/>
                </a:solidFill>
              </a:rPr>
              <a:t>En u</a:t>
            </a:r>
            <a:r>
              <a:rPr lang="da-DK" sz="1800" i="0" dirty="0">
                <a:solidFill>
                  <a:srgbClr val="1A1A1A"/>
                </a:solidFill>
                <a:effectLst/>
              </a:rPr>
              <a:t>ndersøgelse </a:t>
            </a:r>
            <a:r>
              <a:rPr lang="da-DK" sz="1800" i="0" dirty="0">
                <a:solidFill>
                  <a:srgbClr val="000000"/>
                </a:solidFill>
                <a:effectLst/>
              </a:rPr>
              <a:t>blandt mere end 11.000 elever på 100 danske ungdomsuddannelser </a:t>
            </a:r>
            <a:r>
              <a:rPr lang="da-DK" sz="1800" i="0" dirty="0">
                <a:solidFill>
                  <a:srgbClr val="1A1A1A"/>
                </a:solidFill>
                <a:effectLst/>
              </a:rPr>
              <a:t>lavet af Ane Qvortrup, professor og leder af Center for Gymnasieforskning på Syddansk Universitet, i 2023, </a:t>
            </a:r>
            <a:r>
              <a:rPr lang="da-DK" sz="1800" i="0" dirty="0">
                <a:solidFill>
                  <a:srgbClr val="000000"/>
                </a:solidFill>
                <a:effectLst/>
              </a:rPr>
              <a:t>nuancerer det eksisterende billede af unges massive mistrivsel. Mere end 80% af de unge på tværs af ungdomsuddannelserne trives rigtig godt, og trivslen er stort set ligeligt fordelt mellem uddannelser og mellem drenge og piger - </a:t>
            </a:r>
            <a:r>
              <a:rPr lang="da-DK" sz="1800" dirty="0">
                <a:hlinkClick r:id="rId2"/>
              </a:rPr>
              <a:t>Unge på danske ungdomsuddannelser trives – SDU</a:t>
            </a:r>
            <a:endParaRPr lang="da-DK" sz="1800" dirty="0"/>
          </a:p>
          <a:p>
            <a:endParaRPr lang="da-DK" sz="1800" b="0" i="0" dirty="0">
              <a:solidFill>
                <a:srgbClr val="4A4A4A"/>
              </a:solidFill>
              <a:effectLst/>
            </a:endParaRPr>
          </a:p>
          <a:p>
            <a:r>
              <a:rPr lang="da-DK" sz="1800" b="0" i="0" dirty="0">
                <a:solidFill>
                  <a:srgbClr val="4A4A4A"/>
                </a:solidFill>
                <a:effectLst/>
              </a:rPr>
              <a:t>Tilsvarende ligger elevernes trivsel på landets gymnasiale uddannelser generelt på samme høje niveau som tidligere år. Det viser resultaterne fra elevtrivselsmålingerne for 2024. Elevtrivselsmålingen er opgjort på en skala fra 1 til 5, hvor 5 er den bedst mulige trivsel. Konkret viser målingen, at trivslen på gymnasiale uddannelser ligger på 4,0 point. Trivslen på disse uddannelser har ligget stabilt på samme niveau i den seneste årrække - </a:t>
            </a:r>
            <a:r>
              <a:rPr lang="da-DK" sz="1800" dirty="0">
                <a:solidFill>
                  <a:srgbClr val="4A4A4A"/>
                </a:solidFill>
                <a:hlinkClick r:id="rId3"/>
              </a:rPr>
              <a:t>https://www.uvm.dk/statistik/gymnasiale-uddannelser/elevtrivsel</a:t>
            </a:r>
            <a:endParaRPr lang="da-DK" sz="1800" dirty="0">
              <a:solidFill>
                <a:srgbClr val="4A4A4A"/>
              </a:solidFill>
            </a:endParaRPr>
          </a:p>
          <a:p>
            <a:r>
              <a:rPr lang="da-DK" sz="1800" dirty="0">
                <a:solidFill>
                  <a:srgbClr val="4A4A4A"/>
                </a:solidFill>
              </a:rPr>
              <a:t>For dem, der selv, har lyst til at læse mere: </a:t>
            </a:r>
            <a:r>
              <a:rPr lang="da-DK" sz="1800" dirty="0">
                <a:hlinkClick r:id="rId4"/>
              </a:rPr>
              <a:t>https://videnskab.dk/krop-sundhed/forskerpar-nej-unges-mistrivsel-er-ikke-i-frit-fald/</a:t>
            </a:r>
            <a:endParaRPr lang="da-DK" sz="1800" dirty="0"/>
          </a:p>
          <a:p>
            <a:pPr marL="0" indent="0">
              <a:buNone/>
            </a:pPr>
            <a:endParaRPr lang="da-DK" sz="1800" dirty="0">
              <a:solidFill>
                <a:srgbClr val="4A4A4A"/>
              </a:solidFill>
            </a:endParaRPr>
          </a:p>
          <a:p>
            <a:endParaRPr lang="da-DK" sz="1800" b="0" i="0" dirty="0">
              <a:solidFill>
                <a:srgbClr val="4A4A4A"/>
              </a:solidFill>
              <a:effectLst/>
            </a:endParaRPr>
          </a:p>
          <a:p>
            <a:pPr>
              <a:buNone/>
            </a:pPr>
            <a:br>
              <a:rPr lang="da-DK" sz="1800" b="0" i="0" dirty="0">
                <a:solidFill>
                  <a:srgbClr val="000000"/>
                </a:solidFill>
                <a:effectLst/>
              </a:rPr>
            </a:br>
            <a:br>
              <a:rPr lang="da-DK" sz="1800" dirty="0"/>
            </a:br>
            <a:endParaRPr lang="da-DK" sz="1800" dirty="0"/>
          </a:p>
        </p:txBody>
      </p:sp>
      <p:pic>
        <p:nvPicPr>
          <p:cNvPr id="6" name="Billede 5">
            <a:extLst>
              <a:ext uri="{FF2B5EF4-FFF2-40B4-BE49-F238E27FC236}">
                <a16:creationId xmlns:a16="http://schemas.microsoft.com/office/drawing/2014/main" id="{72BA950B-4D5C-76D0-D3FF-F78793EF1B16}"/>
              </a:ext>
            </a:extLst>
          </p:cNvPr>
          <p:cNvPicPr>
            <a:picLocks noChangeAspect="1"/>
          </p:cNvPicPr>
          <p:nvPr/>
        </p:nvPicPr>
        <p:blipFill>
          <a:blip r:embed="rId5"/>
          <a:srcRect l="42561" t="27545" r="28109" b="42675"/>
          <a:stretch/>
        </p:blipFill>
        <p:spPr>
          <a:xfrm>
            <a:off x="6096000" y="2113764"/>
            <a:ext cx="5938945" cy="3391804"/>
          </a:xfrm>
          <a:prstGeom prst="rect">
            <a:avLst/>
          </a:prstGeom>
        </p:spPr>
      </p:pic>
      <p:pic>
        <p:nvPicPr>
          <p:cNvPr id="7" name="Billede 6">
            <a:extLst>
              <a:ext uri="{FF2B5EF4-FFF2-40B4-BE49-F238E27FC236}">
                <a16:creationId xmlns:a16="http://schemas.microsoft.com/office/drawing/2014/main" id="{82B95117-3539-5BCF-BAD4-0E858C4C70E8}"/>
              </a:ext>
            </a:extLst>
          </p:cNvPr>
          <p:cNvPicPr>
            <a:picLocks noChangeAspect="1"/>
          </p:cNvPicPr>
          <p:nvPr/>
        </p:nvPicPr>
        <p:blipFill>
          <a:blip r:embed="rId5"/>
          <a:srcRect l="11129" t="59088" r="58549" b="11971"/>
          <a:stretch/>
        </p:blipFill>
        <p:spPr>
          <a:xfrm>
            <a:off x="157055" y="2182590"/>
            <a:ext cx="5938945" cy="3391804"/>
          </a:xfrm>
          <a:prstGeom prst="rect">
            <a:avLst/>
          </a:prstGeom>
        </p:spPr>
      </p:pic>
      <p:sp>
        <p:nvSpPr>
          <p:cNvPr id="8" name="Tekstfelt 7">
            <a:extLst>
              <a:ext uri="{FF2B5EF4-FFF2-40B4-BE49-F238E27FC236}">
                <a16:creationId xmlns:a16="http://schemas.microsoft.com/office/drawing/2014/main" id="{4A4AA776-514B-BCB7-0B42-E9AC436D4722}"/>
              </a:ext>
            </a:extLst>
          </p:cNvPr>
          <p:cNvSpPr txBox="1"/>
          <p:nvPr/>
        </p:nvSpPr>
        <p:spPr>
          <a:xfrm>
            <a:off x="10283122" y="658574"/>
            <a:ext cx="1070678" cy="369332"/>
          </a:xfrm>
          <a:prstGeom prst="rect">
            <a:avLst/>
          </a:prstGeom>
          <a:noFill/>
        </p:spPr>
        <p:txBody>
          <a:bodyPr wrap="none" rtlCol="0">
            <a:spAutoFit/>
          </a:bodyPr>
          <a:lstStyle/>
          <a:p>
            <a:r>
              <a:rPr lang="da-DK" dirty="0"/>
              <a:t>Se grafik </a:t>
            </a:r>
          </a:p>
        </p:txBody>
      </p:sp>
    </p:spTree>
    <p:extLst>
      <p:ext uri="{BB962C8B-B14F-4D97-AF65-F5344CB8AC3E}">
        <p14:creationId xmlns:p14="http://schemas.microsoft.com/office/powerpoint/2010/main" val="134016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593097-42A5-B55B-44C4-286D87D59893}"/>
              </a:ext>
            </a:extLst>
          </p:cNvPr>
          <p:cNvSpPr>
            <a:spLocks noGrp="1"/>
          </p:cNvSpPr>
          <p:nvPr>
            <p:ph type="title"/>
          </p:nvPr>
        </p:nvSpPr>
        <p:spPr/>
        <p:txBody>
          <a:bodyPr>
            <a:normAutofit/>
          </a:bodyPr>
          <a:lstStyle/>
          <a:p>
            <a:r>
              <a:rPr lang="da-DK" sz="2400" b="1" dirty="0"/>
              <a:t>En ungdom i knæ? Hvad siger forskningen?</a:t>
            </a:r>
          </a:p>
        </p:txBody>
      </p:sp>
      <p:sp>
        <p:nvSpPr>
          <p:cNvPr id="3" name="Pladsholder til indhold 2">
            <a:extLst>
              <a:ext uri="{FF2B5EF4-FFF2-40B4-BE49-F238E27FC236}">
                <a16:creationId xmlns:a16="http://schemas.microsoft.com/office/drawing/2014/main" id="{CE554629-7F20-4144-DBE5-01EC54148C75}"/>
              </a:ext>
            </a:extLst>
          </p:cNvPr>
          <p:cNvSpPr>
            <a:spLocks noGrp="1"/>
          </p:cNvSpPr>
          <p:nvPr>
            <p:ph idx="1"/>
          </p:nvPr>
        </p:nvSpPr>
        <p:spPr/>
        <p:txBody>
          <a:bodyPr/>
          <a:lstStyle/>
          <a:p>
            <a:r>
              <a:rPr lang="da-DK" sz="1800" i="0" dirty="0">
                <a:solidFill>
                  <a:srgbClr val="1A1A1A"/>
                </a:solidFill>
                <a:effectLst/>
                <a:hlinkClick r:id="rId2"/>
              </a:rPr>
              <a:t>Den Nationale Sundhedsprofil fra Sundhedsstyrelsen</a:t>
            </a:r>
            <a:r>
              <a:rPr lang="da-DK" sz="1800" i="0" dirty="0">
                <a:solidFill>
                  <a:srgbClr val="1A1A1A"/>
                </a:solidFill>
                <a:effectLst/>
              </a:rPr>
              <a:t>, der blev udgivet i 2024 viser til gengæld, at </a:t>
            </a:r>
            <a:r>
              <a:rPr lang="da-DK" sz="1800" b="0" i="0" dirty="0">
                <a:solidFill>
                  <a:srgbClr val="1A1A1A"/>
                </a:solidFill>
                <a:effectLst/>
              </a:rPr>
              <a:t>alle danskeres mentale sundhed fortsat bliver dårligere, men at det særligt står slemt til hos de yngre aldersgrupper, så vi kan ikke afvise, at især de unge mistrives, blot er billedet mere komplekst end som så</a:t>
            </a:r>
            <a:br>
              <a:rPr lang="da-DK" dirty="0"/>
            </a:br>
            <a:endParaRPr lang="da-DK" dirty="0"/>
          </a:p>
        </p:txBody>
      </p:sp>
      <p:pic>
        <p:nvPicPr>
          <p:cNvPr id="5" name="Billede 4">
            <a:extLst>
              <a:ext uri="{FF2B5EF4-FFF2-40B4-BE49-F238E27FC236}">
                <a16:creationId xmlns:a16="http://schemas.microsoft.com/office/drawing/2014/main" id="{EE65A719-1C83-2AC3-2538-DDD91D2056B7}"/>
              </a:ext>
            </a:extLst>
          </p:cNvPr>
          <p:cNvPicPr>
            <a:picLocks noChangeAspect="1"/>
          </p:cNvPicPr>
          <p:nvPr/>
        </p:nvPicPr>
        <p:blipFill>
          <a:blip r:embed="rId3"/>
          <a:srcRect l="27984" t="36551" r="28790" b="14696"/>
          <a:stretch/>
        </p:blipFill>
        <p:spPr>
          <a:xfrm>
            <a:off x="983226" y="2968368"/>
            <a:ext cx="5270090" cy="3343532"/>
          </a:xfrm>
          <a:prstGeom prst="rect">
            <a:avLst/>
          </a:prstGeom>
        </p:spPr>
      </p:pic>
      <p:sp>
        <p:nvSpPr>
          <p:cNvPr id="7" name="Tekstfelt 6">
            <a:extLst>
              <a:ext uri="{FF2B5EF4-FFF2-40B4-BE49-F238E27FC236}">
                <a16:creationId xmlns:a16="http://schemas.microsoft.com/office/drawing/2014/main" id="{34B5F071-9FDD-9BD4-6FCC-C96FC1C57749}"/>
              </a:ext>
            </a:extLst>
          </p:cNvPr>
          <p:cNvSpPr txBox="1"/>
          <p:nvPr/>
        </p:nvSpPr>
        <p:spPr>
          <a:xfrm>
            <a:off x="1111045" y="6176963"/>
            <a:ext cx="5142271" cy="523220"/>
          </a:xfrm>
          <a:prstGeom prst="rect">
            <a:avLst/>
          </a:prstGeom>
          <a:noFill/>
        </p:spPr>
        <p:txBody>
          <a:bodyPr wrap="square">
            <a:spAutoFit/>
          </a:bodyPr>
          <a:lstStyle/>
          <a:p>
            <a:r>
              <a:rPr lang="da-DK" sz="1400" dirty="0">
                <a:hlinkClick r:id="rId2"/>
              </a:rPr>
              <a:t>Danskernes sundhed – Den Nationale Sundhedsprofil Midtvejsundersøgelsen 2023 – centrale udfordringer</a:t>
            </a:r>
            <a:endParaRPr lang="da-DK" sz="1400" dirty="0"/>
          </a:p>
        </p:txBody>
      </p:sp>
      <p:sp>
        <p:nvSpPr>
          <p:cNvPr id="9" name="Tekstfelt 8">
            <a:extLst>
              <a:ext uri="{FF2B5EF4-FFF2-40B4-BE49-F238E27FC236}">
                <a16:creationId xmlns:a16="http://schemas.microsoft.com/office/drawing/2014/main" id="{44B273F4-7298-4540-868A-22A604050BB5}"/>
              </a:ext>
            </a:extLst>
          </p:cNvPr>
          <p:cNvSpPr txBox="1"/>
          <p:nvPr/>
        </p:nvSpPr>
        <p:spPr>
          <a:xfrm>
            <a:off x="7079225" y="3059668"/>
            <a:ext cx="4729317" cy="3416320"/>
          </a:xfrm>
          <a:prstGeom prst="rect">
            <a:avLst/>
          </a:prstGeom>
          <a:noFill/>
        </p:spPr>
        <p:txBody>
          <a:bodyPr wrap="square">
            <a:spAutoFit/>
          </a:bodyPr>
          <a:lstStyle/>
          <a:p>
            <a:r>
              <a:rPr lang="da-DK" dirty="0"/>
              <a:t>Sundhedsprofilen 2023</a:t>
            </a:r>
          </a:p>
          <a:p>
            <a:r>
              <a:rPr lang="da-DK" dirty="0"/>
              <a:t> Andelen, der har en lav score på den mentale helbredsskala, er steget i de feste aldersgrupper og blandt både mænd og kvinder. Dermed fortsætter udviklingen, der har været i de sidste mange år og med en markant stigning siden 2021 blandt mænd i alderen 25-44 år og kvinder i alderen 25-54 år. De seneres års kraftige stigning blandt de helt unge er ikke fortsat i 2023. For kvinder er andelen uændret og for mænd er andelen faldet. </a:t>
            </a:r>
          </a:p>
        </p:txBody>
      </p:sp>
      <p:pic>
        <p:nvPicPr>
          <p:cNvPr id="10" name="Billede 9">
            <a:extLst>
              <a:ext uri="{FF2B5EF4-FFF2-40B4-BE49-F238E27FC236}">
                <a16:creationId xmlns:a16="http://schemas.microsoft.com/office/drawing/2014/main" id="{67CAC915-77C8-DF14-4A53-40BF767B1569}"/>
              </a:ext>
            </a:extLst>
          </p:cNvPr>
          <p:cNvPicPr>
            <a:picLocks noChangeAspect="1"/>
          </p:cNvPicPr>
          <p:nvPr/>
        </p:nvPicPr>
        <p:blipFill>
          <a:blip r:embed="rId3"/>
          <a:srcRect l="27984" t="36551" r="28790" b="14696"/>
          <a:stretch/>
        </p:blipFill>
        <p:spPr>
          <a:xfrm>
            <a:off x="0" y="8858"/>
            <a:ext cx="12192001" cy="6888802"/>
          </a:xfrm>
          <a:prstGeom prst="rect">
            <a:avLst/>
          </a:prstGeom>
        </p:spPr>
      </p:pic>
    </p:spTree>
    <p:extLst>
      <p:ext uri="{BB962C8B-B14F-4D97-AF65-F5344CB8AC3E}">
        <p14:creationId xmlns:p14="http://schemas.microsoft.com/office/powerpoint/2010/main" val="18891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FA85B4-0B30-87CB-5114-2FE2F1C7B0A9}"/>
              </a:ext>
            </a:extLst>
          </p:cNvPr>
          <p:cNvSpPr>
            <a:spLocks noGrp="1"/>
          </p:cNvSpPr>
          <p:nvPr>
            <p:ph type="title"/>
          </p:nvPr>
        </p:nvSpPr>
        <p:spPr/>
        <p:txBody>
          <a:bodyPr>
            <a:normAutofit/>
          </a:bodyPr>
          <a:lstStyle/>
          <a:p>
            <a:r>
              <a:rPr lang="da-DK" sz="2400" b="1" dirty="0"/>
              <a:t>Trivsel vs. mistrivsel  </a:t>
            </a:r>
          </a:p>
        </p:txBody>
      </p:sp>
      <p:sp>
        <p:nvSpPr>
          <p:cNvPr id="3" name="Pladsholder til indhold 2">
            <a:extLst>
              <a:ext uri="{FF2B5EF4-FFF2-40B4-BE49-F238E27FC236}">
                <a16:creationId xmlns:a16="http://schemas.microsoft.com/office/drawing/2014/main" id="{C1675A1C-515D-3F12-E421-222A75E4320C}"/>
              </a:ext>
            </a:extLst>
          </p:cNvPr>
          <p:cNvSpPr>
            <a:spLocks noGrp="1"/>
          </p:cNvSpPr>
          <p:nvPr>
            <p:ph idx="1"/>
          </p:nvPr>
        </p:nvSpPr>
        <p:spPr>
          <a:xfrm>
            <a:off x="838200" y="1825625"/>
            <a:ext cx="8404123" cy="4351338"/>
          </a:xfrm>
        </p:spPr>
        <p:txBody>
          <a:bodyPr>
            <a:normAutofit fontScale="92500" lnSpcReduction="20000"/>
          </a:bodyPr>
          <a:lstStyle/>
          <a:p>
            <a:pPr marL="0" indent="0">
              <a:buNone/>
            </a:pPr>
            <a:r>
              <a:rPr lang="da-DK" sz="1900" b="0" i="0" dirty="0">
                <a:solidFill>
                  <a:srgbClr val="000000"/>
                </a:solidFill>
                <a:effectLst/>
              </a:rPr>
              <a:t>Men hvad skal man tro, når forskningen og undersøgelser på området peger i forskellige retninger:</a:t>
            </a:r>
          </a:p>
          <a:p>
            <a:pPr marL="0" indent="0">
              <a:buNone/>
            </a:pPr>
            <a:endParaRPr lang="da-DK" sz="1900" b="0" i="0" dirty="0">
              <a:solidFill>
                <a:srgbClr val="000000"/>
              </a:solidFill>
              <a:effectLst/>
            </a:endParaRPr>
          </a:p>
          <a:p>
            <a:r>
              <a:rPr lang="da-DK" sz="1900" b="0" i="0" dirty="0">
                <a:solidFill>
                  <a:srgbClr val="000000"/>
                </a:solidFill>
                <a:effectLst/>
              </a:rPr>
              <a:t>Noemi Katz-Nelson, professor for Center for Ungdomsforskning: »Det er ikke hverken eller, men både og«. Sammen med professorkollegaen fra CEFU Niels Ulrik Sørensen ønsker hun at sætte fokus på, at </a:t>
            </a:r>
            <a:r>
              <a:rPr lang="da-DK" sz="1900" b="1" i="0" dirty="0">
                <a:solidFill>
                  <a:srgbClr val="000000"/>
                </a:solidFill>
                <a:effectLst/>
              </a:rPr>
              <a:t>mistrivsel eller trivsel ikke er statiske størrelser</a:t>
            </a:r>
            <a:r>
              <a:rPr lang="da-DK" sz="1900" b="0" i="0" dirty="0">
                <a:solidFill>
                  <a:srgbClr val="000000"/>
                </a:solidFill>
                <a:effectLst/>
              </a:rPr>
              <a:t>.</a:t>
            </a:r>
          </a:p>
          <a:p>
            <a:pPr marL="0" indent="0">
              <a:buNone/>
            </a:pPr>
            <a:endParaRPr lang="da-DK" sz="1900" b="0" i="0" dirty="0">
              <a:solidFill>
                <a:srgbClr val="000000"/>
              </a:solidFill>
              <a:effectLst/>
            </a:endParaRPr>
          </a:p>
          <a:p>
            <a:r>
              <a:rPr lang="da-DK" sz="1900" b="0" i="0" dirty="0">
                <a:solidFill>
                  <a:srgbClr val="000000"/>
                </a:solidFill>
                <a:effectLst/>
              </a:rPr>
              <a:t>»Problemet med begreberne trivsel og mistrivsel er, at det bliver </a:t>
            </a:r>
            <a:r>
              <a:rPr lang="da-DK" sz="1900" b="1" i="0" dirty="0">
                <a:solidFill>
                  <a:srgbClr val="000000"/>
                </a:solidFill>
                <a:effectLst/>
              </a:rPr>
              <a:t>alt for sort-hvidt</a:t>
            </a:r>
            <a:r>
              <a:rPr lang="da-DK" sz="1900" b="0" i="0" dirty="0">
                <a:solidFill>
                  <a:srgbClr val="000000"/>
                </a:solidFill>
                <a:effectLst/>
              </a:rPr>
              <a:t>. Der er nogle, der trives, og nogle, som ikke trives. Og alle gråzoner og nuancer i deres liv fortoner sig</a:t>
            </a:r>
            <a:r>
              <a:rPr lang="da-DK" sz="1900" dirty="0">
                <a:solidFill>
                  <a:srgbClr val="000000"/>
                </a:solidFill>
              </a:rPr>
              <a:t>.</a:t>
            </a:r>
            <a:r>
              <a:rPr lang="da-DK" sz="1900" b="0" i="0" dirty="0">
                <a:solidFill>
                  <a:srgbClr val="000000"/>
                </a:solidFill>
                <a:effectLst/>
              </a:rPr>
              <a:t>« </a:t>
            </a:r>
          </a:p>
          <a:p>
            <a:endParaRPr lang="da-DK" sz="1900" b="0" i="0" dirty="0">
              <a:solidFill>
                <a:srgbClr val="000000"/>
              </a:solidFill>
              <a:effectLst/>
            </a:endParaRPr>
          </a:p>
          <a:p>
            <a:r>
              <a:rPr lang="da-DK" sz="1900" b="0" i="0" dirty="0">
                <a:solidFill>
                  <a:srgbClr val="000000"/>
                </a:solidFill>
                <a:effectLst/>
              </a:rPr>
              <a:t>»Trivsel eller det modsatte er </a:t>
            </a:r>
            <a:r>
              <a:rPr lang="da-DK" sz="1900" b="1" i="0" dirty="0">
                <a:solidFill>
                  <a:srgbClr val="000000"/>
                </a:solidFill>
                <a:effectLst/>
              </a:rPr>
              <a:t>ikke permanente tilstande</a:t>
            </a:r>
            <a:r>
              <a:rPr lang="da-DK" sz="1900" b="0" i="0" dirty="0">
                <a:solidFill>
                  <a:srgbClr val="000000"/>
                </a:solidFill>
                <a:effectLst/>
              </a:rPr>
              <a:t>, men noget, man kan opleve, men også gøre noget ved i mange tilfælde,« fortsætter Noemi Katznelson.</a:t>
            </a:r>
          </a:p>
          <a:p>
            <a:pPr>
              <a:buNone/>
            </a:pPr>
            <a:br>
              <a:rPr lang="da-DK" sz="1200" b="0" i="0" dirty="0">
                <a:solidFill>
                  <a:srgbClr val="000000"/>
                </a:solidFill>
                <a:effectLst/>
                <a:latin typeface="Berlingske Serif Text"/>
              </a:rPr>
            </a:br>
            <a:endParaRPr lang="da-DK" sz="1800" dirty="0"/>
          </a:p>
        </p:txBody>
      </p:sp>
      <p:pic>
        <p:nvPicPr>
          <p:cNvPr id="5122" name="Picture 2" descr="Noemi Katznelson - Aalborg Universitets forskningsportal">
            <a:extLst>
              <a:ext uri="{FF2B5EF4-FFF2-40B4-BE49-F238E27FC236}">
                <a16:creationId xmlns:a16="http://schemas.microsoft.com/office/drawing/2014/main" id="{7DB040D9-DD51-110C-3DE2-DE7913C592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9606" y="1712143"/>
            <a:ext cx="1347211" cy="179628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Niels Ulrik Sørensen">
            <a:extLst>
              <a:ext uri="{FF2B5EF4-FFF2-40B4-BE49-F238E27FC236}">
                <a16:creationId xmlns:a16="http://schemas.microsoft.com/office/drawing/2014/main" id="{923225B3-CA14-955D-243F-45A4A77D0D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589" y="3745451"/>
            <a:ext cx="1347211" cy="168279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enter for Ungdomsforskning - Forside">
            <a:extLst>
              <a:ext uri="{FF2B5EF4-FFF2-40B4-BE49-F238E27FC236}">
                <a16:creationId xmlns:a16="http://schemas.microsoft.com/office/drawing/2014/main" id="{C19734B2-B85A-2E83-FFD9-A1D1828EE6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2377" y="5665277"/>
            <a:ext cx="4266740" cy="8763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Uncertain / Shrug Blue Emoji">
            <a:extLst>
              <a:ext uri="{FF2B5EF4-FFF2-40B4-BE49-F238E27FC236}">
                <a16:creationId xmlns:a16="http://schemas.microsoft.com/office/drawing/2014/main" id="{94656CED-8ED1-CA80-9A22-2A052FEAA0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6247" y="156829"/>
            <a:ext cx="1601327" cy="1601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724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4AA2D5-0B87-2DC1-93D3-4E7945237E35}"/>
              </a:ext>
            </a:extLst>
          </p:cNvPr>
          <p:cNvSpPr>
            <a:spLocks noGrp="1"/>
          </p:cNvSpPr>
          <p:nvPr>
            <p:ph type="title"/>
          </p:nvPr>
        </p:nvSpPr>
        <p:spPr/>
        <p:txBody>
          <a:bodyPr>
            <a:normAutofit fontScale="90000"/>
          </a:bodyPr>
          <a:lstStyle/>
          <a:p>
            <a:br>
              <a:rPr lang="da-DK" b="1" i="0" dirty="0">
                <a:effectLst/>
              </a:rPr>
            </a:br>
            <a:br>
              <a:rPr lang="da-DK" b="1" i="0" dirty="0">
                <a:effectLst/>
              </a:rPr>
            </a:br>
            <a:r>
              <a:rPr lang="da-DK" sz="2700" b="1" i="0" dirty="0">
                <a:effectLst/>
              </a:rPr>
              <a:t>Syv faktorer, der påvirker trivsel blandt unge</a:t>
            </a:r>
            <a:br>
              <a:rPr lang="da-DK" sz="2700" b="1" i="0" dirty="0">
                <a:effectLst/>
              </a:rPr>
            </a:br>
            <a:br>
              <a:rPr lang="da-DK" dirty="0"/>
            </a:br>
            <a:endParaRPr lang="da-DK" dirty="0"/>
          </a:p>
        </p:txBody>
      </p:sp>
      <p:sp>
        <p:nvSpPr>
          <p:cNvPr id="3" name="Pladsholder til indhold 2">
            <a:extLst>
              <a:ext uri="{FF2B5EF4-FFF2-40B4-BE49-F238E27FC236}">
                <a16:creationId xmlns:a16="http://schemas.microsoft.com/office/drawing/2014/main" id="{03587744-5BDD-2E78-2134-772D6D1FD822}"/>
              </a:ext>
            </a:extLst>
          </p:cNvPr>
          <p:cNvSpPr>
            <a:spLocks noGrp="1"/>
          </p:cNvSpPr>
          <p:nvPr>
            <p:ph idx="1"/>
          </p:nvPr>
        </p:nvSpPr>
        <p:spPr>
          <a:xfrm>
            <a:off x="838200" y="1554367"/>
            <a:ext cx="10515600" cy="3749265"/>
          </a:xfrm>
        </p:spPr>
        <p:txBody>
          <a:bodyPr>
            <a:noAutofit/>
          </a:bodyPr>
          <a:lstStyle/>
          <a:p>
            <a:pPr marL="0" indent="0">
              <a:buNone/>
            </a:pPr>
            <a:r>
              <a:rPr lang="da-DK" sz="1800" b="0" i="0" dirty="0">
                <a:solidFill>
                  <a:srgbClr val="000000"/>
                </a:solidFill>
                <a:effectLst/>
              </a:rPr>
              <a:t>Noemi Katznelson og Søren Ulrik Sørensen har fundet syv faktorer – eller hotspots, som de kalder dem – der viser de unges forskellige oplevelser af trivsel og det modsatte: </a:t>
            </a:r>
          </a:p>
          <a:p>
            <a:pPr marL="0" indent="0">
              <a:buNone/>
            </a:pPr>
            <a:r>
              <a:rPr lang="da-DK" sz="1800" b="1" dirty="0">
                <a:solidFill>
                  <a:srgbClr val="000000"/>
                </a:solidFill>
              </a:rPr>
              <a:t>1. Ideen om lykke</a:t>
            </a:r>
            <a:r>
              <a:rPr lang="da-DK" sz="1800" dirty="0">
                <a:solidFill>
                  <a:srgbClr val="000000"/>
                </a:solidFill>
              </a:rPr>
              <a:t> -</a:t>
            </a:r>
            <a:r>
              <a:rPr lang="da-DK" sz="1800" b="0" i="0" dirty="0">
                <a:solidFill>
                  <a:srgbClr val="000000"/>
                </a:solidFill>
                <a:effectLst/>
              </a:rPr>
              <a:t> Mange unge har bestemte forventninger til, hvad deres liv skal fyldes af, eksempelvis fester, festivaler, kærester, venner, efterskoler, alkohol og en generel følelse af ungdomslykke. Hvor det for nogle unge kan virke motiverende at have alle de her forventninger til, hvad livet skal indeholde, kan det for andre virke overvældende og som et stort pres.</a:t>
            </a:r>
          </a:p>
          <a:p>
            <a:pPr marL="0" indent="0">
              <a:buNone/>
            </a:pPr>
            <a:r>
              <a:rPr lang="da-DK" sz="1800" b="1" dirty="0"/>
              <a:t>2. Et trygt fællesskab</a:t>
            </a:r>
            <a:r>
              <a:rPr lang="da-DK" sz="1800" dirty="0"/>
              <a:t> - Flere unge fortæller, at de ønsker en ophævelse af ’</a:t>
            </a:r>
            <a:r>
              <a:rPr lang="da-DK" sz="1800" dirty="0" err="1"/>
              <a:t>jeg’et</a:t>
            </a:r>
            <a:r>
              <a:rPr lang="da-DK" sz="1800" dirty="0"/>
              <a:t>’ og i stedet at blive en del af et ’vi’. Det giver flere af de unge en følelse af tryghed og modstandskraft overfor samfundets mange krav til dem i uddannelsesinstitutioner og på arbejdsmarkedet.</a:t>
            </a:r>
          </a:p>
          <a:p>
            <a:pPr marL="0" indent="0">
              <a:buNone/>
            </a:pPr>
            <a:r>
              <a:rPr lang="da-DK" sz="1800" b="1" dirty="0"/>
              <a:t>3. Alenetid på godt og ondt</a:t>
            </a:r>
            <a:r>
              <a:rPr lang="da-DK" sz="1800" dirty="0"/>
              <a:t> - Nutidens unge lever i en tid med sociale medier, hvor man konstant opdateres om, hvem der er sammen, hvornår og hvordan. Det skaber hos mange af de unge i undersøgelsen en frygt for at gå glip af fællesskabet. Mange har svært ved at være alene og bliver rastløse og ængstelige. De har brug for andre for at kunne mærke sig selv. Andre har brug for at være alene for at lade op.</a:t>
            </a:r>
          </a:p>
          <a:p>
            <a:pPr marL="0" indent="0">
              <a:buNone/>
            </a:pPr>
            <a:r>
              <a:rPr lang="da-DK" sz="1800" b="1" dirty="0"/>
              <a:t>4. En flugt til </a:t>
            </a:r>
            <a:r>
              <a:rPr lang="da-DK" sz="1800" b="1" dirty="0" err="1"/>
              <a:t>nu’et</a:t>
            </a:r>
            <a:r>
              <a:rPr lang="da-DK" sz="1800" b="1" dirty="0"/>
              <a:t> eller en tryghed i fremtiden </a:t>
            </a:r>
            <a:r>
              <a:rPr lang="da-DK" sz="1800" dirty="0"/>
              <a:t>- Mange unge i dag oplever at skulle forholde sig til fremtiden hele tiden gennem uddannelsesvalg, studiejob, partnervalg, hobbyer osv. Nogle finder derfor tilflugt i </a:t>
            </a:r>
            <a:r>
              <a:rPr lang="da-DK" sz="1800" dirty="0" err="1"/>
              <a:t>nu’et</a:t>
            </a:r>
            <a:r>
              <a:rPr lang="da-DK" sz="1800" dirty="0"/>
              <a:t> som en måde at undgå at skulle forholde sig til fremtiden på. Andre finder ro i at træffe beslutninger, der fører dem derhen i livet, hvor de gerne vil være i fremtiden.</a:t>
            </a:r>
          </a:p>
          <a:p>
            <a:pPr marL="0" indent="0">
              <a:buNone/>
            </a:pPr>
            <a:br>
              <a:rPr lang="da-DK" sz="1800" dirty="0"/>
            </a:br>
            <a:endParaRPr lang="da-DK" sz="1800" b="0" i="0" dirty="0">
              <a:solidFill>
                <a:srgbClr val="000000"/>
              </a:solidFill>
              <a:effectLst/>
            </a:endParaRPr>
          </a:p>
          <a:p>
            <a:pPr>
              <a:buNone/>
            </a:pPr>
            <a:br>
              <a:rPr lang="da-DK" sz="1800" dirty="0"/>
            </a:br>
            <a:endParaRPr lang="da-DK" sz="1800" dirty="0"/>
          </a:p>
        </p:txBody>
      </p:sp>
    </p:spTree>
    <p:extLst>
      <p:ext uri="{BB962C8B-B14F-4D97-AF65-F5344CB8AC3E}">
        <p14:creationId xmlns:p14="http://schemas.microsoft.com/office/powerpoint/2010/main" val="26817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33886A-9094-0C34-D275-7820D4B930CE}"/>
              </a:ext>
            </a:extLst>
          </p:cNvPr>
          <p:cNvSpPr>
            <a:spLocks noGrp="1"/>
          </p:cNvSpPr>
          <p:nvPr>
            <p:ph type="title"/>
          </p:nvPr>
        </p:nvSpPr>
        <p:spPr>
          <a:xfrm>
            <a:off x="838200" y="0"/>
            <a:ext cx="10515600" cy="1325563"/>
          </a:xfrm>
        </p:spPr>
        <p:txBody>
          <a:bodyPr>
            <a:normAutofit fontScale="90000"/>
          </a:bodyPr>
          <a:lstStyle/>
          <a:p>
            <a:br>
              <a:rPr lang="da-DK" b="1" i="0" dirty="0">
                <a:effectLst/>
              </a:rPr>
            </a:br>
            <a:br>
              <a:rPr lang="da-DK" b="1" i="0" dirty="0">
                <a:effectLst/>
              </a:rPr>
            </a:br>
            <a:r>
              <a:rPr lang="da-DK" sz="2700" b="1" i="0" dirty="0">
                <a:effectLst/>
              </a:rPr>
              <a:t>Syv faktorer, der påvirker trivsel blandt unge</a:t>
            </a:r>
            <a:br>
              <a:rPr lang="da-DK" sz="2700" b="1" i="0" dirty="0">
                <a:effectLst/>
              </a:rPr>
            </a:br>
            <a:br>
              <a:rPr lang="da-DK" dirty="0"/>
            </a:br>
            <a:endParaRPr lang="da-DK" dirty="0"/>
          </a:p>
        </p:txBody>
      </p:sp>
      <p:sp>
        <p:nvSpPr>
          <p:cNvPr id="3" name="Pladsholder til indhold 2">
            <a:extLst>
              <a:ext uri="{FF2B5EF4-FFF2-40B4-BE49-F238E27FC236}">
                <a16:creationId xmlns:a16="http://schemas.microsoft.com/office/drawing/2014/main" id="{D9AED0BB-DADC-890D-0807-9CEED4925547}"/>
              </a:ext>
            </a:extLst>
          </p:cNvPr>
          <p:cNvSpPr>
            <a:spLocks noGrp="1"/>
          </p:cNvSpPr>
          <p:nvPr>
            <p:ph idx="1"/>
          </p:nvPr>
        </p:nvSpPr>
        <p:spPr>
          <a:xfrm>
            <a:off x="838200" y="1253331"/>
            <a:ext cx="10515600" cy="4351338"/>
          </a:xfrm>
        </p:spPr>
        <p:txBody>
          <a:bodyPr>
            <a:noAutofit/>
          </a:bodyPr>
          <a:lstStyle/>
          <a:p>
            <a:pPr marL="0" indent="0" algn="l">
              <a:buNone/>
            </a:pPr>
            <a:r>
              <a:rPr lang="da-DK" sz="1800" b="1" i="0" dirty="0">
                <a:solidFill>
                  <a:srgbClr val="000000"/>
                </a:solidFill>
                <a:effectLst/>
              </a:rPr>
              <a:t>5. Måder at trække sig på</a:t>
            </a:r>
            <a:r>
              <a:rPr lang="da-DK" sz="1800" b="1" dirty="0">
                <a:solidFill>
                  <a:srgbClr val="000000"/>
                </a:solidFill>
              </a:rPr>
              <a:t> </a:t>
            </a:r>
            <a:r>
              <a:rPr lang="da-DK" sz="1800" dirty="0">
                <a:solidFill>
                  <a:srgbClr val="000000"/>
                </a:solidFill>
              </a:rPr>
              <a:t>- </a:t>
            </a:r>
            <a:r>
              <a:rPr lang="da-DK" sz="1800" i="0" dirty="0">
                <a:solidFill>
                  <a:srgbClr val="000000"/>
                </a:solidFill>
                <a:effectLst/>
              </a:rPr>
              <a:t>Et andet vigtigt parameter for de unges oplevelse af trivsel er, om de får lov at trække sig og få ro på i dagligdagen. Flere ’trækker sig’ ved at høre musik, mens de løser en opgave i skolen eller på gymnasiet. Andre cykler en tur og oplever at få luft fra et pres om at være social. De unge, der ikke får taget pauser, oplever til sidst at måtte trække sig helt ved eksempelvis at droppe en uddannelse, en hobby eller lignende.</a:t>
            </a:r>
          </a:p>
          <a:p>
            <a:pPr marL="0" indent="0" algn="l">
              <a:buNone/>
            </a:pPr>
            <a:r>
              <a:rPr lang="da-DK" sz="1800" b="1" i="0" dirty="0">
                <a:solidFill>
                  <a:srgbClr val="000000"/>
                </a:solidFill>
                <a:effectLst/>
              </a:rPr>
              <a:t>6. Følelsen af at præstere og lykkes</a:t>
            </a:r>
            <a:r>
              <a:rPr lang="da-DK" sz="1800" dirty="0">
                <a:solidFill>
                  <a:srgbClr val="000000"/>
                </a:solidFill>
              </a:rPr>
              <a:t> - </a:t>
            </a:r>
            <a:r>
              <a:rPr lang="da-DK" sz="1800" i="0" dirty="0">
                <a:solidFill>
                  <a:srgbClr val="000000"/>
                </a:solidFill>
                <a:effectLst/>
              </a:rPr>
              <a:t>Unge skal i dag præstere på en lang række områder, i skolen, socialt, i familien og på arbejdsmarkedet. Og selvom det for nogle kan opleves som et pres, kan opgaver, der har en overskuelig ramme, og som det er muligt at løse, virke meget positivt på de unges oplevelse af trivsel. Det kan både være praktiske og mere teoretiske opgaver.</a:t>
            </a:r>
          </a:p>
          <a:p>
            <a:pPr marL="0" indent="0" algn="l">
              <a:buNone/>
            </a:pPr>
            <a:r>
              <a:rPr lang="da-DK" sz="1800" b="1" i="0" dirty="0">
                <a:solidFill>
                  <a:srgbClr val="000000"/>
                </a:solidFill>
                <a:effectLst/>
              </a:rPr>
              <a:t>7. Et arbejdsliv i balance</a:t>
            </a:r>
            <a:r>
              <a:rPr lang="da-DK" sz="1800" i="0" dirty="0">
                <a:solidFill>
                  <a:srgbClr val="000000"/>
                </a:solidFill>
                <a:effectLst/>
              </a:rPr>
              <a:t> - Flere af de unge beskriver, at deres fremtidige arbejde er vigtigt for deres trivsel. De frygter et for stort arbejdspres, men beskriver samtidig glæden ved et arbejde, der giver dem muligheden for ’</a:t>
            </a:r>
            <a:r>
              <a:rPr lang="da-DK" sz="1800" i="0" dirty="0" err="1">
                <a:solidFill>
                  <a:srgbClr val="000000"/>
                </a:solidFill>
                <a:effectLst/>
              </a:rPr>
              <a:t>levbare</a:t>
            </a:r>
            <a:r>
              <a:rPr lang="da-DK" sz="1800" i="0" dirty="0">
                <a:solidFill>
                  <a:srgbClr val="000000"/>
                </a:solidFill>
                <a:effectLst/>
              </a:rPr>
              <a:t>, gode liv’, hvor de kan trives. Mange er begejstrede for idéen om at sammensætte en fremtid, hvor de selv kan styre, hvor længe de vil bruge på arbejdet, og hvor de arbejder med noget, der giver mening for dem.</a:t>
            </a:r>
          </a:p>
          <a:p>
            <a:pPr marL="0" indent="0">
              <a:buNone/>
            </a:pPr>
            <a:endParaRPr lang="da-DK" sz="1800" dirty="0"/>
          </a:p>
          <a:p>
            <a:pPr marL="0" indent="0">
              <a:buNone/>
            </a:pPr>
            <a:r>
              <a:rPr lang="da-DK" sz="1800" dirty="0"/>
              <a:t>Hvordan de syv faktorer, der påvirker unges trivsel på godt og ondt, skal implementeres i de unges hverdag, ved de to forskere stadig ikke. Men deres håb er, at vi som samfund begynder at tænke over, hvordan vi kan understøtte de unge i deres egne måder at opnå trivsel på. »Vi skal både kigge på det, der fremmer trivslen i de unges strategier, men også på, hvor tilstræbelsen spænder ben for dem, og det bliver et pres,« siger Niels Ulrik Sørensen.</a:t>
            </a:r>
          </a:p>
          <a:p>
            <a:pPr marL="0" indent="0">
              <a:buNone/>
            </a:pPr>
            <a:br>
              <a:rPr lang="da-DK" sz="1800" dirty="0"/>
            </a:br>
            <a:endParaRPr lang="da-DK" sz="1800" dirty="0"/>
          </a:p>
        </p:txBody>
      </p:sp>
    </p:spTree>
    <p:extLst>
      <p:ext uri="{BB962C8B-B14F-4D97-AF65-F5344CB8AC3E}">
        <p14:creationId xmlns:p14="http://schemas.microsoft.com/office/powerpoint/2010/main" val="120651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79608C-EE9B-D22E-DBF6-677C1F91865C}"/>
              </a:ext>
            </a:extLst>
          </p:cNvPr>
          <p:cNvSpPr>
            <a:spLocks noGrp="1"/>
          </p:cNvSpPr>
          <p:nvPr>
            <p:ph type="title"/>
          </p:nvPr>
        </p:nvSpPr>
        <p:spPr/>
        <p:txBody>
          <a:bodyPr>
            <a:normAutofit/>
          </a:bodyPr>
          <a:lstStyle/>
          <a:p>
            <a:r>
              <a:rPr lang="da-DK" sz="2400" b="1" dirty="0"/>
              <a:t>Opgave </a:t>
            </a:r>
          </a:p>
        </p:txBody>
      </p:sp>
      <p:sp>
        <p:nvSpPr>
          <p:cNvPr id="3" name="Pladsholder til indhold 2">
            <a:extLst>
              <a:ext uri="{FF2B5EF4-FFF2-40B4-BE49-F238E27FC236}">
                <a16:creationId xmlns:a16="http://schemas.microsoft.com/office/drawing/2014/main" id="{4FAD8B5E-0CCA-31AA-1B32-8422F54D4991}"/>
              </a:ext>
            </a:extLst>
          </p:cNvPr>
          <p:cNvSpPr>
            <a:spLocks noGrp="1"/>
          </p:cNvSpPr>
          <p:nvPr>
            <p:ph idx="1"/>
          </p:nvPr>
        </p:nvSpPr>
        <p:spPr/>
        <p:txBody>
          <a:bodyPr/>
          <a:lstStyle/>
          <a:p>
            <a:pPr marL="0" indent="0">
              <a:buNone/>
            </a:pPr>
            <a:r>
              <a:rPr lang="da-DK" sz="1800" dirty="0"/>
              <a:t>Sæt jer sammen i små grupper og diskuter alle syv såkaldte hotspots: </a:t>
            </a:r>
          </a:p>
          <a:p>
            <a:r>
              <a:rPr lang="da-DK" sz="1800" dirty="0"/>
              <a:t>Kan I genkende disse syv overskrifter eller emner som vigtige for jer/jeres liv – hvorfor/hvorfor ikke?</a:t>
            </a:r>
          </a:p>
          <a:p>
            <a:r>
              <a:rPr lang="da-DK" sz="1800" dirty="0"/>
              <a:t>Prøv at give eksempler på hvordan I selv forsøger at opnå de ting, som er beskrevet i de syv hot spots </a:t>
            </a:r>
          </a:p>
          <a:p>
            <a:r>
              <a:rPr lang="da-DK" sz="1800" dirty="0"/>
              <a:t>Skal der – efter jeres mening – tilføjes eller fjernes nogle ”hot spots”</a:t>
            </a:r>
          </a:p>
          <a:p>
            <a:r>
              <a:rPr lang="da-DK" sz="1800" dirty="0"/>
              <a:t>Prøv om I – med udgangspunkt i de syv ”hot spots” kan give nogle bud på, hvad der har skabt grobund for mistrivsel blandt de unge – I må meget gerne tilføje jeres egne bud også </a:t>
            </a:r>
          </a:p>
          <a:p>
            <a:endParaRPr lang="da-DK" sz="1800" dirty="0"/>
          </a:p>
          <a:p>
            <a:r>
              <a:rPr lang="da-DK" sz="1800" dirty="0"/>
              <a:t>Opsamling på klassen bagefter – skriv stikord </a:t>
            </a:r>
            <a:r>
              <a:rPr lang="da-DK" sz="1800" dirty="0">
                <a:sym typeface="Wingdings" panose="05000000000000000000" pitchFamily="2" charset="2"/>
              </a:rPr>
              <a:t> </a:t>
            </a:r>
          </a:p>
          <a:p>
            <a:endParaRPr lang="da-DK" sz="1800" dirty="0">
              <a:sym typeface="Wingdings" panose="05000000000000000000" pitchFamily="2" charset="2"/>
            </a:endParaRPr>
          </a:p>
          <a:p>
            <a:endParaRPr lang="da-DK" sz="1800" dirty="0"/>
          </a:p>
          <a:p>
            <a:endParaRPr lang="da-DK" dirty="0"/>
          </a:p>
          <a:p>
            <a:endParaRPr lang="da-DK" dirty="0"/>
          </a:p>
        </p:txBody>
      </p:sp>
      <p:pic>
        <p:nvPicPr>
          <p:cNvPr id="7170" name="Picture 2" descr="Regionshospitalet Viborg - Hvad er vigtigt for dig? Det spørgsmål kan du i  særligt grad blive mødt med, hvis du har ærinde på hospitalet den 9. juni.  Den dag afvikles nemlig den">
            <a:extLst>
              <a:ext uri="{FF2B5EF4-FFF2-40B4-BE49-F238E27FC236}">
                <a16:creationId xmlns:a16="http://schemas.microsoft.com/office/drawing/2014/main" id="{41E08FB2-5EC1-FC0D-C628-09D1FCB1B2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7340" y="4491765"/>
            <a:ext cx="2181225"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0543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1F835B-72D2-6968-95A7-6EB522D5A1D5}"/>
              </a:ext>
            </a:extLst>
          </p:cNvPr>
          <p:cNvSpPr>
            <a:spLocks noGrp="1"/>
          </p:cNvSpPr>
          <p:nvPr>
            <p:ph type="title"/>
          </p:nvPr>
        </p:nvSpPr>
        <p:spPr>
          <a:xfrm>
            <a:off x="838200" y="365125"/>
            <a:ext cx="5070987" cy="1325563"/>
          </a:xfrm>
        </p:spPr>
        <p:txBody>
          <a:bodyPr>
            <a:normAutofit/>
          </a:bodyPr>
          <a:lstStyle/>
          <a:p>
            <a:r>
              <a:rPr lang="da-DK" sz="2400" b="1" dirty="0"/>
              <a:t>Årsager til mistrivsel og stigende stress blandt unge </a:t>
            </a:r>
          </a:p>
        </p:txBody>
      </p:sp>
      <p:sp>
        <p:nvSpPr>
          <p:cNvPr id="3" name="Pladsholder til indhold 2">
            <a:extLst>
              <a:ext uri="{FF2B5EF4-FFF2-40B4-BE49-F238E27FC236}">
                <a16:creationId xmlns:a16="http://schemas.microsoft.com/office/drawing/2014/main" id="{16F9DA1D-3C68-F18C-C012-498F959263A7}"/>
              </a:ext>
            </a:extLst>
          </p:cNvPr>
          <p:cNvSpPr>
            <a:spLocks noGrp="1"/>
          </p:cNvSpPr>
          <p:nvPr>
            <p:ph idx="1"/>
          </p:nvPr>
        </p:nvSpPr>
        <p:spPr>
          <a:xfrm>
            <a:off x="6390969" y="106352"/>
            <a:ext cx="5415116" cy="6652257"/>
          </a:xfrm>
          <a:ln>
            <a:solidFill>
              <a:schemeClr val="tx1"/>
            </a:solidFill>
          </a:ln>
        </p:spPr>
        <p:txBody>
          <a:bodyPr>
            <a:noAutofit/>
          </a:bodyPr>
          <a:lstStyle/>
          <a:p>
            <a:pPr marL="0" indent="0">
              <a:buNone/>
            </a:pPr>
            <a:r>
              <a:rPr lang="da-DK" sz="1800" dirty="0"/>
              <a:t>Misforhold mellem krav og kompleksitet samt tilgængelige resurser: </a:t>
            </a:r>
          </a:p>
          <a:p>
            <a:pPr marL="0" indent="0">
              <a:buNone/>
            </a:pPr>
            <a:r>
              <a:rPr lang="da-DK" sz="1800" dirty="0"/>
              <a:t>Sociale medier &amp; skærmtid i det hele taget </a:t>
            </a:r>
          </a:p>
          <a:p>
            <a:pPr marL="0" indent="0">
              <a:buNone/>
            </a:pPr>
            <a:r>
              <a:rPr lang="da-DK" sz="1800" dirty="0"/>
              <a:t>Corona?</a:t>
            </a:r>
          </a:p>
          <a:p>
            <a:pPr marL="0" indent="0">
              <a:buNone/>
            </a:pPr>
            <a:r>
              <a:rPr lang="da-DK" sz="1800" dirty="0"/>
              <a:t>Kropsbilleder  </a:t>
            </a:r>
          </a:p>
          <a:p>
            <a:pPr marL="0" indent="0">
              <a:buNone/>
            </a:pPr>
            <a:r>
              <a:rPr lang="da-DK" sz="1800" dirty="0"/>
              <a:t>Perfekthedskulturen </a:t>
            </a:r>
          </a:p>
          <a:p>
            <a:pPr marL="0" indent="0">
              <a:buNone/>
            </a:pPr>
            <a:r>
              <a:rPr lang="da-DK" sz="1800" dirty="0"/>
              <a:t>Præstationssamfund </a:t>
            </a:r>
          </a:p>
          <a:p>
            <a:pPr marL="0" indent="0">
              <a:buNone/>
            </a:pPr>
            <a:r>
              <a:rPr lang="da-DK" sz="1800" dirty="0"/>
              <a:t>Jagten på 12-taller</a:t>
            </a:r>
          </a:p>
          <a:p>
            <a:pPr marL="0" indent="0">
              <a:buNone/>
            </a:pPr>
            <a:r>
              <a:rPr lang="da-DK" sz="1800" dirty="0"/>
              <a:t>Fremdriftsreform – acceleration </a:t>
            </a:r>
          </a:p>
          <a:p>
            <a:pPr marL="0" indent="0">
              <a:buNone/>
            </a:pPr>
            <a:r>
              <a:rPr lang="da-DK" sz="1800" dirty="0"/>
              <a:t>Stigende karakterkrav til videregående uddannelse  </a:t>
            </a:r>
          </a:p>
          <a:p>
            <a:pPr marL="0" indent="0">
              <a:buNone/>
            </a:pPr>
            <a:r>
              <a:rPr lang="da-DK" sz="1800" dirty="0"/>
              <a:t>Skole &amp; uddannelsesreformer </a:t>
            </a:r>
          </a:p>
          <a:p>
            <a:pPr marL="0" indent="0">
              <a:buNone/>
            </a:pPr>
            <a:r>
              <a:rPr lang="da-DK" sz="1800" dirty="0"/>
              <a:t>Fokus på individet </a:t>
            </a:r>
          </a:p>
          <a:p>
            <a:pPr marL="0" indent="0">
              <a:buNone/>
            </a:pPr>
            <a:r>
              <a:rPr lang="da-DK" sz="1800" dirty="0"/>
              <a:t>Nationale tests </a:t>
            </a:r>
          </a:p>
          <a:p>
            <a:pPr marL="0" indent="0">
              <a:buNone/>
            </a:pPr>
            <a:r>
              <a:rPr lang="da-DK" sz="1800" dirty="0"/>
              <a:t>”Psykologisering” - </a:t>
            </a:r>
            <a:r>
              <a:rPr lang="da-DK" sz="1800" dirty="0">
                <a:effectLst/>
              </a:rPr>
              <a:t>Man opsøger psykologiske forklaringer på, hvorfor noget er, som det er. Psykologiseringen kan hjælpe de unge til at forstå og håndtere det virvar af tanker, følelser, ansvar og beslutninger, de går med, men det kan også resultere i selvmonitorerende, selvkritisk og selvdisciplinering, som kan øge mistrivslen.</a:t>
            </a:r>
            <a:endParaRPr lang="da-DK" sz="1800" dirty="0"/>
          </a:p>
          <a:p>
            <a:pPr marL="0" indent="0">
              <a:buNone/>
            </a:pPr>
            <a:r>
              <a:rPr lang="da-DK" sz="1800" dirty="0"/>
              <a:t> </a:t>
            </a:r>
          </a:p>
        </p:txBody>
      </p:sp>
      <p:sp>
        <p:nvSpPr>
          <p:cNvPr id="4" name="Tekstfelt 3">
            <a:extLst>
              <a:ext uri="{FF2B5EF4-FFF2-40B4-BE49-F238E27FC236}">
                <a16:creationId xmlns:a16="http://schemas.microsoft.com/office/drawing/2014/main" id="{F5A3C616-1EE4-52B2-AB5D-8562DCCB29B9}"/>
              </a:ext>
            </a:extLst>
          </p:cNvPr>
          <p:cNvSpPr txBox="1"/>
          <p:nvPr/>
        </p:nvSpPr>
        <p:spPr>
          <a:xfrm>
            <a:off x="838200" y="1829899"/>
            <a:ext cx="5070987" cy="4524315"/>
          </a:xfrm>
          <a:prstGeom prst="rect">
            <a:avLst/>
          </a:prstGeom>
          <a:noFill/>
          <a:ln>
            <a:solidFill>
              <a:schemeClr val="tx1"/>
            </a:solidFill>
          </a:ln>
        </p:spPr>
        <p:txBody>
          <a:bodyPr wrap="square" rtlCol="0">
            <a:spAutoFit/>
          </a:bodyPr>
          <a:lstStyle/>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p:txBody>
      </p:sp>
      <p:sp>
        <p:nvSpPr>
          <p:cNvPr id="5" name="Tekstfelt 4">
            <a:extLst>
              <a:ext uri="{FF2B5EF4-FFF2-40B4-BE49-F238E27FC236}">
                <a16:creationId xmlns:a16="http://schemas.microsoft.com/office/drawing/2014/main" id="{16ED50D9-2D7C-FD99-7BAD-150CE30BF96D}"/>
              </a:ext>
            </a:extLst>
          </p:cNvPr>
          <p:cNvSpPr txBox="1"/>
          <p:nvPr/>
        </p:nvSpPr>
        <p:spPr>
          <a:xfrm>
            <a:off x="6390969" y="58846"/>
            <a:ext cx="5415115" cy="6740307"/>
          </a:xfrm>
          <a:prstGeom prst="rect">
            <a:avLst/>
          </a:prstGeom>
          <a:solidFill>
            <a:schemeClr val="bg1"/>
          </a:solidFill>
        </p:spPr>
        <p:txBody>
          <a:bodyPr wrap="square" rtlCol="0">
            <a:spAutoFit/>
          </a:bodyPr>
          <a:lstStyle/>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2248134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7C5639-72F1-FF3A-D216-61906D1BEB35}"/>
              </a:ext>
            </a:extLst>
          </p:cNvPr>
          <p:cNvSpPr>
            <a:spLocks noGrp="1"/>
          </p:cNvSpPr>
          <p:nvPr>
            <p:ph type="title"/>
          </p:nvPr>
        </p:nvSpPr>
        <p:spPr>
          <a:xfrm>
            <a:off x="838200" y="186919"/>
            <a:ext cx="10515600" cy="1325563"/>
          </a:xfrm>
        </p:spPr>
        <p:txBody>
          <a:bodyPr>
            <a:normAutofit/>
          </a:bodyPr>
          <a:lstStyle/>
          <a:p>
            <a:r>
              <a:rPr lang="da-DK" sz="2400" b="1" dirty="0"/>
              <a:t>Dokumentar – Historien bag historien om de perfekte piger </a:t>
            </a:r>
          </a:p>
        </p:txBody>
      </p:sp>
      <p:sp>
        <p:nvSpPr>
          <p:cNvPr id="3" name="Pladsholder til indhold 2">
            <a:extLst>
              <a:ext uri="{FF2B5EF4-FFF2-40B4-BE49-F238E27FC236}">
                <a16:creationId xmlns:a16="http://schemas.microsoft.com/office/drawing/2014/main" id="{D5D45D1A-0630-A57B-EF68-A6FD05F5F248}"/>
              </a:ext>
            </a:extLst>
          </p:cNvPr>
          <p:cNvSpPr>
            <a:spLocks noGrp="1"/>
          </p:cNvSpPr>
          <p:nvPr>
            <p:ph idx="1"/>
          </p:nvPr>
        </p:nvSpPr>
        <p:spPr>
          <a:xfrm>
            <a:off x="838200" y="1690688"/>
            <a:ext cx="10515600" cy="1702766"/>
          </a:xfrm>
        </p:spPr>
        <p:txBody>
          <a:bodyPr>
            <a:normAutofit fontScale="25000" lnSpcReduction="20000"/>
          </a:bodyPr>
          <a:lstStyle/>
          <a:p>
            <a:pPr marL="0" indent="0">
              <a:lnSpc>
                <a:spcPts val="2100"/>
              </a:lnSpc>
              <a:buNone/>
            </a:pPr>
            <a:r>
              <a:rPr lang="da-DK" sz="7200" b="0" i="0" dirty="0">
                <a:solidFill>
                  <a:srgbClr val="1F1F1F"/>
                </a:solidFill>
                <a:effectLst/>
              </a:rPr>
              <a:t>I denne dokumentar følger vi en række unge nuværende og forhenværende gymnasiepiger. </a:t>
            </a:r>
            <a:r>
              <a:rPr lang="da-DK" sz="7200" b="0" i="0" dirty="0">
                <a:solidFill>
                  <a:srgbClr val="040C28"/>
                </a:solidFill>
                <a:effectLst/>
              </a:rPr>
              <a:t>Pigerne fortæller om at navigerer mellem perfektionisme, ambitioner og stress</a:t>
            </a:r>
            <a:r>
              <a:rPr lang="da-DK" sz="7200" b="0" i="0" dirty="0">
                <a:solidFill>
                  <a:srgbClr val="1F1F1F"/>
                </a:solidFill>
                <a:effectLst/>
              </a:rPr>
              <a:t>. Dokumentaren beskriver en skole – og samfundskultur, der fremmer perfektionisme.</a:t>
            </a:r>
          </a:p>
          <a:p>
            <a:pPr marL="0" indent="0">
              <a:buNone/>
            </a:pPr>
            <a:endParaRPr lang="da-DK" sz="7200" i="0" dirty="0">
              <a:solidFill>
                <a:srgbClr val="0F0F0F"/>
              </a:solidFill>
              <a:effectLst/>
            </a:endParaRPr>
          </a:p>
          <a:p>
            <a:pPr marL="0" indent="0">
              <a:buNone/>
            </a:pPr>
            <a:r>
              <a:rPr lang="da-DK" sz="7200" i="0" dirty="0">
                <a:solidFill>
                  <a:srgbClr val="0F0F0F"/>
                </a:solidFill>
                <a:effectLst/>
              </a:rPr>
              <a:t>Historien bag Historien De perfekte piger (2016) - </a:t>
            </a:r>
            <a:r>
              <a:rPr lang="da-DK" sz="7200" i="0" dirty="0">
                <a:solidFill>
                  <a:srgbClr val="0F0F0F"/>
                </a:solidFill>
                <a:effectLst/>
                <a:hlinkClick r:id="rId2"/>
              </a:rPr>
              <a:t>https://www.youtube.com/watch?v=OHCF5qRULwU</a:t>
            </a:r>
            <a:r>
              <a:rPr lang="da-DK" sz="7200" i="0" dirty="0">
                <a:solidFill>
                  <a:srgbClr val="0F0F0F"/>
                </a:solidFill>
                <a:effectLst/>
              </a:rPr>
              <a:t> (42 min.) </a:t>
            </a:r>
          </a:p>
          <a:p>
            <a:pPr marL="0" indent="0">
              <a:buNone/>
            </a:pPr>
            <a:endParaRPr lang="da-DK" sz="7200" dirty="0">
              <a:solidFill>
                <a:srgbClr val="0F0F0F"/>
              </a:solidFill>
            </a:endParaRPr>
          </a:p>
          <a:p>
            <a:pPr marL="0" indent="0">
              <a:buNone/>
            </a:pPr>
            <a:endParaRPr lang="da-DK" sz="1800" dirty="0">
              <a:solidFill>
                <a:srgbClr val="0F0F0F"/>
              </a:solidFill>
            </a:endParaRPr>
          </a:p>
          <a:p>
            <a:pPr marL="0" indent="0">
              <a:buNone/>
            </a:pPr>
            <a:endParaRPr lang="da-DK" sz="1800" dirty="0">
              <a:solidFill>
                <a:srgbClr val="0F0F0F"/>
              </a:solidFill>
            </a:endParaRPr>
          </a:p>
          <a:p>
            <a:pPr marL="0" indent="0">
              <a:buNone/>
            </a:pPr>
            <a:endParaRPr lang="da-DK" sz="1800" dirty="0">
              <a:solidFill>
                <a:srgbClr val="0F0F0F"/>
              </a:solidFill>
            </a:endParaRPr>
          </a:p>
          <a:p>
            <a:pPr marL="0" indent="0">
              <a:buNone/>
            </a:pPr>
            <a:endParaRPr lang="da-DK" sz="1800" i="0" dirty="0">
              <a:solidFill>
                <a:srgbClr val="0F0F0F"/>
              </a:solidFill>
              <a:effectLst/>
            </a:endParaRPr>
          </a:p>
          <a:p>
            <a:pPr>
              <a:buNone/>
            </a:pPr>
            <a:br>
              <a:rPr lang="da-DK" b="0" i="0" dirty="0">
                <a:solidFill>
                  <a:srgbClr val="050505"/>
                </a:solidFill>
                <a:effectLst/>
                <a:latin typeface="Segoe UI Historic" panose="020B0502040204020203" pitchFamily="34" charset="0"/>
              </a:rPr>
            </a:br>
            <a:br>
              <a:rPr lang="da-DK" dirty="0"/>
            </a:br>
            <a:endParaRPr lang="da-DK" dirty="0"/>
          </a:p>
        </p:txBody>
      </p:sp>
      <p:pic>
        <p:nvPicPr>
          <p:cNvPr id="9220" name="Picture 4" descr="Forsideillustration til Ro på">
            <a:extLst>
              <a:ext uri="{FF2B5EF4-FFF2-40B4-BE49-F238E27FC236}">
                <a16:creationId xmlns:a16="http://schemas.microsoft.com/office/drawing/2014/main" id="{74E7DA1E-3EE8-812B-4A72-995213B2C4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815811"/>
            <a:ext cx="1686339" cy="2677064"/>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AEE430FD-C216-22E6-22BD-9B5E723CBF78}"/>
              </a:ext>
            </a:extLst>
          </p:cNvPr>
          <p:cNvSpPr txBox="1"/>
          <p:nvPr/>
        </p:nvSpPr>
        <p:spPr>
          <a:xfrm>
            <a:off x="2547732" y="3723182"/>
            <a:ext cx="4273826" cy="2862322"/>
          </a:xfrm>
          <a:prstGeom prst="rect">
            <a:avLst/>
          </a:prstGeom>
          <a:noFill/>
        </p:spPr>
        <p:txBody>
          <a:bodyPr wrap="square" rtlCol="0">
            <a:spAutoFit/>
          </a:bodyPr>
          <a:lstStyle/>
          <a:p>
            <a:r>
              <a:rPr lang="da-DK" b="0" i="0" dirty="0">
                <a:solidFill>
                  <a:srgbClr val="000000"/>
                </a:solidFill>
                <a:effectLst/>
                <a:latin typeface="Muller"/>
              </a:rPr>
              <a:t>Forfatterens mission med denne bog er at hjælpe unge til at træffe den rigtige beslutning for dem og ikke lade sig presse til hurtigt og måske forkert studievalg, der kan få store, negative konsekvenser. I bogen tager Camilla Skovgaard udgangspunkt i sin egen oplevelse af at gå ned med stress på studiet, da hun var yngre - og at hun har konstateret, at situationen for unge kun er forværret siden da. </a:t>
            </a:r>
            <a:endParaRPr lang="da-DK" dirty="0"/>
          </a:p>
        </p:txBody>
      </p:sp>
      <p:sp>
        <p:nvSpPr>
          <p:cNvPr id="5" name="Tekstfelt 4">
            <a:extLst>
              <a:ext uri="{FF2B5EF4-FFF2-40B4-BE49-F238E27FC236}">
                <a16:creationId xmlns:a16="http://schemas.microsoft.com/office/drawing/2014/main" id="{F362FC28-BB2E-1243-D4BA-C56D4AD02460}"/>
              </a:ext>
            </a:extLst>
          </p:cNvPr>
          <p:cNvSpPr txBox="1"/>
          <p:nvPr/>
        </p:nvSpPr>
        <p:spPr>
          <a:xfrm>
            <a:off x="7169427" y="3815811"/>
            <a:ext cx="4648200" cy="2585323"/>
          </a:xfrm>
          <a:prstGeom prst="rect">
            <a:avLst/>
          </a:prstGeom>
          <a:noFill/>
        </p:spPr>
        <p:txBody>
          <a:bodyPr wrap="square" rtlCol="0">
            <a:spAutoFit/>
          </a:bodyPr>
          <a:lstStyle/>
          <a:p>
            <a:r>
              <a:rPr lang="da-DK" dirty="0">
                <a:solidFill>
                  <a:srgbClr val="050505"/>
                </a:solidFill>
                <a:latin typeface="inherit"/>
              </a:rPr>
              <a:t>Rap, der ledsager</a:t>
            </a:r>
            <a:r>
              <a:rPr lang="da-DK" b="0" i="0" dirty="0">
                <a:solidFill>
                  <a:srgbClr val="050505"/>
                </a:solidFill>
                <a:effectLst/>
                <a:latin typeface="inherit"/>
              </a:rPr>
              <a:t> "Ro På" om unge og stress. Jeg kunne relatere, så selvfølgelig ville jeg det. Den er netop blevet udgivet på deres portal. Musikken har </a:t>
            </a:r>
            <a:r>
              <a:rPr lang="da-DK" dirty="0">
                <a:solidFill>
                  <a:srgbClr val="050505"/>
                </a:solidFill>
                <a:latin typeface="inherit"/>
              </a:rPr>
              <a:t>Milad Genius</a:t>
            </a:r>
            <a:r>
              <a:rPr lang="da-DK" b="0" i="0" dirty="0">
                <a:solidFill>
                  <a:srgbClr val="050505"/>
                </a:solidFill>
                <a:effectLst/>
                <a:latin typeface="inherit"/>
              </a:rPr>
              <a:t> stået for.</a:t>
            </a:r>
            <a:r>
              <a:rPr lang="da-DK" dirty="0">
                <a:solidFill>
                  <a:srgbClr val="0F0F0F"/>
                </a:solidFill>
              </a:rPr>
              <a:t> Mund de Carlo - </a:t>
            </a:r>
            <a:r>
              <a:rPr lang="da-DK" dirty="0">
                <a:solidFill>
                  <a:srgbClr val="0F0F0F"/>
                </a:solidFill>
                <a:hlinkClick r:id="rId4"/>
              </a:rPr>
              <a:t>https://www.facebook.com/munddecarlo/videos/det-okay/305989724079233/?locale=da_DK</a:t>
            </a:r>
            <a:r>
              <a:rPr lang="da-DK" dirty="0">
                <a:solidFill>
                  <a:srgbClr val="0F0F0F"/>
                </a:solidFill>
              </a:rPr>
              <a:t> (3.00 min.) (2020) </a:t>
            </a:r>
            <a:endParaRPr lang="da-DK" dirty="0"/>
          </a:p>
        </p:txBody>
      </p:sp>
      <p:pic>
        <p:nvPicPr>
          <p:cNvPr id="7" name="Billede 6">
            <a:extLst>
              <a:ext uri="{FF2B5EF4-FFF2-40B4-BE49-F238E27FC236}">
                <a16:creationId xmlns:a16="http://schemas.microsoft.com/office/drawing/2014/main" id="{39405DA8-B2E3-DC21-2025-D2534F176BA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27448" y1="30278" x2="29271" y2="21667"/>
                        <a14:foregroundMark x1="29271" y1="21667" x2="26927" y2="30463"/>
                        <a14:foregroundMark x1="26927" y1="30463" x2="27865" y2="32593"/>
                      </a14:backgroundRemoval>
                    </a14:imgEffect>
                  </a14:imgLayer>
                </a14:imgProps>
              </a:ext>
            </a:extLst>
          </a:blip>
          <a:srcRect l="20952" t="20694" r="65026" b="61574"/>
          <a:stretch/>
        </p:blipFill>
        <p:spPr>
          <a:xfrm>
            <a:off x="-265043" y="5482264"/>
            <a:ext cx="1709532" cy="1216012"/>
          </a:xfrm>
          <a:prstGeom prst="rect">
            <a:avLst/>
          </a:prstGeom>
        </p:spPr>
      </p:pic>
    </p:spTree>
    <p:extLst>
      <p:ext uri="{BB962C8B-B14F-4D97-AF65-F5344CB8AC3E}">
        <p14:creationId xmlns:p14="http://schemas.microsoft.com/office/powerpoint/2010/main" val="94235757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2086</Words>
  <Application>Microsoft Office PowerPoint</Application>
  <PresentationFormat>Widescreen</PresentationFormat>
  <Paragraphs>154</Paragraphs>
  <Slides>13</Slides>
  <Notes>0</Notes>
  <HiddenSlides>0</HiddenSlides>
  <MMClips>0</MMClips>
  <ScaleCrop>false</ScaleCrop>
  <HeadingPairs>
    <vt:vector size="6" baseType="variant">
      <vt:variant>
        <vt:lpstr>Benyttede skrifttyper</vt:lpstr>
      </vt:variant>
      <vt:variant>
        <vt:i4>13</vt:i4>
      </vt:variant>
      <vt:variant>
        <vt:lpstr>Tema</vt:lpstr>
      </vt:variant>
      <vt:variant>
        <vt:i4>1</vt:i4>
      </vt:variant>
      <vt:variant>
        <vt:lpstr>Slidetitler</vt:lpstr>
      </vt:variant>
      <vt:variant>
        <vt:i4>13</vt:i4>
      </vt:variant>
    </vt:vector>
  </HeadingPairs>
  <TitlesOfParts>
    <vt:vector size="27" baseType="lpstr">
      <vt:lpstr>Aptos</vt:lpstr>
      <vt:lpstr>Aptos Display</vt:lpstr>
      <vt:lpstr>Arial</vt:lpstr>
      <vt:lpstr>Berlingske Serif Text</vt:lpstr>
      <vt:lpstr>inherit</vt:lpstr>
      <vt:lpstr>Mulish</vt:lpstr>
      <vt:lpstr>Muller</vt:lpstr>
      <vt:lpstr>Playfair Display</vt:lpstr>
      <vt:lpstr>Publik</vt:lpstr>
      <vt:lpstr>Quatro Slab</vt:lpstr>
      <vt:lpstr>Segoe UI Historic</vt:lpstr>
      <vt:lpstr>Thunder</vt:lpstr>
      <vt:lpstr>Wingdings</vt:lpstr>
      <vt:lpstr>Office-tema</vt:lpstr>
      <vt:lpstr>Planen for i dag</vt:lpstr>
      <vt:lpstr>PowerPoint-præsentation</vt:lpstr>
      <vt:lpstr>PowerPoint-præsentation</vt:lpstr>
      <vt:lpstr>Hvad siger politikerne om den såkaldte trivselskrise? Hvilke løsninger peger de på? </vt:lpstr>
      <vt:lpstr>Hvad siger politikerne om den såkaldte trivselskrise? Hvilke løsninger peger de på? (stikord)  </vt:lpstr>
      <vt:lpstr>En ungdom i knæ? Hvad siger forskningen?  </vt:lpstr>
      <vt:lpstr>En ungdom i knæ? Hvad siger forskningen?</vt:lpstr>
      <vt:lpstr>Trivsel vs. mistrivsel  </vt:lpstr>
      <vt:lpstr>  Syv faktorer, der påvirker trivsel blandt unge  </vt:lpstr>
      <vt:lpstr>  Syv faktorer, der påvirker trivsel blandt unge  </vt:lpstr>
      <vt:lpstr>Opgave </vt:lpstr>
      <vt:lpstr>Årsager til mistrivsel og stigende stress blandt unge </vt:lpstr>
      <vt:lpstr>Dokumentar – Historien bag historien om de perfekte piger </vt:lpstr>
    </vt:vector>
  </TitlesOfParts>
  <Company>Skive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Ane Stine Klein Knudsen</dc:creator>
  <cp:lastModifiedBy>Ane Stine Klein Knudsen</cp:lastModifiedBy>
  <cp:revision>1</cp:revision>
  <dcterms:created xsi:type="dcterms:W3CDTF">2025-03-29T09:14:55Z</dcterms:created>
  <dcterms:modified xsi:type="dcterms:W3CDTF">2025-03-29T09:15:50Z</dcterms:modified>
</cp:coreProperties>
</file>