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9" r:id="rId3"/>
    <p:sldId id="295" r:id="rId4"/>
    <p:sldId id="296" r:id="rId5"/>
    <p:sldId id="273" r:id="rId6"/>
    <p:sldId id="294" r:id="rId7"/>
    <p:sldId id="289" r:id="rId8"/>
    <p:sldId id="301" r:id="rId9"/>
    <p:sldId id="288" r:id="rId10"/>
    <p:sldId id="287" r:id="rId11"/>
    <p:sldId id="298" r:id="rId12"/>
    <p:sldId id="297" r:id="rId13"/>
    <p:sldId id="300" r:id="rId14"/>
    <p:sldId id="303" r:id="rId15"/>
    <p:sldId id="304" r:id="rId16"/>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197FC0-FD38-41B5-9D92-C274BA3AEB4F}" v="295" dt="2025-03-24T11:33:41.876"/>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4" autoAdjust="0"/>
    <p:restoredTop sz="94660"/>
  </p:normalViewPr>
  <p:slideViewPr>
    <p:cSldViewPr snapToGrid="0">
      <p:cViewPr varScale="1">
        <p:scale>
          <a:sx n="78" d="100"/>
          <a:sy n="78" d="100"/>
        </p:scale>
        <p:origin x="869"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CD2D44-14F1-4080-ACE0-0B8EBA42D8DC}" type="datetimeFigureOut">
              <a:rPr lang="da-DK" smtClean="0"/>
              <a:t>24-03-2025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677335-EE7F-4079-BBB0-F2CE05178B4F}" type="slidenum">
              <a:rPr lang="da-DK" smtClean="0"/>
              <a:t>‹nr.›</a:t>
            </a:fld>
            <a:endParaRPr lang="da-DK"/>
          </a:p>
        </p:txBody>
      </p:sp>
    </p:spTree>
    <p:extLst>
      <p:ext uri="{BB962C8B-B14F-4D97-AF65-F5344CB8AC3E}">
        <p14:creationId xmlns:p14="http://schemas.microsoft.com/office/powerpoint/2010/main" val="1779651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44677335-EE7F-4079-BBB0-F2CE05178B4F}" type="slidenum">
              <a:rPr lang="da-DK" smtClean="0"/>
              <a:t>6</a:t>
            </a:fld>
            <a:endParaRPr lang="da-DK"/>
          </a:p>
        </p:txBody>
      </p:sp>
    </p:spTree>
    <p:extLst>
      <p:ext uri="{BB962C8B-B14F-4D97-AF65-F5344CB8AC3E}">
        <p14:creationId xmlns:p14="http://schemas.microsoft.com/office/powerpoint/2010/main" val="3878035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44677335-EE7F-4079-BBB0-F2CE05178B4F}" type="slidenum">
              <a:rPr lang="da-DK" smtClean="0"/>
              <a:t>11</a:t>
            </a:fld>
            <a:endParaRPr lang="da-DK"/>
          </a:p>
        </p:txBody>
      </p:sp>
    </p:spTree>
    <p:extLst>
      <p:ext uri="{BB962C8B-B14F-4D97-AF65-F5344CB8AC3E}">
        <p14:creationId xmlns:p14="http://schemas.microsoft.com/office/powerpoint/2010/main" val="6850829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260D2E-D37C-D75C-37E7-780D0C3161B3}"/>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C52AC1A3-0678-0F9A-EE35-3EF9F3FA95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34377C82-E12A-8D94-B882-092D1C44560D}"/>
              </a:ext>
            </a:extLst>
          </p:cNvPr>
          <p:cNvSpPr>
            <a:spLocks noGrp="1"/>
          </p:cNvSpPr>
          <p:nvPr>
            <p:ph type="dt" sz="half" idx="10"/>
          </p:nvPr>
        </p:nvSpPr>
        <p:spPr/>
        <p:txBody>
          <a:bodyPr/>
          <a:lstStyle/>
          <a:p>
            <a:fld id="{24AE661E-65E7-4667-B00E-5E9982FDD54B}" type="datetimeFigureOut">
              <a:rPr lang="da-DK" smtClean="0"/>
              <a:t>24-03-2025</a:t>
            </a:fld>
            <a:endParaRPr lang="da-DK"/>
          </a:p>
        </p:txBody>
      </p:sp>
      <p:sp>
        <p:nvSpPr>
          <p:cNvPr id="5" name="Pladsholder til sidefod 4">
            <a:extLst>
              <a:ext uri="{FF2B5EF4-FFF2-40B4-BE49-F238E27FC236}">
                <a16:creationId xmlns:a16="http://schemas.microsoft.com/office/drawing/2014/main" id="{4CABDD68-4A25-2F67-7398-87491DF521A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19D7A4C-9815-B00B-70F3-2A560D7798E2}"/>
              </a:ext>
            </a:extLst>
          </p:cNvPr>
          <p:cNvSpPr>
            <a:spLocks noGrp="1"/>
          </p:cNvSpPr>
          <p:nvPr>
            <p:ph type="sldNum" sz="quarter" idx="12"/>
          </p:nvPr>
        </p:nvSpPr>
        <p:spPr/>
        <p:txBody>
          <a:bodyPr/>
          <a:lstStyle/>
          <a:p>
            <a:fld id="{B7FB821C-17FC-4540-96DA-9B92739CDC00}" type="slidenum">
              <a:rPr lang="da-DK" smtClean="0"/>
              <a:t>‹nr.›</a:t>
            </a:fld>
            <a:endParaRPr lang="da-DK"/>
          </a:p>
        </p:txBody>
      </p:sp>
    </p:spTree>
    <p:extLst>
      <p:ext uri="{BB962C8B-B14F-4D97-AF65-F5344CB8AC3E}">
        <p14:creationId xmlns:p14="http://schemas.microsoft.com/office/powerpoint/2010/main" val="725788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67DDFB-870E-47D4-138D-CC6023BAF54B}"/>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EE1E6AD-9BCF-652F-159B-ED131C26AD88}"/>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E6DF730-B6C1-043B-4B03-66B39EB0DA92}"/>
              </a:ext>
            </a:extLst>
          </p:cNvPr>
          <p:cNvSpPr>
            <a:spLocks noGrp="1"/>
          </p:cNvSpPr>
          <p:nvPr>
            <p:ph type="dt" sz="half" idx="10"/>
          </p:nvPr>
        </p:nvSpPr>
        <p:spPr/>
        <p:txBody>
          <a:bodyPr/>
          <a:lstStyle/>
          <a:p>
            <a:fld id="{24AE661E-65E7-4667-B00E-5E9982FDD54B}" type="datetimeFigureOut">
              <a:rPr lang="da-DK" smtClean="0"/>
              <a:t>24-03-2025</a:t>
            </a:fld>
            <a:endParaRPr lang="da-DK"/>
          </a:p>
        </p:txBody>
      </p:sp>
      <p:sp>
        <p:nvSpPr>
          <p:cNvPr id="5" name="Pladsholder til sidefod 4">
            <a:extLst>
              <a:ext uri="{FF2B5EF4-FFF2-40B4-BE49-F238E27FC236}">
                <a16:creationId xmlns:a16="http://schemas.microsoft.com/office/drawing/2014/main" id="{48ED81A9-B4EE-0B0E-18FD-778F1FA5EA0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FC40BB6-0365-8A89-27F7-C958CFDCB49B}"/>
              </a:ext>
            </a:extLst>
          </p:cNvPr>
          <p:cNvSpPr>
            <a:spLocks noGrp="1"/>
          </p:cNvSpPr>
          <p:nvPr>
            <p:ph type="sldNum" sz="quarter" idx="12"/>
          </p:nvPr>
        </p:nvSpPr>
        <p:spPr/>
        <p:txBody>
          <a:bodyPr/>
          <a:lstStyle/>
          <a:p>
            <a:fld id="{B7FB821C-17FC-4540-96DA-9B92739CDC00}" type="slidenum">
              <a:rPr lang="da-DK" smtClean="0"/>
              <a:t>‹nr.›</a:t>
            </a:fld>
            <a:endParaRPr lang="da-DK"/>
          </a:p>
        </p:txBody>
      </p:sp>
    </p:spTree>
    <p:extLst>
      <p:ext uri="{BB962C8B-B14F-4D97-AF65-F5344CB8AC3E}">
        <p14:creationId xmlns:p14="http://schemas.microsoft.com/office/powerpoint/2010/main" val="31854882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57C993-5946-4042-14F6-310A2053C378}"/>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CEA408CA-2344-8612-9318-A5ACF8B3576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7F5FD8AD-0A18-B9CE-05DF-24371C0B3327}"/>
              </a:ext>
            </a:extLst>
          </p:cNvPr>
          <p:cNvSpPr>
            <a:spLocks noGrp="1"/>
          </p:cNvSpPr>
          <p:nvPr>
            <p:ph type="dt" sz="half" idx="10"/>
          </p:nvPr>
        </p:nvSpPr>
        <p:spPr/>
        <p:txBody>
          <a:bodyPr/>
          <a:lstStyle/>
          <a:p>
            <a:fld id="{24AE661E-65E7-4667-B00E-5E9982FDD54B}" type="datetimeFigureOut">
              <a:rPr lang="da-DK" smtClean="0"/>
              <a:t>24-03-2025</a:t>
            </a:fld>
            <a:endParaRPr lang="da-DK"/>
          </a:p>
        </p:txBody>
      </p:sp>
      <p:sp>
        <p:nvSpPr>
          <p:cNvPr id="5" name="Pladsholder til sidefod 4">
            <a:extLst>
              <a:ext uri="{FF2B5EF4-FFF2-40B4-BE49-F238E27FC236}">
                <a16:creationId xmlns:a16="http://schemas.microsoft.com/office/drawing/2014/main" id="{E14F8647-1836-039D-72BA-61346D43644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C434622-2A77-9AAB-BB5F-9C6CDF41431B}"/>
              </a:ext>
            </a:extLst>
          </p:cNvPr>
          <p:cNvSpPr>
            <a:spLocks noGrp="1"/>
          </p:cNvSpPr>
          <p:nvPr>
            <p:ph type="sldNum" sz="quarter" idx="12"/>
          </p:nvPr>
        </p:nvSpPr>
        <p:spPr/>
        <p:txBody>
          <a:bodyPr/>
          <a:lstStyle/>
          <a:p>
            <a:fld id="{B7FB821C-17FC-4540-96DA-9B92739CDC00}" type="slidenum">
              <a:rPr lang="da-DK" smtClean="0"/>
              <a:t>‹nr.›</a:t>
            </a:fld>
            <a:endParaRPr lang="da-DK"/>
          </a:p>
        </p:txBody>
      </p:sp>
    </p:spTree>
    <p:extLst>
      <p:ext uri="{BB962C8B-B14F-4D97-AF65-F5344CB8AC3E}">
        <p14:creationId xmlns:p14="http://schemas.microsoft.com/office/powerpoint/2010/main" val="3202156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3DAA27-46F3-63BF-DAAF-87E5386E9125}"/>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67D736C0-3BDB-C5F7-CC51-EB19D3CD8CA9}"/>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9DB6A8BF-CD0A-35E6-7C1B-CB01D4C29537}"/>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300A075D-F29D-41E0-474E-A2E5A6893395}"/>
              </a:ext>
            </a:extLst>
          </p:cNvPr>
          <p:cNvSpPr>
            <a:spLocks noGrp="1"/>
          </p:cNvSpPr>
          <p:nvPr>
            <p:ph type="dt" sz="half" idx="10"/>
          </p:nvPr>
        </p:nvSpPr>
        <p:spPr/>
        <p:txBody>
          <a:bodyPr/>
          <a:lstStyle/>
          <a:p>
            <a:fld id="{24AE661E-65E7-4667-B00E-5E9982FDD54B}" type="datetimeFigureOut">
              <a:rPr lang="da-DK" smtClean="0"/>
              <a:t>24-03-2025</a:t>
            </a:fld>
            <a:endParaRPr lang="da-DK"/>
          </a:p>
        </p:txBody>
      </p:sp>
      <p:sp>
        <p:nvSpPr>
          <p:cNvPr id="6" name="Pladsholder til sidefod 5">
            <a:extLst>
              <a:ext uri="{FF2B5EF4-FFF2-40B4-BE49-F238E27FC236}">
                <a16:creationId xmlns:a16="http://schemas.microsoft.com/office/drawing/2014/main" id="{C270DE15-52E4-F9ED-498C-D9409883C57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2DD21BF-2626-07DC-842B-E6CAB04442B7}"/>
              </a:ext>
            </a:extLst>
          </p:cNvPr>
          <p:cNvSpPr>
            <a:spLocks noGrp="1"/>
          </p:cNvSpPr>
          <p:nvPr>
            <p:ph type="sldNum" sz="quarter" idx="12"/>
          </p:nvPr>
        </p:nvSpPr>
        <p:spPr/>
        <p:txBody>
          <a:bodyPr/>
          <a:lstStyle/>
          <a:p>
            <a:fld id="{B7FB821C-17FC-4540-96DA-9B92739CDC00}" type="slidenum">
              <a:rPr lang="da-DK" smtClean="0"/>
              <a:t>‹nr.›</a:t>
            </a:fld>
            <a:endParaRPr lang="da-DK"/>
          </a:p>
        </p:txBody>
      </p:sp>
    </p:spTree>
    <p:extLst>
      <p:ext uri="{BB962C8B-B14F-4D97-AF65-F5344CB8AC3E}">
        <p14:creationId xmlns:p14="http://schemas.microsoft.com/office/powerpoint/2010/main" val="2042439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BC1E7E-94CF-B2B0-9407-D9B1A94AEAF0}"/>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DCE205E4-94E5-CB63-E644-65016271FC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A4BBAD52-629E-4DC5-EBFF-A0BDA8614BA4}"/>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6D272BE8-E4C4-6320-1AF6-07A2F001C3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FF1EE67C-0294-DB32-E895-90C1E838355D}"/>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C227FDB1-8760-254B-764D-E75B4E15504D}"/>
              </a:ext>
            </a:extLst>
          </p:cNvPr>
          <p:cNvSpPr>
            <a:spLocks noGrp="1"/>
          </p:cNvSpPr>
          <p:nvPr>
            <p:ph type="dt" sz="half" idx="10"/>
          </p:nvPr>
        </p:nvSpPr>
        <p:spPr/>
        <p:txBody>
          <a:bodyPr/>
          <a:lstStyle/>
          <a:p>
            <a:fld id="{24AE661E-65E7-4667-B00E-5E9982FDD54B}" type="datetimeFigureOut">
              <a:rPr lang="da-DK" smtClean="0"/>
              <a:t>24-03-2025</a:t>
            </a:fld>
            <a:endParaRPr lang="da-DK"/>
          </a:p>
        </p:txBody>
      </p:sp>
      <p:sp>
        <p:nvSpPr>
          <p:cNvPr id="8" name="Pladsholder til sidefod 7">
            <a:extLst>
              <a:ext uri="{FF2B5EF4-FFF2-40B4-BE49-F238E27FC236}">
                <a16:creationId xmlns:a16="http://schemas.microsoft.com/office/drawing/2014/main" id="{225DD257-3C9C-72D7-B6BA-F1923C8444AB}"/>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CD102C37-8AD1-1096-B69D-12A5209EA35A}"/>
              </a:ext>
            </a:extLst>
          </p:cNvPr>
          <p:cNvSpPr>
            <a:spLocks noGrp="1"/>
          </p:cNvSpPr>
          <p:nvPr>
            <p:ph type="sldNum" sz="quarter" idx="12"/>
          </p:nvPr>
        </p:nvSpPr>
        <p:spPr/>
        <p:txBody>
          <a:bodyPr/>
          <a:lstStyle/>
          <a:p>
            <a:fld id="{B7FB821C-17FC-4540-96DA-9B92739CDC00}" type="slidenum">
              <a:rPr lang="da-DK" smtClean="0"/>
              <a:t>‹nr.›</a:t>
            </a:fld>
            <a:endParaRPr lang="da-DK"/>
          </a:p>
        </p:txBody>
      </p:sp>
    </p:spTree>
    <p:extLst>
      <p:ext uri="{BB962C8B-B14F-4D97-AF65-F5344CB8AC3E}">
        <p14:creationId xmlns:p14="http://schemas.microsoft.com/office/powerpoint/2010/main" val="3310471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F9BC01-87A3-E847-FEE6-590E453BAAFA}"/>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E90A3209-BB05-BC03-272F-E58123375233}"/>
              </a:ext>
            </a:extLst>
          </p:cNvPr>
          <p:cNvSpPr>
            <a:spLocks noGrp="1"/>
          </p:cNvSpPr>
          <p:nvPr>
            <p:ph type="dt" sz="half" idx="10"/>
          </p:nvPr>
        </p:nvSpPr>
        <p:spPr/>
        <p:txBody>
          <a:bodyPr/>
          <a:lstStyle/>
          <a:p>
            <a:fld id="{24AE661E-65E7-4667-B00E-5E9982FDD54B}" type="datetimeFigureOut">
              <a:rPr lang="da-DK" smtClean="0"/>
              <a:t>24-03-2025</a:t>
            </a:fld>
            <a:endParaRPr lang="da-DK"/>
          </a:p>
        </p:txBody>
      </p:sp>
      <p:sp>
        <p:nvSpPr>
          <p:cNvPr id="4" name="Pladsholder til sidefod 3">
            <a:extLst>
              <a:ext uri="{FF2B5EF4-FFF2-40B4-BE49-F238E27FC236}">
                <a16:creationId xmlns:a16="http://schemas.microsoft.com/office/drawing/2014/main" id="{FFE9B3E2-2573-647C-27ED-08A48A685BDF}"/>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81D5FC39-30A9-3B22-B2F0-C28E083529D0}"/>
              </a:ext>
            </a:extLst>
          </p:cNvPr>
          <p:cNvSpPr>
            <a:spLocks noGrp="1"/>
          </p:cNvSpPr>
          <p:nvPr>
            <p:ph type="sldNum" sz="quarter" idx="12"/>
          </p:nvPr>
        </p:nvSpPr>
        <p:spPr/>
        <p:txBody>
          <a:bodyPr/>
          <a:lstStyle/>
          <a:p>
            <a:fld id="{B7FB821C-17FC-4540-96DA-9B92739CDC00}" type="slidenum">
              <a:rPr lang="da-DK" smtClean="0"/>
              <a:t>‹nr.›</a:t>
            </a:fld>
            <a:endParaRPr lang="da-DK"/>
          </a:p>
        </p:txBody>
      </p:sp>
    </p:spTree>
    <p:extLst>
      <p:ext uri="{BB962C8B-B14F-4D97-AF65-F5344CB8AC3E}">
        <p14:creationId xmlns:p14="http://schemas.microsoft.com/office/powerpoint/2010/main" val="24113167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0B05D3C4-1C0D-B0D8-5AC8-5457368989ED}"/>
              </a:ext>
            </a:extLst>
          </p:cNvPr>
          <p:cNvSpPr>
            <a:spLocks noGrp="1"/>
          </p:cNvSpPr>
          <p:nvPr>
            <p:ph type="dt" sz="half" idx="10"/>
          </p:nvPr>
        </p:nvSpPr>
        <p:spPr/>
        <p:txBody>
          <a:bodyPr/>
          <a:lstStyle/>
          <a:p>
            <a:fld id="{24AE661E-65E7-4667-B00E-5E9982FDD54B}" type="datetimeFigureOut">
              <a:rPr lang="da-DK" smtClean="0"/>
              <a:t>24-03-2025</a:t>
            </a:fld>
            <a:endParaRPr lang="da-DK"/>
          </a:p>
        </p:txBody>
      </p:sp>
      <p:sp>
        <p:nvSpPr>
          <p:cNvPr id="3" name="Pladsholder til sidefod 2">
            <a:extLst>
              <a:ext uri="{FF2B5EF4-FFF2-40B4-BE49-F238E27FC236}">
                <a16:creationId xmlns:a16="http://schemas.microsoft.com/office/drawing/2014/main" id="{DFACA160-F706-EF4D-71A7-13611F124052}"/>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6D9AC2B4-4649-14F6-2E55-21CCCFD32FDB}"/>
              </a:ext>
            </a:extLst>
          </p:cNvPr>
          <p:cNvSpPr>
            <a:spLocks noGrp="1"/>
          </p:cNvSpPr>
          <p:nvPr>
            <p:ph type="sldNum" sz="quarter" idx="12"/>
          </p:nvPr>
        </p:nvSpPr>
        <p:spPr/>
        <p:txBody>
          <a:bodyPr/>
          <a:lstStyle/>
          <a:p>
            <a:fld id="{B7FB821C-17FC-4540-96DA-9B92739CDC00}" type="slidenum">
              <a:rPr lang="da-DK" smtClean="0"/>
              <a:t>‹nr.›</a:t>
            </a:fld>
            <a:endParaRPr lang="da-DK"/>
          </a:p>
        </p:txBody>
      </p:sp>
    </p:spTree>
    <p:extLst>
      <p:ext uri="{BB962C8B-B14F-4D97-AF65-F5344CB8AC3E}">
        <p14:creationId xmlns:p14="http://schemas.microsoft.com/office/powerpoint/2010/main" val="122622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0AD39B-A1CA-E9E5-8F45-A3796D44F809}"/>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FD4CD19B-58B4-8549-9E3F-74257E59A5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DD7CB293-E14C-3EBA-E136-572CF185D2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8E9DCEC4-77D8-4561-98EA-CB24513EEB60}"/>
              </a:ext>
            </a:extLst>
          </p:cNvPr>
          <p:cNvSpPr>
            <a:spLocks noGrp="1"/>
          </p:cNvSpPr>
          <p:nvPr>
            <p:ph type="dt" sz="half" idx="10"/>
          </p:nvPr>
        </p:nvSpPr>
        <p:spPr/>
        <p:txBody>
          <a:bodyPr/>
          <a:lstStyle/>
          <a:p>
            <a:fld id="{24AE661E-65E7-4667-B00E-5E9982FDD54B}" type="datetimeFigureOut">
              <a:rPr lang="da-DK" smtClean="0"/>
              <a:t>24-03-2025</a:t>
            </a:fld>
            <a:endParaRPr lang="da-DK"/>
          </a:p>
        </p:txBody>
      </p:sp>
      <p:sp>
        <p:nvSpPr>
          <p:cNvPr id="6" name="Pladsholder til sidefod 5">
            <a:extLst>
              <a:ext uri="{FF2B5EF4-FFF2-40B4-BE49-F238E27FC236}">
                <a16:creationId xmlns:a16="http://schemas.microsoft.com/office/drawing/2014/main" id="{BC3B822D-6BF3-740B-BFFA-CC07D3C25CE7}"/>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A0E583D-6D37-B2DD-CC04-53FBA56509F5}"/>
              </a:ext>
            </a:extLst>
          </p:cNvPr>
          <p:cNvSpPr>
            <a:spLocks noGrp="1"/>
          </p:cNvSpPr>
          <p:nvPr>
            <p:ph type="sldNum" sz="quarter" idx="12"/>
          </p:nvPr>
        </p:nvSpPr>
        <p:spPr/>
        <p:txBody>
          <a:bodyPr/>
          <a:lstStyle/>
          <a:p>
            <a:fld id="{B7FB821C-17FC-4540-96DA-9B92739CDC00}" type="slidenum">
              <a:rPr lang="da-DK" smtClean="0"/>
              <a:t>‹nr.›</a:t>
            </a:fld>
            <a:endParaRPr lang="da-DK"/>
          </a:p>
        </p:txBody>
      </p:sp>
    </p:spTree>
    <p:extLst>
      <p:ext uri="{BB962C8B-B14F-4D97-AF65-F5344CB8AC3E}">
        <p14:creationId xmlns:p14="http://schemas.microsoft.com/office/powerpoint/2010/main" val="4218684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632D59-BD15-2CE8-A212-6E9C993D3B1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BBF0CFC1-DB39-9669-487D-5270E78299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825D626A-986C-8155-6777-866D8A6AC1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2DEECFF4-802F-06B7-F649-F6D0EEE03AF3}"/>
              </a:ext>
            </a:extLst>
          </p:cNvPr>
          <p:cNvSpPr>
            <a:spLocks noGrp="1"/>
          </p:cNvSpPr>
          <p:nvPr>
            <p:ph type="dt" sz="half" idx="10"/>
          </p:nvPr>
        </p:nvSpPr>
        <p:spPr/>
        <p:txBody>
          <a:bodyPr/>
          <a:lstStyle/>
          <a:p>
            <a:fld id="{24AE661E-65E7-4667-B00E-5E9982FDD54B}" type="datetimeFigureOut">
              <a:rPr lang="da-DK" smtClean="0"/>
              <a:t>24-03-2025</a:t>
            </a:fld>
            <a:endParaRPr lang="da-DK"/>
          </a:p>
        </p:txBody>
      </p:sp>
      <p:sp>
        <p:nvSpPr>
          <p:cNvPr id="6" name="Pladsholder til sidefod 5">
            <a:extLst>
              <a:ext uri="{FF2B5EF4-FFF2-40B4-BE49-F238E27FC236}">
                <a16:creationId xmlns:a16="http://schemas.microsoft.com/office/drawing/2014/main" id="{B9B583AA-6FAD-E8B0-CF2C-2C77E3EC049A}"/>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9604834-7E70-4315-6528-F9CA91705184}"/>
              </a:ext>
            </a:extLst>
          </p:cNvPr>
          <p:cNvSpPr>
            <a:spLocks noGrp="1"/>
          </p:cNvSpPr>
          <p:nvPr>
            <p:ph type="sldNum" sz="quarter" idx="12"/>
          </p:nvPr>
        </p:nvSpPr>
        <p:spPr/>
        <p:txBody>
          <a:bodyPr/>
          <a:lstStyle/>
          <a:p>
            <a:fld id="{B7FB821C-17FC-4540-96DA-9B92739CDC00}" type="slidenum">
              <a:rPr lang="da-DK" smtClean="0"/>
              <a:t>‹nr.›</a:t>
            </a:fld>
            <a:endParaRPr lang="da-DK"/>
          </a:p>
        </p:txBody>
      </p:sp>
    </p:spTree>
    <p:extLst>
      <p:ext uri="{BB962C8B-B14F-4D97-AF65-F5344CB8AC3E}">
        <p14:creationId xmlns:p14="http://schemas.microsoft.com/office/powerpoint/2010/main" val="1513275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C9FCFB-1652-8A5F-0E79-816797E6B6C9}"/>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BDDBF880-FEE8-33BF-B180-1D6C464916A6}"/>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EB5B268-199B-A7F9-CF55-16FC69A053A7}"/>
              </a:ext>
            </a:extLst>
          </p:cNvPr>
          <p:cNvSpPr>
            <a:spLocks noGrp="1"/>
          </p:cNvSpPr>
          <p:nvPr>
            <p:ph type="dt" sz="half" idx="10"/>
          </p:nvPr>
        </p:nvSpPr>
        <p:spPr/>
        <p:txBody>
          <a:bodyPr/>
          <a:lstStyle/>
          <a:p>
            <a:fld id="{24AE661E-65E7-4667-B00E-5E9982FDD54B}" type="datetimeFigureOut">
              <a:rPr lang="da-DK" smtClean="0"/>
              <a:t>24-03-2025</a:t>
            </a:fld>
            <a:endParaRPr lang="da-DK"/>
          </a:p>
        </p:txBody>
      </p:sp>
      <p:sp>
        <p:nvSpPr>
          <p:cNvPr id="5" name="Pladsholder til sidefod 4">
            <a:extLst>
              <a:ext uri="{FF2B5EF4-FFF2-40B4-BE49-F238E27FC236}">
                <a16:creationId xmlns:a16="http://schemas.microsoft.com/office/drawing/2014/main" id="{6E734CC2-BF04-376C-8345-CECB1D52943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0D1B9CB-07E7-F24C-6517-616C168AD167}"/>
              </a:ext>
            </a:extLst>
          </p:cNvPr>
          <p:cNvSpPr>
            <a:spLocks noGrp="1"/>
          </p:cNvSpPr>
          <p:nvPr>
            <p:ph type="sldNum" sz="quarter" idx="12"/>
          </p:nvPr>
        </p:nvSpPr>
        <p:spPr/>
        <p:txBody>
          <a:bodyPr/>
          <a:lstStyle/>
          <a:p>
            <a:fld id="{B7FB821C-17FC-4540-96DA-9B92739CDC00}" type="slidenum">
              <a:rPr lang="da-DK" smtClean="0"/>
              <a:t>‹nr.›</a:t>
            </a:fld>
            <a:endParaRPr lang="da-DK"/>
          </a:p>
        </p:txBody>
      </p:sp>
    </p:spTree>
    <p:extLst>
      <p:ext uri="{BB962C8B-B14F-4D97-AF65-F5344CB8AC3E}">
        <p14:creationId xmlns:p14="http://schemas.microsoft.com/office/powerpoint/2010/main" val="1171771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77F90856-02F4-F27B-F658-2E82F2FEB573}"/>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D6ABE037-C5F7-E5E3-C748-A04B750F8BCB}"/>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89AE134-BCFF-BBDD-7DC3-BB4E238F731F}"/>
              </a:ext>
            </a:extLst>
          </p:cNvPr>
          <p:cNvSpPr>
            <a:spLocks noGrp="1"/>
          </p:cNvSpPr>
          <p:nvPr>
            <p:ph type="dt" sz="half" idx="10"/>
          </p:nvPr>
        </p:nvSpPr>
        <p:spPr/>
        <p:txBody>
          <a:bodyPr/>
          <a:lstStyle/>
          <a:p>
            <a:fld id="{24AE661E-65E7-4667-B00E-5E9982FDD54B}" type="datetimeFigureOut">
              <a:rPr lang="da-DK" smtClean="0"/>
              <a:t>24-03-2025</a:t>
            </a:fld>
            <a:endParaRPr lang="da-DK"/>
          </a:p>
        </p:txBody>
      </p:sp>
      <p:sp>
        <p:nvSpPr>
          <p:cNvPr id="5" name="Pladsholder til sidefod 4">
            <a:extLst>
              <a:ext uri="{FF2B5EF4-FFF2-40B4-BE49-F238E27FC236}">
                <a16:creationId xmlns:a16="http://schemas.microsoft.com/office/drawing/2014/main" id="{413DA227-5E0D-908C-92B2-6D25065B526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E616FF5-8A58-8753-9A44-C13E4B1FE0B7}"/>
              </a:ext>
            </a:extLst>
          </p:cNvPr>
          <p:cNvSpPr>
            <a:spLocks noGrp="1"/>
          </p:cNvSpPr>
          <p:nvPr>
            <p:ph type="sldNum" sz="quarter" idx="12"/>
          </p:nvPr>
        </p:nvSpPr>
        <p:spPr/>
        <p:txBody>
          <a:bodyPr/>
          <a:lstStyle/>
          <a:p>
            <a:fld id="{B7FB821C-17FC-4540-96DA-9B92739CDC00}" type="slidenum">
              <a:rPr lang="da-DK" smtClean="0"/>
              <a:t>‹nr.›</a:t>
            </a:fld>
            <a:endParaRPr lang="da-DK"/>
          </a:p>
        </p:txBody>
      </p:sp>
    </p:spTree>
    <p:extLst>
      <p:ext uri="{BB962C8B-B14F-4D97-AF65-F5344CB8AC3E}">
        <p14:creationId xmlns:p14="http://schemas.microsoft.com/office/powerpoint/2010/main" val="226761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5079C603-332C-354B-883B-9C3A4B04B2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DF9F1971-36CE-3E03-1A2B-3EC3C1406F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036EA27-6314-A166-5D69-9FE4C7AB26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4AE661E-65E7-4667-B00E-5E9982FDD54B}" type="datetimeFigureOut">
              <a:rPr lang="da-DK" smtClean="0"/>
              <a:t>24-03-2025</a:t>
            </a:fld>
            <a:endParaRPr lang="da-DK"/>
          </a:p>
        </p:txBody>
      </p:sp>
      <p:sp>
        <p:nvSpPr>
          <p:cNvPr id="5" name="Pladsholder til sidefod 4">
            <a:extLst>
              <a:ext uri="{FF2B5EF4-FFF2-40B4-BE49-F238E27FC236}">
                <a16:creationId xmlns:a16="http://schemas.microsoft.com/office/drawing/2014/main" id="{2F88CC44-5190-79EE-7FD7-3F125924F6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993B6B5E-82D0-B8AA-AED4-4EC49863E4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7FB821C-17FC-4540-96DA-9B92739CDC00}" type="slidenum">
              <a:rPr lang="da-DK" smtClean="0"/>
              <a:t>‹nr.›</a:t>
            </a:fld>
            <a:endParaRPr lang="da-DK"/>
          </a:p>
        </p:txBody>
      </p:sp>
    </p:spTree>
    <p:extLst>
      <p:ext uri="{BB962C8B-B14F-4D97-AF65-F5344CB8AC3E}">
        <p14:creationId xmlns:p14="http://schemas.microsoft.com/office/powerpoint/2010/main" val="18067558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https://www.facebook.com/photo.php?fbid=757475057639264&amp;id=223110574409051&amp;set=a.330119743708133&amp;locale=da_DK" TargetMode="External"/></Relationships>
</file>

<file path=ppt/slides/_rels/slide2.xml.rels><?xml version="1.0" encoding="UTF-8" standalone="yes"?>
<Relationships xmlns="http://schemas.openxmlformats.org/package/2006/relationships"><Relationship Id="rId8" Type="http://schemas.openxmlformats.org/officeDocument/2006/relationships/hyperlink" Target="https://markedskommunikation.systime.dk/?id=524&amp;L=0" TargetMode="External"/><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hyperlink" Target="https://www.sciencedirect.com/science/article/pii/S2352250X23000076" TargetMode="External"/><Relationship Id="rId2" Type="http://schemas.openxmlformats.org/officeDocument/2006/relationships/hyperlink" Target="https://www.youtube.com/watch?v=5MKb7SrnaI0" TargetMode="Externa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jpeg"/></Relationships>
</file>

<file path=ppt/slides/_rels/slide6.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24.jpeg"/><Relationship Id="rId7" Type="http://schemas.openxmlformats.org/officeDocument/2006/relationships/image" Target="../media/image28.png"/><Relationship Id="rId12" Type="http://schemas.openxmlformats.org/officeDocument/2006/relationships/image" Target="../media/image33.jpeg"/><Relationship Id="rId17" Type="http://schemas.openxmlformats.org/officeDocument/2006/relationships/hyperlink" Target="https://www.dr.dk/drtv/se/manipulator_-det-frie-valg_52423" TargetMode="External"/><Relationship Id="rId2" Type="http://schemas.openxmlformats.org/officeDocument/2006/relationships/notesSlide" Target="../notesSlides/notesSlide1.xml"/><Relationship Id="rId16"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5" Type="http://schemas.openxmlformats.org/officeDocument/2006/relationships/image" Target="../media/image36.png"/><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png"/><Relationship Id="rId14" Type="http://schemas.openxmlformats.org/officeDocument/2006/relationships/image" Target="../media/image35.png"/></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kxTkKgPpLO8" TargetMode="External"/><Relationship Id="rId2" Type="http://schemas.openxmlformats.org/officeDocument/2006/relationships/hyperlink" Target="https://www.youtube.com/watch?v=mZ7LCMXezl4" TargetMode="External"/><Relationship Id="rId1" Type="http://schemas.openxmlformats.org/officeDocument/2006/relationships/slideLayout" Target="../slideLayouts/slideLayout2.xml"/><Relationship Id="rId4" Type="http://schemas.openxmlformats.org/officeDocument/2006/relationships/hyperlink" Target="https://www.youtube.com/watch?v=6CsbKFMKxyQ"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hyperlink" Target="https://www.facebook.com/dr2tv/videos/180-dage-p%C3%A5-plejehjem-dr2/941656579345662/?locale=da_DK"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48.jpg"/><Relationship Id="rId13" Type="http://schemas.openxmlformats.org/officeDocument/2006/relationships/image" Target="../media/image52.jpeg"/><Relationship Id="rId3" Type="http://schemas.openxmlformats.org/officeDocument/2006/relationships/image" Target="../media/image43.jpg"/><Relationship Id="rId7" Type="http://schemas.openxmlformats.org/officeDocument/2006/relationships/image" Target="../media/image47.jpg"/><Relationship Id="rId12" Type="http://schemas.openxmlformats.org/officeDocument/2006/relationships/image" Target="../media/image51.jpeg"/><Relationship Id="rId2"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image" Target="../media/image46.jpeg"/><Relationship Id="rId11" Type="http://schemas.openxmlformats.org/officeDocument/2006/relationships/image" Target="../media/image50.png"/><Relationship Id="rId5" Type="http://schemas.openxmlformats.org/officeDocument/2006/relationships/image" Target="../media/image45.png"/><Relationship Id="rId10" Type="http://schemas.openxmlformats.org/officeDocument/2006/relationships/image" Target="../media/image49.jpeg"/><Relationship Id="rId4" Type="http://schemas.openxmlformats.org/officeDocument/2006/relationships/image" Target="../media/image44.jpeg"/><Relationship Id="rId9" Type="http://schemas.openxmlformats.org/officeDocument/2006/relationships/image" Target="../media/image14.png"/><Relationship Id="rId14" Type="http://schemas.openxmlformats.org/officeDocument/2006/relationships/image" Target="../media/image53.jpeg"/></Relationships>
</file>

<file path=ppt/slides/_rels/slide11.xml.rels><?xml version="1.0" encoding="UTF-8" standalone="yes"?>
<Relationships xmlns="http://schemas.openxmlformats.org/package/2006/relationships"><Relationship Id="rId3" Type="http://schemas.openxmlformats.org/officeDocument/2006/relationships/hyperlink" Target="https://www.facebook.com/KlovnCitater/videos/smagspr%C3%B8ver/1566358956758642/?locale=da_DK" TargetMode="External"/><Relationship Id="rId7" Type="http://schemas.openxmlformats.org/officeDocument/2006/relationships/hyperlink" Target="https://www.dr.dk/drtv/se/manipulator_-det-frie-valg_52423"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jpeg"/><Relationship Id="rId4" Type="http://schemas.openxmlformats.org/officeDocument/2006/relationships/hyperlink" Target="https://www.tiktok.com/@normaldanmark/video/7481657438123461910"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forbrugerombudsmanden.dk/find-sager/sager/markedsfoeringsloven/sager-efter-markedsfoeringsloven/skjultreklame/duft" TargetMode="External"/><Relationship Id="rId3" Type="http://schemas.openxmlformats.org/officeDocument/2006/relationships/image" Target="../media/image57.png"/><Relationship Id="rId7" Type="http://schemas.openxmlformats.org/officeDocument/2006/relationships/hyperlink" Target="https://www.youtube.com/watch?v=kC0b5xKrKEY" TargetMode="External"/><Relationship Id="rId2" Type="http://schemas.openxmlformats.org/officeDocument/2006/relationships/image" Target="../media/image56.jpeg"/><Relationship Id="rId1" Type="http://schemas.openxmlformats.org/officeDocument/2006/relationships/slideLayout" Target="../slideLayouts/slideLayout2.xml"/><Relationship Id="rId6" Type="http://schemas.openxmlformats.org/officeDocument/2006/relationships/hyperlink" Target="https://ing.dk/artikel/dufte-saelger-men-de-skal-helst-goere-det-diskret" TargetMode="External"/><Relationship Id="rId5" Type="http://schemas.openxmlformats.org/officeDocument/2006/relationships/hyperlink" Target="https://www.dr.dk/drtv/se/manipulator_-det-frie-valg_52423" TargetMode="Externa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https://www.youtube.com/watch?v=T7lZYirvrPY" TargetMode="External"/><Relationship Id="rId1" Type="http://schemas.openxmlformats.org/officeDocument/2006/relationships/slideLayout" Target="../slideLayouts/slideLayout2.xml"/><Relationship Id="rId6" Type="http://schemas.openxmlformats.org/officeDocument/2006/relationships/hyperlink" Target="https://www.youtube.com/watch?v=ns_3My8xoJg" TargetMode="External"/><Relationship Id="rId5" Type="http://schemas.openxmlformats.org/officeDocument/2006/relationships/image" Target="../media/image60.jpeg"/><Relationship Id="rId4" Type="http://schemas.openxmlformats.org/officeDocument/2006/relationships/image" Target="../media/image59.png"/></Relationships>
</file>

<file path=ppt/slides/_rels/slide14.xml.rels><?xml version="1.0" encoding="UTF-8" standalone="yes"?>
<Relationships xmlns="http://schemas.openxmlformats.org/package/2006/relationships"><Relationship Id="rId2" Type="http://schemas.openxmlformats.org/officeDocument/2006/relationships/hyperlink" Target="https://www.dr.dk/nyheder/seneste/forskere-vil-undersoege-hvordan-vi-kan-sende-dufte-til-hinanden-over-distancen"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65.jpeg"/><Relationship Id="rId2"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5716F9-C158-66D5-4EDB-E56362D166EF}"/>
              </a:ext>
            </a:extLst>
          </p:cNvPr>
          <p:cNvSpPr>
            <a:spLocks noGrp="1"/>
          </p:cNvSpPr>
          <p:nvPr>
            <p:ph type="ctrTitle"/>
          </p:nvPr>
        </p:nvSpPr>
        <p:spPr>
          <a:xfrm>
            <a:off x="1524000" y="298324"/>
            <a:ext cx="9144000" cy="1399847"/>
          </a:xfrm>
        </p:spPr>
        <p:txBody>
          <a:bodyPr/>
          <a:lstStyle/>
          <a:p>
            <a:r>
              <a:rPr lang="da-DK" dirty="0"/>
              <a:t>Markedsføring </a:t>
            </a:r>
          </a:p>
        </p:txBody>
      </p:sp>
      <p:sp>
        <p:nvSpPr>
          <p:cNvPr id="3" name="Undertitel 2">
            <a:extLst>
              <a:ext uri="{FF2B5EF4-FFF2-40B4-BE49-F238E27FC236}">
                <a16:creationId xmlns:a16="http://schemas.microsoft.com/office/drawing/2014/main" id="{3E3673DD-1FD9-0B68-60FF-DBB6D0C9A047}"/>
              </a:ext>
            </a:extLst>
          </p:cNvPr>
          <p:cNvSpPr>
            <a:spLocks noGrp="1"/>
          </p:cNvSpPr>
          <p:nvPr>
            <p:ph type="subTitle" idx="1"/>
          </p:nvPr>
        </p:nvSpPr>
        <p:spPr>
          <a:xfrm>
            <a:off x="1925216" y="2057432"/>
            <a:ext cx="9144000" cy="1655762"/>
          </a:xfrm>
        </p:spPr>
        <p:txBody>
          <a:bodyPr>
            <a:normAutofit fontScale="85000" lnSpcReduction="20000"/>
          </a:bodyPr>
          <a:lstStyle/>
          <a:p>
            <a:pPr algn="l">
              <a:buNone/>
            </a:pPr>
            <a:r>
              <a:rPr lang="da-DK" i="0" dirty="0">
                <a:solidFill>
                  <a:srgbClr val="111111"/>
                </a:solidFill>
                <a:effectLst/>
                <a:latin typeface="Aptos" panose="020B0004020202020204" pitchFamily="34" charset="0"/>
              </a:rPr>
              <a:t>Området psykologisk markedsføring, der kaldes "sensorisk markedsføring", er en reklametaktik, der skal appellere til en eller flere af disse fem menneskelige sanser af syn, hørelse, lugt, smag og berøring for at skabe en følelsesladet tilknytning til et specifikt produkt eller brand.</a:t>
            </a:r>
          </a:p>
          <a:p>
            <a:pPr>
              <a:buNone/>
            </a:pPr>
            <a:br>
              <a:rPr lang="da-DK" i="0" dirty="0">
                <a:solidFill>
                  <a:srgbClr val="444444"/>
                </a:solidFill>
                <a:effectLst/>
                <a:latin typeface="Aptos" panose="020B0004020202020204" pitchFamily="34" charset="0"/>
              </a:rPr>
            </a:br>
            <a:endParaRPr lang="da-DK" dirty="0">
              <a:latin typeface="Aptos" panose="020B0004020202020204" pitchFamily="34" charset="0"/>
            </a:endParaRPr>
          </a:p>
        </p:txBody>
      </p:sp>
      <p:pic>
        <p:nvPicPr>
          <p:cNvPr id="2056" name="Picture 8" descr="Marketing der kan mærkes - UNGKOM">
            <a:extLst>
              <a:ext uri="{FF2B5EF4-FFF2-40B4-BE49-F238E27FC236}">
                <a16:creationId xmlns:a16="http://schemas.microsoft.com/office/drawing/2014/main" id="{601279D3-F3B2-5E78-D1EF-450F880DC0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5412" y="3543473"/>
            <a:ext cx="4582886" cy="2681476"/>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Ingen tilgængelig billedbeskrivelse.">
            <a:extLst>
              <a:ext uri="{FF2B5EF4-FFF2-40B4-BE49-F238E27FC236}">
                <a16:creationId xmlns:a16="http://schemas.microsoft.com/office/drawing/2014/main" id="{5782A40C-E18C-0AFB-7FA9-7BB84B0622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9337" y="3497535"/>
            <a:ext cx="3564295" cy="2773351"/>
          </a:xfrm>
          <a:prstGeom prst="rect">
            <a:avLst/>
          </a:prstGeom>
          <a:noFill/>
          <a:extLst>
            <a:ext uri="{909E8E84-426E-40DD-AFC4-6F175D3DCCD1}">
              <a14:hiddenFill xmlns:a14="http://schemas.microsoft.com/office/drawing/2010/main">
                <a:solidFill>
                  <a:srgbClr val="FFFFFF"/>
                </a:solidFill>
              </a14:hiddenFill>
            </a:ext>
          </a:extLst>
        </p:spPr>
      </p:pic>
      <p:sp>
        <p:nvSpPr>
          <p:cNvPr id="8" name="Tekstfelt 7">
            <a:extLst>
              <a:ext uri="{FF2B5EF4-FFF2-40B4-BE49-F238E27FC236}">
                <a16:creationId xmlns:a16="http://schemas.microsoft.com/office/drawing/2014/main" id="{BA76698D-0194-72E4-E9D8-EC3697222467}"/>
              </a:ext>
            </a:extLst>
          </p:cNvPr>
          <p:cNvSpPr txBox="1"/>
          <p:nvPr/>
        </p:nvSpPr>
        <p:spPr>
          <a:xfrm>
            <a:off x="10403632" y="5901554"/>
            <a:ext cx="1681842" cy="369332"/>
          </a:xfrm>
          <a:prstGeom prst="rect">
            <a:avLst/>
          </a:prstGeom>
          <a:noFill/>
        </p:spPr>
        <p:txBody>
          <a:bodyPr wrap="square">
            <a:spAutoFit/>
          </a:bodyPr>
          <a:lstStyle/>
          <a:p>
            <a:r>
              <a:rPr lang="da-DK" dirty="0">
                <a:hlinkClick r:id="rId4"/>
              </a:rPr>
              <a:t>Facebook</a:t>
            </a:r>
            <a:endParaRPr lang="da-DK" dirty="0"/>
          </a:p>
        </p:txBody>
      </p:sp>
    </p:spTree>
    <p:extLst>
      <p:ext uri="{BB962C8B-B14F-4D97-AF65-F5344CB8AC3E}">
        <p14:creationId xmlns:p14="http://schemas.microsoft.com/office/powerpoint/2010/main" val="380225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B90E00-657A-094F-909E-240D94FA1F28}"/>
              </a:ext>
            </a:extLst>
          </p:cNvPr>
          <p:cNvSpPr>
            <a:spLocks noGrp="1"/>
          </p:cNvSpPr>
          <p:nvPr>
            <p:ph type="title"/>
          </p:nvPr>
        </p:nvSpPr>
        <p:spPr/>
        <p:txBody>
          <a:bodyPr>
            <a:normAutofit/>
          </a:bodyPr>
          <a:lstStyle/>
          <a:p>
            <a:r>
              <a:rPr lang="da-DK" sz="2800" b="1" dirty="0">
                <a:latin typeface="+mn-lt"/>
              </a:rPr>
              <a:t>Opsamling på lektie – Martin Lindstrøm </a:t>
            </a:r>
          </a:p>
        </p:txBody>
      </p:sp>
      <p:sp>
        <p:nvSpPr>
          <p:cNvPr id="3" name="Pladsholder til indhold 2">
            <a:extLst>
              <a:ext uri="{FF2B5EF4-FFF2-40B4-BE49-F238E27FC236}">
                <a16:creationId xmlns:a16="http://schemas.microsoft.com/office/drawing/2014/main" id="{5676BC25-225E-209D-8D7F-55C73C68E014}"/>
              </a:ext>
            </a:extLst>
          </p:cNvPr>
          <p:cNvSpPr>
            <a:spLocks noGrp="1"/>
          </p:cNvSpPr>
          <p:nvPr>
            <p:ph idx="1"/>
          </p:nvPr>
        </p:nvSpPr>
        <p:spPr/>
        <p:txBody>
          <a:bodyPr>
            <a:normAutofit fontScale="25000" lnSpcReduction="20000"/>
          </a:bodyPr>
          <a:lstStyle/>
          <a:p>
            <a:r>
              <a:rPr lang="da-DK" sz="7200" dirty="0"/>
              <a:t>Martin Lindstrøm – ”brandguru” - </a:t>
            </a:r>
            <a:r>
              <a:rPr lang="da-DK" sz="7200" b="0" i="0" dirty="0">
                <a:solidFill>
                  <a:srgbClr val="000523"/>
                </a:solidFill>
                <a:effectLst/>
              </a:rPr>
              <a:t>måske ukendt for de fleste danskere, men i marketingsbranchen er han et verdensnavn. Han er født i Skive i 1970. Han er uddannet fra reklameskolen i KBH og </a:t>
            </a:r>
            <a:r>
              <a:rPr lang="da-DK" sz="7200" dirty="0">
                <a:solidFill>
                  <a:srgbClr val="000000"/>
                </a:solidFill>
              </a:rPr>
              <a:t>g</a:t>
            </a:r>
            <a:r>
              <a:rPr lang="da-DK" sz="7200" b="0" i="0" dirty="0">
                <a:solidFill>
                  <a:srgbClr val="000000"/>
                </a:solidFill>
                <a:effectLst/>
              </a:rPr>
              <a:t>rundlagde i år 2000 brandingvirksomheden </a:t>
            </a:r>
            <a:r>
              <a:rPr lang="da-DK" sz="7200" b="0" i="0" dirty="0" err="1">
                <a:solidFill>
                  <a:srgbClr val="000000"/>
                </a:solidFill>
                <a:effectLst/>
              </a:rPr>
              <a:t>Lindstrom</a:t>
            </a:r>
            <a:r>
              <a:rPr lang="da-DK" sz="7200" b="0" i="0" dirty="0">
                <a:solidFill>
                  <a:srgbClr val="000000"/>
                </a:solidFill>
                <a:effectLst/>
              </a:rPr>
              <a:t> Company i New York.</a:t>
            </a:r>
          </a:p>
          <a:p>
            <a:endParaRPr lang="da-DK" sz="5600" b="0" i="0" dirty="0">
              <a:solidFill>
                <a:srgbClr val="000000"/>
              </a:solidFill>
              <a:effectLst/>
            </a:endParaRPr>
          </a:p>
          <a:p>
            <a:pPr marL="0" indent="0">
              <a:spcAft>
                <a:spcPts val="1500"/>
              </a:spcAft>
              <a:buNone/>
            </a:pPr>
            <a:r>
              <a:rPr lang="da-DK" sz="6400" i="0" dirty="0">
                <a:solidFill>
                  <a:srgbClr val="000000"/>
                </a:solidFill>
                <a:effectLst/>
              </a:rPr>
              <a:t>”Den dag, jeg føler, at jeg skal på arbejde, så stopper jeg med at arbejde. Det er så vanvittigt og </a:t>
            </a:r>
            <a:r>
              <a:rPr lang="da-DK" sz="6400" b="0" i="0" dirty="0">
                <a:solidFill>
                  <a:srgbClr val="000000"/>
                </a:solidFill>
                <a:effectLst/>
              </a:rPr>
              <a:t>spændende, det vi laver, at det svarer til, at et barn fik lov til gå ind i en legetøjsbutik og vælge mellem alt legetøjet.”</a:t>
            </a:r>
          </a:p>
          <a:p>
            <a:pPr>
              <a:spcAft>
                <a:spcPts val="1500"/>
              </a:spcAft>
            </a:pPr>
            <a:r>
              <a:rPr lang="da-DK" sz="7200" b="0" i="0" dirty="0">
                <a:solidFill>
                  <a:srgbClr val="000000"/>
                </a:solidFill>
                <a:effectLst/>
              </a:rPr>
              <a:t>Lever et travlt og  - for nogen – et misundelsesværdigt liv som oplægsholder (over 200.000 kr. pr. foredrag), konsulent for mange anerkendte brands bl.a. Google, Nestlé, Apple, Disney, Pepsi og Burger King og forfatter til en række bøger om branding og de psykologiske mekanismer bag forbrugsvaner.</a:t>
            </a:r>
          </a:p>
          <a:p>
            <a:pPr marL="0" indent="0">
              <a:spcAft>
                <a:spcPts val="1500"/>
              </a:spcAft>
              <a:buNone/>
            </a:pPr>
            <a:r>
              <a:rPr lang="da-DK" sz="6400" b="0" i="0" dirty="0">
                <a:solidFill>
                  <a:srgbClr val="000000"/>
                </a:solidFill>
                <a:effectLst/>
              </a:rPr>
              <a:t>”I sidste uge var jeg i Saudi Arabien med mit team om mandagen. Natten til tirsdag fløj vi til Dubai for at mødes med kronprinsen og præsidenten. Onsdag fløj jeg til Sydney for at mødes med Uber. Torsdag kom jeg til Los Angeles, fordi vi sammen med Apple lige har lanceret en app i forbindelse med deres nye produkt, Apple Vision Pro. Det holdt jeg et oplæg om fredagen på verdens største konference om virtuel medicin. Så hoppede jeg på et fly hjem til Monaco, hvor jeg bor halvdelen af året og den anden halvdel i Sydney. I morgen skal jeg til Tokyo. Det er en ret typisk uge, det vil sige, at jeg normalt er hjemme i Monaco 2-3 dage om ugen.”</a:t>
            </a:r>
          </a:p>
          <a:p>
            <a:pPr>
              <a:buNone/>
            </a:pPr>
            <a:br>
              <a:rPr lang="da-DK" sz="7200" dirty="0"/>
            </a:br>
            <a:br>
              <a:rPr lang="da-DK" sz="7200" dirty="0"/>
            </a:br>
            <a:endParaRPr lang="da-DK" sz="7200" dirty="0"/>
          </a:p>
          <a:p>
            <a:pPr marL="0" indent="0">
              <a:buNone/>
            </a:pPr>
            <a:r>
              <a:rPr lang="da-DK" sz="5600" dirty="0"/>
              <a:t>Kilde: https://www.lederstof.dk/martin-lindstroem-har-verden-som-sin-arbejdsplads-og-ingen-telefon</a:t>
            </a:r>
          </a:p>
        </p:txBody>
      </p:sp>
      <p:pic>
        <p:nvPicPr>
          <p:cNvPr id="3076" name="Picture 4" descr="Buyology af Martin Lindstrøm">
            <a:extLst>
              <a:ext uri="{FF2B5EF4-FFF2-40B4-BE49-F238E27FC236}">
                <a16:creationId xmlns:a16="http://schemas.microsoft.com/office/drawing/2014/main" id="{6C016BC0-C026-E981-540D-B8CAB2BF80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4738" y="5572616"/>
            <a:ext cx="561241" cy="830637"/>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Small data af Martin Lindstrøm">
            <a:extLst>
              <a:ext uri="{FF2B5EF4-FFF2-40B4-BE49-F238E27FC236}">
                <a16:creationId xmlns:a16="http://schemas.microsoft.com/office/drawing/2014/main" id="{B57E2FB7-D6D7-5C41-9A9B-1BB8DB71C8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5034" y="5572616"/>
            <a:ext cx="553758" cy="830637"/>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Brandwashed af Martin Lindstrom (Paperback)">
            <a:extLst>
              <a:ext uri="{FF2B5EF4-FFF2-40B4-BE49-F238E27FC236}">
                <a16:creationId xmlns:a16="http://schemas.microsoft.com/office/drawing/2014/main" id="{C64A570E-C3CE-A65F-A491-F16290C90A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4243" y="5565094"/>
            <a:ext cx="561241" cy="845679"/>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Martin Lindstrom · Brand Sense: Sensory Secrets Behind the Stuff We Buy  (Paperback Bog) (2010)">
            <a:extLst>
              <a:ext uri="{FF2B5EF4-FFF2-40B4-BE49-F238E27FC236}">
                <a16:creationId xmlns:a16="http://schemas.microsoft.com/office/drawing/2014/main" id="{DA3E1CF0-BB2F-720C-5AED-4F4001CC96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2200" y="5542873"/>
            <a:ext cx="561242" cy="867900"/>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Martin Lindstrøm | Verdens bedste forbrugerbranding-eksperter">
            <a:extLst>
              <a:ext uri="{FF2B5EF4-FFF2-40B4-BE49-F238E27FC236}">
                <a16:creationId xmlns:a16="http://schemas.microsoft.com/office/drawing/2014/main" id="{A9A1F29D-8D10-1316-32E9-4CF37561520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5295" y="5535353"/>
            <a:ext cx="609254" cy="867900"/>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Bog, 2. udgave, 2008">
            <a:extLst>
              <a:ext uri="{FF2B5EF4-FFF2-40B4-BE49-F238E27FC236}">
                <a16:creationId xmlns:a16="http://schemas.microsoft.com/office/drawing/2014/main" id="{465D7992-6BC3-B2AB-EB72-5665FE88586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8200" y="551828"/>
            <a:ext cx="3808325" cy="6125056"/>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6E51F8FB-402E-6529-5B21-F6AFCA7B72E3}"/>
              </a:ext>
            </a:extLst>
          </p:cNvPr>
          <p:cNvSpPr txBox="1"/>
          <p:nvPr/>
        </p:nvSpPr>
        <p:spPr>
          <a:xfrm>
            <a:off x="7806733" y="289242"/>
            <a:ext cx="3884523" cy="1477328"/>
          </a:xfrm>
          <a:prstGeom prst="rect">
            <a:avLst/>
          </a:prstGeom>
          <a:noFill/>
        </p:spPr>
        <p:txBody>
          <a:bodyPr wrap="square">
            <a:spAutoFit/>
          </a:bodyPr>
          <a:lstStyle/>
          <a:p>
            <a:r>
              <a:rPr lang="da-DK" dirty="0"/>
              <a:t>Kort oplæg med Lindstrøm om brug af sanser i markedsføring: </a:t>
            </a:r>
          </a:p>
          <a:p>
            <a:r>
              <a:rPr lang="da-DK" dirty="0">
                <a:hlinkClick r:id="rId8"/>
              </a:rPr>
              <a:t>https://markedskommunikation.systime.dk/?id=524&amp;L=0</a:t>
            </a:r>
            <a:r>
              <a:rPr lang="da-DK" dirty="0"/>
              <a:t> (ca. 3 min.) </a:t>
            </a:r>
          </a:p>
          <a:p>
            <a:endParaRPr lang="da-DK" dirty="0"/>
          </a:p>
        </p:txBody>
      </p:sp>
    </p:spTree>
    <p:extLst>
      <p:ext uri="{BB962C8B-B14F-4D97-AF65-F5344CB8AC3E}">
        <p14:creationId xmlns:p14="http://schemas.microsoft.com/office/powerpoint/2010/main" val="859258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90"/>
                                        </p:tgtEl>
                                        <p:attrNameLst>
                                          <p:attrName>style.visibility</p:attrName>
                                        </p:attrNameLst>
                                      </p:cBhvr>
                                      <p:to>
                                        <p:strVal val="visible"/>
                                      </p:to>
                                    </p:set>
                                    <p:anim calcmode="lin" valueType="num">
                                      <p:cBhvr additive="base">
                                        <p:cTn id="7" dur="500" fill="hold"/>
                                        <p:tgtEl>
                                          <p:spTgt spid="3090"/>
                                        </p:tgtEl>
                                        <p:attrNameLst>
                                          <p:attrName>ppt_x</p:attrName>
                                        </p:attrNameLst>
                                      </p:cBhvr>
                                      <p:tavLst>
                                        <p:tav tm="0">
                                          <p:val>
                                            <p:strVal val="#ppt_x"/>
                                          </p:val>
                                        </p:tav>
                                        <p:tav tm="100000">
                                          <p:val>
                                            <p:strVal val="#ppt_x"/>
                                          </p:val>
                                        </p:tav>
                                      </p:tavLst>
                                    </p:anim>
                                    <p:anim calcmode="lin" valueType="num">
                                      <p:cBhvr additive="base">
                                        <p:cTn id="8" dur="500" fill="hold"/>
                                        <p:tgtEl>
                                          <p:spTgt spid="309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2800" b="1" dirty="0">
                <a:latin typeface="+mn-lt"/>
              </a:rPr>
              <a:t>Hvad er </a:t>
            </a:r>
            <a:r>
              <a:rPr lang="da-DK" sz="2800" b="1" dirty="0" err="1">
                <a:latin typeface="+mn-lt"/>
              </a:rPr>
              <a:t>Corporative</a:t>
            </a:r>
            <a:r>
              <a:rPr lang="da-DK" sz="2800" b="1" dirty="0">
                <a:latin typeface="+mn-lt"/>
              </a:rPr>
              <a:t> </a:t>
            </a:r>
            <a:r>
              <a:rPr lang="da-DK" sz="2800" b="1" dirty="0" err="1">
                <a:latin typeface="+mn-lt"/>
              </a:rPr>
              <a:t>Branding</a:t>
            </a:r>
            <a:endParaRPr lang="da-DK" sz="2800" b="1" dirty="0">
              <a:latin typeface="+mn-lt"/>
            </a:endParaRPr>
          </a:p>
        </p:txBody>
      </p:sp>
      <p:sp>
        <p:nvSpPr>
          <p:cNvPr id="3" name="Pladsholder til indhold 2"/>
          <p:cNvSpPr>
            <a:spLocks noGrp="1"/>
          </p:cNvSpPr>
          <p:nvPr>
            <p:ph idx="1"/>
          </p:nvPr>
        </p:nvSpPr>
        <p:spPr>
          <a:xfrm>
            <a:off x="767443" y="1894326"/>
            <a:ext cx="10657114" cy="4433902"/>
          </a:xfrm>
        </p:spPr>
        <p:txBody>
          <a:bodyPr>
            <a:noAutofit/>
          </a:bodyPr>
          <a:lstStyle/>
          <a:p>
            <a:r>
              <a:rPr lang="da-DK" sz="1800" dirty="0"/>
              <a:t>At </a:t>
            </a:r>
            <a:r>
              <a:rPr lang="da-DK" sz="1800" i="1" dirty="0"/>
              <a:t>brande</a:t>
            </a:r>
            <a:r>
              <a:rPr lang="da-DK" sz="1800" dirty="0"/>
              <a:t> = begrebet stammer oprindeligt fra det at brændemærke kvæg. I dag er </a:t>
            </a:r>
            <a:r>
              <a:rPr lang="da-DK" sz="1800" dirty="0" err="1"/>
              <a:t>branding</a:t>
            </a:r>
            <a:r>
              <a:rPr lang="da-DK" sz="1800" dirty="0"/>
              <a:t> lig med en reklamedisciplin, hvor der tilføjes en merværdi til en person, et produkt, en mærkevare eller et firma.</a:t>
            </a:r>
          </a:p>
          <a:p>
            <a:pPr>
              <a:buNone/>
            </a:pPr>
            <a:endParaRPr lang="da-DK" sz="1800" dirty="0"/>
          </a:p>
          <a:p>
            <a:r>
              <a:rPr lang="da-DK" sz="1800" dirty="0" err="1"/>
              <a:t>Branding</a:t>
            </a:r>
            <a:r>
              <a:rPr lang="da-DK" sz="1800" dirty="0"/>
              <a:t> handler om at gøre sit produkt uundværligt. Formålet med </a:t>
            </a:r>
            <a:r>
              <a:rPr lang="da-DK" sz="1800" dirty="0" err="1"/>
              <a:t>branding</a:t>
            </a:r>
            <a:r>
              <a:rPr lang="da-DK" sz="1800" dirty="0"/>
              <a:t> er at skabe en så stærk position på markedet, at der for de mulige kunder ikke findes nogen tilfredsstillende erstatning for mærket. </a:t>
            </a:r>
          </a:p>
          <a:p>
            <a:pPr>
              <a:buNone/>
            </a:pPr>
            <a:endParaRPr lang="da-DK" sz="1800" dirty="0"/>
          </a:p>
          <a:p>
            <a:r>
              <a:rPr lang="da-DK" sz="1800" dirty="0"/>
              <a:t>Et succesfuldt brand kan slås i stykker og stadig blive genkendt </a:t>
            </a:r>
          </a:p>
          <a:p>
            <a:pPr>
              <a:buNone/>
            </a:pPr>
            <a:endParaRPr lang="da-DK" sz="1800" dirty="0"/>
          </a:p>
          <a:p>
            <a:r>
              <a:rPr lang="da-DK" sz="1800" dirty="0"/>
              <a:t>Branding handler om både synsindtryk, lyd, duft og følelse (se Proust-effekten) </a:t>
            </a:r>
          </a:p>
          <a:p>
            <a:endParaRPr lang="da-DK" sz="1800" dirty="0"/>
          </a:p>
          <a:p>
            <a:pPr>
              <a:lnSpc>
                <a:spcPts val="2100"/>
              </a:lnSpc>
            </a:pPr>
            <a:r>
              <a:rPr lang="da-DK" sz="1800" dirty="0"/>
              <a:t>”Proust-effekten” =  </a:t>
            </a:r>
            <a:r>
              <a:rPr lang="en-US" sz="1800" b="0" i="0" dirty="0">
                <a:solidFill>
                  <a:srgbClr val="1F1F1F"/>
                </a:solidFill>
                <a:effectLst/>
              </a:rPr>
              <a:t>The Proust Effect refers to </a:t>
            </a:r>
            <a:r>
              <a:rPr lang="en-US" sz="1800" b="0" i="0" dirty="0">
                <a:solidFill>
                  <a:srgbClr val="040C28"/>
                </a:solidFill>
                <a:effectLst/>
              </a:rPr>
              <a:t>the emotionality and vividness of re-experiencing autobiographical memories triggered by the senses</a:t>
            </a:r>
            <a:r>
              <a:rPr lang="en-US" sz="1800" b="0" i="0" dirty="0">
                <a:solidFill>
                  <a:srgbClr val="1F1F1F"/>
                </a:solidFill>
                <a:effectLst/>
              </a:rPr>
              <a:t>, such as the recollection of a past holiday when eating grandmother's blueberry pie or reliving a scene from elementary school triggered by a smell (e.g., cleaning products, cut grass etc.- </a:t>
            </a:r>
            <a:r>
              <a:rPr lang="en-US" sz="1800" b="0" i="0" dirty="0" err="1">
                <a:solidFill>
                  <a:srgbClr val="1F1F1F"/>
                </a:solidFill>
                <a:effectLst/>
              </a:rPr>
              <a:t>forklaret</a:t>
            </a:r>
            <a:r>
              <a:rPr lang="en-US" sz="1800" b="0" i="0" dirty="0">
                <a:solidFill>
                  <a:srgbClr val="1F1F1F"/>
                </a:solidFill>
                <a:effectLst/>
              </a:rPr>
              <a:t>: </a:t>
            </a:r>
            <a:r>
              <a:rPr lang="en-US" sz="1800" b="0" i="0" dirty="0">
                <a:solidFill>
                  <a:srgbClr val="1F1F1F"/>
                </a:solidFill>
                <a:effectLst/>
                <a:hlinkClick r:id="rId2"/>
              </a:rPr>
              <a:t>https://www.youtube.com/watch?v=5MKb7SrnaI0</a:t>
            </a:r>
            <a:r>
              <a:rPr lang="en-US" sz="1800" b="0" i="0" dirty="0">
                <a:solidFill>
                  <a:srgbClr val="1F1F1F"/>
                </a:solidFill>
                <a:effectLst/>
              </a:rPr>
              <a:t> (8.02) </a:t>
            </a:r>
          </a:p>
          <a:p>
            <a:pPr>
              <a:buNone/>
            </a:pPr>
            <a:br>
              <a:rPr lang="en-US" sz="1800" b="0" i="0" u="none" strike="noStrike" dirty="0">
                <a:solidFill>
                  <a:srgbClr val="1F1F1F"/>
                </a:solidFill>
                <a:effectLst/>
                <a:hlinkClick r:id="rId3"/>
              </a:rPr>
            </a:br>
            <a:endParaRPr lang="da-DK" sz="1800" dirty="0"/>
          </a:p>
        </p:txBody>
      </p:sp>
      <p:pic>
        <p:nvPicPr>
          <p:cNvPr id="4" name="Billede 3">
            <a:extLst>
              <a:ext uri="{FF2B5EF4-FFF2-40B4-BE49-F238E27FC236}">
                <a16:creationId xmlns:a16="http://schemas.microsoft.com/office/drawing/2014/main" id="{C4A53ACC-C4FF-20D8-460C-E9805E48C9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25046" y="265583"/>
            <a:ext cx="1514929" cy="1325563"/>
          </a:xfrm>
          <a:prstGeom prst="rect">
            <a:avLst/>
          </a:prstGeom>
        </p:spPr>
      </p:pic>
      <p:pic>
        <p:nvPicPr>
          <p:cNvPr id="5" name="Billede 4" descr="65926054_f36e02120d.jpg">
            <a:extLst>
              <a:ext uri="{FF2B5EF4-FFF2-40B4-BE49-F238E27FC236}">
                <a16:creationId xmlns:a16="http://schemas.microsoft.com/office/drawing/2014/main" id="{48705C91-C211-90B2-C145-C31EE69247D4}"/>
              </a:ext>
            </a:extLst>
          </p:cNvPr>
          <p:cNvPicPr>
            <a:picLocks noChangeAspect="1"/>
          </p:cNvPicPr>
          <p:nvPr/>
        </p:nvPicPr>
        <p:blipFill>
          <a:blip r:embed="rId5" cstate="print"/>
          <a:stretch>
            <a:fillRect/>
          </a:stretch>
        </p:blipFill>
        <p:spPr>
          <a:xfrm>
            <a:off x="9501824" y="265582"/>
            <a:ext cx="1537439" cy="1325563"/>
          </a:xfrm>
          <a:prstGeom prst="rect">
            <a:avLst/>
          </a:prstGeom>
        </p:spPr>
      </p:pic>
      <p:pic>
        <p:nvPicPr>
          <p:cNvPr id="6" name="Picture 4">
            <a:extLst>
              <a:ext uri="{FF2B5EF4-FFF2-40B4-BE49-F238E27FC236}">
                <a16:creationId xmlns:a16="http://schemas.microsoft.com/office/drawing/2014/main" id="{ADB1AF7D-D301-683D-C91D-D9C3F63B9CF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39975" y="3979556"/>
            <a:ext cx="2188757" cy="1379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0993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 calcmode="lin" valueType="num">
                                      <p:cBhvr additive="base">
                                        <p:cTn id="2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 calcmode="lin" valueType="num">
                                      <p:cBhvr additive="base">
                                        <p:cTn id="2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4919" y="133699"/>
            <a:ext cx="10515600" cy="1325563"/>
          </a:xfrm>
        </p:spPr>
        <p:txBody>
          <a:bodyPr>
            <a:normAutofit/>
          </a:bodyPr>
          <a:lstStyle/>
          <a:p>
            <a:r>
              <a:rPr lang="da-DK" sz="2800" b="1" dirty="0">
                <a:latin typeface="+mn-lt"/>
              </a:rPr>
              <a:t>Eksempler på tre stærke brands</a:t>
            </a:r>
          </a:p>
        </p:txBody>
      </p:sp>
      <p:pic>
        <p:nvPicPr>
          <p:cNvPr id="6146" name="Picture 2" descr="D:\Billeder\disney041.jpg"/>
          <p:cNvPicPr>
            <a:picLocks noGrp="1" noChangeAspect="1" noChangeArrowheads="1"/>
          </p:cNvPicPr>
          <p:nvPr>
            <p:ph idx="1"/>
          </p:nvPr>
        </p:nvPicPr>
        <p:blipFill>
          <a:blip r:embed="rId2" cstate="print"/>
          <a:srcRect/>
          <a:stretch>
            <a:fillRect/>
          </a:stretch>
        </p:blipFill>
        <p:spPr bwMode="auto">
          <a:xfrm>
            <a:off x="324919" y="1571612"/>
            <a:ext cx="2714644" cy="4786346"/>
          </a:xfrm>
          <a:prstGeom prst="rect">
            <a:avLst/>
          </a:prstGeom>
          <a:noFill/>
        </p:spPr>
      </p:pic>
      <p:pic>
        <p:nvPicPr>
          <p:cNvPr id="6147" name="Picture 3" descr="D:\Billeder\legoland.jpg"/>
          <p:cNvPicPr>
            <a:picLocks noChangeAspect="1" noChangeArrowheads="1"/>
          </p:cNvPicPr>
          <p:nvPr/>
        </p:nvPicPr>
        <p:blipFill>
          <a:blip r:embed="rId3" cstate="print"/>
          <a:srcRect t="36759"/>
          <a:stretch/>
        </p:blipFill>
        <p:spPr bwMode="auto">
          <a:xfrm>
            <a:off x="3310928" y="3331028"/>
            <a:ext cx="4077552" cy="3026929"/>
          </a:xfrm>
          <a:prstGeom prst="rect">
            <a:avLst/>
          </a:prstGeom>
          <a:noFill/>
        </p:spPr>
      </p:pic>
      <p:pic>
        <p:nvPicPr>
          <p:cNvPr id="6148" name="Picture 4" descr="D:\Billeder\untitled.bmp"/>
          <p:cNvPicPr>
            <a:picLocks noChangeAspect="1" noChangeArrowheads="1"/>
          </p:cNvPicPr>
          <p:nvPr/>
        </p:nvPicPr>
        <p:blipFill>
          <a:blip r:embed="rId4" cstate="print"/>
          <a:srcRect/>
          <a:stretch>
            <a:fillRect/>
          </a:stretch>
        </p:blipFill>
        <p:spPr bwMode="auto">
          <a:xfrm>
            <a:off x="7763318" y="914401"/>
            <a:ext cx="1571636" cy="5569144"/>
          </a:xfrm>
          <a:prstGeom prst="rect">
            <a:avLst/>
          </a:prstGeom>
          <a:noFill/>
        </p:spPr>
      </p:pic>
      <p:pic>
        <p:nvPicPr>
          <p:cNvPr id="7" name="Billede 6" descr="A4DSH9OCACX2CD2CA1CNOMICAMR9FLLCAQRS7K1CAR9DUCMCA5LUT7NCA15KE0YCAFVKE91CA2KRIK4CA12VO5XCAYF50BRCAHETUJ9CAGIXT49CA6QVIX5CA8TIV92CALRNC3ICAXV9LIYCAQWZNEG.jpg"/>
          <p:cNvPicPr>
            <a:picLocks noChangeAspect="1"/>
          </p:cNvPicPr>
          <p:nvPr/>
        </p:nvPicPr>
        <p:blipFill>
          <a:blip r:embed="rId5" cstate="print"/>
          <a:stretch>
            <a:fillRect/>
          </a:stretch>
        </p:blipFill>
        <p:spPr>
          <a:xfrm>
            <a:off x="9563699" y="1787910"/>
            <a:ext cx="2303382" cy="2261462"/>
          </a:xfrm>
          <a:prstGeom prst="rect">
            <a:avLst/>
          </a:prstGeom>
        </p:spPr>
      </p:pic>
      <p:pic>
        <p:nvPicPr>
          <p:cNvPr id="1026" name="Picture 2" descr="Pin on Advertising">
            <a:extLst>
              <a:ext uri="{FF2B5EF4-FFF2-40B4-BE49-F238E27FC236}">
                <a16:creationId xmlns:a16="http://schemas.microsoft.com/office/drawing/2014/main" id="{D7B80569-D54B-D23E-D925-C0826BC701C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607841" y="4185851"/>
            <a:ext cx="2259240" cy="1653702"/>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Melted LEGO Lamp - GeekAlerts">
            <a:extLst>
              <a:ext uri="{FF2B5EF4-FFF2-40B4-BE49-F238E27FC236}">
                <a16:creationId xmlns:a16="http://schemas.microsoft.com/office/drawing/2014/main" id="{379D4731-69AE-14CE-710C-FF5D03F065F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302" r="4869" b="10656"/>
          <a:stretch/>
        </p:blipFill>
        <p:spPr bwMode="auto">
          <a:xfrm>
            <a:off x="3310928" y="1552509"/>
            <a:ext cx="2499968" cy="168527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Melted Smiling Head">
            <a:extLst>
              <a:ext uri="{FF2B5EF4-FFF2-40B4-BE49-F238E27FC236}">
                <a16:creationId xmlns:a16="http://schemas.microsoft.com/office/drawing/2014/main" id="{75C7E1A7-D85E-1717-5AD8-4E79C850DB4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2744" t="9838" r="24059" b="22638"/>
          <a:stretch/>
        </p:blipFill>
        <p:spPr bwMode="auto">
          <a:xfrm>
            <a:off x="6039641" y="1536797"/>
            <a:ext cx="1340082" cy="1700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7242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2800" b="1" dirty="0">
                <a:latin typeface="Aptos" panose="020B0004020202020204" pitchFamily="34" charset="0"/>
              </a:rPr>
              <a:t>Branding </a:t>
            </a:r>
          </a:p>
        </p:txBody>
      </p:sp>
      <p:sp>
        <p:nvSpPr>
          <p:cNvPr id="10" name="Tekstfelt 9">
            <a:extLst>
              <a:ext uri="{FF2B5EF4-FFF2-40B4-BE49-F238E27FC236}">
                <a16:creationId xmlns:a16="http://schemas.microsoft.com/office/drawing/2014/main" id="{F7045496-3472-384D-5265-D9094C621B04}"/>
              </a:ext>
            </a:extLst>
          </p:cNvPr>
          <p:cNvSpPr txBox="1"/>
          <p:nvPr/>
        </p:nvSpPr>
        <p:spPr>
          <a:xfrm>
            <a:off x="838199" y="1712834"/>
            <a:ext cx="9742401" cy="4886209"/>
          </a:xfrm>
          <a:prstGeom prst="rect">
            <a:avLst/>
          </a:prstGeom>
          <a:noFill/>
        </p:spPr>
        <p:txBody>
          <a:bodyPr wrap="square">
            <a:spAutoFit/>
          </a:bodyPr>
          <a:lstStyle/>
          <a:p>
            <a:pPr algn="l">
              <a:lnSpc>
                <a:spcPts val="1800"/>
              </a:lnSpc>
              <a:spcAft>
                <a:spcPts val="1500"/>
              </a:spcAft>
              <a:buNone/>
            </a:pPr>
            <a:r>
              <a:rPr lang="en-US" b="0" i="0" dirty="0">
                <a:solidFill>
                  <a:srgbClr val="161616"/>
                </a:solidFill>
                <a:effectLst/>
              </a:rPr>
              <a:t>Harley-Davidson, Nike, Coca-Cola, and Apple logos have been permanently etched into the skins of customers worldwide. Why do they do it?</a:t>
            </a:r>
            <a:endParaRPr lang="en-US" dirty="0">
              <a:solidFill>
                <a:srgbClr val="161616"/>
              </a:solidFill>
            </a:endParaRPr>
          </a:p>
          <a:p>
            <a:pPr algn="l">
              <a:lnSpc>
                <a:spcPts val="1800"/>
              </a:lnSpc>
              <a:spcAft>
                <a:spcPts val="600"/>
              </a:spcAft>
              <a:buFont typeface="+mj-lt"/>
              <a:buAutoNum type="arabicPeriod"/>
            </a:pPr>
            <a:r>
              <a:rPr lang="en-US" b="1" i="0" dirty="0">
                <a:solidFill>
                  <a:srgbClr val="161616"/>
                </a:solidFill>
                <a:effectLst/>
              </a:rPr>
              <a:t>Membership into Social Groups:</a:t>
            </a:r>
            <a:r>
              <a:rPr lang="en-US" b="0" i="0" dirty="0">
                <a:solidFill>
                  <a:srgbClr val="161616"/>
                </a:solidFill>
                <a:effectLst/>
              </a:rPr>
              <a:t> Brand tattoos help customers bond with others in the same social group who share special interests and common values. Brand tattoos send a message that they belong to a unique, personally meaningful community. You only “get the message” if you’re part of that group.</a:t>
            </a:r>
          </a:p>
          <a:p>
            <a:pPr algn="l">
              <a:lnSpc>
                <a:spcPts val="1800"/>
              </a:lnSpc>
              <a:spcAft>
                <a:spcPts val="600"/>
              </a:spcAft>
            </a:pPr>
            <a:endParaRPr lang="en-US" dirty="0">
              <a:solidFill>
                <a:srgbClr val="161616"/>
              </a:solidFill>
            </a:endParaRPr>
          </a:p>
          <a:p>
            <a:pPr algn="l">
              <a:lnSpc>
                <a:spcPts val="1800"/>
              </a:lnSpc>
              <a:spcAft>
                <a:spcPts val="600"/>
              </a:spcAft>
            </a:pPr>
            <a:r>
              <a:rPr lang="en-US" b="1" i="0" dirty="0">
                <a:solidFill>
                  <a:srgbClr val="161616"/>
                </a:solidFill>
                <a:effectLst/>
              </a:rPr>
              <a:t>2. Finding Meaningful Associations:</a:t>
            </a:r>
            <a:r>
              <a:rPr lang="en-US" b="0" i="0" dirty="0">
                <a:solidFill>
                  <a:srgbClr val="161616"/>
                </a:solidFill>
                <a:effectLst/>
              </a:rPr>
              <a:t> Brand tattoos remind customers of personal values. The tattoo is a permanent badge with special meaning. It creates a powerful recall cue of the memories, experiences, emotions, and other positive associations they have with the brand. A single image, as represented by the tattoo, can encapsulate a series of complex memories and feelings.</a:t>
            </a:r>
          </a:p>
          <a:p>
            <a:pPr algn="l">
              <a:lnSpc>
                <a:spcPts val="1800"/>
              </a:lnSpc>
              <a:spcAft>
                <a:spcPts val="900"/>
              </a:spcAft>
            </a:pPr>
            <a:endParaRPr lang="en-US" b="1" dirty="0">
              <a:solidFill>
                <a:srgbClr val="161616"/>
              </a:solidFill>
            </a:endParaRPr>
          </a:p>
          <a:p>
            <a:pPr algn="l">
              <a:lnSpc>
                <a:spcPts val="1800"/>
              </a:lnSpc>
              <a:spcAft>
                <a:spcPts val="900"/>
              </a:spcAft>
            </a:pPr>
            <a:r>
              <a:rPr lang="en-US" b="1" dirty="0">
                <a:solidFill>
                  <a:srgbClr val="161616"/>
                </a:solidFill>
              </a:rPr>
              <a:t>3.</a:t>
            </a:r>
            <a:r>
              <a:rPr lang="en-US" b="1" i="0" dirty="0">
                <a:solidFill>
                  <a:srgbClr val="161616"/>
                </a:solidFill>
                <a:effectLst/>
              </a:rPr>
              <a:t>Connecting with Ideals:</a:t>
            </a:r>
            <a:r>
              <a:rPr lang="en-US" b="0" i="0" dirty="0">
                <a:solidFill>
                  <a:srgbClr val="161616"/>
                </a:solidFill>
                <a:effectLst/>
              </a:rPr>
              <a:t> Brand tattoos are reminders of the customer’s ideal life. The brand becomes associated with specific ideals, as Apple has become inextricably linked to creativity, beauty, and self-expression. Customers see the brand’s mark as a reminder of these ideals, and they draw strength from the image.</a:t>
            </a:r>
          </a:p>
          <a:p>
            <a:pPr algn="l">
              <a:lnSpc>
                <a:spcPts val="1800"/>
              </a:lnSpc>
              <a:spcAft>
                <a:spcPts val="900"/>
              </a:spcAft>
            </a:pPr>
            <a:r>
              <a:rPr lang="en-US" sz="1200" dirty="0">
                <a:solidFill>
                  <a:srgbClr val="161616"/>
                </a:solidFill>
              </a:rPr>
              <a:t>Kilde: https://cultbranding.com/ceo/brand-tattoos/</a:t>
            </a:r>
            <a:endParaRPr lang="da-DK" sz="1200" dirty="0"/>
          </a:p>
        </p:txBody>
      </p:sp>
      <p:pic>
        <p:nvPicPr>
          <p:cNvPr id="5126" name="Picture 6" descr="NIKE Just Do it logo tattoo">
            <a:extLst>
              <a:ext uri="{FF2B5EF4-FFF2-40B4-BE49-F238E27FC236}">
                <a16:creationId xmlns:a16="http://schemas.microsoft.com/office/drawing/2014/main" id="{47BA0D09-61A5-8213-0ECD-740F047436F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927" b="42609"/>
          <a:stretch/>
        </p:blipFill>
        <p:spPr bwMode="auto">
          <a:xfrm>
            <a:off x="6448444" y="342979"/>
            <a:ext cx="1861362" cy="1053548"/>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Now That's Dedication: Brand Love Begets Logo Tattoos">
            <a:extLst>
              <a:ext uri="{FF2B5EF4-FFF2-40B4-BE49-F238E27FC236}">
                <a16:creationId xmlns:a16="http://schemas.microsoft.com/office/drawing/2014/main" id="{22FE21B8-67F2-239B-4616-3B8516BD45F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068" r="29038"/>
          <a:stretch/>
        </p:blipFill>
        <p:spPr bwMode="auto">
          <a:xfrm>
            <a:off x="9797406" y="180646"/>
            <a:ext cx="1007130" cy="1399020"/>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Coca Cola tattoo by Andrea Morales | Photo 26828">
            <a:extLst>
              <a:ext uri="{FF2B5EF4-FFF2-40B4-BE49-F238E27FC236}">
                <a16:creationId xmlns:a16="http://schemas.microsoft.com/office/drawing/2014/main" id="{E0A7CE5B-1503-4D6B-EBD7-B0C92711F3C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752" t="5806" r="50000" b="14854"/>
          <a:stretch/>
        </p:blipFill>
        <p:spPr bwMode="auto">
          <a:xfrm>
            <a:off x="10944626" y="180646"/>
            <a:ext cx="969819" cy="1399020"/>
          </a:xfrm>
          <a:prstGeom prst="rect">
            <a:avLst/>
          </a:prstGeom>
          <a:noFill/>
          <a:extLst>
            <a:ext uri="{909E8E84-426E-40DD-AFC4-6F175D3DCCD1}">
              <a14:hiddenFill xmlns:a14="http://schemas.microsoft.com/office/drawing/2010/main">
                <a:solidFill>
                  <a:srgbClr val="FFFFFF"/>
                </a:solidFill>
              </a14:hiddenFill>
            </a:ext>
          </a:extLst>
        </p:spPr>
      </p:pic>
      <p:pic>
        <p:nvPicPr>
          <p:cNvPr id="5136" name="Picture 16" descr="It's Walt Disney's Birthday, Here's Some Classic Disney Tattoos – Ultimate  Tattoo Supply">
            <a:extLst>
              <a:ext uri="{FF2B5EF4-FFF2-40B4-BE49-F238E27FC236}">
                <a16:creationId xmlns:a16="http://schemas.microsoft.com/office/drawing/2014/main" id="{0C1BC90E-B6DE-EB79-FB61-C0DA5A49EC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49896" y="180646"/>
            <a:ext cx="1207420" cy="1399020"/>
          </a:xfrm>
          <a:prstGeom prst="rect">
            <a:avLst/>
          </a:prstGeom>
          <a:noFill/>
          <a:extLst>
            <a:ext uri="{909E8E84-426E-40DD-AFC4-6F175D3DCCD1}">
              <a14:hiddenFill xmlns:a14="http://schemas.microsoft.com/office/drawing/2010/main">
                <a:solidFill>
                  <a:srgbClr val="FFFFFF"/>
                </a:solidFill>
              </a14:hiddenFill>
            </a:ext>
          </a:extLst>
        </p:spPr>
      </p:pic>
      <p:pic>
        <p:nvPicPr>
          <p:cNvPr id="5138" name="Picture 18" descr="32 Lego Tattoos That Will Thrill Your Inner Child">
            <a:extLst>
              <a:ext uri="{FF2B5EF4-FFF2-40B4-BE49-F238E27FC236}">
                <a16:creationId xmlns:a16="http://schemas.microsoft.com/office/drawing/2014/main" id="{612A531F-9243-B797-B5AD-2F95D446281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0001" t="28637" r="37512" b="17042"/>
          <a:stretch/>
        </p:blipFill>
        <p:spPr bwMode="auto">
          <a:xfrm>
            <a:off x="10870162" y="2353470"/>
            <a:ext cx="1156997" cy="3725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1230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09F13C-5470-249E-D8F1-278E8D19CA89}"/>
              </a:ext>
            </a:extLst>
          </p:cNvPr>
          <p:cNvSpPr>
            <a:spLocks noGrp="1"/>
          </p:cNvSpPr>
          <p:nvPr>
            <p:ph type="title"/>
          </p:nvPr>
        </p:nvSpPr>
        <p:spPr>
          <a:xfrm>
            <a:off x="838200" y="76787"/>
            <a:ext cx="10515600" cy="1325563"/>
          </a:xfrm>
        </p:spPr>
        <p:txBody>
          <a:bodyPr>
            <a:normAutofit/>
          </a:bodyPr>
          <a:lstStyle/>
          <a:p>
            <a:r>
              <a:rPr lang="da-DK" sz="2800" b="1" dirty="0">
                <a:latin typeface="Aptos" panose="020B0004020202020204" pitchFamily="34" charset="0"/>
                <a:cs typeface="Calibri" panose="020F0502020204030204" pitchFamily="34" charset="0"/>
              </a:rPr>
              <a:t>Branding - synssansen </a:t>
            </a:r>
          </a:p>
        </p:txBody>
      </p:sp>
      <p:sp>
        <p:nvSpPr>
          <p:cNvPr id="3" name="Pladsholder til indhold 2">
            <a:extLst>
              <a:ext uri="{FF2B5EF4-FFF2-40B4-BE49-F238E27FC236}">
                <a16:creationId xmlns:a16="http://schemas.microsoft.com/office/drawing/2014/main" id="{1488C21D-D609-8D4F-0546-D24DF8A95891}"/>
              </a:ext>
            </a:extLst>
          </p:cNvPr>
          <p:cNvSpPr>
            <a:spLocks noGrp="1"/>
          </p:cNvSpPr>
          <p:nvPr>
            <p:ph idx="1"/>
          </p:nvPr>
        </p:nvSpPr>
        <p:spPr>
          <a:xfrm>
            <a:off x="838200" y="1250431"/>
            <a:ext cx="8672602" cy="4351338"/>
          </a:xfrm>
        </p:spPr>
        <p:txBody>
          <a:bodyPr>
            <a:normAutofit/>
          </a:bodyPr>
          <a:lstStyle/>
          <a:p>
            <a:pPr marL="0" indent="0">
              <a:buNone/>
            </a:pPr>
            <a:r>
              <a:rPr lang="da-DK" sz="1800" dirty="0">
                <a:latin typeface="Aptos" panose="020B0004020202020204" pitchFamily="34" charset="0"/>
                <a:cs typeface="Calibri" panose="020F0502020204030204" pitchFamily="34" charset="0"/>
              </a:rPr>
              <a:t> </a:t>
            </a:r>
          </a:p>
          <a:p>
            <a:endParaRPr lang="da-DK" sz="1800" dirty="0">
              <a:latin typeface="Aptos" panose="020B0004020202020204" pitchFamily="34" charset="0"/>
            </a:endParaRPr>
          </a:p>
        </p:txBody>
      </p:sp>
      <p:pic>
        <p:nvPicPr>
          <p:cNvPr id="4" name="Billede 3" descr="http://rikke.galasz.dk/wp-content/uploads/2014/03/beuvais-logo.jpg">
            <a:extLst>
              <a:ext uri="{FF2B5EF4-FFF2-40B4-BE49-F238E27FC236}">
                <a16:creationId xmlns:a16="http://schemas.microsoft.com/office/drawing/2014/main" id="{9D356C7E-699D-C0D6-FDCC-32B01EF060F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103063" y="5693810"/>
            <a:ext cx="2534977" cy="898430"/>
          </a:xfrm>
          <a:prstGeom prst="rect">
            <a:avLst/>
          </a:prstGeom>
          <a:noFill/>
          <a:ln>
            <a:noFill/>
          </a:ln>
        </p:spPr>
      </p:pic>
      <p:pic>
        <p:nvPicPr>
          <p:cNvPr id="6" name="Billede 5" descr="http://www.tulip.dk/media/2761/tulip-logo_2013.jpg?anchor=center&amp;mode=crop&amp;rnd=131074575840000000">
            <a:extLst>
              <a:ext uri="{FF2B5EF4-FFF2-40B4-BE49-F238E27FC236}">
                <a16:creationId xmlns:a16="http://schemas.microsoft.com/office/drawing/2014/main" id="{58F84106-DCB7-22DA-B626-40F0433FB1C0}"/>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40319" y="1414898"/>
            <a:ext cx="2477491" cy="1096645"/>
          </a:xfrm>
          <a:prstGeom prst="rect">
            <a:avLst/>
          </a:prstGeom>
          <a:noFill/>
          <a:ln>
            <a:noFill/>
          </a:ln>
        </p:spPr>
      </p:pic>
      <p:pic>
        <p:nvPicPr>
          <p:cNvPr id="7" name="Billede 6" descr="http://vignette2.wikia.nocookie.net/logopedia/images/1/12/2888848.png/revision/latest?cb=20120614033643">
            <a:extLst>
              <a:ext uri="{FF2B5EF4-FFF2-40B4-BE49-F238E27FC236}">
                <a16:creationId xmlns:a16="http://schemas.microsoft.com/office/drawing/2014/main" id="{C046C5CF-7507-0D2F-8D36-E44CE6753BE4}"/>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rot="623679">
            <a:off x="590931" y="1090954"/>
            <a:ext cx="1663064" cy="1615400"/>
          </a:xfrm>
          <a:prstGeom prst="rect">
            <a:avLst/>
          </a:prstGeom>
          <a:noFill/>
          <a:ln>
            <a:noFill/>
          </a:ln>
        </p:spPr>
      </p:pic>
      <p:pic>
        <p:nvPicPr>
          <p:cNvPr id="1028" name="Picture 4" descr="Arla | Arla">
            <a:extLst>
              <a:ext uri="{FF2B5EF4-FFF2-40B4-BE49-F238E27FC236}">
                <a16:creationId xmlns:a16="http://schemas.microsoft.com/office/drawing/2014/main" id="{C7DCCCDC-0B20-2101-9F44-ADA99F926B5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638" y="2817398"/>
            <a:ext cx="2344875" cy="1571066"/>
          </a:xfrm>
          <a:prstGeom prst="rect">
            <a:avLst/>
          </a:prstGeom>
          <a:noFill/>
          <a:extLst>
            <a:ext uri="{909E8E84-426E-40DD-AFC4-6F175D3DCCD1}">
              <a14:hiddenFill xmlns:a14="http://schemas.microsoft.com/office/drawing/2010/main">
                <a:solidFill>
                  <a:srgbClr val="FFFFFF"/>
                </a:solidFill>
              </a14:hiddenFill>
            </a:ext>
          </a:extLst>
        </p:spPr>
      </p:pic>
      <p:sp>
        <p:nvSpPr>
          <p:cNvPr id="8" name="Tekstfelt 7">
            <a:extLst>
              <a:ext uri="{FF2B5EF4-FFF2-40B4-BE49-F238E27FC236}">
                <a16:creationId xmlns:a16="http://schemas.microsoft.com/office/drawing/2014/main" id="{339361D2-0339-5E2F-E16B-BBF8D672EB69}"/>
              </a:ext>
            </a:extLst>
          </p:cNvPr>
          <p:cNvSpPr txBox="1"/>
          <p:nvPr/>
        </p:nvSpPr>
        <p:spPr>
          <a:xfrm>
            <a:off x="813343" y="3615523"/>
            <a:ext cx="1572827" cy="508061"/>
          </a:xfrm>
          <a:prstGeom prst="rect">
            <a:avLst/>
          </a:prstGeom>
          <a:solidFill>
            <a:schemeClr val="accent6">
              <a:lumMod val="75000"/>
            </a:schemeClr>
          </a:solidFill>
        </p:spPr>
        <p:txBody>
          <a:bodyPr wrap="square" rtlCol="0">
            <a:spAutoFit/>
          </a:bodyPr>
          <a:lstStyle/>
          <a:p>
            <a:endParaRPr lang="da-DK"/>
          </a:p>
        </p:txBody>
      </p:sp>
      <p:sp>
        <p:nvSpPr>
          <p:cNvPr id="9" name="Tekstfelt 8">
            <a:extLst>
              <a:ext uri="{FF2B5EF4-FFF2-40B4-BE49-F238E27FC236}">
                <a16:creationId xmlns:a16="http://schemas.microsoft.com/office/drawing/2014/main" id="{71A97014-F30A-1950-DC6F-B100DE9C2BFD}"/>
              </a:ext>
            </a:extLst>
          </p:cNvPr>
          <p:cNvSpPr txBox="1"/>
          <p:nvPr/>
        </p:nvSpPr>
        <p:spPr>
          <a:xfrm>
            <a:off x="3343435" y="1736871"/>
            <a:ext cx="1778867" cy="508061"/>
          </a:xfrm>
          <a:prstGeom prst="rect">
            <a:avLst/>
          </a:prstGeom>
          <a:solidFill>
            <a:srgbClr val="FFC000"/>
          </a:solidFill>
        </p:spPr>
        <p:txBody>
          <a:bodyPr wrap="square" rtlCol="0">
            <a:spAutoFit/>
          </a:bodyPr>
          <a:lstStyle/>
          <a:p>
            <a:endParaRPr lang="da-DK" dirty="0"/>
          </a:p>
        </p:txBody>
      </p:sp>
      <p:sp>
        <p:nvSpPr>
          <p:cNvPr id="10" name="Tekstfelt 9">
            <a:extLst>
              <a:ext uri="{FF2B5EF4-FFF2-40B4-BE49-F238E27FC236}">
                <a16:creationId xmlns:a16="http://schemas.microsoft.com/office/drawing/2014/main" id="{7B9923A4-AD39-936C-EFD1-4557FF49C5AF}"/>
              </a:ext>
            </a:extLst>
          </p:cNvPr>
          <p:cNvSpPr txBox="1"/>
          <p:nvPr/>
        </p:nvSpPr>
        <p:spPr>
          <a:xfrm>
            <a:off x="4368802" y="5767472"/>
            <a:ext cx="2121170" cy="646331"/>
          </a:xfrm>
          <a:prstGeom prst="rect">
            <a:avLst/>
          </a:prstGeom>
          <a:solidFill>
            <a:srgbClr val="C00000"/>
          </a:solidFill>
        </p:spPr>
        <p:txBody>
          <a:bodyPr wrap="square" rtlCol="0">
            <a:spAutoFit/>
          </a:bodyPr>
          <a:lstStyle/>
          <a:p>
            <a:endParaRPr lang="da-DK" dirty="0"/>
          </a:p>
          <a:p>
            <a:endParaRPr lang="da-DK" dirty="0"/>
          </a:p>
        </p:txBody>
      </p:sp>
      <p:sp>
        <p:nvSpPr>
          <p:cNvPr id="11" name="Tekstfelt 10">
            <a:extLst>
              <a:ext uri="{FF2B5EF4-FFF2-40B4-BE49-F238E27FC236}">
                <a16:creationId xmlns:a16="http://schemas.microsoft.com/office/drawing/2014/main" id="{1E5015B7-9BA7-8982-9385-7B9EE2CF4C0E}"/>
              </a:ext>
            </a:extLst>
          </p:cNvPr>
          <p:cNvSpPr txBox="1"/>
          <p:nvPr/>
        </p:nvSpPr>
        <p:spPr>
          <a:xfrm rot="1433623">
            <a:off x="706054" y="1495584"/>
            <a:ext cx="1514576" cy="923330"/>
          </a:xfrm>
          <a:prstGeom prst="rect">
            <a:avLst/>
          </a:prstGeom>
          <a:solidFill>
            <a:srgbClr val="CC0000"/>
          </a:solidFill>
        </p:spPr>
        <p:txBody>
          <a:bodyPr wrap="square" rtlCol="0">
            <a:spAutoFit/>
          </a:bodyPr>
          <a:lstStyle/>
          <a:p>
            <a:endParaRPr lang="da-DK" dirty="0"/>
          </a:p>
          <a:p>
            <a:endParaRPr lang="da-DK" dirty="0"/>
          </a:p>
          <a:p>
            <a:endParaRPr lang="da-DK" dirty="0">
              <a:solidFill>
                <a:srgbClr val="CC0000"/>
              </a:solidFill>
            </a:endParaRPr>
          </a:p>
        </p:txBody>
      </p:sp>
      <p:pic>
        <p:nvPicPr>
          <p:cNvPr id="1030" name="Picture 6" descr="RYNKEBY - Too Good To Go">
            <a:extLst>
              <a:ext uri="{FF2B5EF4-FFF2-40B4-BE49-F238E27FC236}">
                <a16:creationId xmlns:a16="http://schemas.microsoft.com/office/drawing/2014/main" id="{4EFE4E7A-98F4-B47E-13F4-BCC75B0839D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35781" y="1744016"/>
            <a:ext cx="2070313" cy="1348043"/>
          </a:xfrm>
          <a:prstGeom prst="rect">
            <a:avLst/>
          </a:prstGeom>
          <a:noFill/>
          <a:extLst>
            <a:ext uri="{909E8E84-426E-40DD-AFC4-6F175D3DCCD1}">
              <a14:hiddenFill xmlns:a14="http://schemas.microsoft.com/office/drawing/2010/main">
                <a:solidFill>
                  <a:srgbClr val="FFFFFF"/>
                </a:solidFill>
              </a14:hiddenFill>
            </a:ext>
          </a:extLst>
        </p:spPr>
      </p:pic>
      <p:sp>
        <p:nvSpPr>
          <p:cNvPr id="12" name="Tekstfelt 11">
            <a:extLst>
              <a:ext uri="{FF2B5EF4-FFF2-40B4-BE49-F238E27FC236}">
                <a16:creationId xmlns:a16="http://schemas.microsoft.com/office/drawing/2014/main" id="{3FE46D65-1771-E18A-19FC-1756EBEC17E4}"/>
              </a:ext>
            </a:extLst>
          </p:cNvPr>
          <p:cNvSpPr txBox="1"/>
          <p:nvPr/>
        </p:nvSpPr>
        <p:spPr>
          <a:xfrm>
            <a:off x="5949943" y="2244932"/>
            <a:ext cx="1872464" cy="508061"/>
          </a:xfrm>
          <a:prstGeom prst="rect">
            <a:avLst/>
          </a:prstGeom>
          <a:solidFill>
            <a:schemeClr val="accent6">
              <a:lumMod val="75000"/>
            </a:schemeClr>
          </a:solidFill>
        </p:spPr>
        <p:txBody>
          <a:bodyPr wrap="square" rtlCol="0">
            <a:spAutoFit/>
          </a:bodyPr>
          <a:lstStyle/>
          <a:p>
            <a:endParaRPr lang="da-DK"/>
          </a:p>
        </p:txBody>
      </p:sp>
      <p:pic>
        <p:nvPicPr>
          <p:cNvPr id="1032" name="Picture 8">
            <a:extLst>
              <a:ext uri="{FF2B5EF4-FFF2-40B4-BE49-F238E27FC236}">
                <a16:creationId xmlns:a16="http://schemas.microsoft.com/office/drawing/2014/main" id="{94FF631A-00E6-B9DE-DE8E-2404BF00B88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83756" y="5429091"/>
            <a:ext cx="1165286" cy="1165286"/>
          </a:xfrm>
          <a:prstGeom prst="rect">
            <a:avLst/>
          </a:prstGeom>
          <a:noFill/>
          <a:extLst>
            <a:ext uri="{909E8E84-426E-40DD-AFC4-6F175D3DCCD1}">
              <a14:hiddenFill xmlns:a14="http://schemas.microsoft.com/office/drawing/2010/main">
                <a:solidFill>
                  <a:srgbClr val="FFFFFF"/>
                </a:solidFill>
              </a14:hiddenFill>
            </a:ext>
          </a:extLst>
        </p:spPr>
      </p:pic>
      <p:sp>
        <p:nvSpPr>
          <p:cNvPr id="13" name="Tekstfelt 12">
            <a:extLst>
              <a:ext uri="{FF2B5EF4-FFF2-40B4-BE49-F238E27FC236}">
                <a16:creationId xmlns:a16="http://schemas.microsoft.com/office/drawing/2014/main" id="{C81E7F6C-06E3-E354-7787-6FFDC399EFDE}"/>
              </a:ext>
            </a:extLst>
          </p:cNvPr>
          <p:cNvSpPr txBox="1"/>
          <p:nvPr/>
        </p:nvSpPr>
        <p:spPr>
          <a:xfrm>
            <a:off x="2142140" y="5739727"/>
            <a:ext cx="1157993" cy="508061"/>
          </a:xfrm>
          <a:prstGeom prst="rect">
            <a:avLst/>
          </a:prstGeom>
          <a:solidFill>
            <a:srgbClr val="FFFF00"/>
          </a:solidFill>
        </p:spPr>
        <p:txBody>
          <a:bodyPr wrap="square" rtlCol="0">
            <a:spAutoFit/>
          </a:bodyPr>
          <a:lstStyle/>
          <a:p>
            <a:endParaRPr lang="da-DK"/>
          </a:p>
        </p:txBody>
      </p:sp>
      <p:pic>
        <p:nvPicPr>
          <p:cNvPr id="4098" name="Picture 2" descr="Burger King - BROEN Shopping">
            <a:extLst>
              <a:ext uri="{FF2B5EF4-FFF2-40B4-BE49-F238E27FC236}">
                <a16:creationId xmlns:a16="http://schemas.microsoft.com/office/drawing/2014/main" id="{4E7379C2-3911-3D00-3085-926C826DC456}"/>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4057"/>
          <a:stretch/>
        </p:blipFill>
        <p:spPr bwMode="auto">
          <a:xfrm>
            <a:off x="7535541" y="221071"/>
            <a:ext cx="1798948" cy="1477532"/>
          </a:xfrm>
          <a:prstGeom prst="rect">
            <a:avLst/>
          </a:prstGeom>
          <a:noFill/>
          <a:extLst>
            <a:ext uri="{909E8E84-426E-40DD-AFC4-6F175D3DCCD1}">
              <a14:hiddenFill xmlns:a14="http://schemas.microsoft.com/office/drawing/2010/main">
                <a:solidFill>
                  <a:srgbClr val="FFFFFF"/>
                </a:solidFill>
              </a14:hiddenFill>
            </a:ext>
          </a:extLst>
        </p:spPr>
      </p:pic>
      <p:sp>
        <p:nvSpPr>
          <p:cNvPr id="14" name="Tekstfelt 13">
            <a:extLst>
              <a:ext uri="{FF2B5EF4-FFF2-40B4-BE49-F238E27FC236}">
                <a16:creationId xmlns:a16="http://schemas.microsoft.com/office/drawing/2014/main" id="{DD51AAB4-2E0E-5678-F35F-AF9FCD1C77CB}"/>
              </a:ext>
            </a:extLst>
          </p:cNvPr>
          <p:cNvSpPr txBox="1"/>
          <p:nvPr/>
        </p:nvSpPr>
        <p:spPr>
          <a:xfrm rot="20605192">
            <a:off x="7733263" y="558645"/>
            <a:ext cx="1210634" cy="646331"/>
          </a:xfrm>
          <a:prstGeom prst="rect">
            <a:avLst/>
          </a:prstGeom>
          <a:solidFill>
            <a:schemeClr val="bg1"/>
          </a:solidFill>
        </p:spPr>
        <p:txBody>
          <a:bodyPr wrap="square" rtlCol="0">
            <a:spAutoFit/>
          </a:bodyPr>
          <a:lstStyle/>
          <a:p>
            <a:endParaRPr lang="da-DK" dirty="0">
              <a:solidFill>
                <a:schemeClr val="bg1"/>
              </a:solidFill>
            </a:endParaRPr>
          </a:p>
          <a:p>
            <a:endParaRPr lang="da-DK" dirty="0">
              <a:solidFill>
                <a:schemeClr val="bg1"/>
              </a:solidFill>
            </a:endParaRPr>
          </a:p>
        </p:txBody>
      </p:sp>
      <p:pic>
        <p:nvPicPr>
          <p:cNvPr id="4100" name="Picture 4" descr="KFC Logo- Billede af KFC Clanwilliam - Tripadvisor">
            <a:extLst>
              <a:ext uri="{FF2B5EF4-FFF2-40B4-BE49-F238E27FC236}">
                <a16:creationId xmlns:a16="http://schemas.microsoft.com/office/drawing/2014/main" id="{ECF9BC46-F48A-3996-D2B0-7901B0292298}"/>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9627" t="3682" r="10603" b="9109"/>
          <a:stretch/>
        </p:blipFill>
        <p:spPr bwMode="auto">
          <a:xfrm>
            <a:off x="5485459" y="3165721"/>
            <a:ext cx="1364346" cy="1491549"/>
          </a:xfrm>
          <a:prstGeom prst="rect">
            <a:avLst/>
          </a:prstGeom>
          <a:noFill/>
          <a:extLst>
            <a:ext uri="{909E8E84-426E-40DD-AFC4-6F175D3DCCD1}">
              <a14:hiddenFill xmlns:a14="http://schemas.microsoft.com/office/drawing/2010/main">
                <a:solidFill>
                  <a:srgbClr val="FFFFFF"/>
                </a:solidFill>
              </a14:hiddenFill>
            </a:ext>
          </a:extLst>
        </p:spPr>
      </p:pic>
      <p:sp>
        <p:nvSpPr>
          <p:cNvPr id="15" name="Tekstfelt 14">
            <a:extLst>
              <a:ext uri="{FF2B5EF4-FFF2-40B4-BE49-F238E27FC236}">
                <a16:creationId xmlns:a16="http://schemas.microsoft.com/office/drawing/2014/main" id="{16B18D31-B13D-A69D-A8E3-3ECFBFCA288F}"/>
              </a:ext>
            </a:extLst>
          </p:cNvPr>
          <p:cNvSpPr txBox="1"/>
          <p:nvPr/>
        </p:nvSpPr>
        <p:spPr>
          <a:xfrm>
            <a:off x="5830772" y="4275914"/>
            <a:ext cx="807268" cy="225796"/>
          </a:xfrm>
          <a:prstGeom prst="rect">
            <a:avLst/>
          </a:prstGeom>
          <a:solidFill>
            <a:schemeClr val="tx1"/>
          </a:solidFill>
          <a:ln>
            <a:solidFill>
              <a:schemeClr val="tx1"/>
            </a:solidFill>
          </a:ln>
        </p:spPr>
        <p:txBody>
          <a:bodyPr wrap="square" rtlCol="0">
            <a:spAutoFit/>
          </a:bodyPr>
          <a:lstStyle/>
          <a:p>
            <a:endParaRPr lang="da-DK" dirty="0"/>
          </a:p>
        </p:txBody>
      </p:sp>
      <p:pic>
        <p:nvPicPr>
          <p:cNvPr id="4102" name="Picture 6" descr="Pringles Logo transparent PNG - StickPNG">
            <a:extLst>
              <a:ext uri="{FF2B5EF4-FFF2-40B4-BE49-F238E27FC236}">
                <a16:creationId xmlns:a16="http://schemas.microsoft.com/office/drawing/2014/main" id="{45B9D1A1-399A-F3DD-BF65-AFC6B0E0EDD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9385" y="4770807"/>
            <a:ext cx="1318987" cy="1661924"/>
          </a:xfrm>
          <a:prstGeom prst="rect">
            <a:avLst/>
          </a:prstGeom>
          <a:noFill/>
          <a:extLst>
            <a:ext uri="{909E8E84-426E-40DD-AFC4-6F175D3DCCD1}">
              <a14:hiddenFill xmlns:a14="http://schemas.microsoft.com/office/drawing/2010/main">
                <a:solidFill>
                  <a:srgbClr val="FFFFFF"/>
                </a:solidFill>
              </a14:hiddenFill>
            </a:ext>
          </a:extLst>
        </p:spPr>
      </p:pic>
      <p:sp>
        <p:nvSpPr>
          <p:cNvPr id="16" name="Tekstfelt 15">
            <a:extLst>
              <a:ext uri="{FF2B5EF4-FFF2-40B4-BE49-F238E27FC236}">
                <a16:creationId xmlns:a16="http://schemas.microsoft.com/office/drawing/2014/main" id="{5A59DF5A-449E-226B-BBA7-7E427BAB155E}"/>
              </a:ext>
            </a:extLst>
          </p:cNvPr>
          <p:cNvSpPr txBox="1"/>
          <p:nvPr/>
        </p:nvSpPr>
        <p:spPr>
          <a:xfrm rot="20693430">
            <a:off x="224698" y="5688329"/>
            <a:ext cx="1481808" cy="646331"/>
          </a:xfrm>
          <a:prstGeom prst="rect">
            <a:avLst/>
          </a:prstGeom>
          <a:solidFill>
            <a:srgbClr val="FFFF00"/>
          </a:solidFill>
        </p:spPr>
        <p:txBody>
          <a:bodyPr wrap="square" rtlCol="0">
            <a:spAutoFit/>
          </a:bodyPr>
          <a:lstStyle/>
          <a:p>
            <a:endParaRPr lang="da-DK" dirty="0"/>
          </a:p>
          <a:p>
            <a:endParaRPr lang="da-DK" dirty="0"/>
          </a:p>
        </p:txBody>
      </p:sp>
      <p:sp>
        <p:nvSpPr>
          <p:cNvPr id="17" name="AutoShape 8" descr="Walt Disney logo PNG transparent image download, size: 1500x1000px">
            <a:extLst>
              <a:ext uri="{FF2B5EF4-FFF2-40B4-BE49-F238E27FC236}">
                <a16:creationId xmlns:a16="http://schemas.microsoft.com/office/drawing/2014/main" id="{FE3F5CF8-C7BB-C75C-F883-335402DE235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4106" name="Picture 10" descr="walt disney logo - Vis alle stickers - FolieGejl.dk">
            <a:extLst>
              <a:ext uri="{FF2B5EF4-FFF2-40B4-BE49-F238E27FC236}">
                <a16:creationId xmlns:a16="http://schemas.microsoft.com/office/drawing/2014/main" id="{D24EC0D9-6D0A-06CE-2701-7FD904094DEF}"/>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3189" t="17239" r="3383" b="17339"/>
          <a:stretch/>
        </p:blipFill>
        <p:spPr bwMode="auto">
          <a:xfrm>
            <a:off x="3075690" y="2807796"/>
            <a:ext cx="1765165" cy="1236046"/>
          </a:xfrm>
          <a:prstGeom prst="rect">
            <a:avLst/>
          </a:prstGeom>
          <a:noFill/>
          <a:extLst>
            <a:ext uri="{909E8E84-426E-40DD-AFC4-6F175D3DCCD1}">
              <a14:hiddenFill xmlns:a14="http://schemas.microsoft.com/office/drawing/2010/main">
                <a:solidFill>
                  <a:srgbClr val="FFFFFF"/>
                </a:solidFill>
              </a14:hiddenFill>
            </a:ext>
          </a:extLst>
        </p:spPr>
      </p:pic>
      <p:sp>
        <p:nvSpPr>
          <p:cNvPr id="18" name="Tekstfelt 17">
            <a:extLst>
              <a:ext uri="{FF2B5EF4-FFF2-40B4-BE49-F238E27FC236}">
                <a16:creationId xmlns:a16="http://schemas.microsoft.com/office/drawing/2014/main" id="{44BDD4EA-DC0F-31A6-6AED-A609E94B7E5C}"/>
              </a:ext>
            </a:extLst>
          </p:cNvPr>
          <p:cNvSpPr txBox="1"/>
          <p:nvPr/>
        </p:nvSpPr>
        <p:spPr>
          <a:xfrm>
            <a:off x="3062054" y="3531769"/>
            <a:ext cx="1774830" cy="646331"/>
          </a:xfrm>
          <a:prstGeom prst="rect">
            <a:avLst/>
          </a:prstGeom>
          <a:solidFill>
            <a:schemeClr val="tx1"/>
          </a:solidFill>
        </p:spPr>
        <p:txBody>
          <a:bodyPr wrap="square" rtlCol="0">
            <a:spAutoFit/>
          </a:bodyPr>
          <a:lstStyle/>
          <a:p>
            <a:endParaRPr lang="da-DK" dirty="0"/>
          </a:p>
          <a:p>
            <a:endParaRPr lang="da-DK" dirty="0"/>
          </a:p>
        </p:txBody>
      </p:sp>
      <p:pic>
        <p:nvPicPr>
          <p:cNvPr id="5" name="Picture 2">
            <a:extLst>
              <a:ext uri="{FF2B5EF4-FFF2-40B4-BE49-F238E27FC236}">
                <a16:creationId xmlns:a16="http://schemas.microsoft.com/office/drawing/2014/main" id="{3428D281-05C0-1534-59E2-C3BFFF31BEF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037932" y="201911"/>
            <a:ext cx="1370489" cy="1370489"/>
          </a:xfrm>
          <a:prstGeom prst="rect">
            <a:avLst/>
          </a:prstGeom>
          <a:noFill/>
          <a:extLst>
            <a:ext uri="{909E8E84-426E-40DD-AFC4-6F175D3DCCD1}">
              <a14:hiddenFill xmlns:a14="http://schemas.microsoft.com/office/drawing/2010/main">
                <a:solidFill>
                  <a:srgbClr val="FFFFFF"/>
                </a:solidFill>
              </a14:hiddenFill>
            </a:ext>
          </a:extLst>
        </p:spPr>
      </p:pic>
      <p:sp>
        <p:nvSpPr>
          <p:cNvPr id="20" name="Tekstfelt 19">
            <a:extLst>
              <a:ext uri="{FF2B5EF4-FFF2-40B4-BE49-F238E27FC236}">
                <a16:creationId xmlns:a16="http://schemas.microsoft.com/office/drawing/2014/main" id="{B944738F-BEF4-F83B-663A-B0B5866667C5}"/>
              </a:ext>
            </a:extLst>
          </p:cNvPr>
          <p:cNvSpPr txBox="1"/>
          <p:nvPr/>
        </p:nvSpPr>
        <p:spPr>
          <a:xfrm>
            <a:off x="6096386" y="739568"/>
            <a:ext cx="1232252" cy="369332"/>
          </a:xfrm>
          <a:prstGeom prst="rect">
            <a:avLst/>
          </a:prstGeom>
          <a:solidFill>
            <a:schemeClr val="accent1"/>
          </a:solidFill>
          <a:ln>
            <a:solidFill>
              <a:schemeClr val="accent1"/>
            </a:solidFill>
          </a:ln>
        </p:spPr>
        <p:txBody>
          <a:bodyPr wrap="square" rtlCol="0">
            <a:spAutoFit/>
          </a:bodyPr>
          <a:lstStyle/>
          <a:p>
            <a:endParaRPr lang="da-DK" dirty="0">
              <a:solidFill>
                <a:schemeClr val="tx2">
                  <a:lumMod val="75000"/>
                  <a:lumOff val="25000"/>
                </a:schemeClr>
              </a:solidFill>
            </a:endParaRPr>
          </a:p>
        </p:txBody>
      </p:sp>
      <p:pic>
        <p:nvPicPr>
          <p:cNvPr id="21" name="Picture 4">
            <a:extLst>
              <a:ext uri="{FF2B5EF4-FFF2-40B4-BE49-F238E27FC236}">
                <a16:creationId xmlns:a16="http://schemas.microsoft.com/office/drawing/2014/main" id="{5C1FA0D5-F1FA-24C2-BB3B-E515BEB91F1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268247" y="3388312"/>
            <a:ext cx="2181344" cy="894692"/>
          </a:xfrm>
          <a:prstGeom prst="rect">
            <a:avLst/>
          </a:prstGeom>
          <a:noFill/>
          <a:extLst>
            <a:ext uri="{909E8E84-426E-40DD-AFC4-6F175D3DCCD1}">
              <a14:hiddenFill xmlns:a14="http://schemas.microsoft.com/office/drawing/2010/main">
                <a:solidFill>
                  <a:srgbClr val="FFFFFF"/>
                </a:solidFill>
              </a14:hiddenFill>
            </a:ext>
          </a:extLst>
        </p:spPr>
      </p:pic>
      <p:sp>
        <p:nvSpPr>
          <p:cNvPr id="22" name="Tekstfelt 21">
            <a:extLst>
              <a:ext uri="{FF2B5EF4-FFF2-40B4-BE49-F238E27FC236}">
                <a16:creationId xmlns:a16="http://schemas.microsoft.com/office/drawing/2014/main" id="{6B7956DE-79B8-086D-1665-904E776003F6}"/>
              </a:ext>
            </a:extLst>
          </p:cNvPr>
          <p:cNvSpPr txBox="1"/>
          <p:nvPr/>
        </p:nvSpPr>
        <p:spPr>
          <a:xfrm>
            <a:off x="7437973" y="3363481"/>
            <a:ext cx="1896516" cy="646331"/>
          </a:xfrm>
          <a:prstGeom prst="rect">
            <a:avLst/>
          </a:prstGeom>
          <a:solidFill>
            <a:srgbClr val="C00000"/>
          </a:solidFill>
        </p:spPr>
        <p:txBody>
          <a:bodyPr wrap="square" rtlCol="0">
            <a:spAutoFit/>
          </a:bodyPr>
          <a:lstStyle/>
          <a:p>
            <a:endParaRPr lang="da-DK" dirty="0"/>
          </a:p>
          <a:p>
            <a:endParaRPr lang="da-DK" dirty="0"/>
          </a:p>
        </p:txBody>
      </p:sp>
      <p:pic>
        <p:nvPicPr>
          <p:cNvPr id="26" name="Billede 25">
            <a:extLst>
              <a:ext uri="{FF2B5EF4-FFF2-40B4-BE49-F238E27FC236}">
                <a16:creationId xmlns:a16="http://schemas.microsoft.com/office/drawing/2014/main" id="{DAB82630-11AE-A784-6A6A-41D4EE45CD87}"/>
              </a:ext>
            </a:extLst>
          </p:cNvPr>
          <p:cNvPicPr>
            <a:picLocks noChangeAspect="1"/>
          </p:cNvPicPr>
          <p:nvPr/>
        </p:nvPicPr>
        <p:blipFill>
          <a:blip r:embed="rId15"/>
          <a:srcRect l="29204" t="32289" r="62520" b="11654"/>
          <a:stretch/>
        </p:blipFill>
        <p:spPr>
          <a:xfrm>
            <a:off x="9879857" y="274252"/>
            <a:ext cx="1680846" cy="6403781"/>
          </a:xfrm>
          <a:prstGeom prst="rect">
            <a:avLst/>
          </a:prstGeom>
          <a:solidFill>
            <a:schemeClr val="tx1"/>
          </a:solidFill>
          <a:ln w="12700">
            <a:solidFill>
              <a:schemeClr val="tx1"/>
            </a:solidFill>
          </a:ln>
        </p:spPr>
      </p:pic>
      <p:pic>
        <p:nvPicPr>
          <p:cNvPr id="28" name="Billede 27">
            <a:extLst>
              <a:ext uri="{FF2B5EF4-FFF2-40B4-BE49-F238E27FC236}">
                <a16:creationId xmlns:a16="http://schemas.microsoft.com/office/drawing/2014/main" id="{07DAF728-DC4E-10EB-B666-2E2070EB8343}"/>
              </a:ext>
            </a:extLst>
          </p:cNvPr>
          <p:cNvPicPr>
            <a:picLocks noChangeAspect="1"/>
          </p:cNvPicPr>
          <p:nvPr/>
        </p:nvPicPr>
        <p:blipFill>
          <a:blip r:embed="rId16"/>
          <a:srcRect l="37869" t="33756" r="49111" b="12604"/>
          <a:stretch/>
        </p:blipFill>
        <p:spPr>
          <a:xfrm>
            <a:off x="9721284" y="197887"/>
            <a:ext cx="2035089" cy="6480146"/>
          </a:xfrm>
          <a:prstGeom prst="rect">
            <a:avLst/>
          </a:prstGeom>
        </p:spPr>
      </p:pic>
      <p:sp>
        <p:nvSpPr>
          <p:cNvPr id="30" name="Tekstfelt 29">
            <a:extLst>
              <a:ext uri="{FF2B5EF4-FFF2-40B4-BE49-F238E27FC236}">
                <a16:creationId xmlns:a16="http://schemas.microsoft.com/office/drawing/2014/main" id="{22E1401D-2D93-CA58-366C-F35248569651}"/>
              </a:ext>
            </a:extLst>
          </p:cNvPr>
          <p:cNvSpPr txBox="1"/>
          <p:nvPr/>
        </p:nvSpPr>
        <p:spPr>
          <a:xfrm>
            <a:off x="7068247" y="5121424"/>
            <a:ext cx="2761817" cy="1754326"/>
          </a:xfrm>
          <a:prstGeom prst="rect">
            <a:avLst/>
          </a:prstGeom>
          <a:noFill/>
        </p:spPr>
        <p:txBody>
          <a:bodyPr wrap="square">
            <a:spAutoFit/>
          </a:bodyPr>
          <a:lstStyle/>
          <a:p>
            <a:r>
              <a:rPr lang="da-DK" dirty="0"/>
              <a:t>Manipulator – det frie valg – 9.50 – 12.00 </a:t>
            </a:r>
            <a:r>
              <a:rPr lang="da-DK" dirty="0">
                <a:hlinkClick r:id="rId17"/>
              </a:rPr>
              <a:t>https://www.dr.dk/drtv/se/manipulator_-det-frie-valg_52423</a:t>
            </a:r>
            <a:endParaRPr lang="da-DK" dirty="0"/>
          </a:p>
          <a:p>
            <a:endParaRPr lang="da-DK" dirty="0"/>
          </a:p>
        </p:txBody>
      </p:sp>
    </p:spTree>
    <p:extLst>
      <p:ext uri="{BB962C8B-B14F-4D97-AF65-F5344CB8AC3E}">
        <p14:creationId xmlns:p14="http://schemas.microsoft.com/office/powerpoint/2010/main" val="2663106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0"/>
                                        </p:tgtEl>
                                        <p:attrNameLst>
                                          <p:attrName>style.visibility</p:attrName>
                                        </p:attrNameLst>
                                      </p:cBhvr>
                                      <p:to>
                                        <p:strVal val="visible"/>
                                      </p:to>
                                    </p:set>
                                    <p:anim calcmode="lin" valueType="num">
                                      <p:cBhvr additive="base">
                                        <p:cTn id="14" dur="500" fill="hold"/>
                                        <p:tgtEl>
                                          <p:spTgt spid="30"/>
                                        </p:tgtEl>
                                        <p:attrNameLst>
                                          <p:attrName>ppt_x</p:attrName>
                                        </p:attrNameLst>
                                      </p:cBhvr>
                                      <p:tavLst>
                                        <p:tav tm="0">
                                          <p:val>
                                            <p:strVal val="#ppt_x"/>
                                          </p:val>
                                        </p:tav>
                                        <p:tav tm="100000">
                                          <p:val>
                                            <p:strVal val="#ppt_x"/>
                                          </p:val>
                                        </p:tav>
                                      </p:tavLst>
                                    </p:anim>
                                    <p:anim calcmode="lin" valueType="num">
                                      <p:cBhvr additive="base">
                                        <p:cTn id="15"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C0FF64-FD97-0EB9-7A2B-93B0058E37C6}"/>
              </a:ext>
            </a:extLst>
          </p:cNvPr>
          <p:cNvSpPr>
            <a:spLocks noGrp="1"/>
          </p:cNvSpPr>
          <p:nvPr>
            <p:ph type="title"/>
          </p:nvPr>
        </p:nvSpPr>
        <p:spPr/>
        <p:txBody>
          <a:bodyPr>
            <a:normAutofit/>
          </a:bodyPr>
          <a:lstStyle/>
          <a:p>
            <a:r>
              <a:rPr lang="da-DK" sz="2800" b="1" dirty="0">
                <a:latin typeface="+mn-lt"/>
              </a:rPr>
              <a:t>Branding – høresansen </a:t>
            </a:r>
          </a:p>
        </p:txBody>
      </p:sp>
      <p:sp>
        <p:nvSpPr>
          <p:cNvPr id="3" name="Pladsholder til indhold 2">
            <a:extLst>
              <a:ext uri="{FF2B5EF4-FFF2-40B4-BE49-F238E27FC236}">
                <a16:creationId xmlns:a16="http://schemas.microsoft.com/office/drawing/2014/main" id="{206D9B5F-2A74-FF05-232B-E7ED34B42D13}"/>
              </a:ext>
            </a:extLst>
          </p:cNvPr>
          <p:cNvSpPr>
            <a:spLocks noGrp="1"/>
          </p:cNvSpPr>
          <p:nvPr>
            <p:ph idx="1"/>
          </p:nvPr>
        </p:nvSpPr>
        <p:spPr>
          <a:xfrm>
            <a:off x="838199" y="1825625"/>
            <a:ext cx="10946363" cy="4351338"/>
          </a:xfrm>
        </p:spPr>
        <p:txBody>
          <a:bodyPr>
            <a:noAutofit/>
          </a:bodyPr>
          <a:lstStyle/>
          <a:p>
            <a:pPr>
              <a:lnSpc>
                <a:spcPct val="115000"/>
              </a:lnSpc>
              <a:spcAft>
                <a:spcPts val="800"/>
              </a:spcAft>
            </a:pPr>
            <a:r>
              <a:rPr lang="da-DK" sz="1800" kern="100" dirty="0">
                <a:solidFill>
                  <a:srgbClr val="000000"/>
                </a:solidFill>
                <a:effectLst/>
                <a:ea typeface="Aptos" panose="020B0004020202020204" pitchFamily="34" charset="0"/>
                <a:cs typeface="Times New Roman" panose="02020603050405020304" pitchFamily="18" charset="0"/>
              </a:rPr>
              <a:t>”</a:t>
            </a:r>
            <a:r>
              <a:rPr lang="da-DK" sz="1800" kern="100" dirty="0">
                <a:effectLst/>
                <a:ea typeface="Aptos" panose="020B0004020202020204" pitchFamily="34" charset="0"/>
                <a:cs typeface="Times New Roman" panose="02020603050405020304" pitchFamily="18" charset="0"/>
              </a:rPr>
              <a:t>Er du opmærksom på lyden af ‘dit’ brand? Vi lever i en kommunikerende verden. En verden fuld af ord. Vores e-mails er skrevet i ord; vores reklamer omgives af ord, og vores opslag på sociale medier er i ord; vi lever i en verden bestående af ord. Men i vores hoved er der ingen ord. Der er lyde.”</a:t>
            </a:r>
          </a:p>
          <a:p>
            <a:pPr>
              <a:lnSpc>
                <a:spcPct val="115000"/>
              </a:lnSpc>
              <a:spcAft>
                <a:spcPts val="800"/>
              </a:spcAft>
            </a:pPr>
            <a:r>
              <a:rPr lang="da-DK" sz="1800" dirty="0"/>
              <a:t>Coca Cola – </a:t>
            </a:r>
            <a:r>
              <a:rPr lang="da-DK" sz="1800" dirty="0" err="1"/>
              <a:t>try</a:t>
            </a:r>
            <a:r>
              <a:rPr lang="da-DK" sz="1800" dirty="0"/>
              <a:t> not to </a:t>
            </a:r>
            <a:r>
              <a:rPr lang="da-DK" sz="1800" dirty="0" err="1"/>
              <a:t>hear</a:t>
            </a:r>
            <a:r>
              <a:rPr lang="da-DK" sz="1800" dirty="0"/>
              <a:t> </a:t>
            </a:r>
            <a:r>
              <a:rPr lang="da-DK" sz="1800" dirty="0" err="1"/>
              <a:t>this</a:t>
            </a:r>
            <a:r>
              <a:rPr lang="da-DK" sz="1800" dirty="0"/>
              <a:t> - </a:t>
            </a:r>
            <a:r>
              <a:rPr lang="da-DK" sz="1800" dirty="0">
                <a:hlinkClick r:id="rId2"/>
              </a:rPr>
              <a:t>https://www.youtube.com/watch?v=mZ7LCMXezl4</a:t>
            </a:r>
            <a:endParaRPr lang="da-DK" sz="1800" kern="100" dirty="0">
              <a:effectLst/>
              <a:ea typeface="Aptos" panose="020B0004020202020204" pitchFamily="34" charset="0"/>
              <a:cs typeface="Times New Roman" panose="02020603050405020304" pitchFamily="18" charset="0"/>
            </a:endParaRPr>
          </a:p>
          <a:p>
            <a:pPr>
              <a:lnSpc>
                <a:spcPct val="115000"/>
              </a:lnSpc>
              <a:spcAft>
                <a:spcPts val="800"/>
              </a:spcAft>
            </a:pPr>
            <a:r>
              <a:rPr lang="da-DK" sz="1800" kern="100" dirty="0">
                <a:effectLst/>
                <a:ea typeface="Aptos" panose="020B0004020202020204" pitchFamily="34" charset="0"/>
                <a:cs typeface="Times New Roman" panose="02020603050405020304" pitchFamily="18" charset="0"/>
              </a:rPr>
              <a:t>Mange virksomheder benytter sig af slogans i deres reklamer for at styrke virksomhedens brand. Virksomheder har brugt fængende sætninger, rim eller rytme til at kommunikere, hvad der gør deres produkt, eller service anderledes. Når det gøres godt, kan et slogan blive centrum for en virksomheds identitet – tænk eksempelvis på “just do it” - </a:t>
            </a:r>
            <a:r>
              <a:rPr lang="da-DK" sz="1800" kern="100" dirty="0">
                <a:effectLst/>
                <a:ea typeface="Aptos" panose="020B0004020202020204" pitchFamily="34" charset="0"/>
                <a:cs typeface="Times New Roman" panose="02020603050405020304" pitchFamily="18" charset="0"/>
                <a:hlinkClick r:id="rId3"/>
              </a:rPr>
              <a:t>https://www.youtube.com/watch?v=kxTkKgPpLO8</a:t>
            </a:r>
            <a:r>
              <a:rPr lang="da-DK" sz="1800" kern="100" dirty="0">
                <a:ea typeface="Aptos" panose="020B0004020202020204" pitchFamily="34" charset="0"/>
                <a:cs typeface="Times New Roman" panose="02020603050405020304" pitchFamily="18" charset="0"/>
              </a:rPr>
              <a:t> (2.48 min.) </a:t>
            </a:r>
            <a:endParaRPr lang="da-DK" sz="1800" kern="100" dirty="0">
              <a:effectLst/>
              <a:ea typeface="Aptos" panose="020B0004020202020204" pitchFamily="34" charset="0"/>
              <a:cs typeface="Times New Roman" panose="02020603050405020304" pitchFamily="18" charset="0"/>
            </a:endParaRPr>
          </a:p>
          <a:p>
            <a:pPr>
              <a:lnSpc>
                <a:spcPct val="115000"/>
              </a:lnSpc>
              <a:spcAft>
                <a:spcPts val="800"/>
              </a:spcAft>
            </a:pPr>
            <a:r>
              <a:rPr lang="da-DK" sz="1800" kern="100" dirty="0">
                <a:solidFill>
                  <a:srgbClr val="1F1F1F"/>
                </a:solidFill>
                <a:effectLst/>
                <a:ea typeface="Aptos" panose="020B0004020202020204" pitchFamily="34" charset="0"/>
                <a:cs typeface="Times New Roman" panose="02020603050405020304" pitchFamily="18" charset="0"/>
              </a:rPr>
              <a:t>Lydbranding (audio branding, </a:t>
            </a:r>
            <a:r>
              <a:rPr lang="da-DK" sz="1800" kern="100" dirty="0" err="1">
                <a:solidFill>
                  <a:srgbClr val="1F1F1F"/>
                </a:solidFill>
                <a:effectLst/>
                <a:ea typeface="Aptos" panose="020B0004020202020204" pitchFamily="34" charset="0"/>
                <a:cs typeface="Times New Roman" panose="02020603050405020304" pitchFamily="18" charset="0"/>
              </a:rPr>
              <a:t>sonic</a:t>
            </a:r>
            <a:r>
              <a:rPr lang="da-DK" sz="1800" kern="100" dirty="0">
                <a:solidFill>
                  <a:srgbClr val="1F1F1F"/>
                </a:solidFill>
                <a:effectLst/>
                <a:ea typeface="Aptos" panose="020B0004020202020204" pitchFamily="34" charset="0"/>
                <a:cs typeface="Times New Roman" panose="02020603050405020304" pitchFamily="18" charset="0"/>
              </a:rPr>
              <a:t> branding eller </a:t>
            </a:r>
            <a:r>
              <a:rPr lang="da-DK" sz="1800" kern="100" dirty="0" err="1">
                <a:solidFill>
                  <a:srgbClr val="1F1F1F"/>
                </a:solidFill>
                <a:effectLst/>
                <a:ea typeface="Aptos" panose="020B0004020202020204" pitchFamily="34" charset="0"/>
                <a:cs typeface="Times New Roman" panose="02020603050405020304" pitchFamily="18" charset="0"/>
              </a:rPr>
              <a:t>acoustic</a:t>
            </a:r>
            <a:r>
              <a:rPr lang="da-DK" sz="1800" kern="100" dirty="0">
                <a:solidFill>
                  <a:srgbClr val="1F1F1F"/>
                </a:solidFill>
                <a:effectLst/>
                <a:ea typeface="Aptos" panose="020B0004020202020204" pitchFamily="34" charset="0"/>
                <a:cs typeface="Times New Roman" panose="02020603050405020304" pitchFamily="18" charset="0"/>
              </a:rPr>
              <a:t> branding) er </a:t>
            </a:r>
            <a:r>
              <a:rPr lang="da-DK" sz="1800" kern="100" dirty="0">
                <a:solidFill>
                  <a:srgbClr val="040C28"/>
                </a:solidFill>
                <a:effectLst/>
                <a:ea typeface="Aptos" panose="020B0004020202020204" pitchFamily="34" charset="0"/>
                <a:cs typeface="Times New Roman" panose="02020603050405020304" pitchFamily="18" charset="0"/>
              </a:rPr>
              <a:t>brugen af lyd til at styrke brand-identiteten</a:t>
            </a:r>
            <a:r>
              <a:rPr lang="da-DK" sz="1800" kern="100" dirty="0">
                <a:solidFill>
                  <a:srgbClr val="1F1F1F"/>
                </a:solidFill>
                <a:effectLst/>
                <a:ea typeface="Aptos" panose="020B0004020202020204" pitchFamily="34" charset="0"/>
                <a:cs typeface="Times New Roman" panose="02020603050405020304" pitchFamily="18" charset="0"/>
              </a:rPr>
              <a:t>. Lydbranding er på grund af lydes stærke påvirkning af den menneskelige hjerne i stigende grad brugt for at styrke budskabet til en virksomheds kunder.</a:t>
            </a:r>
            <a:endParaRPr lang="da-DK" sz="1800" kern="100" dirty="0">
              <a:effectLst/>
              <a:ea typeface="Aptos" panose="020B0004020202020204" pitchFamily="34" charset="0"/>
              <a:cs typeface="Times New Roman" panose="02020603050405020304" pitchFamily="18" charset="0"/>
            </a:endParaRPr>
          </a:p>
          <a:p>
            <a:pPr>
              <a:lnSpc>
                <a:spcPct val="115000"/>
              </a:lnSpc>
              <a:spcAft>
                <a:spcPts val="800"/>
              </a:spcAft>
            </a:pPr>
            <a:r>
              <a:rPr lang="da-DK" sz="1800" kern="100" dirty="0">
                <a:solidFill>
                  <a:srgbClr val="000000"/>
                </a:solidFill>
                <a:effectLst/>
                <a:ea typeface="Aptos" panose="020B0004020202020204" pitchFamily="34" charset="0"/>
                <a:cs typeface="Times New Roman" panose="02020603050405020304" pitchFamily="18" charset="0"/>
              </a:rPr>
              <a:t>Lyt med her Sonic Marketing – </a:t>
            </a:r>
            <a:r>
              <a:rPr lang="da-DK" sz="1800" u="sng" kern="100" dirty="0">
                <a:solidFill>
                  <a:srgbClr val="467886"/>
                </a:solidFill>
                <a:effectLst/>
                <a:ea typeface="Aptos" panose="020B0004020202020204" pitchFamily="34" charset="0"/>
                <a:cs typeface="Times New Roman" panose="02020603050405020304" pitchFamily="18" charset="0"/>
                <a:hlinkClick r:id="rId4"/>
              </a:rPr>
              <a:t>https://www.youtube.com/watch?v=6CsbKFMKxyQ</a:t>
            </a:r>
            <a:r>
              <a:rPr lang="da-DK" sz="1800" kern="100" dirty="0">
                <a:solidFill>
                  <a:srgbClr val="000000"/>
                </a:solidFill>
                <a:effectLst/>
                <a:ea typeface="Aptos" panose="020B0004020202020204" pitchFamily="34" charset="0"/>
                <a:cs typeface="Times New Roman" panose="02020603050405020304" pitchFamily="18" charset="0"/>
              </a:rPr>
              <a:t> (6.57 min.) </a:t>
            </a:r>
            <a:endParaRPr lang="da-DK" sz="1800" kern="100" dirty="0">
              <a:effectLst/>
              <a:ea typeface="Aptos" panose="020B0004020202020204" pitchFamily="34" charset="0"/>
              <a:cs typeface="Times New Roman" panose="02020603050405020304" pitchFamily="18" charset="0"/>
            </a:endParaRPr>
          </a:p>
          <a:p>
            <a:endParaRPr lang="da-DK" sz="1800" dirty="0"/>
          </a:p>
        </p:txBody>
      </p:sp>
      <p:sp>
        <p:nvSpPr>
          <p:cNvPr id="7" name="Tekstfelt 6">
            <a:extLst>
              <a:ext uri="{FF2B5EF4-FFF2-40B4-BE49-F238E27FC236}">
                <a16:creationId xmlns:a16="http://schemas.microsoft.com/office/drawing/2014/main" id="{8A0F9AAD-31AF-8BD5-BF05-0653184A6C74}"/>
              </a:ext>
            </a:extLst>
          </p:cNvPr>
          <p:cNvSpPr txBox="1"/>
          <p:nvPr/>
        </p:nvSpPr>
        <p:spPr>
          <a:xfrm>
            <a:off x="6751476" y="566241"/>
            <a:ext cx="4602324" cy="923330"/>
          </a:xfrm>
          <a:prstGeom prst="rect">
            <a:avLst/>
          </a:prstGeom>
          <a:noFill/>
        </p:spPr>
        <p:txBody>
          <a:bodyPr wrap="square">
            <a:spAutoFit/>
          </a:bodyPr>
          <a:lstStyle/>
          <a:p>
            <a:r>
              <a:rPr lang="da-DK" dirty="0"/>
              <a:t>Manipulator – det frie valg – 16.20 – 17.20  https://www.dr.dk/drtv/se/manipulator_-det-frie-valg_52423</a:t>
            </a:r>
          </a:p>
        </p:txBody>
      </p:sp>
    </p:spTree>
    <p:extLst>
      <p:ext uri="{BB962C8B-B14F-4D97-AF65-F5344CB8AC3E}">
        <p14:creationId xmlns:p14="http://schemas.microsoft.com/office/powerpoint/2010/main" val="1810108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32042D-A1D0-83D4-13BC-89E989CE979D}"/>
              </a:ext>
            </a:extLst>
          </p:cNvPr>
          <p:cNvSpPr>
            <a:spLocks noGrp="1"/>
          </p:cNvSpPr>
          <p:nvPr>
            <p:ph type="title"/>
          </p:nvPr>
        </p:nvSpPr>
        <p:spPr/>
        <p:txBody>
          <a:bodyPr>
            <a:normAutofit/>
          </a:bodyPr>
          <a:lstStyle/>
          <a:p>
            <a:r>
              <a:rPr lang="da-DK" sz="2800" b="1" dirty="0">
                <a:latin typeface="Aptos" panose="020B0004020202020204" pitchFamily="34" charset="0"/>
              </a:rPr>
              <a:t>Tal til alle sanserne </a:t>
            </a:r>
          </a:p>
        </p:txBody>
      </p:sp>
      <p:sp>
        <p:nvSpPr>
          <p:cNvPr id="3" name="Pladsholder til indhold 2">
            <a:extLst>
              <a:ext uri="{FF2B5EF4-FFF2-40B4-BE49-F238E27FC236}">
                <a16:creationId xmlns:a16="http://schemas.microsoft.com/office/drawing/2014/main" id="{177391CB-572C-2CA3-6E32-4A2B56716134}"/>
              </a:ext>
            </a:extLst>
          </p:cNvPr>
          <p:cNvSpPr>
            <a:spLocks noGrp="1"/>
          </p:cNvSpPr>
          <p:nvPr>
            <p:ph idx="1"/>
          </p:nvPr>
        </p:nvSpPr>
        <p:spPr/>
        <p:txBody>
          <a:bodyPr>
            <a:normAutofit/>
          </a:bodyPr>
          <a:lstStyle/>
          <a:p>
            <a:r>
              <a:rPr lang="da-DK" sz="1800" b="0" i="0" dirty="0">
                <a:solidFill>
                  <a:srgbClr val="000000"/>
                </a:solidFill>
                <a:effectLst/>
                <a:latin typeface="Aptos" panose="020B0004020202020204" pitchFamily="34" charset="0"/>
              </a:rPr>
              <a:t>Efterhånden har de fleste brands fået øjnene op for, at det ikke er nok at tale til to sanser – øjet og øret,</a:t>
            </a:r>
            <a:r>
              <a:rPr lang="da-DK" sz="1800" dirty="0">
                <a:solidFill>
                  <a:srgbClr val="000000"/>
                </a:solidFill>
                <a:latin typeface="Aptos" panose="020B0004020202020204" pitchFamily="34" charset="0"/>
              </a:rPr>
              <a:t> når nu mennesket har fem sanser. </a:t>
            </a:r>
          </a:p>
          <a:p>
            <a:r>
              <a:rPr lang="da-DK" sz="1800" b="0" i="0" dirty="0">
                <a:solidFill>
                  <a:srgbClr val="000000"/>
                </a:solidFill>
                <a:effectLst/>
                <a:latin typeface="Aptos" panose="020B0004020202020204" pitchFamily="34" charset="0"/>
              </a:rPr>
              <a:t>Især når man samtidig ved, at jo flere gange et budskab stimulerer en af vores sanser, jo bedre forstås det – og jo bedre husker forbrugerne </a:t>
            </a:r>
            <a:r>
              <a:rPr lang="da-DK" sz="1800" dirty="0">
                <a:solidFill>
                  <a:srgbClr val="000000"/>
                </a:solidFill>
                <a:latin typeface="Aptos" panose="020B0004020202020204" pitchFamily="34" charset="0"/>
              </a:rPr>
              <a:t>ens </a:t>
            </a:r>
            <a:r>
              <a:rPr lang="da-DK" sz="1800" b="0" i="0" dirty="0">
                <a:solidFill>
                  <a:srgbClr val="000000"/>
                </a:solidFill>
                <a:effectLst/>
                <a:latin typeface="Aptos" panose="020B0004020202020204" pitchFamily="34" charset="0"/>
              </a:rPr>
              <a:t>brand.</a:t>
            </a:r>
          </a:p>
          <a:p>
            <a:r>
              <a:rPr lang="da-DK" sz="1800" dirty="0">
                <a:latin typeface="Aptos" panose="020B0004020202020204" pitchFamily="34" charset="0"/>
              </a:rPr>
              <a:t>Med baggrund i sin enorme viden og resultaterne fra Brand sense-studierne, vurderer Martin Lindstrøm, at et almindeligt dansk supermarked kan optimere salget med op til 182 procent, hvis kundernes sanser påvirkes på den helt rigtige måde gennem butikken. Alene dufte, hvis det er de rigtige og i de rette doser, kan fremme salget med 45 procent. Lyde kan, igen hvis det bruges optimalt, øge salget med 29 procent, men det virkelig springende punkt er smagssansen, der kan øge salget med afsindige 210 procent.</a:t>
            </a:r>
            <a:endParaRPr lang="da-DK" sz="1800" dirty="0"/>
          </a:p>
          <a:p>
            <a:r>
              <a:rPr lang="da-DK" sz="1800" dirty="0">
                <a:latin typeface="Aptos" panose="020B0004020202020204" pitchFamily="34" charset="0"/>
              </a:rPr>
              <a:t>Martin Lindstrøm mener at producenterne skal skabe et nærmest religiøst forhold mellem forbruger og mærke, og også her kommer de fem sanser i spil, for det religiøse er eminent til at aktivere sanserne: Lysene blafrer, røgelsen bølger, koret synger lovprisende salmer, der er ceremonier, prægtige kostumer og særlig mad til bestemte lejligheder. </a:t>
            </a:r>
          </a:p>
          <a:p>
            <a:endParaRPr lang="da-DK" sz="1800" dirty="0">
              <a:latin typeface="Aptos" panose="020B0004020202020204" pitchFamily="34" charset="0"/>
            </a:endParaRPr>
          </a:p>
        </p:txBody>
      </p:sp>
      <p:pic>
        <p:nvPicPr>
          <p:cNvPr id="5" name="Billede 4">
            <a:extLst>
              <a:ext uri="{FF2B5EF4-FFF2-40B4-BE49-F238E27FC236}">
                <a16:creationId xmlns:a16="http://schemas.microsoft.com/office/drawing/2014/main" id="{6EA835AC-B57B-777A-E278-2172D8541262}"/>
              </a:ext>
            </a:extLst>
          </p:cNvPr>
          <p:cNvPicPr>
            <a:picLocks noChangeAspect="1"/>
          </p:cNvPicPr>
          <p:nvPr/>
        </p:nvPicPr>
        <p:blipFill>
          <a:blip r:embed="rId2"/>
          <a:srcRect l="23419" t="23383" r="9159" b="9972"/>
          <a:stretch/>
        </p:blipFill>
        <p:spPr>
          <a:xfrm>
            <a:off x="838200" y="1421176"/>
            <a:ext cx="10386527" cy="5436824"/>
          </a:xfrm>
          <a:prstGeom prst="rect">
            <a:avLst/>
          </a:prstGeom>
        </p:spPr>
      </p:pic>
    </p:spTree>
    <p:extLst>
      <p:ext uri="{BB962C8B-B14F-4D97-AF65-F5344CB8AC3E}">
        <p14:creationId xmlns:p14="http://schemas.microsoft.com/office/powerpoint/2010/main" val="912162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B2A5CC-9A02-AFB0-62D9-C9C697305DF7}"/>
              </a:ext>
            </a:extLst>
          </p:cNvPr>
          <p:cNvSpPr>
            <a:spLocks noGrp="1"/>
          </p:cNvSpPr>
          <p:nvPr>
            <p:ph type="title"/>
          </p:nvPr>
        </p:nvSpPr>
        <p:spPr>
          <a:xfrm>
            <a:off x="4239105" y="16047"/>
            <a:ext cx="5610226" cy="1325563"/>
          </a:xfrm>
        </p:spPr>
        <p:txBody>
          <a:bodyPr>
            <a:normAutofit/>
          </a:bodyPr>
          <a:lstStyle/>
          <a:p>
            <a:r>
              <a:rPr lang="da-DK" sz="2800" b="1" dirty="0">
                <a:latin typeface="+mn-lt"/>
                <a:cs typeface="Calibri" panose="020F0502020204030204" pitchFamily="34" charset="0"/>
              </a:rPr>
              <a:t>Branding – følesansen </a:t>
            </a:r>
          </a:p>
        </p:txBody>
      </p:sp>
      <p:sp>
        <p:nvSpPr>
          <p:cNvPr id="3" name="Pladsholder til indhold 2">
            <a:extLst>
              <a:ext uri="{FF2B5EF4-FFF2-40B4-BE49-F238E27FC236}">
                <a16:creationId xmlns:a16="http://schemas.microsoft.com/office/drawing/2014/main" id="{BC392B48-1C1D-6F1E-3A6E-137DEBBDE6CB}"/>
              </a:ext>
            </a:extLst>
          </p:cNvPr>
          <p:cNvSpPr>
            <a:spLocks noGrp="1"/>
          </p:cNvSpPr>
          <p:nvPr>
            <p:ph idx="1"/>
          </p:nvPr>
        </p:nvSpPr>
        <p:spPr>
          <a:xfrm>
            <a:off x="4239105" y="1155899"/>
            <a:ext cx="4753061" cy="4351338"/>
          </a:xfrm>
        </p:spPr>
        <p:txBody>
          <a:bodyPr>
            <a:normAutofit/>
          </a:bodyPr>
          <a:lstStyle/>
          <a:p>
            <a:pPr marL="0" indent="0">
              <a:buNone/>
            </a:pPr>
            <a:r>
              <a:rPr lang="da-DK" sz="1800" dirty="0">
                <a:cs typeface="Calibri" panose="020F0502020204030204" pitchFamily="34" charset="0"/>
              </a:rPr>
              <a:t>En blind person shopper i et supermarked – og han/hun er i dette tilfælde hjulpet af, at alle de varer, som han/hun skal købe nemt kan identificeres på deres emballage. </a:t>
            </a:r>
          </a:p>
          <a:p>
            <a:pPr marL="0" indent="0">
              <a:buNone/>
            </a:pPr>
            <a:r>
              <a:rPr lang="da-DK" sz="1800" dirty="0">
                <a:cs typeface="Calibri" panose="020F0502020204030204" pitchFamily="34" charset="0"/>
              </a:rPr>
              <a:t>I skal nu føle jer frem til, hvad vores blinde person har købt…</a:t>
            </a:r>
          </a:p>
          <a:p>
            <a:pPr marL="0" indent="0">
              <a:buNone/>
            </a:pPr>
            <a:endParaRPr lang="da-DK" sz="1800" dirty="0">
              <a:cs typeface="Calibri" panose="020F0502020204030204" pitchFamily="34" charset="0"/>
            </a:endParaRPr>
          </a:p>
        </p:txBody>
      </p:sp>
      <p:pic>
        <p:nvPicPr>
          <p:cNvPr id="2054" name="Picture 6" descr="Blind person with walking stick is a Customer with shopping basket in  supermarket. Isolated Vector illustration of Disabled man Stock Vector |  Adobe Stock">
            <a:extLst>
              <a:ext uri="{FF2B5EF4-FFF2-40B4-BE49-F238E27FC236}">
                <a16:creationId xmlns:a16="http://schemas.microsoft.com/office/drawing/2014/main" id="{E98BA768-E694-DEDA-E999-1950F1098A3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214" r="15359"/>
          <a:stretch/>
        </p:blipFill>
        <p:spPr bwMode="auto">
          <a:xfrm>
            <a:off x="0" y="0"/>
            <a:ext cx="384033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Billede 4" descr="Et billede, der indeholder hund, Dyrefigur&#10;&#10;Automatisk genereret beskrivelse">
            <a:extLst>
              <a:ext uri="{FF2B5EF4-FFF2-40B4-BE49-F238E27FC236}">
                <a16:creationId xmlns:a16="http://schemas.microsoft.com/office/drawing/2014/main" id="{4CF5E457-A068-7216-D54F-7833707C70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098" y="4462597"/>
            <a:ext cx="2657475" cy="2738462"/>
          </a:xfrm>
          <a:prstGeom prst="rect">
            <a:avLst/>
          </a:prstGeom>
        </p:spPr>
      </p:pic>
      <p:sp>
        <p:nvSpPr>
          <p:cNvPr id="4" name="Pladsholder til indhold 2">
            <a:extLst>
              <a:ext uri="{FF2B5EF4-FFF2-40B4-BE49-F238E27FC236}">
                <a16:creationId xmlns:a16="http://schemas.microsoft.com/office/drawing/2014/main" id="{D9D00DD3-AFA7-426E-B094-6DE53ABAC7CE}"/>
              </a:ext>
            </a:extLst>
          </p:cNvPr>
          <p:cNvSpPr txBox="1">
            <a:spLocks/>
          </p:cNvSpPr>
          <p:nvPr/>
        </p:nvSpPr>
        <p:spPr>
          <a:xfrm>
            <a:off x="4364913" y="3215734"/>
            <a:ext cx="3840332" cy="4351338"/>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a-DK" sz="4800" dirty="0">
                <a:solidFill>
                  <a:srgbClr val="000000"/>
                </a:solidFill>
                <a:cs typeface="Calibri" panose="020F0502020204030204" pitchFamily="34" charset="0"/>
              </a:rPr>
              <a:t>⠛⠥⠇⠙⠃⠁⠗⠗⠑</a:t>
            </a:r>
            <a:br>
              <a:rPr lang="da-DK" sz="4800" dirty="0">
                <a:cs typeface="Calibri" panose="020F0502020204030204" pitchFamily="34" charset="0"/>
              </a:rPr>
            </a:br>
            <a:endParaRPr lang="da-DK" sz="4800" dirty="0">
              <a:solidFill>
                <a:srgbClr val="000000"/>
              </a:solidFill>
              <a:cs typeface="Calibri" panose="020F0502020204030204" pitchFamily="34" charset="0"/>
            </a:endParaRPr>
          </a:p>
          <a:p>
            <a:pPr marL="0" indent="0">
              <a:buFont typeface="Arial" panose="020B0604020202020204" pitchFamily="34" charset="0"/>
              <a:buNone/>
            </a:pPr>
            <a:r>
              <a:rPr lang="da-DK" sz="4800" dirty="0">
                <a:solidFill>
                  <a:srgbClr val="000000"/>
                </a:solidFill>
                <a:cs typeface="Calibri" panose="020F0502020204030204" pitchFamily="34" charset="0"/>
              </a:rPr>
              <a:t>⠏⠕⠇⠕  </a:t>
            </a:r>
          </a:p>
          <a:p>
            <a:pPr marL="0" indent="0">
              <a:buFont typeface="Arial" panose="020B0604020202020204" pitchFamily="34" charset="0"/>
              <a:buNone/>
            </a:pPr>
            <a:endParaRPr lang="da-DK" sz="4800" dirty="0">
              <a:solidFill>
                <a:srgbClr val="000000"/>
              </a:solidFill>
              <a:cs typeface="Calibri" panose="020F0502020204030204" pitchFamily="34" charset="0"/>
            </a:endParaRPr>
          </a:p>
          <a:p>
            <a:pPr marL="0" indent="0">
              <a:buFont typeface="Arial" panose="020B0604020202020204" pitchFamily="34" charset="0"/>
              <a:buNone/>
            </a:pPr>
            <a:r>
              <a:rPr lang="da-DK" sz="4800" dirty="0">
                <a:solidFill>
                  <a:srgbClr val="000000"/>
                </a:solidFill>
                <a:cs typeface="Calibri" panose="020F0502020204030204" pitchFamily="34" charset="0"/>
              </a:rPr>
              <a:t>⠞⠕⠃⠇⠑⠗⠕⠝⠑  </a:t>
            </a:r>
          </a:p>
          <a:p>
            <a:pPr marL="0" indent="0">
              <a:buFont typeface="Arial" panose="020B0604020202020204" pitchFamily="34" charset="0"/>
              <a:buNone/>
            </a:pPr>
            <a:endParaRPr lang="da-DK" sz="4800" dirty="0">
              <a:solidFill>
                <a:srgbClr val="000000"/>
              </a:solidFill>
              <a:cs typeface="Calibri" panose="020F0502020204030204" pitchFamily="34" charset="0"/>
            </a:endParaRPr>
          </a:p>
          <a:p>
            <a:pPr marL="0" indent="0">
              <a:buFont typeface="Arial" panose="020B0604020202020204" pitchFamily="34" charset="0"/>
              <a:buNone/>
            </a:pPr>
            <a:r>
              <a:rPr lang="da-DK" sz="4800" dirty="0">
                <a:solidFill>
                  <a:srgbClr val="000000"/>
                </a:solidFill>
                <a:cs typeface="Calibri" panose="020F0502020204030204" pitchFamily="34" charset="0"/>
              </a:rPr>
              <a:t> ⠍⠁⠅⠗⠑⠇  ⠊  ⠞⠕⠍⠁⠞ </a:t>
            </a:r>
          </a:p>
          <a:p>
            <a:pPr marL="0" indent="0">
              <a:buFont typeface="Arial" panose="020B0604020202020204" pitchFamily="34" charset="0"/>
              <a:buNone/>
            </a:pPr>
            <a:endParaRPr lang="da-DK" sz="4800" dirty="0">
              <a:solidFill>
                <a:srgbClr val="000000"/>
              </a:solidFill>
              <a:cs typeface="Calibri" panose="020F0502020204030204" pitchFamily="34" charset="0"/>
            </a:endParaRPr>
          </a:p>
          <a:p>
            <a:pPr marL="0" indent="0">
              <a:buFont typeface="Arial" panose="020B0604020202020204" pitchFamily="34" charset="0"/>
              <a:buNone/>
            </a:pPr>
            <a:r>
              <a:rPr lang="da-DK" sz="4800" dirty="0">
                <a:solidFill>
                  <a:srgbClr val="000000"/>
                </a:solidFill>
                <a:cs typeface="Calibri" panose="020F0502020204030204" pitchFamily="34" charset="0"/>
              </a:rPr>
              <a:t>⠏⠗⠊⠝⠛⠇⠑⠎  </a:t>
            </a:r>
          </a:p>
          <a:p>
            <a:pPr marL="0" indent="0">
              <a:buFont typeface="Arial" panose="020B0604020202020204" pitchFamily="34" charset="0"/>
              <a:buNone/>
            </a:pPr>
            <a:endParaRPr lang="da-DK" sz="4800" dirty="0">
              <a:solidFill>
                <a:srgbClr val="000000"/>
              </a:solidFill>
              <a:cs typeface="Calibri" panose="020F0502020204030204" pitchFamily="34" charset="0"/>
            </a:endParaRPr>
          </a:p>
          <a:p>
            <a:pPr marL="0" indent="0">
              <a:buFont typeface="Arial" panose="020B0604020202020204" pitchFamily="34" charset="0"/>
              <a:buNone/>
            </a:pPr>
            <a:r>
              <a:rPr lang="da-DK" sz="4800" dirty="0">
                <a:solidFill>
                  <a:srgbClr val="000000"/>
                </a:solidFill>
                <a:cs typeface="Calibri" panose="020F0502020204030204" pitchFamily="34" charset="0"/>
              </a:rPr>
              <a:t>⠉⠁⠃⠗⠊  ⠎⠥⠝  </a:t>
            </a:r>
          </a:p>
          <a:p>
            <a:pPr marL="0" indent="0">
              <a:buFont typeface="Arial" panose="020B0604020202020204" pitchFamily="34" charset="0"/>
              <a:buNone/>
            </a:pPr>
            <a:endParaRPr lang="da-DK" sz="4800" dirty="0">
              <a:solidFill>
                <a:srgbClr val="000000"/>
              </a:solidFill>
              <a:cs typeface="Calibri" panose="020F0502020204030204" pitchFamily="34" charset="0"/>
            </a:endParaRPr>
          </a:p>
          <a:p>
            <a:pPr marL="0" indent="0">
              <a:buFont typeface="Arial" panose="020B0604020202020204" pitchFamily="34" charset="0"/>
              <a:buNone/>
            </a:pPr>
            <a:r>
              <a:rPr lang="da-DK" sz="4800" dirty="0">
                <a:solidFill>
                  <a:srgbClr val="000000"/>
                </a:solidFill>
                <a:cs typeface="Calibri" panose="020F0502020204030204" pitchFamily="34" charset="0"/>
              </a:rPr>
              <a:t>⠁⠋⠞⠑⠗  ⠑⠊⠛⠓⠞ </a:t>
            </a:r>
          </a:p>
          <a:p>
            <a:pPr marL="0" indent="0">
              <a:buFont typeface="Arial" panose="020B0604020202020204" pitchFamily="34" charset="0"/>
              <a:buNone/>
            </a:pPr>
            <a:endParaRPr lang="da-DK" sz="4800" dirty="0">
              <a:solidFill>
                <a:srgbClr val="000000"/>
              </a:solidFill>
              <a:cs typeface="Calibri" panose="020F0502020204030204" pitchFamily="34" charset="0"/>
            </a:endParaRPr>
          </a:p>
          <a:p>
            <a:pPr marL="0" indent="0">
              <a:buFont typeface="Arial" panose="020B0604020202020204" pitchFamily="34" charset="0"/>
              <a:buNone/>
            </a:pPr>
            <a:br>
              <a:rPr lang="da-DK" sz="1200" dirty="0"/>
            </a:br>
            <a:endParaRPr lang="da-DK" sz="1700" dirty="0">
              <a:solidFill>
                <a:srgbClr val="000000"/>
              </a:solidFill>
              <a:latin typeface="Calibri" panose="020F0502020204030204" pitchFamily="34" charset="0"/>
              <a:cs typeface="Calibri" panose="020F0502020204030204" pitchFamily="34" charset="0"/>
            </a:endParaRPr>
          </a:p>
          <a:p>
            <a:pPr marL="0" indent="0">
              <a:buFont typeface="Arial" panose="020B0604020202020204" pitchFamily="34" charset="0"/>
              <a:buNone/>
            </a:pPr>
            <a:endParaRPr lang="da-DK" sz="1700" dirty="0">
              <a:latin typeface="Calibri" panose="020F0502020204030204" pitchFamily="34" charset="0"/>
              <a:cs typeface="Calibri" panose="020F0502020204030204" pitchFamily="34" charset="0"/>
            </a:endParaRPr>
          </a:p>
          <a:p>
            <a:pPr marL="0" indent="0">
              <a:buFont typeface="Arial" panose="020B0604020202020204" pitchFamily="34" charset="0"/>
              <a:buNone/>
            </a:pPr>
            <a:br>
              <a:rPr lang="da-DK" sz="1700" dirty="0">
                <a:latin typeface="Calibri" panose="020F0502020204030204" pitchFamily="34" charset="0"/>
                <a:cs typeface="Calibri" panose="020F0502020204030204" pitchFamily="34" charset="0"/>
              </a:rPr>
            </a:br>
            <a:r>
              <a:rPr lang="da-DK" sz="1700" dirty="0">
                <a:latin typeface="Calibri" panose="020F0502020204030204" pitchFamily="34" charset="0"/>
                <a:cs typeface="Calibri" panose="020F0502020204030204" pitchFamily="34" charset="0"/>
              </a:rPr>
              <a:t> </a:t>
            </a:r>
            <a:endParaRPr lang="da-DK" sz="1700" dirty="0">
              <a:solidFill>
                <a:srgbClr val="000000"/>
              </a:solidFill>
              <a:latin typeface="Calibri" panose="020F0502020204030204" pitchFamily="34" charset="0"/>
              <a:cs typeface="Calibri" panose="020F0502020204030204" pitchFamily="34" charset="0"/>
            </a:endParaRPr>
          </a:p>
          <a:p>
            <a:pPr marL="0" indent="0">
              <a:buFont typeface="Arial" panose="020B0604020202020204" pitchFamily="34" charset="0"/>
              <a:buNone/>
            </a:pPr>
            <a:endParaRPr lang="da-DK" sz="800" dirty="0">
              <a:solidFill>
                <a:srgbClr val="000000"/>
              </a:solidFill>
              <a:latin typeface="Arial" panose="020B0604020202020204" pitchFamily="34" charset="0"/>
            </a:endParaRPr>
          </a:p>
          <a:p>
            <a:pPr marL="0" indent="0">
              <a:buFont typeface="Arial" panose="020B0604020202020204" pitchFamily="34" charset="0"/>
              <a:buNone/>
            </a:pPr>
            <a:br>
              <a:rPr lang="da-DK" sz="800" dirty="0"/>
            </a:br>
            <a:endParaRPr lang="da-DK" sz="1050" dirty="0">
              <a:solidFill>
                <a:srgbClr val="000000"/>
              </a:solidFill>
              <a:latin typeface="Arial" panose="020B0604020202020204" pitchFamily="34" charset="0"/>
            </a:endParaRPr>
          </a:p>
          <a:p>
            <a:pPr marL="0" indent="0">
              <a:buFont typeface="Arial" panose="020B0604020202020204" pitchFamily="34" charset="0"/>
              <a:buNone/>
            </a:pPr>
            <a:br>
              <a:rPr lang="da-DK" sz="1050" dirty="0"/>
            </a:br>
            <a:endParaRPr lang="da-DK" sz="1400" dirty="0">
              <a:solidFill>
                <a:srgbClr val="000000"/>
              </a:solidFill>
              <a:latin typeface="Arial" panose="020B0604020202020204" pitchFamily="34" charset="0"/>
            </a:endParaRPr>
          </a:p>
          <a:p>
            <a:pPr marL="0" indent="0">
              <a:buFont typeface="Arial" panose="020B0604020202020204" pitchFamily="34" charset="0"/>
              <a:buNone/>
            </a:pPr>
            <a:endParaRPr lang="da-DK" sz="1400" dirty="0">
              <a:solidFill>
                <a:srgbClr val="000000"/>
              </a:solidFill>
              <a:latin typeface="Arial" panose="020B0604020202020204" pitchFamily="34" charset="0"/>
            </a:endParaRPr>
          </a:p>
          <a:p>
            <a:pPr marL="0" indent="0">
              <a:buFont typeface="Arial" panose="020B0604020202020204" pitchFamily="34" charset="0"/>
              <a:buNone/>
            </a:pPr>
            <a:br>
              <a:rPr lang="da-DK" sz="1400" dirty="0"/>
            </a:br>
            <a:endParaRPr lang="da-DK" sz="2000" dirty="0">
              <a:latin typeface="Calibri" panose="020F0502020204030204" pitchFamily="34" charset="0"/>
              <a:cs typeface="Calibri" panose="020F0502020204030204" pitchFamily="34" charset="0"/>
            </a:endParaRPr>
          </a:p>
        </p:txBody>
      </p:sp>
      <p:sp>
        <p:nvSpPr>
          <p:cNvPr id="7" name="Tekstfelt 6">
            <a:extLst>
              <a:ext uri="{FF2B5EF4-FFF2-40B4-BE49-F238E27FC236}">
                <a16:creationId xmlns:a16="http://schemas.microsoft.com/office/drawing/2014/main" id="{916B9313-FBBA-18B3-DA03-6ED11B23FD9F}"/>
              </a:ext>
            </a:extLst>
          </p:cNvPr>
          <p:cNvSpPr txBox="1"/>
          <p:nvPr/>
        </p:nvSpPr>
        <p:spPr>
          <a:xfrm>
            <a:off x="6314435" y="3215734"/>
            <a:ext cx="2047461" cy="3046988"/>
          </a:xfrm>
          <a:prstGeom prst="rect">
            <a:avLst/>
          </a:prstGeom>
          <a:noFill/>
        </p:spPr>
        <p:txBody>
          <a:bodyPr wrap="square">
            <a:spAutoFit/>
          </a:bodyPr>
          <a:lstStyle/>
          <a:p>
            <a:pPr lvl="0">
              <a:defRPr/>
            </a:pPr>
            <a:r>
              <a:rPr lang="da-DK" sz="1200" dirty="0">
                <a:solidFill>
                  <a:srgbClr val="000000"/>
                </a:solidFill>
                <a:cs typeface="Calibri" panose="020F0502020204030204" pitchFamily="34" charset="0"/>
              </a:rPr>
              <a:t>⠇⠁⠅⠗⠊⠙⠎⠏⠊⠃⠑</a:t>
            </a:r>
            <a:endParaRPr kumimoji="0" lang="da-DK"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srgbClr val="000000"/>
              </a:solidFill>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srgbClr val="000000"/>
                </a:solidFill>
                <a:effectLst/>
                <a:uLnTx/>
                <a:uFillTx/>
                <a:ea typeface="+mn-ea"/>
                <a:cs typeface="Calibri" panose="020F0502020204030204" pitchFamily="34" charset="0"/>
              </a:rPr>
              <a:t>⠠⠞⠥⠉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srgbClr val="000000"/>
                </a:solidFill>
                <a:effectLst/>
                <a:uLnTx/>
                <a:uFillTx/>
                <a:ea typeface="+mn-ea"/>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srgbClr val="000000"/>
                </a:solidFill>
                <a:effectLst/>
                <a:uLnTx/>
                <a:uFillTx/>
                <a:ea typeface="+mn-ea"/>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srgbClr val="000000"/>
                </a:solidFill>
                <a:effectLst/>
                <a:uLnTx/>
                <a:uFillTx/>
                <a:ea typeface="+mn-ea"/>
                <a:cs typeface="Calibri" panose="020F0502020204030204" pitchFamily="34" charset="0"/>
              </a:rPr>
              <a:t> ⠠⠊⠅⠑⠁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srgbClr val="000000"/>
                </a:solidFill>
                <a:effectLst/>
                <a:uLnTx/>
                <a:uFillTx/>
                <a:ea typeface="+mn-ea"/>
                <a:cs typeface="Calibri" panose="020F0502020204030204" pitchFamily="34" charset="0"/>
              </a:rPr>
              <a:t> ⠕⠎⠞⠑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srgbClr val="000000"/>
                </a:solidFill>
                <a:effectLst/>
                <a:uLnTx/>
                <a:uFillTx/>
                <a:ea typeface="+mn-ea"/>
                <a:cs typeface="Calibri" panose="020F0502020204030204" pitchFamily="34" charset="0"/>
              </a:rPr>
              <a:t>⠠⠉⠕⠉⠁ ⠠⠉⠕⠇⠁ </a:t>
            </a:r>
            <a:br>
              <a:rPr kumimoji="0" lang="da-DK" sz="1200" b="0" i="0" u="none" strike="noStrike" kern="1200" cap="none" spc="0" normalizeH="0" baseline="0" noProof="0" dirty="0">
                <a:ln>
                  <a:noFill/>
                </a:ln>
                <a:solidFill>
                  <a:prstClr val="black"/>
                </a:solidFill>
                <a:effectLst/>
                <a:uLnTx/>
                <a:uFillTx/>
                <a:ea typeface="+mn-ea"/>
                <a:cs typeface="Calibri" panose="020F0502020204030204" pitchFamily="34" charset="0"/>
              </a:rPr>
            </a:br>
            <a:endParaRPr lang="da-DK" sz="1200" dirty="0"/>
          </a:p>
        </p:txBody>
      </p:sp>
      <p:sp>
        <p:nvSpPr>
          <p:cNvPr id="8" name="Tekstfelt 7">
            <a:extLst>
              <a:ext uri="{FF2B5EF4-FFF2-40B4-BE49-F238E27FC236}">
                <a16:creationId xmlns:a16="http://schemas.microsoft.com/office/drawing/2014/main" id="{262A91F9-ECFA-0E2C-693A-7CA0AE7275E1}"/>
              </a:ext>
            </a:extLst>
          </p:cNvPr>
          <p:cNvSpPr txBox="1"/>
          <p:nvPr/>
        </p:nvSpPr>
        <p:spPr>
          <a:xfrm>
            <a:off x="9945329" y="5831828"/>
            <a:ext cx="2020529" cy="646331"/>
          </a:xfrm>
          <a:prstGeom prst="rect">
            <a:avLst/>
          </a:prstGeom>
          <a:noFill/>
        </p:spPr>
        <p:txBody>
          <a:bodyPr wrap="square">
            <a:spAutoFit/>
          </a:bodyPr>
          <a:lstStyle/>
          <a:p>
            <a:r>
              <a:rPr lang="da-DK" dirty="0">
                <a:hlinkClick r:id="rId4">
                  <a:extLst>
                    <a:ext uri="{A12FA001-AC4F-418D-AE19-62706E023703}">
                      <ahyp:hlinkClr xmlns:ahyp="http://schemas.microsoft.com/office/drawing/2018/hyperlinkcolor" val="tx"/>
                    </a:ext>
                  </a:extLst>
                </a:hlinkClick>
              </a:rPr>
              <a:t>Kaj og lammet</a:t>
            </a:r>
          </a:p>
          <a:p>
            <a:endParaRPr lang="da-DK" dirty="0"/>
          </a:p>
        </p:txBody>
      </p:sp>
      <p:pic>
        <p:nvPicPr>
          <p:cNvPr id="10" name="Billede 9">
            <a:extLst>
              <a:ext uri="{FF2B5EF4-FFF2-40B4-BE49-F238E27FC236}">
                <a16:creationId xmlns:a16="http://schemas.microsoft.com/office/drawing/2014/main" id="{9DE5068B-7949-0663-6D27-86B48F727621}"/>
              </a:ext>
            </a:extLst>
          </p:cNvPr>
          <p:cNvPicPr>
            <a:picLocks noChangeAspect="1"/>
          </p:cNvPicPr>
          <p:nvPr/>
        </p:nvPicPr>
        <p:blipFill>
          <a:blip r:embed="rId5"/>
          <a:srcRect l="8065" t="23369" r="46532" b="21290"/>
          <a:stretch/>
        </p:blipFill>
        <p:spPr>
          <a:xfrm>
            <a:off x="9420749" y="4086868"/>
            <a:ext cx="2545109" cy="1744960"/>
          </a:xfrm>
          <a:prstGeom prst="rect">
            <a:avLst/>
          </a:prstGeom>
        </p:spPr>
      </p:pic>
    </p:spTree>
    <p:extLst>
      <p:ext uri="{BB962C8B-B14F-4D97-AF65-F5344CB8AC3E}">
        <p14:creationId xmlns:p14="http://schemas.microsoft.com/office/powerpoint/2010/main" val="416445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 calcmode="lin" valueType="num">
                                      <p:cBhvr additive="base">
                                        <p:cTn id="1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additive="base">
                                        <p:cTn id="2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anim calcmode="lin" valueType="num">
                                      <p:cBhvr additive="base">
                                        <p:cTn id="29"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4">
                                            <p:txEl>
                                              <p:pRg st="7" end="7"/>
                                            </p:txEl>
                                          </p:spTgt>
                                        </p:tgtEl>
                                        <p:attrNameLst>
                                          <p:attrName>style.visibility</p:attrName>
                                        </p:attrNameLst>
                                      </p:cBhvr>
                                      <p:to>
                                        <p:strVal val="visible"/>
                                      </p:to>
                                    </p:set>
                                    <p:anim calcmode="lin" valueType="num">
                                      <p:cBhvr additive="base">
                                        <p:cTn id="33"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anim calcmode="lin" valueType="num">
                                      <p:cBhvr additive="base">
                                        <p:cTn id="37"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9" end="9"/>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4">
                                            <p:txEl>
                                              <p:pRg st="11" end="11"/>
                                            </p:txEl>
                                          </p:spTgt>
                                        </p:tgtEl>
                                        <p:attrNameLst>
                                          <p:attrName>style.visibility</p:attrName>
                                        </p:attrNameLst>
                                      </p:cBhvr>
                                      <p:to>
                                        <p:strVal val="visible"/>
                                      </p:to>
                                    </p:set>
                                    <p:anim calcmode="lin" valueType="num">
                                      <p:cBhvr additive="base">
                                        <p:cTn id="41"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11" end="11"/>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4">
                                            <p:txEl>
                                              <p:pRg st="13" end="13"/>
                                            </p:txEl>
                                          </p:spTgt>
                                        </p:tgtEl>
                                        <p:attrNameLst>
                                          <p:attrName>style.visibility</p:attrName>
                                        </p:attrNameLst>
                                      </p:cBhvr>
                                      <p:to>
                                        <p:strVal val="visible"/>
                                      </p:to>
                                    </p:set>
                                    <p:anim calcmode="lin" valueType="num">
                                      <p:cBhvr additive="base">
                                        <p:cTn id="45" dur="500" fill="hold"/>
                                        <p:tgtEl>
                                          <p:spTgt spid="4">
                                            <p:txEl>
                                              <p:pRg st="13" end="13"/>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4">
                                            <p:txEl>
                                              <p:pRg st="13" end="13"/>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4">
                                            <p:txEl>
                                              <p:pRg st="15" end="15"/>
                                            </p:txEl>
                                          </p:spTgt>
                                        </p:tgtEl>
                                        <p:attrNameLst>
                                          <p:attrName>style.visibility</p:attrName>
                                        </p:attrNameLst>
                                      </p:cBhvr>
                                      <p:to>
                                        <p:strVal val="visible"/>
                                      </p:to>
                                    </p:set>
                                    <p:anim calcmode="lin" valueType="num">
                                      <p:cBhvr additive="base">
                                        <p:cTn id="49" dur="500" fill="hold"/>
                                        <p:tgtEl>
                                          <p:spTgt spid="4">
                                            <p:txEl>
                                              <p:pRg st="15" end="15"/>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15" end="15"/>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4">
                                            <p:txEl>
                                              <p:pRg st="17" end="17"/>
                                            </p:txEl>
                                          </p:spTgt>
                                        </p:tgtEl>
                                        <p:attrNameLst>
                                          <p:attrName>style.visibility</p:attrName>
                                        </p:attrNameLst>
                                      </p:cBhvr>
                                      <p:to>
                                        <p:strVal val="visible"/>
                                      </p:to>
                                    </p:set>
                                    <p:anim calcmode="lin" valueType="num">
                                      <p:cBhvr additive="base">
                                        <p:cTn id="53" dur="500" fill="hold"/>
                                        <p:tgtEl>
                                          <p:spTgt spid="4">
                                            <p:txEl>
                                              <p:pRg st="17" end="17"/>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4">
                                            <p:txEl>
                                              <p:pRg st="17" end="17"/>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4">
                                            <p:txEl>
                                              <p:pRg st="18" end="18"/>
                                            </p:txEl>
                                          </p:spTgt>
                                        </p:tgtEl>
                                        <p:attrNameLst>
                                          <p:attrName>style.visibility</p:attrName>
                                        </p:attrNameLst>
                                      </p:cBhvr>
                                      <p:to>
                                        <p:strVal val="visible"/>
                                      </p:to>
                                    </p:set>
                                    <p:anim calcmode="lin" valueType="num">
                                      <p:cBhvr additive="base">
                                        <p:cTn id="57" dur="500" fill="hold"/>
                                        <p:tgtEl>
                                          <p:spTgt spid="4">
                                            <p:txEl>
                                              <p:pRg st="18" end="18"/>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4">
                                            <p:txEl>
                                              <p:pRg st="18" end="18"/>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4">
                                            <p:txEl>
                                              <p:pRg st="20" end="20"/>
                                            </p:txEl>
                                          </p:spTgt>
                                        </p:tgtEl>
                                        <p:attrNameLst>
                                          <p:attrName>style.visibility</p:attrName>
                                        </p:attrNameLst>
                                      </p:cBhvr>
                                      <p:to>
                                        <p:strVal val="visible"/>
                                      </p:to>
                                    </p:set>
                                    <p:anim calcmode="lin" valueType="num">
                                      <p:cBhvr additive="base">
                                        <p:cTn id="61" dur="500" fill="hold"/>
                                        <p:tgtEl>
                                          <p:spTgt spid="4">
                                            <p:txEl>
                                              <p:pRg st="20" end="2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20" end="2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7">
                                            <p:txEl>
                                              <p:pRg st="0" end="0"/>
                                            </p:txEl>
                                          </p:spTgt>
                                        </p:tgtEl>
                                        <p:attrNameLst>
                                          <p:attrName>style.visibility</p:attrName>
                                        </p:attrNameLst>
                                      </p:cBhvr>
                                      <p:to>
                                        <p:strVal val="visible"/>
                                      </p:to>
                                    </p:set>
                                    <p:anim calcmode="lin" valueType="num">
                                      <p:cBhvr additive="base">
                                        <p:cTn id="6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7">
                                            <p:txEl>
                                              <p:pRg st="2" end="2"/>
                                            </p:txEl>
                                          </p:spTgt>
                                        </p:tgtEl>
                                        <p:attrNameLst>
                                          <p:attrName>style.visibility</p:attrName>
                                        </p:attrNameLst>
                                      </p:cBhvr>
                                      <p:to>
                                        <p:strVal val="visible"/>
                                      </p:to>
                                    </p:set>
                                    <p:anim calcmode="lin" valueType="num">
                                      <p:cBhvr additive="base">
                                        <p:cTn id="71"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7">
                                            <p:txEl>
                                              <p:pRg st="2" end="2"/>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7">
                                            <p:txEl>
                                              <p:pRg st="4" end="4"/>
                                            </p:txEl>
                                          </p:spTgt>
                                        </p:tgtEl>
                                        <p:attrNameLst>
                                          <p:attrName>style.visibility</p:attrName>
                                        </p:attrNameLst>
                                      </p:cBhvr>
                                      <p:to>
                                        <p:strVal val="visible"/>
                                      </p:to>
                                    </p:set>
                                    <p:anim calcmode="lin" valueType="num">
                                      <p:cBhvr additive="base">
                                        <p:cTn id="75"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7">
                                            <p:txEl>
                                              <p:pRg st="4" end="4"/>
                                            </p:txEl>
                                          </p:spTgt>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7">
                                            <p:txEl>
                                              <p:pRg st="5" end="5"/>
                                            </p:txEl>
                                          </p:spTgt>
                                        </p:tgtEl>
                                        <p:attrNameLst>
                                          <p:attrName>style.visibility</p:attrName>
                                        </p:attrNameLst>
                                      </p:cBhvr>
                                      <p:to>
                                        <p:strVal val="visible"/>
                                      </p:to>
                                    </p:set>
                                    <p:anim calcmode="lin" valueType="num">
                                      <p:cBhvr additive="base">
                                        <p:cTn id="79"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7">
                                            <p:txEl>
                                              <p:pRg st="5" end="5"/>
                                            </p:txEl>
                                          </p:spTgt>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7">
                                            <p:txEl>
                                              <p:pRg st="8" end="8"/>
                                            </p:txEl>
                                          </p:spTgt>
                                        </p:tgtEl>
                                        <p:attrNameLst>
                                          <p:attrName>style.visibility</p:attrName>
                                        </p:attrNameLst>
                                      </p:cBhvr>
                                      <p:to>
                                        <p:strVal val="visible"/>
                                      </p:to>
                                    </p:set>
                                    <p:anim calcmode="lin" valueType="num">
                                      <p:cBhvr additive="base">
                                        <p:cTn id="83" dur="500" fill="hold"/>
                                        <p:tgtEl>
                                          <p:spTgt spid="7">
                                            <p:txEl>
                                              <p:pRg st="8" end="8"/>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7">
                                            <p:txEl>
                                              <p:pRg st="8" end="8"/>
                                            </p:txEl>
                                          </p:spTgt>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7">
                                            <p:txEl>
                                              <p:pRg st="11" end="11"/>
                                            </p:txEl>
                                          </p:spTgt>
                                        </p:tgtEl>
                                        <p:attrNameLst>
                                          <p:attrName>style.visibility</p:attrName>
                                        </p:attrNameLst>
                                      </p:cBhvr>
                                      <p:to>
                                        <p:strVal val="visible"/>
                                      </p:to>
                                    </p:set>
                                    <p:anim calcmode="lin" valueType="num">
                                      <p:cBhvr additive="base">
                                        <p:cTn id="87" dur="500" fill="hold"/>
                                        <p:tgtEl>
                                          <p:spTgt spid="7">
                                            <p:txEl>
                                              <p:pRg st="11" end="11"/>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7">
                                            <p:txEl>
                                              <p:pRg st="11" end="11"/>
                                            </p:txEl>
                                          </p:spTgt>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7">
                                            <p:txEl>
                                              <p:pRg st="14" end="14"/>
                                            </p:txEl>
                                          </p:spTgt>
                                        </p:tgtEl>
                                        <p:attrNameLst>
                                          <p:attrName>style.visibility</p:attrName>
                                        </p:attrNameLst>
                                      </p:cBhvr>
                                      <p:to>
                                        <p:strVal val="visible"/>
                                      </p:to>
                                    </p:set>
                                    <p:anim calcmode="lin" valueType="num">
                                      <p:cBhvr additive="base">
                                        <p:cTn id="91" dur="500" fill="hold"/>
                                        <p:tgtEl>
                                          <p:spTgt spid="7">
                                            <p:txEl>
                                              <p:pRg st="14" end="14"/>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7">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2054"/>
                                        </p:tgtEl>
                                        <p:attrNameLst>
                                          <p:attrName>style.visibility</p:attrName>
                                        </p:attrNameLst>
                                      </p:cBhvr>
                                      <p:to>
                                        <p:strVal val="visible"/>
                                      </p:to>
                                    </p:set>
                                    <p:anim calcmode="lin" valueType="num">
                                      <p:cBhvr additive="base">
                                        <p:cTn id="97" dur="500" fill="hold"/>
                                        <p:tgtEl>
                                          <p:spTgt spid="2054"/>
                                        </p:tgtEl>
                                        <p:attrNameLst>
                                          <p:attrName>ppt_x</p:attrName>
                                        </p:attrNameLst>
                                      </p:cBhvr>
                                      <p:tavLst>
                                        <p:tav tm="0">
                                          <p:val>
                                            <p:strVal val="#ppt_x"/>
                                          </p:val>
                                        </p:tav>
                                        <p:tav tm="100000">
                                          <p:val>
                                            <p:strVal val="#ppt_x"/>
                                          </p:val>
                                        </p:tav>
                                      </p:tavLst>
                                    </p:anim>
                                    <p:anim calcmode="lin" valueType="num">
                                      <p:cBhvr additive="base">
                                        <p:cTn id="98" dur="500" fill="hold"/>
                                        <p:tgtEl>
                                          <p:spTgt spid="2054"/>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nodeType="clickEffect">
                                  <p:stCondLst>
                                    <p:cond delay="0"/>
                                  </p:stCondLst>
                                  <p:childTnLst>
                                    <p:set>
                                      <p:cBhvr>
                                        <p:cTn id="102" dur="1" fill="hold">
                                          <p:stCondLst>
                                            <p:cond delay="0"/>
                                          </p:stCondLst>
                                        </p:cTn>
                                        <p:tgtEl>
                                          <p:spTgt spid="5"/>
                                        </p:tgtEl>
                                        <p:attrNameLst>
                                          <p:attrName>style.visibility</p:attrName>
                                        </p:attrNameLst>
                                      </p:cBhvr>
                                      <p:to>
                                        <p:strVal val="visible"/>
                                      </p:to>
                                    </p:set>
                                    <p:anim calcmode="lin" valueType="num">
                                      <p:cBhvr additive="base">
                                        <p:cTn id="103" dur="500" fill="hold"/>
                                        <p:tgtEl>
                                          <p:spTgt spid="5"/>
                                        </p:tgtEl>
                                        <p:attrNameLst>
                                          <p:attrName>ppt_x</p:attrName>
                                        </p:attrNameLst>
                                      </p:cBhvr>
                                      <p:tavLst>
                                        <p:tav tm="0">
                                          <p:val>
                                            <p:strVal val="#ppt_x"/>
                                          </p:val>
                                        </p:tav>
                                        <p:tav tm="100000">
                                          <p:val>
                                            <p:strVal val="#ppt_x"/>
                                          </p:val>
                                        </p:tav>
                                      </p:tavLst>
                                    </p:anim>
                                    <p:anim calcmode="lin" valueType="num">
                                      <p:cBhvr additive="base">
                                        <p:cTn id="10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57B19D59-4888-456D-A74E-168044F0686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37295" y="3921315"/>
            <a:ext cx="3015860" cy="2584260"/>
          </a:xfrm>
        </p:spPr>
      </p:pic>
      <p:pic>
        <p:nvPicPr>
          <p:cNvPr id="9" name="Billede 8">
            <a:extLst>
              <a:ext uri="{FF2B5EF4-FFF2-40B4-BE49-F238E27FC236}">
                <a16:creationId xmlns:a16="http://schemas.microsoft.com/office/drawing/2014/main" id="{07637E26-C0F8-46D3-BC0E-D9DB7E0D02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042" y="2824932"/>
            <a:ext cx="3373586" cy="666489"/>
          </a:xfrm>
          <a:prstGeom prst="rect">
            <a:avLst/>
          </a:prstGeom>
        </p:spPr>
      </p:pic>
      <p:pic>
        <p:nvPicPr>
          <p:cNvPr id="23" name="Billede 22">
            <a:extLst>
              <a:ext uri="{FF2B5EF4-FFF2-40B4-BE49-F238E27FC236}">
                <a16:creationId xmlns:a16="http://schemas.microsoft.com/office/drawing/2014/main" id="{4C065197-5A39-452B-A914-3EDD340387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6025" y="398097"/>
            <a:ext cx="2277333" cy="1703385"/>
          </a:xfrm>
          <a:prstGeom prst="rect">
            <a:avLst/>
          </a:prstGeom>
        </p:spPr>
      </p:pic>
      <p:pic>
        <p:nvPicPr>
          <p:cNvPr id="26" name="Billede 25">
            <a:extLst>
              <a:ext uri="{FF2B5EF4-FFF2-40B4-BE49-F238E27FC236}">
                <a16:creationId xmlns:a16="http://schemas.microsoft.com/office/drawing/2014/main" id="{28576ECD-8484-49FF-BCBF-E2DE9A37C0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09921" y="5713653"/>
            <a:ext cx="3410993" cy="981179"/>
          </a:xfrm>
          <a:prstGeom prst="rect">
            <a:avLst/>
          </a:prstGeom>
        </p:spPr>
      </p:pic>
      <p:pic>
        <p:nvPicPr>
          <p:cNvPr id="29" name="Billede 28">
            <a:extLst>
              <a:ext uri="{FF2B5EF4-FFF2-40B4-BE49-F238E27FC236}">
                <a16:creationId xmlns:a16="http://schemas.microsoft.com/office/drawing/2014/main" id="{C70429BB-965B-49CA-BE18-75F44822543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35498" b="32457"/>
          <a:stretch/>
        </p:blipFill>
        <p:spPr>
          <a:xfrm rot="20826467">
            <a:off x="8414765" y="2526802"/>
            <a:ext cx="2797621" cy="771525"/>
          </a:xfrm>
          <a:prstGeom prst="rect">
            <a:avLst/>
          </a:prstGeom>
        </p:spPr>
      </p:pic>
      <p:pic>
        <p:nvPicPr>
          <p:cNvPr id="30" name="Billede 29">
            <a:extLst>
              <a:ext uri="{FF2B5EF4-FFF2-40B4-BE49-F238E27FC236}">
                <a16:creationId xmlns:a16="http://schemas.microsoft.com/office/drawing/2014/main" id="{27F0D70F-F18F-4CAB-A841-1711360CB29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07012" y="3491421"/>
            <a:ext cx="3179963" cy="2090609"/>
          </a:xfrm>
          <a:prstGeom prst="rect">
            <a:avLst/>
          </a:prstGeom>
        </p:spPr>
      </p:pic>
      <p:sp>
        <p:nvSpPr>
          <p:cNvPr id="34" name="AutoShape 6" descr="Pringles Potato Chips Original image">
            <a:extLst>
              <a:ext uri="{FF2B5EF4-FFF2-40B4-BE49-F238E27FC236}">
                <a16:creationId xmlns:a16="http://schemas.microsoft.com/office/drawing/2014/main" id="{85DF6A70-3756-4640-B925-48FA0BB2873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36" name="Billede 35">
            <a:extLst>
              <a:ext uri="{FF2B5EF4-FFF2-40B4-BE49-F238E27FC236}">
                <a16:creationId xmlns:a16="http://schemas.microsoft.com/office/drawing/2014/main" id="{D1336CAB-095C-4BCD-B5A1-367520307AF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23103" y="3850847"/>
            <a:ext cx="955223" cy="2725195"/>
          </a:xfrm>
          <a:prstGeom prst="rect">
            <a:avLst/>
          </a:prstGeom>
        </p:spPr>
      </p:pic>
      <p:pic>
        <p:nvPicPr>
          <p:cNvPr id="15" name="Picture 4" descr="D:\Billeder\untitled.bmp">
            <a:extLst>
              <a:ext uri="{FF2B5EF4-FFF2-40B4-BE49-F238E27FC236}">
                <a16:creationId xmlns:a16="http://schemas.microsoft.com/office/drawing/2014/main" id="{398A2734-B7D4-4DAB-9A9F-B979867A5136}"/>
              </a:ext>
            </a:extLst>
          </p:cNvPr>
          <p:cNvPicPr>
            <a:picLocks noChangeAspect="1" noChangeArrowheads="1"/>
          </p:cNvPicPr>
          <p:nvPr/>
        </p:nvPicPr>
        <p:blipFill>
          <a:blip r:embed="rId9" cstate="print"/>
          <a:srcRect/>
          <a:stretch>
            <a:fillRect/>
          </a:stretch>
        </p:blipFill>
        <p:spPr bwMode="auto">
          <a:xfrm>
            <a:off x="11026067" y="3160451"/>
            <a:ext cx="1162484" cy="3697550"/>
          </a:xfrm>
          <a:prstGeom prst="rect">
            <a:avLst/>
          </a:prstGeom>
          <a:noFill/>
        </p:spPr>
      </p:pic>
      <p:pic>
        <p:nvPicPr>
          <p:cNvPr id="1026" name="Picture 2" descr="TUC kiks 100gr forskellige varianter fra Bulgarien - Bulgarien, Ny - engros  platform | Merkandi B2B">
            <a:extLst>
              <a:ext uri="{FF2B5EF4-FFF2-40B4-BE49-F238E27FC236}">
                <a16:creationId xmlns:a16="http://schemas.microsoft.com/office/drawing/2014/main" id="{2EDD64D2-B518-DD12-B92A-961EC9FC457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63956" y="416305"/>
            <a:ext cx="3543190" cy="16387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plev lækkerheden ved After Eight - den perfekte kombination af chokolade  og frisk mynte. Forkæl dine sanser hos SlikWorld.">
            <a:extLst>
              <a:ext uri="{FF2B5EF4-FFF2-40B4-BE49-F238E27FC236}">
                <a16:creationId xmlns:a16="http://schemas.microsoft.com/office/drawing/2014/main" id="{6776F6D9-9A07-30FA-C97A-DCE3B9F7354A}"/>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21973" b="20806"/>
          <a:stretch/>
        </p:blipFill>
        <p:spPr bwMode="auto">
          <a:xfrm>
            <a:off x="4942400" y="2525895"/>
            <a:ext cx="2988677" cy="171017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Er makrel i tomat sundt? - Madens Verden">
            <a:extLst>
              <a:ext uri="{FF2B5EF4-FFF2-40B4-BE49-F238E27FC236}">
                <a16:creationId xmlns:a16="http://schemas.microsoft.com/office/drawing/2014/main" id="{EA3E3A18-F436-46B1-515E-44DA130CF472}"/>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r="6879" b="8988"/>
          <a:stretch/>
        </p:blipFill>
        <p:spPr bwMode="auto">
          <a:xfrm>
            <a:off x="3253155" y="238013"/>
            <a:ext cx="2438000" cy="178709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Capri Sun 0,2 l | Jagtvej Kiosken | Wolt">
            <a:extLst>
              <a:ext uri="{FF2B5EF4-FFF2-40B4-BE49-F238E27FC236}">
                <a16:creationId xmlns:a16="http://schemas.microsoft.com/office/drawing/2014/main" id="{080E6C2C-644C-BE22-3602-BD4CADD738E8}"/>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33318" t="3073" r="33786" b="2077"/>
          <a:stretch/>
        </p:blipFill>
        <p:spPr bwMode="auto">
          <a:xfrm>
            <a:off x="6412065" y="219101"/>
            <a:ext cx="1364774" cy="1993579"/>
          </a:xfrm>
          <a:prstGeom prst="rect">
            <a:avLst/>
          </a:prstGeom>
          <a:noFill/>
          <a:extLst>
            <a:ext uri="{909E8E84-426E-40DD-AFC4-6F175D3DCCD1}">
              <a14:hiddenFill xmlns:a14="http://schemas.microsoft.com/office/drawing/2010/main">
                <a:solidFill>
                  <a:srgbClr val="FFFFFF"/>
                </a:solidFill>
              </a14:hiddenFill>
            </a:ext>
          </a:extLst>
        </p:spPr>
      </p:pic>
      <p:pic>
        <p:nvPicPr>
          <p:cNvPr id="2" name="Billede 1" descr="Skipper's Pipes Original, 60 stk">
            <a:extLst>
              <a:ext uri="{FF2B5EF4-FFF2-40B4-BE49-F238E27FC236}">
                <a16:creationId xmlns:a16="http://schemas.microsoft.com/office/drawing/2014/main" id="{C93713F6-242E-D112-787F-221CA29D09C2}"/>
              </a:ext>
            </a:extLst>
          </p:cNvPr>
          <p:cNvPicPr>
            <a:picLocks noChangeAspect="1"/>
          </p:cNvPicPr>
          <p:nvPr/>
        </p:nvPicPr>
        <p:blipFill rotWithShape="1">
          <a:blip r:embed="rId14"/>
          <a:srcRect l="12" t="35149" r="-252" b="34902"/>
          <a:stretch/>
        </p:blipFill>
        <p:spPr>
          <a:xfrm rot="-1260000">
            <a:off x="4863853" y="4883169"/>
            <a:ext cx="3241404" cy="963992"/>
          </a:xfrm>
          <a:prstGeom prst="rect">
            <a:avLst/>
          </a:prstGeom>
        </p:spPr>
      </p:pic>
    </p:spTree>
    <p:extLst>
      <p:ext uri="{BB962C8B-B14F-4D97-AF65-F5344CB8AC3E}">
        <p14:creationId xmlns:p14="http://schemas.microsoft.com/office/powerpoint/2010/main" val="3579313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FAF5C9-077E-0E66-5F67-0E967D4253AD}"/>
              </a:ext>
            </a:extLst>
          </p:cNvPr>
          <p:cNvSpPr>
            <a:spLocks noGrp="1"/>
          </p:cNvSpPr>
          <p:nvPr>
            <p:ph type="title"/>
          </p:nvPr>
        </p:nvSpPr>
        <p:spPr/>
        <p:txBody>
          <a:bodyPr>
            <a:normAutofit/>
          </a:bodyPr>
          <a:lstStyle/>
          <a:p>
            <a:r>
              <a:rPr lang="da-DK" sz="2800" b="1" dirty="0">
                <a:latin typeface="+mn-lt"/>
              </a:rPr>
              <a:t>Branding – smagssansen </a:t>
            </a:r>
          </a:p>
        </p:txBody>
      </p:sp>
      <p:sp>
        <p:nvSpPr>
          <p:cNvPr id="3" name="Pladsholder til indhold 2">
            <a:extLst>
              <a:ext uri="{FF2B5EF4-FFF2-40B4-BE49-F238E27FC236}">
                <a16:creationId xmlns:a16="http://schemas.microsoft.com/office/drawing/2014/main" id="{75AE2E5A-94F9-9699-7E2B-978C44D14D47}"/>
              </a:ext>
            </a:extLst>
          </p:cNvPr>
          <p:cNvSpPr>
            <a:spLocks noGrp="1"/>
          </p:cNvSpPr>
          <p:nvPr>
            <p:ph idx="1"/>
          </p:nvPr>
        </p:nvSpPr>
        <p:spPr>
          <a:xfrm>
            <a:off x="838200" y="1816294"/>
            <a:ext cx="10515600" cy="4351338"/>
          </a:xfrm>
        </p:spPr>
        <p:txBody>
          <a:bodyPr>
            <a:noAutofit/>
          </a:bodyPr>
          <a:lstStyle/>
          <a:p>
            <a:r>
              <a:rPr lang="da-DK" sz="1800" b="0" i="0" dirty="0">
                <a:solidFill>
                  <a:srgbClr val="000000"/>
                </a:solidFill>
                <a:effectLst/>
                <a:latin typeface="Aptos" panose="020B0004020202020204" pitchFamily="34" charset="0"/>
              </a:rPr>
              <a:t>Vil du ikke smage de nye chips fra </a:t>
            </a:r>
            <a:r>
              <a:rPr lang="da-DK" sz="1800" b="0" i="0" dirty="0" err="1">
                <a:solidFill>
                  <a:srgbClr val="000000"/>
                </a:solidFill>
                <a:effectLst/>
                <a:latin typeface="Aptos" panose="020B0004020202020204" pitchFamily="34" charset="0"/>
              </a:rPr>
              <a:t>Kim’s</a:t>
            </a:r>
            <a:r>
              <a:rPr lang="da-DK" sz="1800" b="0" i="0" dirty="0">
                <a:solidFill>
                  <a:srgbClr val="000000"/>
                </a:solidFill>
                <a:effectLst/>
                <a:latin typeface="Aptos" panose="020B0004020202020204" pitchFamily="34" charset="0"/>
              </a:rPr>
              <a:t>? lyder det. Vi kender det alle sammen: en smilende sælger rækker ud og tilbyder prøver i supermarkedet.  At det virker og får os til at tage et par pakker med, når vi nu alligevel er der, er et veldokumenteret faktum. </a:t>
            </a:r>
          </a:p>
          <a:p>
            <a:r>
              <a:rPr lang="da-DK" sz="1800" b="0" i="0" dirty="0">
                <a:solidFill>
                  <a:srgbClr val="000000"/>
                </a:solidFill>
                <a:effectLst/>
                <a:latin typeface="Aptos" panose="020B0004020202020204" pitchFamily="34" charset="0"/>
              </a:rPr>
              <a:t>Klovn – smagsprøver:  </a:t>
            </a:r>
            <a:r>
              <a:rPr lang="da-DK" sz="1800" dirty="0">
                <a:latin typeface="Aptos" panose="020B0004020202020204" pitchFamily="34" charset="0"/>
                <a:hlinkClick r:id="rId3"/>
              </a:rPr>
              <a:t>https://www.facebook.com/KlovnCitater/videos/smagspr%C3%B8ver/1566358956758642/?locale=da_DK</a:t>
            </a:r>
            <a:endParaRPr lang="da-DK" sz="1800" dirty="0">
              <a:latin typeface="Aptos" panose="020B0004020202020204" pitchFamily="34" charset="0"/>
            </a:endParaRPr>
          </a:p>
          <a:p>
            <a:r>
              <a:rPr lang="da-DK" sz="1800" dirty="0">
                <a:solidFill>
                  <a:srgbClr val="000000"/>
                </a:solidFill>
                <a:latin typeface="Aptos" panose="020B0004020202020204" pitchFamily="34" charset="0"/>
              </a:rPr>
              <a:t>E</a:t>
            </a:r>
            <a:r>
              <a:rPr lang="da-DK" sz="1800" b="0" i="0" dirty="0">
                <a:solidFill>
                  <a:srgbClr val="000000"/>
                </a:solidFill>
                <a:effectLst/>
                <a:latin typeface="Aptos" panose="020B0004020202020204" pitchFamily="34" charset="0"/>
              </a:rPr>
              <a:t>n ny, amerikansk undersøgelse, “Report on In-store Sampling </a:t>
            </a:r>
            <a:r>
              <a:rPr lang="da-DK" sz="1800" b="0" i="0" dirty="0" err="1">
                <a:solidFill>
                  <a:srgbClr val="000000"/>
                </a:solidFill>
                <a:effectLst/>
                <a:latin typeface="Aptos" panose="020B0004020202020204" pitchFamily="34" charset="0"/>
              </a:rPr>
              <a:t>Effectiveness</a:t>
            </a:r>
            <a:r>
              <a:rPr lang="da-DK" sz="1800" b="0" i="0" dirty="0">
                <a:solidFill>
                  <a:srgbClr val="000000"/>
                </a:solidFill>
                <a:effectLst/>
                <a:latin typeface="Aptos" panose="020B0004020202020204" pitchFamily="34" charset="0"/>
              </a:rPr>
              <a:t>”, viser, at smagsprøverne i butikkerne faktisk også har en positiv effekt på salget på længere sigt. Undersøgelsen viser, at uanset om der er tale om lancering af et nyt produkt, en ny variant eller et etableret brand, så stiger forbrugernes villighed til at købe produktet ikke bare på selve dagen, hvor prøven udleveres, men i en periode på helt op til 20 uger efter. Tilsvarende tyder undersøgelsens resultater på, at også varianter fra samme brand nyder godt af den øgede købslyst – også selv om det ikke var disse varianter, der blev uddelt prøver af.</a:t>
            </a:r>
            <a:r>
              <a:rPr lang="da-DK" sz="1800" dirty="0">
                <a:latin typeface="Aptos" panose="020B0004020202020204" pitchFamily="34" charset="0"/>
              </a:rPr>
              <a:t> </a:t>
            </a:r>
            <a:r>
              <a:rPr lang="da-DK" sz="1200" dirty="0">
                <a:latin typeface="Aptos" panose="020B0004020202020204" pitchFamily="34" charset="0"/>
              </a:rPr>
              <a:t>Kilde: https://markedsforing.dk/artikler/nyheder/smagsproever-virker-ogsaa-paa-laengere-sigt/</a:t>
            </a:r>
            <a:endParaRPr lang="da-DK" sz="1800" b="0" i="0" dirty="0">
              <a:solidFill>
                <a:srgbClr val="000000"/>
              </a:solidFill>
              <a:effectLst/>
              <a:latin typeface="Aptos" panose="020B0004020202020204" pitchFamily="34" charset="0"/>
            </a:endParaRPr>
          </a:p>
          <a:p>
            <a:r>
              <a:rPr lang="da-DK" sz="1800" dirty="0">
                <a:latin typeface="Aptos" panose="020B0004020202020204" pitchFamily="34" charset="0"/>
              </a:rPr>
              <a:t>Men hvad med anmeldelser fra andre – er du villig til at tage deres ord for det, eller køber du selv produktet for at finde ud af, om det er lige så godt eller skidt, som de nu siger? </a:t>
            </a:r>
          </a:p>
          <a:p>
            <a:r>
              <a:rPr lang="da-DK" sz="1800" dirty="0">
                <a:latin typeface="Aptos" panose="020B0004020202020204" pitchFamily="34" charset="0"/>
              </a:rPr>
              <a:t>Dubai chokolade - </a:t>
            </a:r>
            <a:r>
              <a:rPr lang="da-DK" sz="1800" dirty="0">
                <a:latin typeface="Aptos" panose="020B0004020202020204" pitchFamily="34" charset="0"/>
                <a:hlinkClick r:id="rId4"/>
              </a:rPr>
              <a:t>https://www.tiktok.com/@normaldanmark/video/7479902391589014806</a:t>
            </a:r>
          </a:p>
          <a:p>
            <a:r>
              <a:rPr lang="da-DK" sz="1800" dirty="0">
                <a:latin typeface="Aptos" panose="020B0004020202020204" pitchFamily="34" charset="0"/>
              </a:rPr>
              <a:t>Dubai sodavand - </a:t>
            </a:r>
            <a:r>
              <a:rPr lang="da-DK" sz="1800" dirty="0">
                <a:latin typeface="Aptos" panose="020B0004020202020204" pitchFamily="34" charset="0"/>
                <a:hlinkClick r:id="rId4"/>
              </a:rPr>
              <a:t>https://www.tiktok.com/@normaldanmark/video/7481657438123461910</a:t>
            </a:r>
            <a:endParaRPr lang="da-DK" sz="1800" dirty="0">
              <a:latin typeface="Aptos" panose="020B0004020202020204" pitchFamily="34" charset="0"/>
            </a:endParaRPr>
          </a:p>
          <a:p>
            <a:endParaRPr lang="da-DK" sz="1800" dirty="0">
              <a:latin typeface="Aptos" panose="020B0004020202020204" pitchFamily="34" charset="0"/>
              <a:hlinkClick r:id="rId4"/>
            </a:endParaRPr>
          </a:p>
          <a:p>
            <a:endParaRPr lang="da-DK" sz="1800" dirty="0">
              <a:latin typeface="Aptos" panose="020B0004020202020204" pitchFamily="34" charset="0"/>
              <a:hlinkClick r:id="rId4"/>
            </a:endParaRPr>
          </a:p>
          <a:p>
            <a:endParaRPr lang="da-DK" sz="1800" dirty="0">
              <a:latin typeface="Aptos" panose="020B0004020202020204" pitchFamily="34" charset="0"/>
            </a:endParaRPr>
          </a:p>
        </p:txBody>
      </p:sp>
      <p:pic>
        <p:nvPicPr>
          <p:cNvPr id="8194" name="Picture 2" descr="Her er vores dom over Dubai Chokolade-sodavand">
            <a:extLst>
              <a:ext uri="{FF2B5EF4-FFF2-40B4-BE49-F238E27FC236}">
                <a16:creationId xmlns:a16="http://schemas.microsoft.com/office/drawing/2014/main" id="{EA169B27-DE1E-60E6-0432-6FFBB2A725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1208" y="543956"/>
            <a:ext cx="1911219" cy="1146732"/>
          </a:xfrm>
          <a:prstGeom prst="rect">
            <a:avLst/>
          </a:prstGeom>
          <a:noFill/>
          <a:extLst>
            <a:ext uri="{909E8E84-426E-40DD-AFC4-6F175D3DCCD1}">
              <a14:hiddenFill xmlns:a14="http://schemas.microsoft.com/office/drawing/2010/main">
                <a:solidFill>
                  <a:srgbClr val="FFFFFF"/>
                </a:solidFill>
              </a14:hiddenFill>
            </a:ext>
          </a:extLst>
        </p:spPr>
      </p:pic>
      <p:pic>
        <p:nvPicPr>
          <p:cNvPr id="5" name="Billede 4">
            <a:extLst>
              <a:ext uri="{FF2B5EF4-FFF2-40B4-BE49-F238E27FC236}">
                <a16:creationId xmlns:a16="http://schemas.microsoft.com/office/drawing/2014/main" id="{FC816DE9-2CC8-EF79-4725-962C1BC46068}"/>
              </a:ext>
            </a:extLst>
          </p:cNvPr>
          <p:cNvPicPr>
            <a:picLocks noChangeAspect="1"/>
          </p:cNvPicPr>
          <p:nvPr/>
        </p:nvPicPr>
        <p:blipFill>
          <a:blip r:embed="rId6"/>
          <a:srcRect l="27092" t="11292" r="37781" b="6258"/>
          <a:stretch/>
        </p:blipFill>
        <p:spPr>
          <a:xfrm>
            <a:off x="6912427" y="406037"/>
            <a:ext cx="1399590" cy="1422570"/>
          </a:xfrm>
          <a:prstGeom prst="rect">
            <a:avLst/>
          </a:prstGeom>
        </p:spPr>
      </p:pic>
      <p:sp>
        <p:nvSpPr>
          <p:cNvPr id="7" name="Tekstfelt 6">
            <a:extLst>
              <a:ext uri="{FF2B5EF4-FFF2-40B4-BE49-F238E27FC236}">
                <a16:creationId xmlns:a16="http://schemas.microsoft.com/office/drawing/2014/main" id="{B193E1D4-F53E-1BBF-D3DC-DA0FB28C4C82}"/>
              </a:ext>
            </a:extLst>
          </p:cNvPr>
          <p:cNvSpPr txBox="1"/>
          <p:nvPr/>
        </p:nvSpPr>
        <p:spPr>
          <a:xfrm>
            <a:off x="8312017" y="543956"/>
            <a:ext cx="3473320" cy="1477328"/>
          </a:xfrm>
          <a:prstGeom prst="rect">
            <a:avLst/>
          </a:prstGeom>
          <a:noFill/>
        </p:spPr>
        <p:txBody>
          <a:bodyPr wrap="square">
            <a:spAutoFit/>
          </a:bodyPr>
          <a:lstStyle/>
          <a:p>
            <a:r>
              <a:rPr lang="da-DK" dirty="0"/>
              <a:t>Manipulator – det frie valg – 13.20 – 14.00 </a:t>
            </a:r>
            <a:r>
              <a:rPr lang="da-DK" dirty="0">
                <a:hlinkClick r:id="rId7"/>
              </a:rPr>
              <a:t>https://www.dr.dk/drtv/se/manipulator_-det-frie-valg_52423</a:t>
            </a:r>
            <a:endParaRPr lang="da-DK" dirty="0"/>
          </a:p>
          <a:p>
            <a:endParaRPr lang="da-DK" dirty="0"/>
          </a:p>
        </p:txBody>
      </p:sp>
    </p:spTree>
    <p:extLst>
      <p:ext uri="{BB962C8B-B14F-4D97-AF65-F5344CB8AC3E}">
        <p14:creationId xmlns:p14="http://schemas.microsoft.com/office/powerpoint/2010/main" val="1179358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 calcmode="lin" valueType="num">
                                      <p:cBhvr additive="base">
                                        <p:cTn id="2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49FF3A-0E69-EAD4-E8D7-C42E4B8A526C}"/>
              </a:ext>
            </a:extLst>
          </p:cNvPr>
          <p:cNvSpPr>
            <a:spLocks noGrp="1"/>
          </p:cNvSpPr>
          <p:nvPr>
            <p:ph type="title"/>
          </p:nvPr>
        </p:nvSpPr>
        <p:spPr/>
        <p:txBody>
          <a:bodyPr>
            <a:normAutofit/>
          </a:bodyPr>
          <a:lstStyle/>
          <a:p>
            <a:r>
              <a:rPr lang="da-DK" sz="2800" b="1" dirty="0">
                <a:latin typeface="+mn-lt"/>
              </a:rPr>
              <a:t>Branding – duftesansen </a:t>
            </a:r>
          </a:p>
        </p:txBody>
      </p:sp>
      <p:sp>
        <p:nvSpPr>
          <p:cNvPr id="3" name="Pladsholder til indhold 2">
            <a:extLst>
              <a:ext uri="{FF2B5EF4-FFF2-40B4-BE49-F238E27FC236}">
                <a16:creationId xmlns:a16="http://schemas.microsoft.com/office/drawing/2014/main" id="{5B4C5053-5922-A0F3-A49B-EE5410221B4A}"/>
              </a:ext>
            </a:extLst>
          </p:cNvPr>
          <p:cNvSpPr>
            <a:spLocks noGrp="1"/>
          </p:cNvSpPr>
          <p:nvPr>
            <p:ph idx="1"/>
          </p:nvPr>
        </p:nvSpPr>
        <p:spPr>
          <a:xfrm>
            <a:off x="838200" y="1600459"/>
            <a:ext cx="10515600" cy="4892416"/>
          </a:xfrm>
        </p:spPr>
        <p:txBody>
          <a:bodyPr>
            <a:noAutofit/>
          </a:bodyPr>
          <a:lstStyle/>
          <a:p>
            <a:pPr>
              <a:lnSpc>
                <a:spcPct val="115000"/>
              </a:lnSpc>
              <a:spcAft>
                <a:spcPts val="800"/>
              </a:spcAft>
            </a:pPr>
            <a:r>
              <a:rPr lang="da-DK" sz="1800" kern="100" dirty="0">
                <a:effectLst/>
                <a:ea typeface="Aptos" panose="020B0004020202020204" pitchFamily="34" charset="0"/>
                <a:cs typeface="Times New Roman" panose="02020603050405020304" pitchFamily="18" charset="0"/>
              </a:rPr>
              <a:t>Lugtesansen er den ældste af vores sanser. Evolutionen gjorde os i stand til at lugte, før vi kunne se og høre. Mennesket kan opfatte mere en 10.000 forskellige dufte. Kvinder kan skelne 25 procent flere dufte end mænd.</a:t>
            </a:r>
          </a:p>
          <a:p>
            <a:pPr>
              <a:lnSpc>
                <a:spcPct val="115000"/>
              </a:lnSpc>
              <a:spcAft>
                <a:spcPts val="800"/>
              </a:spcAft>
            </a:pPr>
            <a:r>
              <a:rPr lang="da-DK" sz="1800" b="0" i="0" dirty="0">
                <a:solidFill>
                  <a:srgbClr val="0D0C0D"/>
                </a:solidFill>
                <a:effectLst/>
              </a:rPr>
              <a:t>Det ligger i menneskets natur at lade sig påvirke af dufte – og det har reklameindustrien for alvor fået øjnene op for. </a:t>
            </a:r>
          </a:p>
          <a:p>
            <a:pPr>
              <a:lnSpc>
                <a:spcPct val="115000"/>
              </a:lnSpc>
              <a:spcAft>
                <a:spcPts val="800"/>
              </a:spcAft>
            </a:pPr>
            <a:r>
              <a:rPr lang="da-DK" sz="1800" b="0" i="0" dirty="0">
                <a:solidFill>
                  <a:srgbClr val="0D0C0D"/>
                </a:solidFill>
                <a:effectLst/>
              </a:rPr>
              <a:t>I New York tidoblede chokoladebutikken </a:t>
            </a:r>
            <a:r>
              <a:rPr lang="da-DK" sz="1800" b="0" i="0" dirty="0" err="1">
                <a:solidFill>
                  <a:srgbClr val="0D0C0D"/>
                </a:solidFill>
                <a:effectLst/>
              </a:rPr>
              <a:t>Hershey's</a:t>
            </a:r>
            <a:r>
              <a:rPr lang="da-DK" sz="1800" b="0" i="0" dirty="0">
                <a:solidFill>
                  <a:srgbClr val="0D0C0D"/>
                </a:solidFill>
                <a:effectLst/>
              </a:rPr>
              <a:t> deres salg ved at genskabe en kunstig duft af chokoladefabrik, længe efter selve produktionen var flyttet uden for byen.</a:t>
            </a:r>
          </a:p>
          <a:p>
            <a:pPr>
              <a:lnSpc>
                <a:spcPct val="115000"/>
              </a:lnSpc>
              <a:spcAft>
                <a:spcPts val="800"/>
              </a:spcAft>
            </a:pPr>
            <a:r>
              <a:rPr lang="da-DK" sz="1800" b="0" i="0" dirty="0">
                <a:solidFill>
                  <a:srgbClr val="0D0C0D"/>
                </a:solidFill>
                <a:effectLst/>
              </a:rPr>
              <a:t>Og kunderne køber ikke bare mere, når der dufter rigtigt, de er også villige til at betale mere for varen.</a:t>
            </a:r>
          </a:p>
          <a:p>
            <a:pPr>
              <a:lnSpc>
                <a:spcPct val="115000"/>
              </a:lnSpc>
              <a:spcAft>
                <a:spcPts val="800"/>
              </a:spcAft>
            </a:pPr>
            <a:r>
              <a:rPr lang="da-DK" sz="1800" b="0" i="0" dirty="0">
                <a:solidFill>
                  <a:srgbClr val="0D0C0D"/>
                </a:solidFill>
                <a:effectLst/>
              </a:rPr>
              <a:t>Nike lavede en undersøgelse, der viste, at folk var villige til at betale 60 kroner mere for et par sko i et lokale, der duftede godt, end for et tilsvarende par serveret uden duft</a:t>
            </a:r>
          </a:p>
          <a:p>
            <a:pPr>
              <a:lnSpc>
                <a:spcPct val="115000"/>
              </a:lnSpc>
              <a:spcAft>
                <a:spcPts val="800"/>
              </a:spcAft>
            </a:pPr>
            <a:r>
              <a:rPr lang="da-DK" sz="1800" b="0" i="0" dirty="0">
                <a:solidFill>
                  <a:srgbClr val="0D0C0D"/>
                </a:solidFill>
                <a:effectLst/>
              </a:rPr>
              <a:t>- Og det er måske ikke så mærkeligt, når man ved, at 75 procent af menneskets følelser skabes af det, vi lugter, fortæller Martin Lindstrøm.</a:t>
            </a:r>
            <a:br>
              <a:rPr lang="da-DK" sz="1800" dirty="0"/>
            </a:br>
            <a:endParaRPr lang="da-DK" sz="1800" b="0" i="0" dirty="0">
              <a:solidFill>
                <a:srgbClr val="0D0C0D"/>
              </a:solidFill>
              <a:effectLst/>
            </a:endParaRPr>
          </a:p>
          <a:p>
            <a:pPr>
              <a:buNone/>
            </a:pPr>
            <a:br>
              <a:rPr lang="da-DK" sz="1800" dirty="0"/>
            </a:br>
            <a:endParaRPr lang="da-DK" sz="1800" kern="100" dirty="0">
              <a:effectLst/>
              <a:ea typeface="Aptos" panose="020B0004020202020204" pitchFamily="34" charset="0"/>
              <a:cs typeface="Times New Roman" panose="02020603050405020304" pitchFamily="18" charset="0"/>
            </a:endParaRPr>
          </a:p>
          <a:p>
            <a:pPr algn="l" fontAlgn="base">
              <a:buNone/>
            </a:pPr>
            <a:endParaRPr lang="da-DK" sz="1800" dirty="0"/>
          </a:p>
        </p:txBody>
      </p:sp>
      <p:pic>
        <p:nvPicPr>
          <p:cNvPr id="9218" name="Picture 2" descr="HERSHEY'S KISSES Candy | Hersheyland">
            <a:extLst>
              <a:ext uri="{FF2B5EF4-FFF2-40B4-BE49-F238E27FC236}">
                <a16:creationId xmlns:a16="http://schemas.microsoft.com/office/drawing/2014/main" id="{A3C32B09-EE9A-CEE7-A555-39A2BB3C9E2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30" r="14212"/>
          <a:stretch/>
        </p:blipFill>
        <p:spPr bwMode="auto">
          <a:xfrm>
            <a:off x="10600315" y="3388201"/>
            <a:ext cx="1339758" cy="1168131"/>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Nike P-6000 Gold Sko til kvinder">
            <a:extLst>
              <a:ext uri="{FF2B5EF4-FFF2-40B4-BE49-F238E27FC236}">
                <a16:creationId xmlns:a16="http://schemas.microsoft.com/office/drawing/2014/main" id="{54431841-7A58-BFE0-F452-10D01E4B717D}"/>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foregroundMark x1="16892" y1="58277" x2="43750" y2="52703"/>
                        <a14:foregroundMark x1="43750" y1="52703" x2="62331" y2="44088"/>
                        <a14:foregroundMark x1="62331" y1="44088" x2="64865" y2="60642"/>
                        <a14:foregroundMark x1="64865" y1="60642" x2="77872" y2="59797"/>
                        <a14:foregroundMark x1="77872" y1="59797" x2="81419" y2="47973"/>
                        <a14:foregroundMark x1="81419" y1="47973" x2="75000" y2="54561"/>
                        <a14:foregroundMark x1="75000" y1="54561" x2="69764" y2="54392"/>
                        <a14:foregroundMark x1="52703" y1="45270" x2="22635" y2="57095"/>
                      </a14:backgroundRemoval>
                    </a14:imgEffect>
                  </a14:imgLayer>
                </a14:imgProps>
              </a:ext>
              <a:ext uri="{28A0092B-C50C-407E-A947-70E740481C1C}">
                <a14:useLocalDpi xmlns:a14="http://schemas.microsoft.com/office/drawing/2010/main" val="0"/>
              </a:ext>
            </a:extLst>
          </a:blip>
          <a:srcRect/>
          <a:stretch>
            <a:fillRect/>
          </a:stretch>
        </p:blipFill>
        <p:spPr bwMode="auto">
          <a:xfrm rot="20419623">
            <a:off x="10314617" y="4301964"/>
            <a:ext cx="1911155" cy="1911155"/>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82E0EA35-CB51-4B41-8D59-D61269B1A325}"/>
              </a:ext>
            </a:extLst>
          </p:cNvPr>
          <p:cNvSpPr txBox="1"/>
          <p:nvPr/>
        </p:nvSpPr>
        <p:spPr>
          <a:xfrm>
            <a:off x="5719666" y="521922"/>
            <a:ext cx="6298164" cy="646331"/>
          </a:xfrm>
          <a:prstGeom prst="rect">
            <a:avLst/>
          </a:prstGeom>
          <a:noFill/>
        </p:spPr>
        <p:txBody>
          <a:bodyPr wrap="square">
            <a:spAutoFit/>
          </a:bodyPr>
          <a:lstStyle/>
          <a:p>
            <a:r>
              <a:rPr lang="da-DK" dirty="0"/>
              <a:t>Manipulator – det frie valg – 4.20 – 6.50: </a:t>
            </a:r>
            <a:r>
              <a:rPr lang="da-DK" dirty="0">
                <a:hlinkClick r:id="rId5"/>
              </a:rPr>
              <a:t>https://www.dr.dk/drtv/se/manipulator_-det-frie-valg_52423</a:t>
            </a:r>
            <a:endParaRPr lang="da-DK" dirty="0"/>
          </a:p>
        </p:txBody>
      </p:sp>
      <p:sp>
        <p:nvSpPr>
          <p:cNvPr id="7" name="Tekstfelt 6">
            <a:extLst>
              <a:ext uri="{FF2B5EF4-FFF2-40B4-BE49-F238E27FC236}">
                <a16:creationId xmlns:a16="http://schemas.microsoft.com/office/drawing/2014/main" id="{6C17058E-A1DB-DD70-DFF8-77894D00BB00}"/>
              </a:ext>
            </a:extLst>
          </p:cNvPr>
          <p:cNvSpPr txBox="1"/>
          <p:nvPr/>
        </p:nvSpPr>
        <p:spPr>
          <a:xfrm>
            <a:off x="5693229" y="1395348"/>
            <a:ext cx="6246844" cy="3608680"/>
          </a:xfrm>
          <a:prstGeom prst="rect">
            <a:avLst/>
          </a:prstGeom>
          <a:solidFill>
            <a:schemeClr val="bg1"/>
          </a:solidFill>
        </p:spPr>
        <p:txBody>
          <a:bodyPr wrap="square">
            <a:spAutoFit/>
          </a:bodyPr>
          <a:lstStyle/>
          <a:p>
            <a:pPr algn="l">
              <a:lnSpc>
                <a:spcPts val="2100"/>
              </a:lnSpc>
              <a:buNone/>
            </a:pPr>
            <a:r>
              <a:rPr lang="da-DK" b="0" i="0" dirty="0">
                <a:solidFill>
                  <a:srgbClr val="1F1F1F"/>
                </a:solidFill>
                <a:effectLst/>
              </a:rPr>
              <a:t>Forbrugerombudsmanden udtalte generelt, at </a:t>
            </a:r>
            <a:r>
              <a:rPr lang="da-DK" b="0" i="0" dirty="0">
                <a:solidFill>
                  <a:srgbClr val="040C28"/>
                </a:solidFill>
                <a:effectLst/>
              </a:rPr>
              <a:t>duftmarketing er betænkelig, såfremt duftpåvirkningerne anvendes til at vildlede forbrugerne</a:t>
            </a:r>
            <a:r>
              <a:rPr lang="da-DK" b="0" i="0" dirty="0">
                <a:solidFill>
                  <a:srgbClr val="1F1F1F"/>
                </a:solidFill>
                <a:effectLst/>
              </a:rPr>
              <a:t>. Brug af dufte, der understreger eller illustrerer et produkts egenskaber kan imidlertid ikke generelt siges at være i strid med god markedsføringsskik.</a:t>
            </a:r>
            <a:r>
              <a:rPr lang="da-DK" dirty="0">
                <a:solidFill>
                  <a:srgbClr val="1F1F1F"/>
                </a:solidFill>
              </a:rPr>
              <a:t> (</a:t>
            </a:r>
            <a:r>
              <a:rPr lang="da-DK" b="0" i="0" dirty="0">
                <a:solidFill>
                  <a:srgbClr val="1F1F1F"/>
                </a:solidFill>
                <a:effectLst/>
              </a:rPr>
              <a:t>2004) </a:t>
            </a:r>
          </a:p>
          <a:p>
            <a:pPr algn="l">
              <a:lnSpc>
                <a:spcPts val="2100"/>
              </a:lnSpc>
              <a:buNone/>
            </a:pPr>
            <a:endParaRPr lang="da-DK" dirty="0">
              <a:solidFill>
                <a:srgbClr val="1F1F1F"/>
              </a:solidFill>
            </a:endParaRPr>
          </a:p>
          <a:p>
            <a:pPr>
              <a:lnSpc>
                <a:spcPts val="2100"/>
              </a:lnSpc>
            </a:pPr>
            <a:r>
              <a:rPr lang="da-DK" b="0" i="0" dirty="0">
                <a:solidFill>
                  <a:srgbClr val="1F1F1F"/>
                </a:solidFill>
                <a:effectLst/>
              </a:rPr>
              <a:t>Læs mere her: </a:t>
            </a:r>
            <a:r>
              <a:rPr lang="da-DK" dirty="0">
                <a:hlinkClick r:id="rId6"/>
              </a:rPr>
              <a:t>Dufte sælger – men de skal helst gøre det diskret | Ingeniøren</a:t>
            </a:r>
            <a:endParaRPr lang="da-DK" dirty="0"/>
          </a:p>
          <a:p>
            <a:pPr>
              <a:lnSpc>
                <a:spcPts val="2100"/>
              </a:lnSpc>
            </a:pPr>
            <a:endParaRPr lang="da-DK" b="0" i="0" dirty="0">
              <a:solidFill>
                <a:srgbClr val="1F1F1F"/>
              </a:solidFill>
              <a:effectLst/>
            </a:endParaRPr>
          </a:p>
          <a:p>
            <a:pPr>
              <a:lnSpc>
                <a:spcPts val="2100"/>
              </a:lnSpc>
            </a:pPr>
            <a:r>
              <a:rPr lang="da-DK" dirty="0">
                <a:solidFill>
                  <a:srgbClr val="1F1F1F"/>
                </a:solidFill>
              </a:rPr>
              <a:t>”Duftmaskiner” i butikken: </a:t>
            </a:r>
            <a:r>
              <a:rPr lang="en-US" dirty="0">
                <a:hlinkClick r:id="rId7"/>
              </a:rPr>
              <a:t>Brooklyn supermarket using smells to boost sales</a:t>
            </a:r>
            <a:endParaRPr lang="da-DK" b="0" i="0" dirty="0">
              <a:solidFill>
                <a:srgbClr val="1F1F1F"/>
              </a:solidFill>
              <a:effectLst/>
            </a:endParaRPr>
          </a:p>
          <a:p>
            <a:pPr>
              <a:buNone/>
            </a:pPr>
            <a:br>
              <a:rPr lang="da-DK" b="0" i="0" u="none" strike="noStrike" dirty="0">
                <a:solidFill>
                  <a:srgbClr val="1F1F1F"/>
                </a:solidFill>
                <a:effectLst/>
                <a:latin typeface="Arial" panose="020B0604020202020204" pitchFamily="34" charset="0"/>
                <a:hlinkClick r:id="rId8"/>
              </a:rPr>
            </a:br>
            <a:endParaRPr lang="da-DK" dirty="0"/>
          </a:p>
        </p:txBody>
      </p:sp>
    </p:spTree>
    <p:extLst>
      <p:ext uri="{BB962C8B-B14F-4D97-AF65-F5344CB8AC3E}">
        <p14:creationId xmlns:p14="http://schemas.microsoft.com/office/powerpoint/2010/main" val="3117781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3DCE39-4875-B7BA-BA3C-E21BAC18EDF7}"/>
              </a:ext>
            </a:extLst>
          </p:cNvPr>
          <p:cNvSpPr>
            <a:spLocks noGrp="1"/>
          </p:cNvSpPr>
          <p:nvPr>
            <p:ph type="title"/>
          </p:nvPr>
        </p:nvSpPr>
        <p:spPr>
          <a:xfrm>
            <a:off x="838200" y="383786"/>
            <a:ext cx="10515600" cy="1325563"/>
          </a:xfrm>
        </p:spPr>
        <p:txBody>
          <a:bodyPr>
            <a:normAutofit/>
          </a:bodyPr>
          <a:lstStyle/>
          <a:p>
            <a:r>
              <a:rPr lang="da-DK" sz="2800" b="1" dirty="0"/>
              <a:t>Lugtesansen er tæt knyttet til vores minder</a:t>
            </a:r>
          </a:p>
        </p:txBody>
      </p:sp>
      <p:sp>
        <p:nvSpPr>
          <p:cNvPr id="3" name="Pladsholder til indhold 2">
            <a:extLst>
              <a:ext uri="{FF2B5EF4-FFF2-40B4-BE49-F238E27FC236}">
                <a16:creationId xmlns:a16="http://schemas.microsoft.com/office/drawing/2014/main" id="{5302E492-0556-5C28-A71C-C6D1F742BF88}"/>
              </a:ext>
            </a:extLst>
          </p:cNvPr>
          <p:cNvSpPr>
            <a:spLocks noGrp="1"/>
          </p:cNvSpPr>
          <p:nvPr>
            <p:ph idx="1"/>
          </p:nvPr>
        </p:nvSpPr>
        <p:spPr>
          <a:xfrm>
            <a:off x="838200" y="1788302"/>
            <a:ext cx="9602755" cy="5582882"/>
          </a:xfrm>
        </p:spPr>
        <p:txBody>
          <a:bodyPr>
            <a:normAutofit fontScale="92500" lnSpcReduction="20000"/>
          </a:bodyPr>
          <a:lstStyle/>
          <a:p>
            <a:r>
              <a:rPr lang="da-DK" sz="1900" dirty="0">
                <a:latin typeface="Aptos" panose="020B0004020202020204" pitchFamily="34" charset="0"/>
              </a:rPr>
              <a:t>I modsætning til de fire øvrige sanser – altså </a:t>
            </a:r>
            <a:r>
              <a:rPr lang="da-DK" sz="1900" dirty="0">
                <a:solidFill>
                  <a:srgbClr val="000000"/>
                </a:solidFill>
                <a:latin typeface="Aptos" panose="020B0004020202020204" pitchFamily="34" charset="0"/>
              </a:rPr>
              <a:t>f</a:t>
            </a:r>
            <a:r>
              <a:rPr lang="da-DK" sz="1900" b="0" i="0" dirty="0">
                <a:solidFill>
                  <a:srgbClr val="000000"/>
                </a:solidFill>
                <a:effectLst/>
                <a:latin typeface="Aptos" panose="020B0004020202020204" pitchFamily="34" charset="0"/>
              </a:rPr>
              <a:t>ølesansen, smagssansen, hørelsen, synet – som alle skal gennem en slags censur i hjernen, hvor indtrykkene bliver sorteret efter, om det kræver en handling fra os med det samme eller ej, har lugtesansen anderledes ”fri adgang”.</a:t>
            </a:r>
          </a:p>
          <a:p>
            <a:endParaRPr lang="da-DK" sz="1900" dirty="0">
              <a:solidFill>
                <a:srgbClr val="000000"/>
              </a:solidFill>
              <a:latin typeface="Aptos" panose="020B0004020202020204" pitchFamily="34" charset="0"/>
            </a:endParaRPr>
          </a:p>
          <a:p>
            <a:r>
              <a:rPr lang="da-DK" sz="1900" b="0" i="0" dirty="0">
                <a:solidFill>
                  <a:srgbClr val="333333"/>
                </a:solidFill>
                <a:effectLst/>
                <a:latin typeface="Aptos" panose="020B0004020202020204" pitchFamily="34" charset="0"/>
              </a:rPr>
              <a:t>Den tætte forbindelse mellem lugtesansen og hukommelsen har formentlig været en stor fordel for vores forfædre. </a:t>
            </a:r>
            <a:r>
              <a:rPr lang="da-DK" sz="1900" kern="0" dirty="0">
                <a:solidFill>
                  <a:srgbClr val="333333"/>
                </a:solidFill>
                <a:effectLst/>
                <a:latin typeface="Aptos" panose="020B0004020202020204" pitchFamily="34" charset="0"/>
                <a:ea typeface="Times New Roman" panose="02020603050405020304" pitchFamily="18" charset="0"/>
              </a:rPr>
              <a:t>Lugtesansen har været tæt forbundet med minder og erfaringer om, hvad man kan spise, og hvad man ikke kan spise. En bestemt type lugt har afholdt dem fra at spise giftige eller rådne ting. I forhold til at dufte om der har været fare på færde, har det også været en fordel at kunne skelne mellem lugten af en bjørn og en hjort.</a:t>
            </a:r>
          </a:p>
          <a:p>
            <a:endParaRPr lang="da-DK" sz="1900" kern="0" dirty="0">
              <a:solidFill>
                <a:srgbClr val="333333"/>
              </a:solidFill>
              <a:effectLst/>
              <a:latin typeface="Aptos" panose="020B0004020202020204" pitchFamily="34" charset="0"/>
              <a:ea typeface="Times New Roman" panose="02020603050405020304" pitchFamily="18" charset="0"/>
            </a:endParaRPr>
          </a:p>
          <a:p>
            <a:r>
              <a:rPr lang="da-DK" sz="1900" kern="0" dirty="0">
                <a:solidFill>
                  <a:srgbClr val="333333"/>
                </a:solidFill>
                <a:effectLst/>
                <a:latin typeface="Aptos" panose="020B0004020202020204" pitchFamily="34" charset="0"/>
                <a:ea typeface="Times New Roman" panose="02020603050405020304" pitchFamily="18" charset="0"/>
              </a:rPr>
              <a:t>Nogle lugte betyder stort set det samme for os alle sammen (især hvis de er forbundet med fare), mens vi kan reagere vidt forskelligt på andre lugte.</a:t>
            </a:r>
          </a:p>
          <a:p>
            <a:endParaRPr lang="da-DK" sz="1900" b="0" i="0" dirty="0">
              <a:solidFill>
                <a:srgbClr val="333333"/>
              </a:solidFill>
              <a:effectLst/>
              <a:latin typeface="Aptos" panose="020B0004020202020204" pitchFamily="34" charset="0"/>
            </a:endParaRPr>
          </a:p>
          <a:p>
            <a:r>
              <a:rPr lang="da-DK" sz="1900" b="0" i="0" dirty="0">
                <a:solidFill>
                  <a:srgbClr val="333333"/>
                </a:solidFill>
                <a:effectLst/>
                <a:latin typeface="Aptos" panose="020B0004020202020204" pitchFamily="34" charset="0"/>
              </a:rPr>
              <a:t>Den samme genstand kan altså lugte meget forskelligt, alt efter næsen der snuser, fordi det er individuelt, hvilke minder vi hver især forbinder med forskellige lugte. Af samme årsag er det også forskelligt, hvordan vi reagerer, når vi bliver præsenteret for lugten igen.</a:t>
            </a:r>
          </a:p>
          <a:p>
            <a:endParaRPr lang="da-DK" sz="1900" dirty="0">
              <a:solidFill>
                <a:srgbClr val="333333"/>
              </a:solidFill>
              <a:latin typeface="Aptos" panose="020B0004020202020204" pitchFamily="34" charset="0"/>
            </a:endParaRPr>
          </a:p>
          <a:p>
            <a:r>
              <a:rPr lang="da-DK" sz="1900" b="0" i="0" dirty="0">
                <a:solidFill>
                  <a:srgbClr val="333333"/>
                </a:solidFill>
                <a:effectLst/>
              </a:rPr>
              <a:t>En god flaske Tequila kan vække minder om en </a:t>
            </a:r>
            <a:r>
              <a:rPr lang="da-DK" sz="1900" dirty="0">
                <a:solidFill>
                  <a:srgbClr val="333333"/>
                </a:solidFill>
              </a:rPr>
              <a:t>spændende ferierejse til Mexico </a:t>
            </a:r>
            <a:r>
              <a:rPr lang="da-DK" sz="1900" b="0" i="0" dirty="0">
                <a:solidFill>
                  <a:srgbClr val="333333"/>
                </a:solidFill>
                <a:effectLst/>
              </a:rPr>
              <a:t>for dig, mens den giver flashbacks til opkast og tømmermænd for en anden.</a:t>
            </a:r>
          </a:p>
          <a:p>
            <a:pPr>
              <a:buNone/>
            </a:pPr>
            <a:br>
              <a:rPr lang="da-DK" sz="1000" b="0" i="0" dirty="0">
                <a:solidFill>
                  <a:srgbClr val="000000"/>
                </a:solidFill>
                <a:effectLst/>
                <a:latin typeface="Times New Roman" panose="02020603050405020304" pitchFamily="18" charset="0"/>
              </a:rPr>
            </a:br>
            <a:br>
              <a:rPr lang="da-DK" sz="1200" b="0" i="0" dirty="0">
                <a:solidFill>
                  <a:srgbClr val="000000"/>
                </a:solidFill>
                <a:effectLst/>
                <a:latin typeface="Times New Roman" panose="02020603050405020304" pitchFamily="18" charset="0"/>
              </a:rPr>
            </a:br>
            <a:endParaRPr lang="da-DK" sz="1800" dirty="0">
              <a:solidFill>
                <a:srgbClr val="000000"/>
              </a:solidFill>
            </a:endParaRPr>
          </a:p>
          <a:p>
            <a:pPr algn="l">
              <a:buNone/>
            </a:pPr>
            <a:endParaRPr lang="da-DK" b="0" i="0" dirty="0">
              <a:solidFill>
                <a:srgbClr val="000000"/>
              </a:solidFill>
              <a:effectLst/>
              <a:latin typeface="Publik"/>
            </a:endParaRPr>
          </a:p>
          <a:p>
            <a:endParaRPr lang="da-DK" dirty="0">
              <a:hlinkClick r:id="rId2"/>
            </a:endParaRPr>
          </a:p>
          <a:p>
            <a:endParaRPr lang="da-DK" dirty="0">
              <a:hlinkClick r:id="rId2"/>
            </a:endParaRPr>
          </a:p>
        </p:txBody>
      </p:sp>
      <p:pic>
        <p:nvPicPr>
          <p:cNvPr id="10244" name="Picture 4" descr="Sierra Silver Tequila">
            <a:extLst>
              <a:ext uri="{FF2B5EF4-FFF2-40B4-BE49-F238E27FC236}">
                <a16:creationId xmlns:a16="http://schemas.microsoft.com/office/drawing/2014/main" id="{EA10B4FC-D53F-F473-EE52-E5EAB6E422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04959" y="5113175"/>
            <a:ext cx="756886" cy="1645297"/>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Røg Gas - Gratis billeder på Pixabay">
            <a:extLst>
              <a:ext uri="{FF2B5EF4-FFF2-40B4-BE49-F238E27FC236}">
                <a16:creationId xmlns:a16="http://schemas.microsoft.com/office/drawing/2014/main" id="{754ECAD9-804D-08CE-01DF-A65A6D36FA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79348" y="3844114"/>
            <a:ext cx="2845837" cy="1992086"/>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Russian town besieged by hungry bears | Russia | The Guardian">
            <a:extLst>
              <a:ext uri="{FF2B5EF4-FFF2-40B4-BE49-F238E27FC236}">
                <a16:creationId xmlns:a16="http://schemas.microsoft.com/office/drawing/2014/main" id="{C0B4D45D-C593-81A8-B545-D18EFD65EC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6959" y="2385657"/>
            <a:ext cx="1256457" cy="1256457"/>
          </a:xfrm>
          <a:prstGeom prst="rect">
            <a:avLst/>
          </a:prstGeom>
          <a:noFill/>
          <a:extLst>
            <a:ext uri="{909E8E84-426E-40DD-AFC4-6F175D3DCCD1}">
              <a14:hiddenFill xmlns:a14="http://schemas.microsoft.com/office/drawing/2010/main">
                <a:solidFill>
                  <a:srgbClr val="FFFFFF"/>
                </a:solidFill>
              </a14:hiddenFill>
            </a:ext>
          </a:extLst>
        </p:spPr>
      </p:pic>
      <p:sp>
        <p:nvSpPr>
          <p:cNvPr id="6" name="Tekstfelt 5">
            <a:extLst>
              <a:ext uri="{FF2B5EF4-FFF2-40B4-BE49-F238E27FC236}">
                <a16:creationId xmlns:a16="http://schemas.microsoft.com/office/drawing/2014/main" id="{117A824C-486B-293A-646F-50A231B14B88}"/>
              </a:ext>
            </a:extLst>
          </p:cNvPr>
          <p:cNvSpPr txBox="1"/>
          <p:nvPr/>
        </p:nvSpPr>
        <p:spPr>
          <a:xfrm>
            <a:off x="7883037" y="245263"/>
            <a:ext cx="3700365" cy="1350819"/>
          </a:xfrm>
          <a:prstGeom prst="rect">
            <a:avLst/>
          </a:prstGeom>
          <a:noFill/>
        </p:spPr>
        <p:txBody>
          <a:bodyPr wrap="square">
            <a:spAutoFit/>
          </a:bodyPr>
          <a:lstStyle/>
          <a:p>
            <a:pPr>
              <a:lnSpc>
                <a:spcPct val="115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Why is smell more important than you think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markedsføring</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6"/>
              </a:rPr>
              <a:t>https://www.youtube.com/watch?v=ns_3My8xoJg</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(8.56 min.) </a:t>
            </a: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8439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anim calcmode="lin" valueType="num">
                                      <p:cBhvr additive="base">
                                        <p:cTn id="1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anim calcmode="lin" valueType="num">
                                      <p:cBhvr additive="base">
                                        <p:cTn id="1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A4F915-4C26-D3B9-E4D4-4912A36868A3}"/>
              </a:ext>
            </a:extLst>
          </p:cNvPr>
          <p:cNvSpPr>
            <a:spLocks noGrp="1"/>
          </p:cNvSpPr>
          <p:nvPr>
            <p:ph type="title"/>
          </p:nvPr>
        </p:nvSpPr>
        <p:spPr/>
        <p:txBody>
          <a:bodyPr>
            <a:normAutofit/>
          </a:bodyPr>
          <a:lstStyle/>
          <a:p>
            <a:r>
              <a:rPr lang="da-DK" sz="2800" b="1" dirty="0">
                <a:latin typeface="Aptos" panose="020B0004020202020204" pitchFamily="34" charset="0"/>
              </a:rPr>
              <a:t>Hvad husker/mindes du? </a:t>
            </a:r>
          </a:p>
        </p:txBody>
      </p:sp>
      <p:sp>
        <p:nvSpPr>
          <p:cNvPr id="3" name="Pladsholder til indhold 2">
            <a:extLst>
              <a:ext uri="{FF2B5EF4-FFF2-40B4-BE49-F238E27FC236}">
                <a16:creationId xmlns:a16="http://schemas.microsoft.com/office/drawing/2014/main" id="{C75DC3C6-88DB-6070-8CD2-3B61A83CA996}"/>
              </a:ext>
            </a:extLst>
          </p:cNvPr>
          <p:cNvSpPr>
            <a:spLocks noGrp="1"/>
          </p:cNvSpPr>
          <p:nvPr>
            <p:ph idx="1"/>
          </p:nvPr>
        </p:nvSpPr>
        <p:spPr>
          <a:xfrm>
            <a:off x="838200" y="1690688"/>
            <a:ext cx="10515600" cy="4351338"/>
          </a:xfrm>
        </p:spPr>
        <p:txBody>
          <a:bodyPr>
            <a:normAutofit fontScale="92500" lnSpcReduction="20000"/>
          </a:bodyPr>
          <a:lstStyle/>
          <a:p>
            <a:r>
              <a:rPr lang="da-DK" sz="1900" b="0" i="0" dirty="0">
                <a:solidFill>
                  <a:srgbClr val="000000"/>
                </a:solidFill>
                <a:effectLst/>
              </a:rPr>
              <a:t>Æg og bacon, gran, smøreolie, liljer eller nybagte boller. Du snuser ind og et væld af minder skylder ind over dig. Selv den svageste duft kan sætte gang i din indre film og få de skarpeste billeder fra barndommen, ferien eller det sted, du altid går forbi på vej til arbejdet, frem.</a:t>
            </a:r>
          </a:p>
          <a:p>
            <a:endParaRPr lang="da-DK" sz="1900" dirty="0">
              <a:solidFill>
                <a:srgbClr val="000000"/>
              </a:solidFill>
            </a:endParaRPr>
          </a:p>
          <a:p>
            <a:r>
              <a:rPr lang="da-DK" sz="1900" dirty="0">
                <a:solidFill>
                  <a:srgbClr val="000000"/>
                </a:solidFill>
              </a:rPr>
              <a:t>Alle vores sanser, men altså især lugtesansen, er tæt knyttet til vores minder – alene når du fx læser ordet: ”kanel”, </a:t>
            </a:r>
            <a:r>
              <a:rPr lang="da-DK" sz="1900" kern="100" dirty="0">
                <a:solidFill>
                  <a:srgbClr val="333333"/>
                </a:solidFill>
                <a:effectLst/>
                <a:ea typeface="Aptos" panose="020B0004020202020204" pitchFamily="34" charset="0"/>
                <a:cs typeface="Times New Roman" panose="02020603050405020304" pitchFamily="18" charset="0"/>
              </a:rPr>
              <a:t>så husker vi bevidst eller ubevidst mange af de forskelligartede erfaringer, vi har med kanel. Altså: Når du lugter til kanel, er der aktivitet et bestemt sted i din hjerne. Det viser sig så, at der også er aktivitet i det sted, når du læser ordet kanel. Ligesom der formentlig også vil være aktivitet i de områder af hjernen, som har at gøre med håndteringen af en kanelstang eller kanelkrukke, og i de områder, hvor du har lagret ideer om nisser, risengrød eller mormor, eller hvad du nu har af erfaringer, hvor kanel indgår.”</a:t>
            </a:r>
          </a:p>
          <a:p>
            <a:endParaRPr lang="da-DK" sz="1800" b="1" kern="100" dirty="0">
              <a:solidFill>
                <a:srgbClr val="333333"/>
              </a:solidFill>
              <a:effectLst/>
              <a:latin typeface="Aptos" panose="020B0004020202020204" pitchFamily="34" charset="0"/>
              <a:ea typeface="Aptos" panose="020B0004020202020204" pitchFamily="34" charset="0"/>
              <a:cs typeface="Times New Roman" panose="02020603050405020304" pitchFamily="18" charset="0"/>
            </a:endParaRPr>
          </a:p>
          <a:p>
            <a:endParaRPr lang="da-DK" sz="1800" b="1" kern="100" dirty="0">
              <a:solidFill>
                <a:srgbClr val="333333"/>
              </a:solidFill>
              <a:effectLst/>
              <a:latin typeface="Aptos" panose="020B0004020202020204" pitchFamily="34" charset="0"/>
              <a:ea typeface="Aptos" panose="020B0004020202020204" pitchFamily="34" charset="0"/>
              <a:cs typeface="Times New Roman" panose="02020603050405020304" pitchFamily="18" charset="0"/>
            </a:endParaRPr>
          </a:p>
          <a:p>
            <a:endParaRPr lang="da-DK" sz="1800" b="0" i="0" dirty="0">
              <a:solidFill>
                <a:srgbClr val="000000"/>
              </a:solidFill>
              <a:effectLst/>
            </a:endParaRPr>
          </a:p>
          <a:p>
            <a:endParaRPr lang="da-DK" sz="1800" b="0" i="0" dirty="0">
              <a:solidFill>
                <a:srgbClr val="000000"/>
              </a:solidFill>
              <a:effectLst/>
            </a:endParaRPr>
          </a:p>
          <a:p>
            <a:pPr>
              <a:buNone/>
            </a:pPr>
            <a:br>
              <a:rPr lang="da-DK" sz="1800" dirty="0"/>
            </a:br>
            <a:endParaRPr lang="da-DK" sz="1800" dirty="0"/>
          </a:p>
        </p:txBody>
      </p:sp>
      <p:graphicFrame>
        <p:nvGraphicFramePr>
          <p:cNvPr id="4" name="Tabel 3">
            <a:extLst>
              <a:ext uri="{FF2B5EF4-FFF2-40B4-BE49-F238E27FC236}">
                <a16:creationId xmlns:a16="http://schemas.microsoft.com/office/drawing/2014/main" id="{60338666-F14D-6149-3BC8-F8EB6FA4AA1F}"/>
              </a:ext>
            </a:extLst>
          </p:cNvPr>
          <p:cNvGraphicFramePr>
            <a:graphicFrameLocks noGrp="1"/>
          </p:cNvGraphicFramePr>
          <p:nvPr>
            <p:extLst>
              <p:ext uri="{D42A27DB-BD31-4B8C-83A1-F6EECF244321}">
                <p14:modId xmlns:p14="http://schemas.microsoft.com/office/powerpoint/2010/main" val="2174250495"/>
              </p:ext>
            </p:extLst>
          </p:nvPr>
        </p:nvGraphicFramePr>
        <p:xfrm>
          <a:off x="1112618" y="4538787"/>
          <a:ext cx="5796914" cy="1773113"/>
        </p:xfrm>
        <a:graphic>
          <a:graphicData uri="http://schemas.openxmlformats.org/drawingml/2006/table">
            <a:tbl>
              <a:tblPr firstRow="1" firstCol="1" bandRow="1">
                <a:tableStyleId>{5C22544A-7EE6-4342-B048-85BDC9FD1C3A}</a:tableStyleId>
              </a:tblPr>
              <a:tblGrid>
                <a:gridCol w="794636">
                  <a:extLst>
                    <a:ext uri="{9D8B030D-6E8A-4147-A177-3AD203B41FA5}">
                      <a16:colId xmlns:a16="http://schemas.microsoft.com/office/drawing/2014/main" val="3665899380"/>
                    </a:ext>
                  </a:extLst>
                </a:gridCol>
                <a:gridCol w="2389525">
                  <a:extLst>
                    <a:ext uri="{9D8B030D-6E8A-4147-A177-3AD203B41FA5}">
                      <a16:colId xmlns:a16="http://schemas.microsoft.com/office/drawing/2014/main" val="2017269107"/>
                    </a:ext>
                  </a:extLst>
                </a:gridCol>
                <a:gridCol w="2612753">
                  <a:extLst>
                    <a:ext uri="{9D8B030D-6E8A-4147-A177-3AD203B41FA5}">
                      <a16:colId xmlns:a16="http://schemas.microsoft.com/office/drawing/2014/main" val="1555858345"/>
                    </a:ext>
                  </a:extLst>
                </a:gridCol>
              </a:tblGrid>
              <a:tr h="190500">
                <a:tc>
                  <a:txBody>
                    <a:bodyPr/>
                    <a:lstStyle/>
                    <a:p>
                      <a:pPr fontAlgn="base">
                        <a:lnSpc>
                          <a:spcPct val="107000"/>
                        </a:lnSpc>
                        <a:spcAft>
                          <a:spcPts val="800"/>
                        </a:spcAft>
                        <a:buNone/>
                      </a:pPr>
                      <a:r>
                        <a:rPr lang="da-DK" sz="1600" kern="0" dirty="0">
                          <a:effectLst/>
                        </a:rPr>
                        <a:t>Tal på krus </a:t>
                      </a:r>
                      <a:endParaRPr lang="da-DK"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fontAlgn="base">
                        <a:lnSpc>
                          <a:spcPct val="107000"/>
                        </a:lnSpc>
                        <a:spcAft>
                          <a:spcPts val="800"/>
                        </a:spcAft>
                        <a:buNone/>
                      </a:pPr>
                      <a:r>
                        <a:rPr lang="da-DK" sz="1600" kern="0">
                          <a:effectLst/>
                        </a:rPr>
                        <a:t>Mine minder om duften </a:t>
                      </a:r>
                      <a:endParaRPr lang="da-DK"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fontAlgn="base">
                        <a:lnSpc>
                          <a:spcPct val="107000"/>
                        </a:lnSpc>
                        <a:spcAft>
                          <a:spcPts val="800"/>
                        </a:spcAft>
                        <a:buNone/>
                      </a:pPr>
                      <a:r>
                        <a:rPr lang="da-DK" sz="1600" kern="0">
                          <a:effectLst/>
                        </a:rPr>
                        <a:t>Andres minder om duften </a:t>
                      </a:r>
                      <a:endParaRPr lang="da-DK"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4193888001"/>
                  </a:ext>
                </a:extLst>
              </a:tr>
              <a:tr h="190500">
                <a:tc>
                  <a:txBody>
                    <a:bodyPr/>
                    <a:lstStyle/>
                    <a:p>
                      <a:pPr fontAlgn="base">
                        <a:lnSpc>
                          <a:spcPct val="107000"/>
                        </a:lnSpc>
                        <a:spcAft>
                          <a:spcPts val="800"/>
                        </a:spcAft>
                        <a:buNone/>
                      </a:pPr>
                      <a:r>
                        <a:rPr lang="da-DK" sz="1600" kern="0" dirty="0">
                          <a:effectLst/>
                        </a:rPr>
                        <a:t>1 </a:t>
                      </a:r>
                      <a:endParaRPr lang="da-DK"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fontAlgn="base">
                        <a:lnSpc>
                          <a:spcPct val="107000"/>
                        </a:lnSpc>
                        <a:spcAft>
                          <a:spcPts val="800"/>
                        </a:spcAft>
                        <a:buNone/>
                      </a:pPr>
                      <a:r>
                        <a:rPr lang="da-DK" sz="1600" kern="0" dirty="0">
                          <a:effectLst/>
                        </a:rPr>
                        <a:t> </a:t>
                      </a:r>
                      <a:endParaRPr lang="da-DK"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fontAlgn="base">
                        <a:lnSpc>
                          <a:spcPct val="107000"/>
                        </a:lnSpc>
                        <a:spcAft>
                          <a:spcPts val="800"/>
                        </a:spcAft>
                        <a:buNone/>
                      </a:pPr>
                      <a:r>
                        <a:rPr lang="da-DK" sz="1600" kern="0">
                          <a:effectLst/>
                        </a:rPr>
                        <a:t> </a:t>
                      </a:r>
                      <a:endParaRPr lang="da-DK"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3443230697"/>
                  </a:ext>
                </a:extLst>
              </a:tr>
              <a:tr h="190500">
                <a:tc>
                  <a:txBody>
                    <a:bodyPr/>
                    <a:lstStyle/>
                    <a:p>
                      <a:pPr fontAlgn="base">
                        <a:lnSpc>
                          <a:spcPct val="107000"/>
                        </a:lnSpc>
                        <a:spcAft>
                          <a:spcPts val="800"/>
                        </a:spcAft>
                        <a:buNone/>
                      </a:pPr>
                      <a:r>
                        <a:rPr lang="da-DK" sz="1600" kern="0" dirty="0">
                          <a:effectLst/>
                        </a:rPr>
                        <a:t>2 </a:t>
                      </a:r>
                      <a:endParaRPr lang="da-DK"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fontAlgn="base">
                        <a:lnSpc>
                          <a:spcPct val="107000"/>
                        </a:lnSpc>
                        <a:spcAft>
                          <a:spcPts val="800"/>
                        </a:spcAft>
                        <a:buNone/>
                      </a:pPr>
                      <a:r>
                        <a:rPr lang="da-DK" sz="1600" kern="0">
                          <a:effectLst/>
                        </a:rPr>
                        <a:t> </a:t>
                      </a:r>
                      <a:endParaRPr lang="da-DK"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fontAlgn="base">
                        <a:lnSpc>
                          <a:spcPct val="107000"/>
                        </a:lnSpc>
                        <a:spcAft>
                          <a:spcPts val="800"/>
                        </a:spcAft>
                        <a:buNone/>
                      </a:pPr>
                      <a:r>
                        <a:rPr lang="da-DK" sz="1600" kern="0">
                          <a:effectLst/>
                        </a:rPr>
                        <a:t> </a:t>
                      </a:r>
                      <a:endParaRPr lang="da-DK"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890380637"/>
                  </a:ext>
                </a:extLst>
              </a:tr>
              <a:tr h="190500">
                <a:tc>
                  <a:txBody>
                    <a:bodyPr/>
                    <a:lstStyle/>
                    <a:p>
                      <a:pPr fontAlgn="base">
                        <a:lnSpc>
                          <a:spcPct val="107000"/>
                        </a:lnSpc>
                        <a:spcAft>
                          <a:spcPts val="800"/>
                        </a:spcAft>
                        <a:buNone/>
                      </a:pPr>
                      <a:r>
                        <a:rPr lang="da-DK" sz="1600" kern="0" dirty="0">
                          <a:effectLst/>
                        </a:rPr>
                        <a:t>3 </a:t>
                      </a:r>
                      <a:endParaRPr lang="da-DK"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fontAlgn="base">
                        <a:lnSpc>
                          <a:spcPct val="107000"/>
                        </a:lnSpc>
                        <a:spcAft>
                          <a:spcPts val="800"/>
                        </a:spcAft>
                        <a:buNone/>
                      </a:pPr>
                      <a:r>
                        <a:rPr lang="da-DK" sz="1600" kern="0">
                          <a:effectLst/>
                        </a:rPr>
                        <a:t> </a:t>
                      </a:r>
                      <a:endParaRPr lang="da-DK"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fontAlgn="base">
                        <a:lnSpc>
                          <a:spcPct val="107000"/>
                        </a:lnSpc>
                        <a:spcAft>
                          <a:spcPts val="800"/>
                        </a:spcAft>
                        <a:buNone/>
                      </a:pPr>
                      <a:r>
                        <a:rPr lang="da-DK" sz="1600" kern="0">
                          <a:effectLst/>
                        </a:rPr>
                        <a:t> </a:t>
                      </a:r>
                      <a:endParaRPr lang="da-DK"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708972510"/>
                  </a:ext>
                </a:extLst>
              </a:tr>
              <a:tr h="190500">
                <a:tc>
                  <a:txBody>
                    <a:bodyPr/>
                    <a:lstStyle/>
                    <a:p>
                      <a:pPr fontAlgn="base">
                        <a:lnSpc>
                          <a:spcPct val="107000"/>
                        </a:lnSpc>
                        <a:spcAft>
                          <a:spcPts val="800"/>
                        </a:spcAft>
                        <a:buNone/>
                      </a:pPr>
                      <a:r>
                        <a:rPr lang="da-DK" sz="1600" kern="0" dirty="0">
                          <a:effectLst/>
                        </a:rPr>
                        <a:t>4 </a:t>
                      </a:r>
                      <a:endParaRPr lang="da-DK"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fontAlgn="base">
                        <a:lnSpc>
                          <a:spcPct val="107000"/>
                        </a:lnSpc>
                        <a:spcAft>
                          <a:spcPts val="800"/>
                        </a:spcAft>
                        <a:buNone/>
                      </a:pPr>
                      <a:r>
                        <a:rPr lang="da-DK" sz="1600" kern="0">
                          <a:effectLst/>
                        </a:rPr>
                        <a:t> </a:t>
                      </a:r>
                      <a:endParaRPr lang="da-DK"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fontAlgn="base">
                        <a:lnSpc>
                          <a:spcPct val="107000"/>
                        </a:lnSpc>
                        <a:spcAft>
                          <a:spcPts val="800"/>
                        </a:spcAft>
                        <a:buNone/>
                      </a:pPr>
                      <a:r>
                        <a:rPr lang="da-DK" sz="1600" kern="0">
                          <a:effectLst/>
                        </a:rPr>
                        <a:t> </a:t>
                      </a:r>
                      <a:endParaRPr lang="da-DK"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503560567"/>
                  </a:ext>
                </a:extLst>
              </a:tr>
              <a:tr h="190500">
                <a:tc>
                  <a:txBody>
                    <a:bodyPr/>
                    <a:lstStyle/>
                    <a:p>
                      <a:pPr fontAlgn="base">
                        <a:lnSpc>
                          <a:spcPct val="107000"/>
                        </a:lnSpc>
                        <a:spcAft>
                          <a:spcPts val="800"/>
                        </a:spcAft>
                        <a:buNone/>
                      </a:pPr>
                      <a:r>
                        <a:rPr lang="da-DK" sz="1600" kern="0" dirty="0">
                          <a:effectLst/>
                        </a:rPr>
                        <a:t>5 </a:t>
                      </a:r>
                      <a:endParaRPr lang="da-DK"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fontAlgn="base">
                        <a:lnSpc>
                          <a:spcPct val="107000"/>
                        </a:lnSpc>
                        <a:spcAft>
                          <a:spcPts val="800"/>
                        </a:spcAft>
                        <a:buNone/>
                      </a:pPr>
                      <a:r>
                        <a:rPr lang="da-DK" sz="1600" kern="0" dirty="0">
                          <a:effectLst/>
                        </a:rPr>
                        <a:t> </a:t>
                      </a:r>
                      <a:endParaRPr lang="da-DK"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fontAlgn="base">
                        <a:lnSpc>
                          <a:spcPct val="107000"/>
                        </a:lnSpc>
                        <a:spcAft>
                          <a:spcPts val="800"/>
                        </a:spcAft>
                        <a:buNone/>
                      </a:pPr>
                      <a:r>
                        <a:rPr lang="da-DK" sz="1600" kern="0" dirty="0">
                          <a:effectLst/>
                        </a:rPr>
                        <a:t> </a:t>
                      </a:r>
                      <a:endParaRPr lang="da-DK"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1065049288"/>
                  </a:ext>
                </a:extLst>
              </a:tr>
            </a:tbl>
          </a:graphicData>
        </a:graphic>
      </p:graphicFrame>
      <p:graphicFrame>
        <p:nvGraphicFramePr>
          <p:cNvPr id="5" name="Tabel 4">
            <a:extLst>
              <a:ext uri="{FF2B5EF4-FFF2-40B4-BE49-F238E27FC236}">
                <a16:creationId xmlns:a16="http://schemas.microsoft.com/office/drawing/2014/main" id="{B93028F1-F196-C53A-20D5-FEBA2C4FE8EE}"/>
              </a:ext>
            </a:extLst>
          </p:cNvPr>
          <p:cNvGraphicFramePr>
            <a:graphicFrameLocks noGrp="1"/>
          </p:cNvGraphicFramePr>
          <p:nvPr>
            <p:extLst>
              <p:ext uri="{D42A27DB-BD31-4B8C-83A1-F6EECF244321}">
                <p14:modId xmlns:p14="http://schemas.microsoft.com/office/powerpoint/2010/main" val="3059324664"/>
              </p:ext>
            </p:extLst>
          </p:nvPr>
        </p:nvGraphicFramePr>
        <p:xfrm>
          <a:off x="7121201" y="4445001"/>
          <a:ext cx="4020930" cy="2221675"/>
        </p:xfrm>
        <a:graphic>
          <a:graphicData uri="http://schemas.openxmlformats.org/drawingml/2006/table">
            <a:tbl>
              <a:tblPr firstRow="1" firstCol="1" bandRow="1">
                <a:tableStyleId>{5C22544A-7EE6-4342-B048-85BDC9FD1C3A}</a:tableStyleId>
              </a:tblPr>
              <a:tblGrid>
                <a:gridCol w="4020930">
                  <a:extLst>
                    <a:ext uri="{9D8B030D-6E8A-4147-A177-3AD203B41FA5}">
                      <a16:colId xmlns:a16="http://schemas.microsoft.com/office/drawing/2014/main" val="2095713938"/>
                    </a:ext>
                  </a:extLst>
                </a:gridCol>
              </a:tblGrid>
              <a:tr h="1551498">
                <a:tc>
                  <a:txBody>
                    <a:bodyPr/>
                    <a:lstStyle/>
                    <a:p>
                      <a:pPr>
                        <a:lnSpc>
                          <a:spcPct val="107000"/>
                        </a:lnSpc>
                        <a:spcAft>
                          <a:spcPts val="800"/>
                        </a:spcAft>
                        <a:buNone/>
                      </a:pPr>
                      <a:r>
                        <a:rPr lang="da-DK" sz="1600" kern="100" dirty="0">
                          <a:effectLst/>
                        </a:rPr>
                        <a:t>Hvilke dufte bringer minder frem hos dig? </a:t>
                      </a:r>
                    </a:p>
                    <a:p>
                      <a:pPr>
                        <a:lnSpc>
                          <a:spcPct val="107000"/>
                        </a:lnSpc>
                        <a:spcAft>
                          <a:spcPts val="800"/>
                        </a:spcAft>
                        <a:buNone/>
                      </a:pPr>
                      <a:r>
                        <a:rPr lang="da-DK" sz="1100" kern="100" dirty="0">
                          <a:effectLst/>
                        </a:rPr>
                        <a:t> </a:t>
                      </a:r>
                    </a:p>
                    <a:p>
                      <a:pPr>
                        <a:lnSpc>
                          <a:spcPct val="107000"/>
                        </a:lnSpc>
                        <a:spcAft>
                          <a:spcPts val="800"/>
                        </a:spcAft>
                        <a:buNone/>
                      </a:pPr>
                      <a:r>
                        <a:rPr lang="da-DK" sz="1100" kern="100" dirty="0">
                          <a:effectLst/>
                        </a:rPr>
                        <a:t> </a:t>
                      </a:r>
                    </a:p>
                    <a:p>
                      <a:pPr>
                        <a:lnSpc>
                          <a:spcPct val="107000"/>
                        </a:lnSpc>
                        <a:spcAft>
                          <a:spcPts val="800"/>
                        </a:spcAft>
                        <a:buNone/>
                      </a:pPr>
                      <a:r>
                        <a:rPr lang="da-DK" sz="1100" kern="100" dirty="0">
                          <a:effectLst/>
                        </a:rPr>
                        <a:t> </a:t>
                      </a:r>
                    </a:p>
                    <a:p>
                      <a:pPr>
                        <a:lnSpc>
                          <a:spcPct val="107000"/>
                        </a:lnSpc>
                        <a:spcAft>
                          <a:spcPts val="800"/>
                        </a:spcAft>
                        <a:buNone/>
                      </a:pPr>
                      <a:r>
                        <a:rPr lang="da-DK" sz="1100" kern="100" dirty="0">
                          <a:effectLst/>
                        </a:rPr>
                        <a:t> </a:t>
                      </a:r>
                    </a:p>
                    <a:p>
                      <a:pPr>
                        <a:lnSpc>
                          <a:spcPct val="107000"/>
                        </a:lnSpc>
                        <a:spcAft>
                          <a:spcPts val="800"/>
                        </a:spcAft>
                        <a:buNone/>
                      </a:pPr>
                      <a:r>
                        <a:rPr lang="da-DK" sz="1100" kern="100" dirty="0">
                          <a:effectLst/>
                        </a:rPr>
                        <a:t> </a:t>
                      </a:r>
                    </a:p>
                    <a:p>
                      <a:pPr>
                        <a:lnSpc>
                          <a:spcPct val="107000"/>
                        </a:lnSpc>
                        <a:spcAft>
                          <a:spcPts val="800"/>
                        </a:spcAft>
                        <a:buNone/>
                      </a:pPr>
                      <a:r>
                        <a:rPr lang="da-DK" sz="1100" kern="100" dirty="0">
                          <a:effectLst/>
                        </a:rPr>
                        <a:t> </a:t>
                      </a:r>
                    </a:p>
                    <a:p>
                      <a:pPr>
                        <a:lnSpc>
                          <a:spcPct val="107000"/>
                        </a:lnSpc>
                        <a:spcAft>
                          <a:spcPts val="800"/>
                        </a:spcAft>
                        <a:buNone/>
                      </a:pPr>
                      <a:r>
                        <a:rPr lang="da-DK" sz="1100" kern="100" dirty="0">
                          <a:effectLst/>
                        </a:rPr>
                        <a:t> </a:t>
                      </a:r>
                      <a:endParaRPr lang="da-DK"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7416292"/>
                  </a:ext>
                </a:extLst>
              </a:tr>
            </a:tbl>
          </a:graphicData>
        </a:graphic>
      </p:graphicFrame>
      <p:sp>
        <p:nvSpPr>
          <p:cNvPr id="6" name="Rectangle 1">
            <a:extLst>
              <a:ext uri="{FF2B5EF4-FFF2-40B4-BE49-F238E27FC236}">
                <a16:creationId xmlns:a16="http://schemas.microsoft.com/office/drawing/2014/main" id="{03201F80-CCBD-4605-9149-0E459E90F5E9}"/>
              </a:ext>
            </a:extLst>
          </p:cNvPr>
          <p:cNvSpPr>
            <a:spLocks noChangeArrowheads="1"/>
          </p:cNvSpPr>
          <p:nvPr/>
        </p:nvSpPr>
        <p:spPr bwMode="auto">
          <a:xfrm>
            <a:off x="3487738" y="290671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a-DK"/>
          </a:p>
        </p:txBody>
      </p:sp>
      <p:sp>
        <p:nvSpPr>
          <p:cNvPr id="8" name="Tekstfelt 7">
            <a:extLst>
              <a:ext uri="{FF2B5EF4-FFF2-40B4-BE49-F238E27FC236}">
                <a16:creationId xmlns:a16="http://schemas.microsoft.com/office/drawing/2014/main" id="{E579ECED-B105-13EF-2C8E-3D053E4CFC18}"/>
              </a:ext>
            </a:extLst>
          </p:cNvPr>
          <p:cNvSpPr txBox="1"/>
          <p:nvPr/>
        </p:nvSpPr>
        <p:spPr>
          <a:xfrm>
            <a:off x="6529873" y="440630"/>
            <a:ext cx="4823927" cy="923330"/>
          </a:xfrm>
          <a:prstGeom prst="rect">
            <a:avLst/>
          </a:prstGeom>
          <a:noFill/>
        </p:spPr>
        <p:txBody>
          <a:bodyPr wrap="square">
            <a:spAutoFit/>
          </a:bodyPr>
          <a:lstStyle/>
          <a:p>
            <a:r>
              <a:rPr lang="da-DK" dirty="0">
                <a:hlinkClick r:id="rId2"/>
              </a:rPr>
              <a:t>Forskere vil undersøge, hvordan vi kan sende dufte til hinanden over distancen | Nyheder | DR</a:t>
            </a:r>
            <a:endParaRPr lang="da-DK" dirty="0"/>
          </a:p>
        </p:txBody>
      </p:sp>
    </p:spTree>
    <p:extLst>
      <p:ext uri="{BB962C8B-B14F-4D97-AF65-F5344CB8AC3E}">
        <p14:creationId xmlns:p14="http://schemas.microsoft.com/office/powerpoint/2010/main" val="21520046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lede 8">
            <a:extLst>
              <a:ext uri="{FF2B5EF4-FFF2-40B4-BE49-F238E27FC236}">
                <a16:creationId xmlns:a16="http://schemas.microsoft.com/office/drawing/2014/main" id="{E374C2AA-BECC-985A-CE2D-E0966869D62D}"/>
              </a:ext>
            </a:extLst>
          </p:cNvPr>
          <p:cNvPicPr>
            <a:picLocks noChangeAspect="1"/>
          </p:cNvPicPr>
          <p:nvPr/>
        </p:nvPicPr>
        <p:blipFill>
          <a:blip r:embed="rId2"/>
          <a:srcRect l="15919" t="43265" r="69235" b="11474"/>
          <a:stretch/>
        </p:blipFill>
        <p:spPr>
          <a:xfrm>
            <a:off x="371866" y="1996077"/>
            <a:ext cx="2733868" cy="4687946"/>
          </a:xfrm>
          <a:prstGeom prst="rect">
            <a:avLst/>
          </a:prstGeom>
        </p:spPr>
      </p:pic>
      <p:pic>
        <p:nvPicPr>
          <p:cNvPr id="12290" name="Picture 2" descr="Er makrel i tomat sundt? Få svaret her">
            <a:extLst>
              <a:ext uri="{FF2B5EF4-FFF2-40B4-BE49-F238E27FC236}">
                <a16:creationId xmlns:a16="http://schemas.microsoft.com/office/drawing/2014/main" id="{134786BE-E876-3364-44D9-77707E4B24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3115" y="4057832"/>
            <a:ext cx="3277328" cy="2457996"/>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Tørret kanel stænger 50g">
            <a:extLst>
              <a:ext uri="{FF2B5EF4-FFF2-40B4-BE49-F238E27FC236}">
                <a16:creationId xmlns:a16="http://schemas.microsoft.com/office/drawing/2014/main" id="{546BB3A0-F135-D44A-17F6-8382BC14C4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76777" y="3677957"/>
            <a:ext cx="3105733" cy="3105733"/>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a:extLst>
              <a:ext uri="{FF2B5EF4-FFF2-40B4-BE49-F238E27FC236}">
                <a16:creationId xmlns:a16="http://schemas.microsoft.com/office/drawing/2014/main" id="{3D9BF580-504E-EC60-93CB-AF739D940F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10443" y="802105"/>
            <a:ext cx="1681700" cy="2367935"/>
          </a:xfrm>
          <a:prstGeom prst="rect">
            <a:avLst/>
          </a:prstGeom>
          <a:noFill/>
          <a:extLst>
            <a:ext uri="{909E8E84-426E-40DD-AFC4-6F175D3DCCD1}">
              <a14:hiddenFill xmlns:a14="http://schemas.microsoft.com/office/drawing/2010/main">
                <a:solidFill>
                  <a:srgbClr val="FFFFFF"/>
                </a:solidFill>
              </a14:hiddenFill>
            </a:ext>
          </a:extLst>
        </p:spPr>
      </p:pic>
      <p:pic>
        <p:nvPicPr>
          <p:cNvPr id="12298" name="Picture 10" descr="product image">
            <a:extLst>
              <a:ext uri="{FF2B5EF4-FFF2-40B4-BE49-F238E27FC236}">
                <a16:creationId xmlns:a16="http://schemas.microsoft.com/office/drawing/2014/main" id="{0E305A6F-700A-C820-0113-4EAD96968B7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0628" b="10703"/>
          <a:stretch/>
        </p:blipFill>
        <p:spPr bwMode="auto">
          <a:xfrm>
            <a:off x="3750331" y="416453"/>
            <a:ext cx="2401512" cy="3159248"/>
          </a:xfrm>
          <a:prstGeom prst="rect">
            <a:avLst/>
          </a:prstGeom>
          <a:noFill/>
          <a:extLst>
            <a:ext uri="{909E8E84-426E-40DD-AFC4-6F175D3DCCD1}">
              <a14:hiddenFill xmlns:a14="http://schemas.microsoft.com/office/drawing/2010/main">
                <a:solidFill>
                  <a:srgbClr val="FFFFFF"/>
                </a:solidFill>
              </a14:hiddenFill>
            </a:ext>
          </a:extLst>
        </p:spPr>
      </p:pic>
      <p:pic>
        <p:nvPicPr>
          <p:cNvPr id="12300" name="Picture 12" descr="Appelsin | Arla">
            <a:extLst>
              <a:ext uri="{FF2B5EF4-FFF2-40B4-BE49-F238E27FC236}">
                <a16:creationId xmlns:a16="http://schemas.microsoft.com/office/drawing/2014/main" id="{6BE7E5AB-7515-5088-EB6B-03DFE34422F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6762" r="19983"/>
          <a:stretch/>
        </p:blipFill>
        <p:spPr bwMode="auto">
          <a:xfrm>
            <a:off x="9022702" y="812110"/>
            <a:ext cx="2715208" cy="2559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143064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353</TotalTime>
  <Words>2579</Words>
  <Application>Microsoft Office PowerPoint</Application>
  <PresentationFormat>Widescreen</PresentationFormat>
  <Paragraphs>165</Paragraphs>
  <Slides>15</Slides>
  <Notes>2</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15</vt:i4>
      </vt:variant>
    </vt:vector>
  </HeadingPairs>
  <TitlesOfParts>
    <vt:vector size="22" baseType="lpstr">
      <vt:lpstr>Aptos</vt:lpstr>
      <vt:lpstr>Aptos Display</vt:lpstr>
      <vt:lpstr>Arial</vt:lpstr>
      <vt:lpstr>Calibri</vt:lpstr>
      <vt:lpstr>Publik</vt:lpstr>
      <vt:lpstr>Times New Roman</vt:lpstr>
      <vt:lpstr>Office-tema</vt:lpstr>
      <vt:lpstr>Markedsføring </vt:lpstr>
      <vt:lpstr>Opsamling på lektie – Martin Lindstrøm </vt:lpstr>
      <vt:lpstr>Hvad er Corporative Branding</vt:lpstr>
      <vt:lpstr>Eksempler på tre stærke brands</vt:lpstr>
      <vt:lpstr>Branding </vt:lpstr>
      <vt:lpstr>Branding - synssansen </vt:lpstr>
      <vt:lpstr>Branding – høresansen </vt:lpstr>
      <vt:lpstr>Tal til alle sanserne </vt:lpstr>
      <vt:lpstr>Branding – følesansen </vt:lpstr>
      <vt:lpstr>PowerPoint-præsentation</vt:lpstr>
      <vt:lpstr>Branding – smagssansen </vt:lpstr>
      <vt:lpstr>Branding – duftesansen </vt:lpstr>
      <vt:lpstr>Lugtesansen er tæt knyttet til vores minder</vt:lpstr>
      <vt:lpstr>Hvad husker/mindes du? </vt:lpstr>
      <vt:lpstr>PowerPoint-præsentation</vt:lpstr>
    </vt:vector>
  </TitlesOfParts>
  <Company>Skive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Ane Stine Klein Knudsen</dc:creator>
  <cp:lastModifiedBy>Ane Stine Klein Knudsen</cp:lastModifiedBy>
  <cp:revision>2</cp:revision>
  <dcterms:created xsi:type="dcterms:W3CDTF">2025-03-19T09:13:28Z</dcterms:created>
  <dcterms:modified xsi:type="dcterms:W3CDTF">2025-03-24T11:34:59Z</dcterms:modified>
</cp:coreProperties>
</file>