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307" r:id="rId3"/>
    <p:sldId id="310" r:id="rId4"/>
    <p:sldId id="311" r:id="rId5"/>
    <p:sldId id="308" r:id="rId6"/>
    <p:sldId id="315" r:id="rId7"/>
    <p:sldId id="257" r:id="rId8"/>
    <p:sldId id="259" r:id="rId9"/>
    <p:sldId id="285" r:id="rId10"/>
    <p:sldId id="260" r:id="rId11"/>
    <p:sldId id="312" r:id="rId12"/>
    <p:sldId id="314" r:id="rId13"/>
    <p:sldId id="286" r:id="rId14"/>
    <p:sldId id="287" r:id="rId15"/>
    <p:sldId id="288" r:id="rId16"/>
    <p:sldId id="289" r:id="rId17"/>
    <p:sldId id="306" r:id="rId18"/>
    <p:sldId id="313" r:id="rId19"/>
    <p:sldId id="292" r:id="rId20"/>
    <p:sldId id="297" r:id="rId21"/>
    <p:sldId id="293" r:id="rId22"/>
    <p:sldId id="298" r:id="rId23"/>
    <p:sldId id="299" r:id="rId24"/>
    <p:sldId id="301" r:id="rId25"/>
    <p:sldId id="290" r:id="rId26"/>
    <p:sldId id="258" r:id="rId27"/>
    <p:sldId id="302" r:id="rId28"/>
    <p:sldId id="303" r:id="rId29"/>
    <p:sldId id="304" r:id="rId30"/>
    <p:sldId id="305" r:id="rId31"/>
    <p:sldId id="263" r:id="rId32"/>
    <p:sldId id="294" r:id="rId33"/>
    <p:sldId id="265" r:id="rId34"/>
    <p:sldId id="300" r:id="rId35"/>
    <p:sldId id="266" r:id="rId36"/>
    <p:sldId id="261" r:id="rId3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E1BFCB-2435-4DE1-A630-5FD3210E77A6}" v="82" dt="2025-04-16T06:49:03.397"/>
    <p1510:client id="{F3FBF8FE-A611-4FC6-9797-6BB30F40FE76}" v="1" dt="2025-04-16T07:10:04.8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e Stine Klein Knudsen" userId="c52248eb-9cab-4365-9445-227c01598e35" providerId="ADAL" clId="{F3FBF8FE-A611-4FC6-9797-6BB30F40FE76}"/>
    <pc:docChg chg="custSel modSld">
      <pc:chgData name="Ane Stine Klein Knudsen" userId="c52248eb-9cab-4365-9445-227c01598e35" providerId="ADAL" clId="{F3FBF8FE-A611-4FC6-9797-6BB30F40FE76}" dt="2025-04-16T07:10:06.469" v="7" actId="27636"/>
      <pc:docMkLst>
        <pc:docMk/>
      </pc:docMkLst>
      <pc:sldChg chg="modSp mod">
        <pc:chgData name="Ane Stine Klein Knudsen" userId="c52248eb-9cab-4365-9445-227c01598e35" providerId="ADAL" clId="{F3FBF8FE-A611-4FC6-9797-6BB30F40FE76}" dt="2025-04-16T07:10:06.469" v="7" actId="27636"/>
        <pc:sldMkLst>
          <pc:docMk/>
          <pc:sldMk cId="1217110434" sldId="310"/>
        </pc:sldMkLst>
        <pc:spChg chg="mod">
          <ac:chgData name="Ane Stine Klein Knudsen" userId="c52248eb-9cab-4365-9445-227c01598e35" providerId="ADAL" clId="{F3FBF8FE-A611-4FC6-9797-6BB30F40FE76}" dt="2025-04-16T07:10:06.469" v="7" actId="27636"/>
          <ac:spMkLst>
            <pc:docMk/>
            <pc:sldMk cId="1217110434" sldId="310"/>
            <ac:spMk id="3" creationId="{A697EB70-8447-1F16-6390-A2BFE2F9362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88ED4C-9D98-4B90-BFA8-25EC59BEC907}" type="datetimeFigureOut">
              <a:rPr lang="da-DK" smtClean="0"/>
              <a:t>16-04-2025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49D93-3B1B-47AC-B8AE-60718D994DDA}" type="slidenum">
              <a:rPr lang="da-DK" smtClean="0"/>
              <a:t>‹nr.›</a:t>
            </a:fld>
            <a:endParaRPr lang="da-DK"/>
          </a:p>
        </p:txBody>
      </p:sp>
    </p:spTree>
    <p:extLst>
      <p:ext uri="{BB962C8B-B14F-4D97-AF65-F5344CB8AC3E}">
        <p14:creationId xmlns:p14="http://schemas.microsoft.com/office/powerpoint/2010/main" val="61754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0E49D93-3B1B-47AC-B8AE-60718D994DDA}" type="slidenum">
              <a:rPr lang="da-DK" smtClean="0"/>
              <a:t>6</a:t>
            </a:fld>
            <a:endParaRPr lang="da-DK"/>
          </a:p>
        </p:txBody>
      </p:sp>
    </p:spTree>
    <p:extLst>
      <p:ext uri="{BB962C8B-B14F-4D97-AF65-F5344CB8AC3E}">
        <p14:creationId xmlns:p14="http://schemas.microsoft.com/office/powerpoint/2010/main" val="1113881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1464FA-FBB4-B902-6134-869672EF528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24F22BA-BD4C-31C7-053D-07EB9787D4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3A627D0-A544-EE99-0EA4-439EDA160543}"/>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5" name="Pladsholder til sidefod 4">
            <a:extLst>
              <a:ext uri="{FF2B5EF4-FFF2-40B4-BE49-F238E27FC236}">
                <a16:creationId xmlns:a16="http://schemas.microsoft.com/office/drawing/2014/main" id="{B9F23046-9308-E69A-0F54-EB64C2D7F4B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961C0CD-8B76-B945-0958-78BE32C66374}"/>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2294101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8ED6EE-0112-3CC1-753D-E00A67BC394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A825CD6-9C04-5A6F-5460-6F01C2D4FBA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438FBD8-E0EC-8696-A94E-A486F2B0C7B9}"/>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5" name="Pladsholder til sidefod 4">
            <a:extLst>
              <a:ext uri="{FF2B5EF4-FFF2-40B4-BE49-F238E27FC236}">
                <a16:creationId xmlns:a16="http://schemas.microsoft.com/office/drawing/2014/main" id="{A114FB2D-D515-443F-D5EF-B473310E23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19FB2DC-5D9A-A13D-20A8-7FF5587FA4D7}"/>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3670565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F2A1FF-A6A2-06B7-EC62-B09ECEDC5A4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9753DFF-42FF-23ED-1133-7B9BE2B9E9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04938700-63AD-43C6-4653-74169D39C539}"/>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5" name="Pladsholder til sidefod 4">
            <a:extLst>
              <a:ext uri="{FF2B5EF4-FFF2-40B4-BE49-F238E27FC236}">
                <a16:creationId xmlns:a16="http://schemas.microsoft.com/office/drawing/2014/main" id="{2DE3988A-0EC3-0A76-4450-3354BA639AD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EABAE54-74CA-53F3-CE10-D27EE342D28E}"/>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342101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7F9778-83AB-E67E-9D0F-D46A4DD7EC7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7F333C5-6DAE-AE9F-2D9A-4EC90D9BAD9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A92D819-414C-D290-1B11-46C212E45B12}"/>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7D576E9-B161-9777-40DF-7CC965020F6D}"/>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6" name="Pladsholder til sidefod 5">
            <a:extLst>
              <a:ext uri="{FF2B5EF4-FFF2-40B4-BE49-F238E27FC236}">
                <a16:creationId xmlns:a16="http://schemas.microsoft.com/office/drawing/2014/main" id="{F82B4EBF-DF2D-B76D-8E90-7FAF1772D78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7DF59EC-4E20-7270-11EF-F5F05E880BA4}"/>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2969585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3DD997-A551-76F7-6773-D59F61B61D1C}"/>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E5616CD-4019-414F-A744-3BC392D5DA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59052D6-FA79-1B59-F633-8F1B1B9B851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3D24C3D-85DC-73CF-8D37-CC87924D4C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A30E312-A969-E78A-BD93-11CAF407A72E}"/>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26D8BB76-5E2D-C640-85A9-A7CC80AF679F}"/>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8" name="Pladsholder til sidefod 7">
            <a:extLst>
              <a:ext uri="{FF2B5EF4-FFF2-40B4-BE49-F238E27FC236}">
                <a16:creationId xmlns:a16="http://schemas.microsoft.com/office/drawing/2014/main" id="{AF020C5B-B097-DFA7-8E70-B65AC04ACD7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5543375-E8FF-FBCA-FD6C-6F752419FF1B}"/>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2220887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E81A6C-F661-6D33-8164-C1D548E326C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ADB5377A-8F2D-633B-43E2-2ED551FBFA16}"/>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4" name="Pladsholder til sidefod 3">
            <a:extLst>
              <a:ext uri="{FF2B5EF4-FFF2-40B4-BE49-F238E27FC236}">
                <a16:creationId xmlns:a16="http://schemas.microsoft.com/office/drawing/2014/main" id="{FC7393CF-AFC1-E051-6529-D3FFA13673B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D1B37199-99AC-EA45-CE1E-4F4242CEAF55}"/>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4208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6C8034A-688D-C063-947C-922B11710EDC}"/>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3" name="Pladsholder til sidefod 2">
            <a:extLst>
              <a:ext uri="{FF2B5EF4-FFF2-40B4-BE49-F238E27FC236}">
                <a16:creationId xmlns:a16="http://schemas.microsoft.com/office/drawing/2014/main" id="{387B604B-396A-51F0-506C-32191F27D3C8}"/>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D1F33FF9-579D-AE5A-FAD8-4869B6BCB4AC}"/>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4141913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26FA4A-6B79-85ED-7404-5ECA9D1C874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B01B432-C839-D7ED-0DB8-E338DFDADD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5739D3E-2158-F235-4011-2CB5B02FC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767B0E9-2E4B-E6ED-0A7F-5601A27DAAB2}"/>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6" name="Pladsholder til sidefod 5">
            <a:extLst>
              <a:ext uri="{FF2B5EF4-FFF2-40B4-BE49-F238E27FC236}">
                <a16:creationId xmlns:a16="http://schemas.microsoft.com/office/drawing/2014/main" id="{739738A4-9C81-EF4F-AC2B-BD268E90628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C70B704-02A1-C890-8F3E-C7FBE476AE73}"/>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3371330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06BE6B-5346-26CB-4244-41D0854D629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027877A-95E0-C564-7022-1BF102AA9C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5F0775E-E081-3B9E-161C-F3FC858AE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BD18ED2-C84B-0E50-CCE6-19AE58AB6E3C}"/>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6" name="Pladsholder til sidefod 5">
            <a:extLst>
              <a:ext uri="{FF2B5EF4-FFF2-40B4-BE49-F238E27FC236}">
                <a16:creationId xmlns:a16="http://schemas.microsoft.com/office/drawing/2014/main" id="{08B91996-73E0-860D-1C6B-33F07BD1EFE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B5BA5E5-E015-3D60-4BEB-943D9BCB0D28}"/>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783696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4C20AD-3BF0-E495-0130-30F0E0745CE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BC5A35D-2963-052B-66C4-E0D69B21D5A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7167B50-2BF8-9F5F-9922-A166AF126EE0}"/>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5" name="Pladsholder til sidefod 4">
            <a:extLst>
              <a:ext uri="{FF2B5EF4-FFF2-40B4-BE49-F238E27FC236}">
                <a16:creationId xmlns:a16="http://schemas.microsoft.com/office/drawing/2014/main" id="{23373058-9702-0110-9B7F-C1199351974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8B91D09-684E-CCBC-B2B9-CB79A849643C}"/>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653968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365AD19-EABB-DCCD-B3BE-23672656489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C4D1E88-D61F-A6FB-5E8A-C29A04AA218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AFEB942-204A-CF5F-A406-EC32E1195D0C}"/>
              </a:ext>
            </a:extLst>
          </p:cNvPr>
          <p:cNvSpPr>
            <a:spLocks noGrp="1"/>
          </p:cNvSpPr>
          <p:nvPr>
            <p:ph type="dt" sz="half" idx="10"/>
          </p:nvPr>
        </p:nvSpPr>
        <p:spPr/>
        <p:txBody>
          <a:bodyPr/>
          <a:lstStyle/>
          <a:p>
            <a:fld id="{C21CA06E-6724-46E3-8324-DAC60B537E64}" type="datetimeFigureOut">
              <a:rPr lang="da-DK" smtClean="0"/>
              <a:t>16-04-2025</a:t>
            </a:fld>
            <a:endParaRPr lang="da-DK"/>
          </a:p>
        </p:txBody>
      </p:sp>
      <p:sp>
        <p:nvSpPr>
          <p:cNvPr id="5" name="Pladsholder til sidefod 4">
            <a:extLst>
              <a:ext uri="{FF2B5EF4-FFF2-40B4-BE49-F238E27FC236}">
                <a16:creationId xmlns:a16="http://schemas.microsoft.com/office/drawing/2014/main" id="{E6A551E3-1B87-1686-71E9-649C163A319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DDF8FBE-181E-A92E-B632-C33F7BC76A96}"/>
              </a:ext>
            </a:extLst>
          </p:cNvPr>
          <p:cNvSpPr>
            <a:spLocks noGrp="1"/>
          </p:cNvSpPr>
          <p:nvPr>
            <p:ph type="sldNum" sz="quarter" idx="12"/>
          </p:nvPr>
        </p:nvSpPr>
        <p:spPr/>
        <p:txBody>
          <a:bodyPr/>
          <a:lstStyle/>
          <a:p>
            <a:fld id="{38C6543A-2E9D-4D33-AEB4-C93102FC7DB6}" type="slidenum">
              <a:rPr lang="da-DK" smtClean="0"/>
              <a:t>‹nr.›</a:t>
            </a:fld>
            <a:endParaRPr lang="da-DK"/>
          </a:p>
        </p:txBody>
      </p:sp>
    </p:spTree>
    <p:extLst>
      <p:ext uri="{BB962C8B-B14F-4D97-AF65-F5344CB8AC3E}">
        <p14:creationId xmlns:p14="http://schemas.microsoft.com/office/powerpoint/2010/main" val="133991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0532143-F5B8-F409-D29A-96451E11F9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238FA3F-13E4-434B-4E04-9381AB8D7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CFCDFA9-1C48-8172-5D29-48C6822B87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1CA06E-6724-46E3-8324-DAC60B537E64}" type="datetimeFigureOut">
              <a:rPr lang="da-DK" smtClean="0"/>
              <a:t>16-04-2025</a:t>
            </a:fld>
            <a:endParaRPr lang="da-DK"/>
          </a:p>
        </p:txBody>
      </p:sp>
      <p:sp>
        <p:nvSpPr>
          <p:cNvPr id="5" name="Pladsholder til sidefod 4">
            <a:extLst>
              <a:ext uri="{FF2B5EF4-FFF2-40B4-BE49-F238E27FC236}">
                <a16:creationId xmlns:a16="http://schemas.microsoft.com/office/drawing/2014/main" id="{025B9AEE-E184-8BFE-661A-22BEFD2F0E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672C2683-1D26-920B-BC06-B1B794A5A6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8C6543A-2E9D-4D33-AEB4-C93102FC7DB6}" type="slidenum">
              <a:rPr lang="da-DK" smtClean="0"/>
              <a:t>‹nr.›</a:t>
            </a:fld>
            <a:endParaRPr lang="da-DK"/>
          </a:p>
        </p:txBody>
      </p:sp>
    </p:spTree>
    <p:extLst>
      <p:ext uri="{BB962C8B-B14F-4D97-AF65-F5344CB8AC3E}">
        <p14:creationId xmlns:p14="http://schemas.microsoft.com/office/powerpoint/2010/main" val="615973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videnskab.dk/krop-sundhed/test-din-opmaerksomhed/"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hyperlink" Target="https://www.youtube.com/watch?v=GVG5AwZph-s" TargetMode="External"/><Relationship Id="rId4" Type="http://schemas.openxmlformats.org/officeDocument/2006/relationships/hyperlink" Target="https://www.youtube.com/watch?v=MK94B9VcDy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ur04.safelinks.protection.outlook.com/?url=https%3A%2F%2Fwww.youtube.com%2Fwatch%3Fv%3DYh2449t_nMw&amp;data=05%7C02%7Can%40skivecollege.dk%7Ca38a537b8cab46af5e3708dd08949a56%7Cc0321879628544838e5a9521d60b38d0%7C0%7C0%7C638676156541355909%7CUnknown%7CTWFpbGZsb3d8eyJFbXB0eU1hcGkiOnRydWUsIlYiOiIwLjAuMDAwMCIsIlAiOiJXaW4zMiIsIkFOIjoiTWFpbCIsIldUIjoyfQ%3D%3D%7C0%7C%7C%7C&amp;sdata=Vv2lA5K4D74W0JX5zFJj53Mh8mRwd3GEKmE84yJRtmw%3D&amp;reserved=0" TargetMode="External"/><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hyperlink" Target="https://www.crazygames.dk/spil/pavlov-s-dog"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hyperlink" Target="https://psykveje.systime.dk/?id=5157"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7.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jpeg"/><Relationship Id="rId18" Type="http://schemas.openxmlformats.org/officeDocument/2006/relationships/image" Target="../media/image69.jpeg"/><Relationship Id="rId3" Type="http://schemas.openxmlformats.org/officeDocument/2006/relationships/image" Target="../media/image54.jpeg"/><Relationship Id="rId21" Type="http://schemas.openxmlformats.org/officeDocument/2006/relationships/image" Target="../media/image72.jpeg"/><Relationship Id="rId7" Type="http://schemas.openxmlformats.org/officeDocument/2006/relationships/image" Target="../media/image58.jpeg"/><Relationship Id="rId12" Type="http://schemas.openxmlformats.org/officeDocument/2006/relationships/image" Target="../media/image63.jpeg"/><Relationship Id="rId17" Type="http://schemas.openxmlformats.org/officeDocument/2006/relationships/image" Target="../media/image68.jpeg"/><Relationship Id="rId2" Type="http://schemas.openxmlformats.org/officeDocument/2006/relationships/image" Target="../media/image53.png"/><Relationship Id="rId16" Type="http://schemas.openxmlformats.org/officeDocument/2006/relationships/image" Target="../media/image67.jpeg"/><Relationship Id="rId20" Type="http://schemas.openxmlformats.org/officeDocument/2006/relationships/image" Target="../media/image71.jpeg"/><Relationship Id="rId1" Type="http://schemas.openxmlformats.org/officeDocument/2006/relationships/slideLayout" Target="../slideLayouts/slideLayout2.xml"/><Relationship Id="rId6" Type="http://schemas.openxmlformats.org/officeDocument/2006/relationships/image" Target="../media/image57.jpeg"/><Relationship Id="rId11" Type="http://schemas.openxmlformats.org/officeDocument/2006/relationships/image" Target="../media/image62.jpeg"/><Relationship Id="rId24" Type="http://schemas.openxmlformats.org/officeDocument/2006/relationships/image" Target="../media/image75.jpeg"/><Relationship Id="rId5" Type="http://schemas.openxmlformats.org/officeDocument/2006/relationships/image" Target="../media/image56.jpeg"/><Relationship Id="rId15" Type="http://schemas.openxmlformats.org/officeDocument/2006/relationships/image" Target="../media/image66.jpeg"/><Relationship Id="rId23" Type="http://schemas.openxmlformats.org/officeDocument/2006/relationships/image" Target="../media/image74.jpeg"/><Relationship Id="rId10" Type="http://schemas.openxmlformats.org/officeDocument/2006/relationships/image" Target="../media/image61.jpeg"/><Relationship Id="rId19" Type="http://schemas.openxmlformats.org/officeDocument/2006/relationships/image" Target="../media/image70.jpeg"/><Relationship Id="rId4" Type="http://schemas.openxmlformats.org/officeDocument/2006/relationships/image" Target="../media/image55.jpeg"/><Relationship Id="rId9" Type="http://schemas.openxmlformats.org/officeDocument/2006/relationships/image" Target="../media/image60.jpeg"/><Relationship Id="rId14" Type="http://schemas.openxmlformats.org/officeDocument/2006/relationships/image" Target="../media/image65.jpeg"/><Relationship Id="rId22" Type="http://schemas.openxmlformats.org/officeDocument/2006/relationships/image" Target="../media/image73.jpeg"/></Relationships>
</file>

<file path=ppt/slides/_rels/slide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29.xml.rels><?xml version="1.0" encoding="UTF-8" standalone="yes"?>
<Relationships xmlns="http://schemas.openxmlformats.org/package/2006/relationships"><Relationship Id="rId3" Type="http://schemas.openxmlformats.org/officeDocument/2006/relationships/hyperlink" Target="https://psykveje.systime.dk/?id=5273" TargetMode="External"/><Relationship Id="rId2" Type="http://schemas.openxmlformats.org/officeDocument/2006/relationships/hyperlink" Target="https://psykveje.systime.dk/?id=5274" TargetMode="External"/><Relationship Id="rId1" Type="http://schemas.openxmlformats.org/officeDocument/2006/relationships/slideLayout" Target="../slideLayouts/slideLayout2.xml"/><Relationship Id="rId5" Type="http://schemas.openxmlformats.org/officeDocument/2006/relationships/image" Target="../media/image82.jpeg"/><Relationship Id="rId4" Type="http://schemas.openxmlformats.org/officeDocument/2006/relationships/image" Target="../media/image81.jpeg"/></Relationships>
</file>

<file path=ppt/slides/_rels/slide30.xml.rels><?xml version="1.0" encoding="UTF-8" standalone="yes"?>
<Relationships xmlns="http://schemas.openxmlformats.org/package/2006/relationships"><Relationship Id="rId3" Type="http://schemas.openxmlformats.org/officeDocument/2006/relationships/hyperlink" Target="https://psykveje.systime.dk/?id=5271" TargetMode="External"/><Relationship Id="rId2" Type="http://schemas.openxmlformats.org/officeDocument/2006/relationships/hyperlink" Target="https://psykveje.systime.dk/?id=5272" TargetMode="Externa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jpeg"/></Relationships>
</file>

<file path=ppt/slides/_rels/slide31.xml.rels><?xml version="1.0" encoding="UTF-8" standalone="yes"?>
<Relationships xmlns="http://schemas.openxmlformats.org/package/2006/relationships"><Relationship Id="rId2" Type="http://schemas.openxmlformats.org/officeDocument/2006/relationships/hyperlink" Target="https://psykveje.systime.dk/?id=5270#c11664"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hyperlink" Target="https://temaertilpsykologi.systime.dk/?id=154" TargetMode="External"/><Relationship Id="rId1" Type="http://schemas.openxmlformats.org/officeDocument/2006/relationships/slideLayout" Target="../slideLayouts/slideLayout2.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6D1EFC-87E6-B24D-A1F3-FD7521AB5D79}"/>
              </a:ext>
            </a:extLst>
          </p:cNvPr>
          <p:cNvSpPr>
            <a:spLocks noGrp="1"/>
          </p:cNvSpPr>
          <p:nvPr>
            <p:ph type="ctrTitle"/>
          </p:nvPr>
        </p:nvSpPr>
        <p:spPr>
          <a:xfrm>
            <a:off x="87086" y="3318478"/>
            <a:ext cx="9144000" cy="2021632"/>
          </a:xfrm>
        </p:spPr>
        <p:txBody>
          <a:bodyPr>
            <a:normAutofit fontScale="90000"/>
          </a:bodyPr>
          <a:lstStyle/>
          <a:p>
            <a:pPr marL="857250" indent="-857250">
              <a:buFont typeface="Arial" panose="020B0604020202020204" pitchFamily="34" charset="0"/>
              <a:buChar char="•"/>
            </a:pPr>
            <a:br>
              <a:rPr lang="da-DK" b="1" i="0" dirty="0">
                <a:solidFill>
                  <a:srgbClr val="333333"/>
                </a:solidFill>
                <a:effectLst/>
                <a:latin typeface="var(--font-content)"/>
              </a:rPr>
            </a:br>
            <a:br>
              <a:rPr lang="da-DK" b="1" i="0" dirty="0">
                <a:solidFill>
                  <a:srgbClr val="333333"/>
                </a:solidFill>
                <a:effectLst/>
                <a:latin typeface="var(--font-content)"/>
              </a:rPr>
            </a:br>
            <a:br>
              <a:rPr lang="da-DK" b="1" i="0" dirty="0">
                <a:solidFill>
                  <a:srgbClr val="333333"/>
                </a:solidFill>
                <a:effectLst/>
                <a:latin typeface="var(--font-content)"/>
              </a:rPr>
            </a:br>
            <a:br>
              <a:rPr lang="da-DK" b="1" i="0" dirty="0">
                <a:solidFill>
                  <a:srgbClr val="333333"/>
                </a:solidFill>
                <a:effectLst/>
                <a:latin typeface="var(--font-content)"/>
              </a:rPr>
            </a:br>
            <a:br>
              <a:rPr lang="da-DK" sz="4400" b="1" i="0" dirty="0">
                <a:solidFill>
                  <a:srgbClr val="333333"/>
                </a:solidFill>
                <a:effectLst/>
                <a:latin typeface="+mn-lt"/>
              </a:rPr>
            </a:br>
            <a:r>
              <a:rPr lang="da-DK" sz="3100" i="0" dirty="0">
                <a:solidFill>
                  <a:srgbClr val="333333"/>
                </a:solidFill>
                <a:effectLst/>
                <a:latin typeface="+mn-lt"/>
              </a:rPr>
              <a:t>- Hvad skal der til for at lære noget, og hvilke udfordringer er der forbundet med læring?</a:t>
            </a:r>
            <a:endParaRPr lang="da-DK" sz="3100" dirty="0">
              <a:latin typeface="+mn-lt"/>
            </a:endParaRPr>
          </a:p>
        </p:txBody>
      </p:sp>
      <p:sp>
        <p:nvSpPr>
          <p:cNvPr id="4" name="Tekstfelt 3">
            <a:extLst>
              <a:ext uri="{FF2B5EF4-FFF2-40B4-BE49-F238E27FC236}">
                <a16:creationId xmlns:a16="http://schemas.microsoft.com/office/drawing/2014/main" id="{77AEA142-79CB-C962-3460-7C711BA355D5}"/>
              </a:ext>
            </a:extLst>
          </p:cNvPr>
          <p:cNvSpPr txBox="1"/>
          <p:nvPr/>
        </p:nvSpPr>
        <p:spPr>
          <a:xfrm>
            <a:off x="1786996" y="3621408"/>
            <a:ext cx="4629665" cy="707886"/>
          </a:xfrm>
          <a:prstGeom prst="rect">
            <a:avLst/>
          </a:prstGeom>
          <a:noFill/>
        </p:spPr>
        <p:txBody>
          <a:bodyPr wrap="none" rtlCol="0">
            <a:spAutoFit/>
          </a:bodyPr>
          <a:lstStyle/>
          <a:p>
            <a:r>
              <a:rPr lang="da-DK" sz="4000" dirty="0"/>
              <a:t>Læring og indlæring </a:t>
            </a:r>
          </a:p>
        </p:txBody>
      </p:sp>
      <p:pic>
        <p:nvPicPr>
          <p:cNvPr id="3" name="Picture 2" descr="Billedresultat for i learn">
            <a:extLst>
              <a:ext uri="{FF2B5EF4-FFF2-40B4-BE49-F238E27FC236}">
                <a16:creationId xmlns:a16="http://schemas.microsoft.com/office/drawing/2014/main" id="{E81B61EA-55BE-6C9B-2918-214CC49810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369"/>
          <a:stretch/>
        </p:blipFill>
        <p:spPr bwMode="auto">
          <a:xfrm>
            <a:off x="1786996" y="607052"/>
            <a:ext cx="4729058" cy="2573834"/>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BBE05EA3-2249-858E-6223-8A326B165073}"/>
              </a:ext>
            </a:extLst>
          </p:cNvPr>
          <p:cNvSpPr txBox="1"/>
          <p:nvPr/>
        </p:nvSpPr>
        <p:spPr>
          <a:xfrm>
            <a:off x="7821038" y="800495"/>
            <a:ext cx="3787761" cy="2127955"/>
          </a:xfrm>
          <a:prstGeom prst="rect">
            <a:avLst/>
          </a:prstGeom>
          <a:noFill/>
          <a:ln>
            <a:solidFill>
              <a:schemeClr val="tx1"/>
            </a:solidFill>
          </a:ln>
        </p:spPr>
        <p:txBody>
          <a:bodyPr wrap="square">
            <a:spAutoFit/>
          </a:bodyPr>
          <a:lstStyle/>
          <a:p>
            <a:pPr>
              <a:lnSpc>
                <a:spcPct val="150000"/>
              </a:lnSpc>
            </a:pPr>
            <a:r>
              <a:rPr lang="da-DK" dirty="0">
                <a:effectLst/>
                <a:ea typeface="Times New Roman" panose="02020603050405020304" pitchFamily="18" charset="0"/>
                <a:cs typeface="Times New Roman" panose="02020603050405020304" pitchFamily="18" charset="0"/>
              </a:rPr>
              <a:t>Temaer til psykologi, Systime, kap. 3 (”Er vi skabt til at lære?” &amp; ”Kultur og læring”) </a:t>
            </a:r>
          </a:p>
          <a:p>
            <a:pPr>
              <a:lnSpc>
                <a:spcPct val="150000"/>
              </a:lnSpc>
            </a:pPr>
            <a:r>
              <a:rPr lang="da-DK" dirty="0">
                <a:effectLst/>
                <a:ea typeface="Times New Roman" panose="02020603050405020304" pitchFamily="18" charset="0"/>
                <a:cs typeface="Times New Roman" panose="02020603050405020304" pitchFamily="18" charset="0"/>
              </a:rPr>
              <a:t>Psykologiens veje, Systime, kap. 12 &amp; 13</a:t>
            </a:r>
          </a:p>
        </p:txBody>
      </p:sp>
    </p:spTree>
    <p:extLst>
      <p:ext uri="{BB962C8B-B14F-4D97-AF65-F5344CB8AC3E}">
        <p14:creationId xmlns:p14="http://schemas.microsoft.com/office/powerpoint/2010/main" val="407400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47A82-5A07-C6EE-7565-FAF68CDB5D15}"/>
              </a:ext>
            </a:extLst>
          </p:cNvPr>
          <p:cNvSpPr>
            <a:spLocks noGrp="1"/>
          </p:cNvSpPr>
          <p:nvPr>
            <p:ph type="title"/>
          </p:nvPr>
        </p:nvSpPr>
        <p:spPr>
          <a:xfrm>
            <a:off x="838200" y="18255"/>
            <a:ext cx="10515600" cy="1325563"/>
          </a:xfrm>
        </p:spPr>
        <p:txBody>
          <a:bodyPr>
            <a:normAutofit/>
          </a:bodyPr>
          <a:lstStyle/>
          <a:p>
            <a:r>
              <a:rPr lang="da-DK" sz="2800" b="1" dirty="0"/>
              <a:t>Hvad er læring?</a:t>
            </a:r>
          </a:p>
        </p:txBody>
      </p:sp>
      <p:sp>
        <p:nvSpPr>
          <p:cNvPr id="3" name="Pladsholder til indhold 2">
            <a:extLst>
              <a:ext uri="{FF2B5EF4-FFF2-40B4-BE49-F238E27FC236}">
                <a16:creationId xmlns:a16="http://schemas.microsoft.com/office/drawing/2014/main" id="{27CFA2B7-AF4A-C55C-5185-32BA35DFC273}"/>
              </a:ext>
            </a:extLst>
          </p:cNvPr>
          <p:cNvSpPr>
            <a:spLocks noGrp="1"/>
          </p:cNvSpPr>
          <p:nvPr>
            <p:ph idx="1"/>
          </p:nvPr>
        </p:nvSpPr>
        <p:spPr>
          <a:xfrm>
            <a:off x="838200" y="1343818"/>
            <a:ext cx="10515600" cy="4351338"/>
          </a:xfrm>
        </p:spPr>
        <p:txBody>
          <a:bodyPr>
            <a:noAutofit/>
          </a:bodyPr>
          <a:lstStyle/>
          <a:p>
            <a:pPr marL="0" indent="0" algn="l">
              <a:buNone/>
            </a:pPr>
            <a:r>
              <a:rPr lang="da-DK" sz="1800" b="0" i="0" dirty="0">
                <a:solidFill>
                  <a:srgbClr val="333333"/>
                </a:solidFill>
                <a:effectLst/>
              </a:rPr>
              <a:t>Læring er erhvervelse, forståelse og lagring af viden. Dette forudsætter, at man har velfungerende </a:t>
            </a:r>
            <a:r>
              <a:rPr lang="da-DK" sz="1800" b="0" i="1" dirty="0">
                <a:solidFill>
                  <a:srgbClr val="333333"/>
                </a:solidFill>
                <a:effectLst/>
              </a:rPr>
              <a:t>kognitive</a:t>
            </a:r>
            <a:r>
              <a:rPr lang="da-DK" sz="1800" b="0" i="0" dirty="0">
                <a:solidFill>
                  <a:srgbClr val="333333"/>
                </a:solidFill>
                <a:effectLst/>
              </a:rPr>
              <a:t> evner, og at man kan huske det, man lærer. </a:t>
            </a:r>
          </a:p>
          <a:p>
            <a:pPr marL="0" indent="0" algn="l">
              <a:buNone/>
            </a:pPr>
            <a:endParaRPr lang="da-DK" sz="1800" b="0" i="0" dirty="0">
              <a:solidFill>
                <a:srgbClr val="333333"/>
              </a:solidFill>
              <a:effectLst/>
            </a:endParaRPr>
          </a:p>
          <a:p>
            <a:pPr marL="0" indent="0" algn="l">
              <a:buNone/>
            </a:pPr>
            <a:r>
              <a:rPr lang="da-DK" sz="1800" b="0" i="0" dirty="0">
                <a:solidFill>
                  <a:srgbClr val="333333"/>
                </a:solidFill>
                <a:effectLst/>
              </a:rPr>
              <a:t>Vores kognitive evner er blandt andet: </a:t>
            </a:r>
          </a:p>
          <a:p>
            <a:pPr marL="0" indent="0" algn="l">
              <a:buNone/>
            </a:pPr>
            <a:r>
              <a:rPr lang="da-DK" sz="1800" b="0" i="0" dirty="0">
                <a:solidFill>
                  <a:srgbClr val="333333"/>
                </a:solidFill>
                <a:effectLst/>
              </a:rPr>
              <a:t>- Opmærksomhed</a:t>
            </a:r>
          </a:p>
          <a:p>
            <a:pPr marL="0" indent="0" algn="l">
              <a:buNone/>
            </a:pPr>
            <a:r>
              <a:rPr lang="da-DK" sz="1800" b="0" i="0" dirty="0">
                <a:solidFill>
                  <a:srgbClr val="333333"/>
                </a:solidFill>
                <a:effectLst/>
              </a:rPr>
              <a:t>- Perception (sanseopfattelse) og bearbejdning af indtryk</a:t>
            </a:r>
          </a:p>
          <a:p>
            <a:pPr marL="0" indent="0" algn="l">
              <a:buNone/>
            </a:pPr>
            <a:r>
              <a:rPr lang="da-DK" sz="1800" b="0" i="0" dirty="0">
                <a:solidFill>
                  <a:srgbClr val="333333"/>
                </a:solidFill>
                <a:effectLst/>
              </a:rPr>
              <a:t>- Evnen til at forstå og danne mening</a:t>
            </a:r>
          </a:p>
          <a:p>
            <a:pPr marL="0" indent="0" algn="l">
              <a:buNone/>
            </a:pPr>
            <a:r>
              <a:rPr lang="da-DK" sz="1800" b="0" i="0" dirty="0">
                <a:solidFill>
                  <a:srgbClr val="333333"/>
                </a:solidFill>
                <a:effectLst/>
              </a:rPr>
              <a:t>- Hukommelse</a:t>
            </a:r>
          </a:p>
          <a:p>
            <a:pPr marL="0" indent="0" algn="l">
              <a:buNone/>
            </a:pPr>
            <a:r>
              <a:rPr lang="da-DK" sz="1800" b="0" i="0" dirty="0">
                <a:solidFill>
                  <a:srgbClr val="333333"/>
                </a:solidFill>
                <a:effectLst/>
              </a:rPr>
              <a:t>- Intelligens og tænkning</a:t>
            </a:r>
          </a:p>
          <a:p>
            <a:pPr marL="0" indent="0" algn="l">
              <a:buNone/>
            </a:pPr>
            <a:r>
              <a:rPr lang="da-DK" sz="1800" b="0" i="0" dirty="0">
                <a:solidFill>
                  <a:srgbClr val="333333"/>
                </a:solidFill>
                <a:effectLst/>
              </a:rPr>
              <a:t>- Evnen til at regne</a:t>
            </a:r>
          </a:p>
          <a:p>
            <a:pPr marL="0" indent="0" algn="l">
              <a:buNone/>
            </a:pPr>
            <a:r>
              <a:rPr lang="da-DK" sz="1800" b="0" i="0" dirty="0">
                <a:solidFill>
                  <a:srgbClr val="333333"/>
                </a:solidFill>
                <a:effectLst/>
              </a:rPr>
              <a:t>- Evnen til at orientere sig (for eksempel at finde vej)</a:t>
            </a:r>
          </a:p>
          <a:p>
            <a:pPr marL="0" indent="0" algn="l">
              <a:buNone/>
            </a:pPr>
            <a:r>
              <a:rPr lang="da-DK" sz="1800" b="0" i="0" dirty="0">
                <a:solidFill>
                  <a:srgbClr val="333333"/>
                </a:solidFill>
                <a:effectLst/>
              </a:rPr>
              <a:t>- Evnen til at organisere og strukturere</a:t>
            </a:r>
          </a:p>
          <a:p>
            <a:pPr marL="0" indent="0" algn="l">
              <a:buNone/>
            </a:pPr>
            <a:r>
              <a:rPr lang="da-DK" sz="1800" b="0" i="0" dirty="0">
                <a:solidFill>
                  <a:srgbClr val="333333"/>
                </a:solidFill>
                <a:effectLst/>
              </a:rPr>
              <a:t>- Evnen til at anvende erfaringer til problemløsning</a:t>
            </a:r>
          </a:p>
          <a:p>
            <a:pPr marL="0" indent="0" algn="l">
              <a:buNone/>
            </a:pPr>
            <a:r>
              <a:rPr lang="da-DK" sz="1800" b="0" i="0" dirty="0">
                <a:solidFill>
                  <a:srgbClr val="333333"/>
                </a:solidFill>
                <a:effectLst/>
              </a:rPr>
              <a:t>- At kunne sprog og kommunikere = forstå, tænke, tale, skrive</a:t>
            </a:r>
          </a:p>
          <a:p>
            <a:pPr marL="0" indent="0" algn="l">
              <a:buNone/>
            </a:pPr>
            <a:r>
              <a:rPr lang="da-DK" sz="1800" b="0" i="0" dirty="0">
                <a:solidFill>
                  <a:srgbClr val="333333"/>
                </a:solidFill>
                <a:effectLst/>
              </a:rPr>
              <a:t>- At kende, erkende og genkende </a:t>
            </a:r>
          </a:p>
        </p:txBody>
      </p:sp>
      <p:pic>
        <p:nvPicPr>
          <p:cNvPr id="1028" name="Picture 4" descr="When The Eyes Are Bigger Than Brain!">
            <a:extLst>
              <a:ext uri="{FF2B5EF4-FFF2-40B4-BE49-F238E27FC236}">
                <a16:creationId xmlns:a16="http://schemas.microsoft.com/office/drawing/2014/main" id="{70ED636C-09D6-7B77-AED9-A1DEFC2BD0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195565"/>
            <a:ext cx="8092273" cy="45519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truds - dansk definition, grammatik, udtale, synonymer og eksempler |  Glosbe">
            <a:extLst>
              <a:ext uri="{FF2B5EF4-FFF2-40B4-BE49-F238E27FC236}">
                <a16:creationId xmlns:a16="http://schemas.microsoft.com/office/drawing/2014/main" id="{37B2C478-0F9B-903C-5A1E-85FE78A6B5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3721" y="448914"/>
            <a:ext cx="1905000" cy="16954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anda bear sleeping on a branch of a tree">
            <a:extLst>
              <a:ext uri="{FF2B5EF4-FFF2-40B4-BE49-F238E27FC236}">
                <a16:creationId xmlns:a16="http://schemas.microsoft.com/office/drawing/2014/main" id="{50AF698B-7727-1863-BAB2-B18E15F33D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1428" y="4906927"/>
            <a:ext cx="2534604" cy="174025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emale koala carrying its baby on its back on a tree branch">
            <a:extLst>
              <a:ext uri="{FF2B5EF4-FFF2-40B4-BE49-F238E27FC236}">
                <a16:creationId xmlns:a16="http://schemas.microsoft.com/office/drawing/2014/main" id="{A55E9C04-C3CA-4D33-4E4E-DFF5C6CD01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3558" y="3429000"/>
            <a:ext cx="2534604" cy="180556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Turkey on a grassy field">
            <a:extLst>
              <a:ext uri="{FF2B5EF4-FFF2-40B4-BE49-F238E27FC236}">
                <a16:creationId xmlns:a16="http://schemas.microsoft.com/office/drawing/2014/main" id="{72DCAA2A-E584-B011-5AC2-74095295435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051" r="41466"/>
          <a:stretch/>
        </p:blipFill>
        <p:spPr bwMode="auto">
          <a:xfrm>
            <a:off x="10345320" y="1835021"/>
            <a:ext cx="1550712" cy="1762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16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10DFDC-5473-3ADA-3DB2-97B37855D209}"/>
              </a:ext>
            </a:extLst>
          </p:cNvPr>
          <p:cNvSpPr>
            <a:spLocks noGrp="1"/>
          </p:cNvSpPr>
          <p:nvPr>
            <p:ph type="title"/>
          </p:nvPr>
        </p:nvSpPr>
        <p:spPr/>
        <p:txBody>
          <a:bodyPr>
            <a:normAutofit/>
          </a:bodyPr>
          <a:lstStyle/>
          <a:p>
            <a:r>
              <a:rPr lang="da-DK" sz="2800" b="1" dirty="0"/>
              <a:t>Forhindringer mod læring </a:t>
            </a:r>
          </a:p>
        </p:txBody>
      </p:sp>
      <p:sp>
        <p:nvSpPr>
          <p:cNvPr id="3" name="Pladsholder til indhold 2">
            <a:extLst>
              <a:ext uri="{FF2B5EF4-FFF2-40B4-BE49-F238E27FC236}">
                <a16:creationId xmlns:a16="http://schemas.microsoft.com/office/drawing/2014/main" id="{A697EB70-8447-1F16-6390-A2BFE2F93625}"/>
              </a:ext>
            </a:extLst>
          </p:cNvPr>
          <p:cNvSpPr>
            <a:spLocks noGrp="1"/>
          </p:cNvSpPr>
          <p:nvPr>
            <p:ph idx="1"/>
          </p:nvPr>
        </p:nvSpPr>
        <p:spPr>
          <a:xfrm>
            <a:off x="838200" y="1825625"/>
            <a:ext cx="10515600" cy="4936608"/>
          </a:xfrm>
        </p:spPr>
        <p:txBody>
          <a:bodyPr>
            <a:normAutofit fontScale="92500" lnSpcReduction="10000"/>
          </a:bodyPr>
          <a:lstStyle/>
          <a:p>
            <a:r>
              <a:rPr lang="da-DK" sz="1900" dirty="0"/>
              <a:t>Dårligt fysisk (varme/kulde, larm, lys/mørke mv.) eller psykisk (mobning, problemer med underviser eller på hjemmefronten mv.) arbejdsmiljø kan påvirke indlæringen </a:t>
            </a:r>
          </a:p>
          <a:p>
            <a:endParaRPr lang="da-DK" sz="1900" dirty="0"/>
          </a:p>
          <a:p>
            <a:r>
              <a:rPr lang="da-DK" sz="1900" dirty="0"/>
              <a:t>Tidligere indlæringsvanskeligheder eller dårlige oplevelser med det at gå i skole kan ligeledes indvirke negativt </a:t>
            </a:r>
          </a:p>
          <a:p>
            <a:pPr marL="0" indent="0">
              <a:buNone/>
            </a:pPr>
            <a:endParaRPr lang="da-DK" sz="1900" dirty="0"/>
          </a:p>
          <a:p>
            <a:r>
              <a:rPr lang="da-DK" sz="1900" dirty="0"/>
              <a:t>Multitasking indvirker desuden negativt – jo mere opmærksomhed en opgave kræver, jo mindre opmærksomhed kan man have på andre ting. Se kasse – jo bedre en opgave løses, jo dårligere løses den anden opgave &amp; </a:t>
            </a:r>
            <a:r>
              <a:rPr lang="da-DK" sz="1900" dirty="0">
                <a:hlinkClick r:id="rId2"/>
              </a:rPr>
              <a:t>https://videnskab.dk/krop-sundhed/test-din-opmaerksomhed/</a:t>
            </a:r>
            <a:endParaRPr lang="da-DK" sz="1900" dirty="0"/>
          </a:p>
          <a:p>
            <a:pPr marL="0" indent="0">
              <a:buNone/>
            </a:pPr>
            <a:endParaRPr lang="da-DK" sz="1900" dirty="0"/>
          </a:p>
          <a:p>
            <a:r>
              <a:rPr lang="da-DK" sz="1900" dirty="0"/>
              <a:t>Irrelevante forstyrrelser påvirker opmærksomheden, fordi arbejdshukommelsen skal arbejde hårdere for at fastholde det, som er relevant</a:t>
            </a:r>
          </a:p>
          <a:p>
            <a:endParaRPr lang="da-DK" sz="1900" dirty="0"/>
          </a:p>
          <a:p>
            <a:r>
              <a:rPr lang="da-DK" sz="1900" dirty="0"/>
              <a:t>Afbrydelser – bliver du afbrudt af en besked på din mobil, kan det tage op til 10 minutter at genskabe koncentrationen – jo mere følelsesmæssigt involveret du er, jo længere tid tager det at vende tilbage til opgaven </a:t>
            </a:r>
            <a:br>
              <a:rPr lang="da-DK" sz="1800" dirty="0"/>
            </a:br>
            <a:endParaRPr lang="da-DK" sz="1800" dirty="0"/>
          </a:p>
        </p:txBody>
      </p:sp>
      <p:pic>
        <p:nvPicPr>
          <p:cNvPr id="1026" name="Picture 2">
            <a:extLst>
              <a:ext uri="{FF2B5EF4-FFF2-40B4-BE49-F238E27FC236}">
                <a16:creationId xmlns:a16="http://schemas.microsoft.com/office/drawing/2014/main" id="{BC47DCC7-03D4-6478-39F9-9B6452C45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586" y="2691822"/>
            <a:ext cx="4191643" cy="3655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11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5E70D-7BF9-A77E-B89C-0E49C099C987}"/>
              </a:ext>
            </a:extLst>
          </p:cNvPr>
          <p:cNvSpPr>
            <a:spLocks noGrp="1"/>
          </p:cNvSpPr>
          <p:nvPr>
            <p:ph type="title"/>
          </p:nvPr>
        </p:nvSpPr>
        <p:spPr/>
        <p:txBody>
          <a:bodyPr>
            <a:normAutofit/>
          </a:bodyPr>
          <a:lstStyle/>
          <a:p>
            <a:r>
              <a:rPr lang="da-DK" sz="2800" b="1" dirty="0"/>
              <a:t>At fremme læring </a:t>
            </a:r>
          </a:p>
        </p:txBody>
      </p:sp>
      <p:sp>
        <p:nvSpPr>
          <p:cNvPr id="3" name="Pladsholder til indhold 2">
            <a:extLst>
              <a:ext uri="{FF2B5EF4-FFF2-40B4-BE49-F238E27FC236}">
                <a16:creationId xmlns:a16="http://schemas.microsoft.com/office/drawing/2014/main" id="{05AEFD08-24C6-0CDA-5B8E-6ED2A0B409BB}"/>
              </a:ext>
            </a:extLst>
          </p:cNvPr>
          <p:cNvSpPr>
            <a:spLocks noGrp="1"/>
          </p:cNvSpPr>
          <p:nvPr>
            <p:ph idx="1"/>
          </p:nvPr>
        </p:nvSpPr>
        <p:spPr>
          <a:xfrm>
            <a:off x="838200" y="1825625"/>
            <a:ext cx="8091791" cy="4351338"/>
          </a:xfrm>
        </p:spPr>
        <p:txBody>
          <a:bodyPr>
            <a:normAutofit/>
          </a:bodyPr>
          <a:lstStyle/>
          <a:p>
            <a:r>
              <a:rPr lang="da-DK" sz="1800" dirty="0"/>
              <a:t>Søvn </a:t>
            </a:r>
          </a:p>
          <a:p>
            <a:r>
              <a:rPr lang="da-DK" sz="1800" dirty="0"/>
              <a:t>Motion </a:t>
            </a:r>
          </a:p>
          <a:p>
            <a:r>
              <a:rPr lang="da-DK" sz="1800" dirty="0"/>
              <a:t>Aktiv involvering og medbestemmelse </a:t>
            </a:r>
          </a:p>
          <a:p>
            <a:r>
              <a:rPr lang="da-DK" sz="1800" dirty="0"/>
              <a:t>Den, der laver noget, lærer noget – se Edgar Dales læringspyramide – se kasse  </a:t>
            </a:r>
          </a:p>
        </p:txBody>
      </p:sp>
      <p:pic>
        <p:nvPicPr>
          <p:cNvPr id="2050" name="Picture 2">
            <a:extLst>
              <a:ext uri="{FF2B5EF4-FFF2-40B4-BE49-F238E27FC236}">
                <a16:creationId xmlns:a16="http://schemas.microsoft.com/office/drawing/2014/main" id="{7741F57D-3B3C-3CD3-0D6B-97A38D02F2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5511" y="3647942"/>
            <a:ext cx="6306597" cy="32100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FEE5420F-5A96-A763-DD64-9A3DE13A14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3" y="1274457"/>
            <a:ext cx="10969633" cy="5583543"/>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9D81F0A8-4B44-F14F-0C06-2B821F7A48E4}"/>
              </a:ext>
            </a:extLst>
          </p:cNvPr>
          <p:cNvSpPr txBox="1"/>
          <p:nvPr/>
        </p:nvSpPr>
        <p:spPr>
          <a:xfrm>
            <a:off x="5002449" y="365125"/>
            <a:ext cx="6094378" cy="2031325"/>
          </a:xfrm>
          <a:prstGeom prst="rect">
            <a:avLst/>
          </a:prstGeom>
          <a:noFill/>
        </p:spPr>
        <p:txBody>
          <a:bodyPr wrap="square">
            <a:spAutoFit/>
          </a:bodyPr>
          <a:lstStyle/>
          <a:p>
            <a:pPr algn="l"/>
            <a:r>
              <a:rPr lang="da-DK" b="0" i="0" dirty="0">
                <a:solidFill>
                  <a:srgbClr val="333333"/>
                </a:solidFill>
                <a:effectLst/>
              </a:rPr>
              <a:t>Læringspyramiden indeholder naturligvis gennemsnitsværdier, og der kan være store individuelle forskelle. Men både lærere og elever kan nikke genkendende til, at man ikke lærer nær så meget ved blot at lytte til noget, som man lærer af selv at formulere det.</a:t>
            </a:r>
          </a:p>
          <a:p>
            <a:br>
              <a:rPr lang="da-DK" dirty="0"/>
            </a:br>
            <a:endParaRPr lang="da-DK" dirty="0"/>
          </a:p>
        </p:txBody>
      </p:sp>
    </p:spTree>
    <p:extLst>
      <p:ext uri="{BB962C8B-B14F-4D97-AF65-F5344CB8AC3E}">
        <p14:creationId xmlns:p14="http://schemas.microsoft.com/office/powerpoint/2010/main" val="402264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9C805C-C1AF-B6F0-7E8D-CC314DCE4DAE}"/>
              </a:ext>
            </a:extLst>
          </p:cNvPr>
          <p:cNvSpPr>
            <a:spLocks noGrp="1"/>
          </p:cNvSpPr>
          <p:nvPr>
            <p:ph type="title"/>
          </p:nvPr>
        </p:nvSpPr>
        <p:spPr/>
        <p:txBody>
          <a:bodyPr>
            <a:normAutofit/>
          </a:bodyPr>
          <a:lstStyle/>
          <a:p>
            <a:r>
              <a:rPr lang="da-DK" sz="2800" b="1" dirty="0"/>
              <a:t>Evnen til  at lære var knyttet til overlevelse </a:t>
            </a:r>
          </a:p>
        </p:txBody>
      </p:sp>
      <p:sp>
        <p:nvSpPr>
          <p:cNvPr id="3" name="Pladsholder til indhold 2">
            <a:extLst>
              <a:ext uri="{FF2B5EF4-FFF2-40B4-BE49-F238E27FC236}">
                <a16:creationId xmlns:a16="http://schemas.microsoft.com/office/drawing/2014/main" id="{7721DFDA-676C-E6B5-7664-339C3C78CF44}"/>
              </a:ext>
            </a:extLst>
          </p:cNvPr>
          <p:cNvSpPr>
            <a:spLocks noGrp="1"/>
          </p:cNvSpPr>
          <p:nvPr>
            <p:ph idx="1"/>
          </p:nvPr>
        </p:nvSpPr>
        <p:spPr>
          <a:xfrm>
            <a:off x="838200" y="1690688"/>
            <a:ext cx="10515600" cy="4935098"/>
          </a:xfrm>
        </p:spPr>
        <p:txBody>
          <a:bodyPr>
            <a:normAutofit fontScale="32500" lnSpcReduction="20000"/>
          </a:bodyPr>
          <a:lstStyle/>
          <a:p>
            <a:pPr marL="0" indent="0" algn="l">
              <a:buNone/>
            </a:pPr>
            <a:r>
              <a:rPr lang="da-DK" sz="5500" b="0" i="0" dirty="0">
                <a:solidFill>
                  <a:srgbClr val="333333"/>
                </a:solidFill>
                <a:effectLst/>
              </a:rPr>
              <a:t>Evnen til at lære var afgørende i kampen for overlevelse på savannen, hvor mennesket ifølge arkæologer og evolutionsforskere for mere end 100.000 år siden overlevede som jægere og samlere i flokke. Her handlede det om at lære, hvad der kunne spises, og hvad der ikke kunne spises; hvad der var farligt, og hvad der var ufarligt, og at huske forskellen.</a:t>
            </a:r>
          </a:p>
          <a:p>
            <a:pPr marL="0" indent="0" algn="l">
              <a:buNone/>
            </a:pPr>
            <a:endParaRPr lang="da-DK" sz="5500" b="0" i="0" dirty="0">
              <a:solidFill>
                <a:srgbClr val="333333"/>
              </a:solidFill>
              <a:effectLst/>
            </a:endParaRPr>
          </a:p>
          <a:p>
            <a:pPr marL="0" indent="0" algn="l">
              <a:buNone/>
            </a:pPr>
            <a:r>
              <a:rPr lang="da-DK" sz="5500" b="0" i="0" dirty="0">
                <a:solidFill>
                  <a:srgbClr val="333333"/>
                </a:solidFill>
                <a:effectLst/>
              </a:rPr>
              <a:t>Det handlede også om at få gode ideer til gavn for overlevelsen: at fremstille redskaber, at udvikle fælder og andre fangstmetoder, at samarbejde om nedlæggelse af store byttedyr. De fremskridt, man havde opnået i form af nye metoder og fremgangsmåder, blev</a:t>
            </a:r>
            <a:r>
              <a:rPr lang="da-DK" sz="5500" b="0" i="1" dirty="0">
                <a:solidFill>
                  <a:srgbClr val="333333"/>
                </a:solidFill>
                <a:effectLst/>
              </a:rPr>
              <a:t> fortalt</a:t>
            </a:r>
            <a:r>
              <a:rPr lang="da-DK" sz="5500" b="0" i="0" dirty="0">
                <a:solidFill>
                  <a:srgbClr val="333333"/>
                </a:solidFill>
                <a:effectLst/>
              </a:rPr>
              <a:t> videre til næste generation. Og når næste generation byggede videre på forrige generations fremskridt og fik nye ideer, blev disse igen givet videre til den nye generation osv.</a:t>
            </a:r>
          </a:p>
          <a:p>
            <a:pPr marL="0" indent="0">
              <a:buNone/>
            </a:pPr>
            <a:endParaRPr lang="da-DK" sz="5500" dirty="0">
              <a:solidFill>
                <a:srgbClr val="333333"/>
              </a:solidFill>
            </a:endParaRPr>
          </a:p>
          <a:p>
            <a:pPr marL="0" indent="0">
              <a:buNone/>
            </a:pPr>
            <a:r>
              <a:rPr lang="da-DK" sz="5500" dirty="0">
                <a:solidFill>
                  <a:srgbClr val="333333"/>
                </a:solidFill>
              </a:rPr>
              <a:t>Opdagelser udgjorde kvantespring for kulturens udvikling: Dampmaskinen, brugen af penicillin, elektricitet, radio, tv, computer og internettet er gode eksempler. Og det forunderlige er, at en ting kun skal opdages af ét menneske én gang, hvorefter denne viden i princippet står til hele menneskehedens rådighed i al evighed. Der er en stor sandhed gemt i talemåden: Der er ingen grund til at opfinde „den dybe tallerken“ igen.</a:t>
            </a:r>
            <a:br>
              <a:rPr lang="da-DK" sz="5500" b="1" dirty="0">
                <a:solidFill>
                  <a:srgbClr val="333333"/>
                </a:solidFill>
                <a:highlight>
                  <a:srgbClr val="FFFF00"/>
                </a:highlight>
              </a:rPr>
            </a:br>
            <a:endParaRPr lang="da-DK" sz="5500" b="1" dirty="0">
              <a:solidFill>
                <a:srgbClr val="333333"/>
              </a:solidFill>
              <a:highlight>
                <a:srgbClr val="FFFF00"/>
              </a:highlight>
            </a:endParaRPr>
          </a:p>
          <a:p>
            <a:pPr marL="0" indent="0">
              <a:buNone/>
            </a:pPr>
            <a:r>
              <a:rPr lang="da-DK" sz="5500" dirty="0">
                <a:solidFill>
                  <a:srgbClr val="333333"/>
                </a:solidFill>
              </a:rPr>
              <a:t>På savannen var evnen til at lære et spørgsmål om liv eller død. Det er det ikke i dag. Men læring er afgørende for, hvordan individet vil klare sig i samfundet, og det har udviklet sig til en konkurrenceparameter i landenes kamp for økonomisk succes.</a:t>
            </a:r>
          </a:p>
          <a:p>
            <a:pPr marL="0" indent="0" algn="l">
              <a:buNone/>
            </a:pPr>
            <a:br>
              <a:rPr lang="da-DK" dirty="0">
                <a:highlight>
                  <a:srgbClr val="FFFF00"/>
                </a:highlight>
              </a:rPr>
            </a:br>
            <a:endParaRPr lang="da-DK" dirty="0">
              <a:highlight>
                <a:srgbClr val="FFFF00"/>
              </a:highlight>
            </a:endParaRPr>
          </a:p>
        </p:txBody>
      </p:sp>
      <p:pic>
        <p:nvPicPr>
          <p:cNvPr id="3076" name="Picture 4" descr="The Early Days: Caveman Tribal Experience (OoC Thread) | Sufficient Velocity">
            <a:extLst>
              <a:ext uri="{FF2B5EF4-FFF2-40B4-BE49-F238E27FC236}">
                <a16:creationId xmlns:a16="http://schemas.microsoft.com/office/drawing/2014/main" id="{FAEBF8C5-3842-B009-66A1-2F0F7A8A0C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881819"/>
            <a:ext cx="51435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8" name="Billede 7">
            <a:extLst>
              <a:ext uri="{FF2B5EF4-FFF2-40B4-BE49-F238E27FC236}">
                <a16:creationId xmlns:a16="http://schemas.microsoft.com/office/drawing/2014/main" id="{2C1B78FB-EADC-30EC-26BD-232A535163E1}"/>
              </a:ext>
            </a:extLst>
          </p:cNvPr>
          <p:cNvPicPr>
            <a:picLocks noChangeAspect="1"/>
          </p:cNvPicPr>
          <p:nvPr/>
        </p:nvPicPr>
        <p:blipFill>
          <a:blip r:embed="rId3"/>
          <a:srcRect l="20745" t="35319" r="55718" b="30355"/>
          <a:stretch/>
        </p:blipFill>
        <p:spPr>
          <a:xfrm>
            <a:off x="1277239" y="2881819"/>
            <a:ext cx="4179978" cy="3429000"/>
          </a:xfrm>
          <a:prstGeom prst="rect">
            <a:avLst/>
          </a:prstGeom>
        </p:spPr>
      </p:pic>
    </p:spTree>
    <p:extLst>
      <p:ext uri="{BB962C8B-B14F-4D97-AF65-F5344CB8AC3E}">
        <p14:creationId xmlns:p14="http://schemas.microsoft.com/office/powerpoint/2010/main" val="197961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fill="hold"/>
                                        <p:tgtEl>
                                          <p:spTgt spid="3076"/>
                                        </p:tgtEl>
                                        <p:attrNameLst>
                                          <p:attrName>ppt_x</p:attrName>
                                        </p:attrNameLst>
                                      </p:cBhvr>
                                      <p:tavLst>
                                        <p:tav tm="0">
                                          <p:val>
                                            <p:strVal val="#ppt_x"/>
                                          </p:val>
                                        </p:tav>
                                        <p:tav tm="100000">
                                          <p:val>
                                            <p:strVal val="#ppt_x"/>
                                          </p:val>
                                        </p:tav>
                                      </p:tavLst>
                                    </p:anim>
                                    <p:anim calcmode="lin" valueType="num">
                                      <p:cBhvr additive="base">
                                        <p:cTn id="8"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C499CD-55F3-58AA-4F71-FE59613E1D06}"/>
              </a:ext>
            </a:extLst>
          </p:cNvPr>
          <p:cNvSpPr>
            <a:spLocks noGrp="1"/>
          </p:cNvSpPr>
          <p:nvPr>
            <p:ph type="title"/>
          </p:nvPr>
        </p:nvSpPr>
        <p:spPr/>
        <p:txBody>
          <a:bodyPr>
            <a:normAutofit/>
          </a:bodyPr>
          <a:lstStyle/>
          <a:p>
            <a:r>
              <a:rPr lang="da-DK" sz="2800" b="1" dirty="0"/>
              <a:t>De ti vigtigste opfindelser </a:t>
            </a:r>
          </a:p>
        </p:txBody>
      </p:sp>
      <p:sp>
        <p:nvSpPr>
          <p:cNvPr id="3" name="Pladsholder til indhold 2">
            <a:extLst>
              <a:ext uri="{FF2B5EF4-FFF2-40B4-BE49-F238E27FC236}">
                <a16:creationId xmlns:a16="http://schemas.microsoft.com/office/drawing/2014/main" id="{13DFE4B2-9205-0EF3-8261-738072B4FE1E}"/>
              </a:ext>
            </a:extLst>
          </p:cNvPr>
          <p:cNvSpPr>
            <a:spLocks noGrp="1"/>
          </p:cNvSpPr>
          <p:nvPr>
            <p:ph idx="1"/>
          </p:nvPr>
        </p:nvSpPr>
        <p:spPr/>
        <p:txBody>
          <a:bodyPr>
            <a:normAutofit/>
          </a:bodyPr>
          <a:lstStyle/>
          <a:p>
            <a:r>
              <a:rPr lang="da-DK" sz="1800" dirty="0"/>
              <a:t>Se lille summeopgave i Lectio</a:t>
            </a:r>
          </a:p>
        </p:txBody>
      </p:sp>
      <p:pic>
        <p:nvPicPr>
          <p:cNvPr id="6" name="Billede 5">
            <a:extLst>
              <a:ext uri="{FF2B5EF4-FFF2-40B4-BE49-F238E27FC236}">
                <a16:creationId xmlns:a16="http://schemas.microsoft.com/office/drawing/2014/main" id="{BACFAB92-88F0-FCC8-E0A7-F9C41F52509A}"/>
              </a:ext>
            </a:extLst>
          </p:cNvPr>
          <p:cNvPicPr>
            <a:picLocks noChangeAspect="1"/>
          </p:cNvPicPr>
          <p:nvPr/>
        </p:nvPicPr>
        <p:blipFill>
          <a:blip r:embed="rId3"/>
          <a:srcRect l="23949" t="9930" r="57642" b="30000"/>
          <a:stretch/>
        </p:blipFill>
        <p:spPr>
          <a:xfrm>
            <a:off x="8915400" y="2192337"/>
            <a:ext cx="2244436" cy="4119563"/>
          </a:xfrm>
          <a:prstGeom prst="rect">
            <a:avLst/>
          </a:prstGeom>
        </p:spPr>
      </p:pic>
      <p:pic>
        <p:nvPicPr>
          <p:cNvPr id="2056" name="Picture 8" descr="Coca Cola">
            <a:extLst>
              <a:ext uri="{FF2B5EF4-FFF2-40B4-BE49-F238E27FC236}">
                <a16:creationId xmlns:a16="http://schemas.microsoft.com/office/drawing/2014/main" id="{4CD6EC49-C58F-8D58-4D5D-EDA35A0F40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30714" y="2824018"/>
            <a:ext cx="1040136" cy="348788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icture">
            <a:extLst>
              <a:ext uri="{FF2B5EF4-FFF2-40B4-BE49-F238E27FC236}">
                <a16:creationId xmlns:a16="http://schemas.microsoft.com/office/drawing/2014/main" id="{CA22F711-6B00-1FA1-BCDB-A2013530F9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665" y="2824018"/>
            <a:ext cx="4204516" cy="32065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Krudt - Wikipedia, den frie encyklopædi">
            <a:extLst>
              <a:ext uri="{FF2B5EF4-FFF2-40B4-BE49-F238E27FC236}">
                <a16:creationId xmlns:a16="http://schemas.microsoft.com/office/drawing/2014/main" id="{E56E152F-B43D-72BD-F690-02C872511B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948" y="4567959"/>
            <a:ext cx="2484363" cy="174966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Man suffering from chest pain">
            <a:extLst>
              <a:ext uri="{FF2B5EF4-FFF2-40B4-BE49-F238E27FC236}">
                <a16:creationId xmlns:a16="http://schemas.microsoft.com/office/drawing/2014/main" id="{62F71997-5E15-2A83-BB6E-F300D3ACE9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2576" y="2192337"/>
            <a:ext cx="3236429" cy="2157619"/>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Viagra firm launches new 'discreet' version - dissolving wafer ends  embarrassment of being caught with the little blue pill | Daily Mail Online">
            <a:extLst>
              <a:ext uri="{FF2B5EF4-FFF2-40B4-BE49-F238E27FC236}">
                <a16:creationId xmlns:a16="http://schemas.microsoft.com/office/drawing/2014/main" id="{E2E2060C-BF50-C806-D9B3-C8F2D4CA35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00664" y="4148318"/>
            <a:ext cx="2244436" cy="1262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601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02E29F-BE8C-F7C8-C0CC-62F5D30992CA}"/>
              </a:ext>
            </a:extLst>
          </p:cNvPr>
          <p:cNvSpPr>
            <a:spLocks noGrp="1"/>
          </p:cNvSpPr>
          <p:nvPr>
            <p:ph type="title"/>
          </p:nvPr>
        </p:nvSpPr>
        <p:spPr/>
        <p:txBody>
          <a:bodyPr>
            <a:normAutofit/>
          </a:bodyPr>
          <a:lstStyle/>
          <a:p>
            <a:r>
              <a:rPr lang="da-DK" sz="2800" b="1" dirty="0"/>
              <a:t>Det nyfødte barn skal lære mange ting </a:t>
            </a:r>
          </a:p>
        </p:txBody>
      </p:sp>
      <p:sp>
        <p:nvSpPr>
          <p:cNvPr id="3" name="Pladsholder til indhold 2">
            <a:extLst>
              <a:ext uri="{FF2B5EF4-FFF2-40B4-BE49-F238E27FC236}">
                <a16:creationId xmlns:a16="http://schemas.microsoft.com/office/drawing/2014/main" id="{0F0E937F-CF8D-5036-3FA2-A6E37BCD3849}"/>
              </a:ext>
            </a:extLst>
          </p:cNvPr>
          <p:cNvSpPr>
            <a:spLocks noGrp="1"/>
          </p:cNvSpPr>
          <p:nvPr>
            <p:ph idx="1"/>
          </p:nvPr>
        </p:nvSpPr>
        <p:spPr>
          <a:xfrm>
            <a:off x="838200" y="1825624"/>
            <a:ext cx="10515600" cy="4923045"/>
          </a:xfrm>
        </p:spPr>
        <p:txBody>
          <a:bodyPr>
            <a:normAutofit/>
          </a:bodyPr>
          <a:lstStyle/>
          <a:p>
            <a:pPr marL="0" indent="0">
              <a:buNone/>
            </a:pPr>
            <a:r>
              <a:rPr lang="da-DK" sz="1800" dirty="0"/>
              <a:t>Det nyfødte barn har en stor opgave foran sig. Der er mange ting, det skal lære i løbet af de næste mange år. Små børn er udstyret med en naturlig nysgerrighed og motivation for at udforske deres omverden </a:t>
            </a:r>
          </a:p>
          <a:p>
            <a:pPr marL="0" indent="0">
              <a:buNone/>
            </a:pPr>
            <a:endParaRPr lang="da-DK" sz="1800" dirty="0"/>
          </a:p>
          <a:p>
            <a:pPr marL="0" indent="0">
              <a:buNone/>
            </a:pPr>
            <a:r>
              <a:rPr lang="da-DK" sz="1800" dirty="0"/>
              <a:t>For langt de fleste børn lykkedes det at lære den slags ting, og helt grundlæggende er mennesket skabt til at lære. I den tidlige barndom er læring noget som sker uden den store anstrengelse – drevet af en naturlig motivation  og leg. Uden evne til at lære af vores erfaringer, ville vi nemlig slet ikke kunne fungere/overleve</a:t>
            </a:r>
          </a:p>
          <a:p>
            <a:pPr marL="0" indent="0">
              <a:buNone/>
            </a:pPr>
            <a:endParaRPr lang="da-DK" sz="1800" dirty="0"/>
          </a:p>
          <a:p>
            <a:pPr marL="0" indent="0">
              <a:buNone/>
            </a:pPr>
            <a:r>
              <a:rPr lang="da-DK" sz="1800" dirty="0"/>
              <a:t>Tilegnelse af sprog er måske den mest imponerende indsats – det kommer af sig selv – sprogundervisning er ikke nødvendigt – og barnet skal ikke gøre en bevidst indsats for at lære – det kan slet ikke undgås – medmindre børn vokser op under ekstreme forhold </a:t>
            </a:r>
          </a:p>
          <a:p>
            <a:pPr marL="0" indent="0">
              <a:buNone/>
            </a:pPr>
            <a:endParaRPr lang="da-DK" sz="1800" dirty="0"/>
          </a:p>
          <a:p>
            <a:pPr marL="0" indent="0">
              <a:buNone/>
            </a:pPr>
            <a:r>
              <a:rPr lang="da-DK" sz="1800" dirty="0"/>
              <a:t>Et interessant spørgsmål er dog, om der er nogle ting, vi i højere grad er skabt til at lære end andre. Hvad med al den viden og de færdigheder, som samfundet ønsker, at vi skal tilegne os i skolen – er det også noget, som vi er skabt til at lære? I skolen er der mange ting, der i den grad kræver anstrengelse og kan være svære at lære. Det er heller ikke altid den naturlige motivation, der driver det. Hvad er der på færde her. Hvorfor er der så stor forskel på, hvor meget der skal til for at lære i forskellige sammenhænge? </a:t>
            </a:r>
          </a:p>
          <a:p>
            <a:pPr marL="0" indent="0">
              <a:buNone/>
            </a:pPr>
            <a:endParaRPr lang="da-DK" sz="1800" dirty="0"/>
          </a:p>
          <a:p>
            <a:endParaRPr lang="da-DK" sz="1800" dirty="0"/>
          </a:p>
        </p:txBody>
      </p:sp>
      <p:pic>
        <p:nvPicPr>
          <p:cNvPr id="2052" name="Picture 4" descr="Sikkerhed og Læring i Fokus - childrensgarden">
            <a:extLst>
              <a:ext uri="{FF2B5EF4-FFF2-40B4-BE49-F238E27FC236}">
                <a16:creationId xmlns:a16="http://schemas.microsoft.com/office/drawing/2014/main" id="{DD9CA49F-3882-85D8-2924-3C03165B2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710" y="1376569"/>
            <a:ext cx="809625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4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500" fill="hold"/>
                                        <p:tgtEl>
                                          <p:spTgt spid="2052"/>
                                        </p:tgtEl>
                                        <p:attrNameLst>
                                          <p:attrName>ppt_x</p:attrName>
                                        </p:attrNameLst>
                                      </p:cBhvr>
                                      <p:tavLst>
                                        <p:tav tm="0">
                                          <p:val>
                                            <p:strVal val="#ppt_x"/>
                                          </p:val>
                                        </p:tav>
                                        <p:tav tm="100000">
                                          <p:val>
                                            <p:strVal val="#ppt_x"/>
                                          </p:val>
                                        </p:tav>
                                      </p:tavLst>
                                    </p:anim>
                                    <p:anim calcmode="lin" valueType="num">
                                      <p:cBhvr additive="base">
                                        <p:cTn id="8"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47F71B-64CC-C21F-3418-7DEBB9161DB8}"/>
              </a:ext>
            </a:extLst>
          </p:cNvPr>
          <p:cNvSpPr>
            <a:spLocks noGrp="1"/>
          </p:cNvSpPr>
          <p:nvPr>
            <p:ph type="title"/>
          </p:nvPr>
        </p:nvSpPr>
        <p:spPr/>
        <p:txBody>
          <a:bodyPr>
            <a:normAutofit/>
          </a:bodyPr>
          <a:lstStyle/>
          <a:p>
            <a:r>
              <a:rPr lang="da-DK" sz="2800" b="1" dirty="0"/>
              <a:t>Biologiske primære evner og biologiske sekundære evner </a:t>
            </a:r>
          </a:p>
        </p:txBody>
      </p:sp>
      <p:sp>
        <p:nvSpPr>
          <p:cNvPr id="3" name="Pladsholder til indhold 2">
            <a:extLst>
              <a:ext uri="{FF2B5EF4-FFF2-40B4-BE49-F238E27FC236}">
                <a16:creationId xmlns:a16="http://schemas.microsoft.com/office/drawing/2014/main" id="{77C81A78-6295-EC24-4075-751AA8D171A3}"/>
              </a:ext>
            </a:extLst>
          </p:cNvPr>
          <p:cNvSpPr>
            <a:spLocks noGrp="1"/>
          </p:cNvSpPr>
          <p:nvPr>
            <p:ph idx="1"/>
          </p:nvPr>
        </p:nvSpPr>
        <p:spPr/>
        <p:txBody>
          <a:bodyPr>
            <a:normAutofit/>
          </a:bodyPr>
          <a:lstStyle/>
          <a:p>
            <a:pPr marL="0" indent="0">
              <a:buNone/>
            </a:pPr>
            <a:r>
              <a:rPr lang="da-DK" sz="1800" dirty="0"/>
              <a:t>Evolutionspsykolog David </a:t>
            </a:r>
            <a:r>
              <a:rPr lang="da-DK" sz="1800" dirty="0" err="1"/>
              <a:t>Geary</a:t>
            </a:r>
            <a:r>
              <a:rPr lang="da-DK" sz="1800" dirty="0"/>
              <a:t>: </a:t>
            </a:r>
          </a:p>
          <a:p>
            <a:pPr marL="0" indent="0">
              <a:buNone/>
            </a:pPr>
            <a:endParaRPr lang="da-DK" sz="1800" dirty="0"/>
          </a:p>
          <a:p>
            <a:pPr marL="0" indent="0">
              <a:buNone/>
            </a:pPr>
            <a:r>
              <a:rPr lang="da-DK" sz="1800" dirty="0"/>
              <a:t>Biologisk primære evner – evolutionært fundament fx sprog – det talte sprog finder man i alle kulturer og sprog er en psykologisk tilpasning skabt gennem naturlig selektion – børn lærer modersmål, fordi de er forberedt til det gennem millioner af år </a:t>
            </a:r>
          </a:p>
          <a:p>
            <a:pPr marL="0" indent="0">
              <a:buNone/>
            </a:pPr>
            <a:endParaRPr lang="da-DK" sz="1800" dirty="0"/>
          </a:p>
          <a:p>
            <a:pPr marL="0" indent="0">
              <a:buNone/>
            </a:pPr>
            <a:r>
              <a:rPr lang="da-DK" sz="1800" dirty="0"/>
              <a:t>Biologisk sekundære evner – kulturelt tillærte evner – historisk set er det en ret ny opfindelse at læse, og det er en sekundær evne – det vil kræve indsats og træning og undervisning at lære at læse </a:t>
            </a:r>
          </a:p>
          <a:p>
            <a:pPr marL="0" indent="0">
              <a:buNone/>
            </a:pPr>
            <a:r>
              <a:rPr lang="da-DK" sz="1800" dirty="0"/>
              <a:t> </a:t>
            </a:r>
          </a:p>
          <a:p>
            <a:pPr marL="0" indent="0">
              <a:buNone/>
            </a:pPr>
            <a:r>
              <a:rPr lang="da-DK" sz="1800" dirty="0"/>
              <a:t>Meget tyder på, at der er en grundlæggende talforståelse – selv hos ret små børn - på tværs af kulturer – dog kommer ikke alle former for matematik af sig selv – fx brøker og ligninger kræver øvelse  </a:t>
            </a:r>
          </a:p>
          <a:p>
            <a:endParaRPr lang="da-DK" dirty="0"/>
          </a:p>
        </p:txBody>
      </p:sp>
      <p:pic>
        <p:nvPicPr>
          <p:cNvPr id="3074" name="Picture 2" descr="Babies Learn Language Best Through Sing-Song Speech, Not Phonetics -  Neuroscience News">
            <a:extLst>
              <a:ext uri="{FF2B5EF4-FFF2-40B4-BE49-F238E27FC236}">
                <a16:creationId xmlns:a16="http://schemas.microsoft.com/office/drawing/2014/main" id="{2BEE0C60-4C3A-A88F-7293-9BD11A3826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8834" y="5596333"/>
            <a:ext cx="1744041" cy="116126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 Hvornår begynder baby at pludre? | Få svaret her | Overskuelig guide">
            <a:extLst>
              <a:ext uri="{FF2B5EF4-FFF2-40B4-BE49-F238E27FC236}">
                <a16:creationId xmlns:a16="http://schemas.microsoft.com/office/drawing/2014/main" id="{B8E440C0-90E2-E66B-B132-2EB2EF7BF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1008" y="5596333"/>
            <a:ext cx="1744041" cy="116269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alforståelse - leg med symbol og mængde - Kriblekongen">
            <a:extLst>
              <a:ext uri="{FF2B5EF4-FFF2-40B4-BE49-F238E27FC236}">
                <a16:creationId xmlns:a16="http://schemas.microsoft.com/office/drawing/2014/main" id="{4B7DE626-6B1D-7367-0C82-C0108027DC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7330" y="5596333"/>
            <a:ext cx="2252870" cy="1146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599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Tavs viden vs. sproglig viden </a:t>
            </a:r>
          </a:p>
        </p:txBody>
      </p:sp>
      <p:sp>
        <p:nvSpPr>
          <p:cNvPr id="3" name="Pladsholder til indhold 2"/>
          <p:cNvSpPr>
            <a:spLocks noGrp="1"/>
          </p:cNvSpPr>
          <p:nvPr>
            <p:ph idx="1"/>
          </p:nvPr>
        </p:nvSpPr>
        <p:spPr>
          <a:xfrm>
            <a:off x="838200" y="1825624"/>
            <a:ext cx="10515600" cy="5101950"/>
          </a:xfrm>
        </p:spPr>
        <p:txBody>
          <a:bodyPr>
            <a:normAutofit fontScale="92500" lnSpcReduction="20000"/>
          </a:bodyPr>
          <a:lstStyle/>
          <a:p>
            <a:pPr marL="0" indent="0">
              <a:buNone/>
            </a:pPr>
            <a:r>
              <a:rPr lang="da-DK" sz="1900" b="1" dirty="0"/>
              <a:t>Traditionel skoleviden = sproglig viden </a:t>
            </a:r>
            <a:endParaRPr lang="da-DK" sz="1900" dirty="0"/>
          </a:p>
          <a:p>
            <a:r>
              <a:rPr lang="da-DK" sz="1900" dirty="0"/>
              <a:t>Sproglig viden får vi ikke kun i skolen, men også fra medierne, diskussioner over aftensmaden, fra samtaler, museumsbesøg, fra div. tekster og lign. </a:t>
            </a:r>
          </a:p>
          <a:p>
            <a:pPr marL="0" indent="0">
              <a:buNone/>
            </a:pPr>
            <a:endParaRPr lang="da-DK" sz="1900" dirty="0"/>
          </a:p>
          <a:p>
            <a:pPr marL="0" indent="0">
              <a:buNone/>
            </a:pPr>
            <a:r>
              <a:rPr lang="da-DK" sz="1900" b="1" dirty="0"/>
              <a:t>Viden, der er vanskelig at forklare med ord = tavs viden</a:t>
            </a:r>
            <a:r>
              <a:rPr lang="da-DK" sz="1900" dirty="0"/>
              <a:t> (vi ved mere, end vi kan sige – </a:t>
            </a:r>
            <a:r>
              <a:rPr lang="da-DK" sz="1900" dirty="0" err="1"/>
              <a:t>Polanyi</a:t>
            </a:r>
            <a:r>
              <a:rPr lang="da-DK" sz="1900" dirty="0"/>
              <a:t>) – fx vi lærer at tale, at aflæse kropssprog og mimik, følelser, farver, vind og vejr </a:t>
            </a:r>
          </a:p>
          <a:p>
            <a:r>
              <a:rPr lang="da-DK" sz="1900" dirty="0"/>
              <a:t>Den tavse viden er forskellige fra menneske til menneske – præget af erhverv og viden som vedkommende har her igennem fx tømreren om sit værktøj og sygeplejersken om sin omgang med patienter </a:t>
            </a:r>
          </a:p>
          <a:p>
            <a:endParaRPr lang="da-DK" sz="1900" dirty="0"/>
          </a:p>
          <a:p>
            <a:r>
              <a:rPr lang="da-DK" sz="1900" dirty="0"/>
              <a:t>Der er altid tavs viden gemt i den sproglige viden, mens det modsatte ikke er tilfældet. Selvom eleverne allerede bruger sproget korrekt (tavs viden), skal de lære om grammatik og sproglige begreber og kategorier ( sproglig viden) </a:t>
            </a:r>
          </a:p>
          <a:p>
            <a:endParaRPr lang="da-DK" sz="1900" dirty="0"/>
          </a:p>
          <a:p>
            <a:r>
              <a:rPr lang="da-DK" sz="1900" dirty="0"/>
              <a:t>En stor del af den tavse viden forbliver tavs fx viden om bevægelsesmønstre, følelser og non-verbal kommunikation, som der ikke fyldestgørende kan sættes ord på</a:t>
            </a:r>
          </a:p>
          <a:p>
            <a:endParaRPr lang="da-DK" sz="2200" dirty="0"/>
          </a:p>
          <a:p>
            <a:pPr marL="0" indent="0">
              <a:buNone/>
            </a:pPr>
            <a:r>
              <a:rPr lang="da-DK" sz="2200" dirty="0"/>
              <a:t> </a:t>
            </a:r>
          </a:p>
        </p:txBody>
      </p:sp>
      <p:pic>
        <p:nvPicPr>
          <p:cNvPr id="1026" name="Picture 2" descr="https://psykologiensveje.systime.dk/fileadmin/_processed_/4/7/csm_Kap_13-2_32e255dfd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6336" y="200767"/>
            <a:ext cx="4059014" cy="18022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lateret bille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5305" y="2614895"/>
            <a:ext cx="5943114" cy="3934343"/>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F24A51E6-E0BA-083B-EF68-6B50E20EB604}"/>
              </a:ext>
            </a:extLst>
          </p:cNvPr>
          <p:cNvSpPr txBox="1"/>
          <p:nvPr/>
        </p:nvSpPr>
        <p:spPr>
          <a:xfrm>
            <a:off x="5588898" y="5740728"/>
            <a:ext cx="5329790" cy="923330"/>
          </a:xfrm>
          <a:prstGeom prst="rect">
            <a:avLst/>
          </a:prstGeom>
          <a:solidFill>
            <a:schemeClr val="bg1"/>
          </a:solidFill>
        </p:spPr>
        <p:txBody>
          <a:bodyPr wrap="square">
            <a:spAutoFit/>
          </a:bodyPr>
          <a:lstStyle/>
          <a:p>
            <a:r>
              <a:rPr lang="da-DK" dirty="0"/>
              <a:t>Hvordan forklarer man farven lilla </a:t>
            </a:r>
          </a:p>
          <a:p>
            <a:r>
              <a:rPr lang="da-DK" dirty="0">
                <a:hlinkClick r:id="rId4"/>
              </a:rPr>
              <a:t>https://www.youtube.com/watch?v=MK94B9VcDyU</a:t>
            </a:r>
            <a:endParaRPr lang="da-DK" dirty="0"/>
          </a:p>
          <a:p>
            <a:endParaRPr lang="da-DK" dirty="0"/>
          </a:p>
        </p:txBody>
      </p:sp>
      <p:sp>
        <p:nvSpPr>
          <p:cNvPr id="7" name="Tekstfelt 6">
            <a:extLst>
              <a:ext uri="{FF2B5EF4-FFF2-40B4-BE49-F238E27FC236}">
                <a16:creationId xmlns:a16="http://schemas.microsoft.com/office/drawing/2014/main" id="{33F3C0C7-1BDD-0205-49B6-27C16BCD959F}"/>
              </a:ext>
            </a:extLst>
          </p:cNvPr>
          <p:cNvSpPr txBox="1"/>
          <p:nvPr/>
        </p:nvSpPr>
        <p:spPr>
          <a:xfrm>
            <a:off x="1083365" y="5977390"/>
            <a:ext cx="3597965" cy="646331"/>
          </a:xfrm>
          <a:prstGeom prst="rect">
            <a:avLst/>
          </a:prstGeom>
          <a:solidFill>
            <a:schemeClr val="bg1"/>
          </a:solidFill>
        </p:spPr>
        <p:txBody>
          <a:bodyPr wrap="square">
            <a:spAutoFit/>
          </a:bodyPr>
          <a:lstStyle/>
          <a:p>
            <a:r>
              <a:rPr lang="da-DK" dirty="0">
                <a:hlinkClick r:id="rId5"/>
              </a:rPr>
              <a:t>https://www.youtube.com/watch?v=GVG5AwZph-s</a:t>
            </a:r>
            <a:r>
              <a:rPr lang="da-DK" dirty="0"/>
              <a:t> – Lie to me </a:t>
            </a:r>
          </a:p>
        </p:txBody>
      </p:sp>
      <p:pic>
        <p:nvPicPr>
          <p:cNvPr id="8" name="Picture 10" descr="Billedresultat for feelings">
            <a:extLst>
              <a:ext uri="{FF2B5EF4-FFF2-40B4-BE49-F238E27FC236}">
                <a16:creationId xmlns:a16="http://schemas.microsoft.com/office/drawing/2014/main" id="{0368F257-4F30-7C00-D32C-A8FD40AB6C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554" y="2845506"/>
            <a:ext cx="4315586" cy="3131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44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 calcmode="lin" valueType="num">
                                      <p:cBhvr additive="base">
                                        <p:cTn id="7" dur="500" fill="hold"/>
                                        <p:tgtEl>
                                          <p:spTgt spid="1032"/>
                                        </p:tgtEl>
                                        <p:attrNameLst>
                                          <p:attrName>ppt_x</p:attrName>
                                        </p:attrNameLst>
                                      </p:cBhvr>
                                      <p:tavLst>
                                        <p:tav tm="0">
                                          <p:val>
                                            <p:strVal val="#ppt_x"/>
                                          </p:val>
                                        </p:tav>
                                        <p:tav tm="100000">
                                          <p:val>
                                            <p:strVal val="#ppt_x"/>
                                          </p:val>
                                        </p:tav>
                                      </p:tavLst>
                                    </p:anim>
                                    <p:anim calcmode="lin" valueType="num">
                                      <p:cBhvr additive="base">
                                        <p:cTn id="8"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187E2E-32E2-F026-F49C-E725513302E7}"/>
              </a:ext>
            </a:extLst>
          </p:cNvPr>
          <p:cNvSpPr>
            <a:spLocks noGrp="1"/>
          </p:cNvSpPr>
          <p:nvPr>
            <p:ph type="title"/>
          </p:nvPr>
        </p:nvSpPr>
        <p:spPr/>
        <p:txBody>
          <a:bodyPr>
            <a:normAutofit/>
          </a:bodyPr>
          <a:lstStyle/>
          <a:p>
            <a:r>
              <a:rPr lang="da-DK" sz="2800" b="1" dirty="0"/>
              <a:t>Læring i skolen kræver en indsats </a:t>
            </a:r>
          </a:p>
        </p:txBody>
      </p:sp>
      <p:sp>
        <p:nvSpPr>
          <p:cNvPr id="3" name="Pladsholder til indhold 2">
            <a:extLst>
              <a:ext uri="{FF2B5EF4-FFF2-40B4-BE49-F238E27FC236}">
                <a16:creationId xmlns:a16="http://schemas.microsoft.com/office/drawing/2014/main" id="{CA3DCA6F-63F0-DD7F-0571-8F468D892307}"/>
              </a:ext>
            </a:extLst>
          </p:cNvPr>
          <p:cNvSpPr>
            <a:spLocks noGrp="1"/>
          </p:cNvSpPr>
          <p:nvPr>
            <p:ph idx="1"/>
          </p:nvPr>
        </p:nvSpPr>
        <p:spPr/>
        <p:txBody>
          <a:bodyPr>
            <a:normAutofit/>
          </a:bodyPr>
          <a:lstStyle/>
          <a:p>
            <a:pPr marL="0" indent="0">
              <a:buNone/>
            </a:pPr>
            <a:r>
              <a:rPr lang="da-DK" sz="1800" dirty="0"/>
              <a:t>Ikke alle er enige om, hvordan børn lærer bedst, men de fleste er enige om:</a:t>
            </a:r>
          </a:p>
          <a:p>
            <a:endParaRPr lang="da-DK" sz="1800" dirty="0"/>
          </a:p>
          <a:p>
            <a:r>
              <a:rPr lang="da-DK" sz="1800" dirty="0"/>
              <a:t>Læring i skolen kræver en indsats </a:t>
            </a:r>
          </a:p>
          <a:p>
            <a:r>
              <a:rPr lang="da-DK" sz="1800" dirty="0"/>
              <a:t>Motivation for læring i skolen og for at gøre en indsats ikke altid kommer af sig selv </a:t>
            </a:r>
          </a:p>
          <a:p>
            <a:endParaRPr lang="da-DK" dirty="0"/>
          </a:p>
        </p:txBody>
      </p:sp>
      <p:pic>
        <p:nvPicPr>
          <p:cNvPr id="4098" name="Picture 2" descr="Skolestart">
            <a:extLst>
              <a:ext uri="{FF2B5EF4-FFF2-40B4-BE49-F238E27FC236}">
                <a16:creationId xmlns:a16="http://schemas.microsoft.com/office/drawing/2014/main" id="{36D121DB-D7B1-A78F-8098-76A5D71F25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41" y="3881024"/>
            <a:ext cx="3447355" cy="2295939"/>
          </a:xfrm>
          <a:prstGeom prst="rect">
            <a:avLst/>
          </a:prstGeom>
          <a:noFill/>
          <a:extLst>
            <a:ext uri="{909E8E84-426E-40DD-AFC4-6F175D3DCCD1}">
              <a14:hiddenFill xmlns:a14="http://schemas.microsoft.com/office/drawing/2010/main">
                <a:solidFill>
                  <a:srgbClr val="FFFFFF"/>
                </a:solidFill>
              </a14:hiddenFill>
            </a:ext>
          </a:extLst>
        </p:spPr>
      </p:pic>
      <p:pic>
        <p:nvPicPr>
          <p:cNvPr id="5" name="Billede 4">
            <a:extLst>
              <a:ext uri="{FF2B5EF4-FFF2-40B4-BE49-F238E27FC236}">
                <a16:creationId xmlns:a16="http://schemas.microsoft.com/office/drawing/2014/main" id="{126AD3AE-3EFE-3FA3-DED8-CEFD515E4F15}"/>
              </a:ext>
            </a:extLst>
          </p:cNvPr>
          <p:cNvPicPr>
            <a:picLocks noChangeAspect="1"/>
          </p:cNvPicPr>
          <p:nvPr/>
        </p:nvPicPr>
        <p:blipFill>
          <a:blip r:embed="rId3"/>
          <a:srcRect l="19286" t="53187" r="38104" b="20879"/>
          <a:stretch/>
        </p:blipFill>
        <p:spPr>
          <a:xfrm>
            <a:off x="3982696" y="3756991"/>
            <a:ext cx="7991256" cy="2735884"/>
          </a:xfrm>
          <a:prstGeom prst="rect">
            <a:avLst/>
          </a:prstGeom>
        </p:spPr>
      </p:pic>
    </p:spTree>
    <p:extLst>
      <p:ext uri="{BB962C8B-B14F-4D97-AF65-F5344CB8AC3E}">
        <p14:creationId xmlns:p14="http://schemas.microsoft.com/office/powerpoint/2010/main" val="630470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3C3CF9-FFE9-40B8-7426-F458F53B42C2}"/>
              </a:ext>
            </a:extLst>
          </p:cNvPr>
          <p:cNvSpPr>
            <a:spLocks noGrp="1"/>
          </p:cNvSpPr>
          <p:nvPr>
            <p:ph type="title"/>
          </p:nvPr>
        </p:nvSpPr>
        <p:spPr/>
        <p:txBody>
          <a:bodyPr>
            <a:normAutofit/>
          </a:bodyPr>
          <a:lstStyle/>
          <a:p>
            <a:r>
              <a:rPr lang="da-DK" sz="2800" b="1"/>
              <a:t>Rosenthal-effekten </a:t>
            </a:r>
            <a:endParaRPr lang="da-DK" sz="2800" b="1" dirty="0"/>
          </a:p>
        </p:txBody>
      </p:sp>
      <p:sp>
        <p:nvSpPr>
          <p:cNvPr id="3" name="Pladsholder til indhold 2">
            <a:extLst>
              <a:ext uri="{FF2B5EF4-FFF2-40B4-BE49-F238E27FC236}">
                <a16:creationId xmlns:a16="http://schemas.microsoft.com/office/drawing/2014/main" id="{1B811DF4-2868-BA86-D854-459122EA26A8}"/>
              </a:ext>
            </a:extLst>
          </p:cNvPr>
          <p:cNvSpPr>
            <a:spLocks noGrp="1"/>
          </p:cNvSpPr>
          <p:nvPr>
            <p:ph idx="1"/>
          </p:nvPr>
        </p:nvSpPr>
        <p:spPr>
          <a:xfrm>
            <a:off x="838200" y="1825624"/>
            <a:ext cx="10515600" cy="4905915"/>
          </a:xfrm>
        </p:spPr>
        <p:txBody>
          <a:bodyPr>
            <a:normAutofit/>
          </a:bodyPr>
          <a:lstStyle/>
          <a:p>
            <a:pPr marL="0" indent="0">
              <a:buNone/>
            </a:pPr>
            <a:r>
              <a:rPr lang="da-DK" sz="1800" dirty="0"/>
              <a:t>Amerikansk psykolog Rosenthal udførte i 1960’erne et forsøg, hvor han undersøgte forholdet mellem lærernes forventninger og elevernes præstationer</a:t>
            </a:r>
          </a:p>
          <a:p>
            <a:endParaRPr lang="da-DK" sz="1800" dirty="0"/>
          </a:p>
          <a:p>
            <a:pPr marL="0" indent="0">
              <a:buNone/>
            </a:pPr>
            <a:r>
              <a:rPr lang="da-DK" sz="1800" dirty="0"/>
              <a:t>Han lod lærere vide, at en udvalgt gruppe elever var særligt dygtige, og at man måtte forvente, at deres IQ ville stige målbart i løbet af skoleåret. I virkeligheden var eleverne tilfældigt udvalgt og ikke klogere end gennemsnittet </a:t>
            </a:r>
          </a:p>
          <a:p>
            <a:endParaRPr lang="da-DK" sz="1800" dirty="0"/>
          </a:p>
          <a:p>
            <a:pPr marL="0" indent="0">
              <a:buNone/>
            </a:pPr>
            <a:r>
              <a:rPr lang="da-DK" sz="1800" dirty="0"/>
              <a:t>Ved slutningen af skoleåret viste det sig, at elevernes IQ rent faktisk var steget</a:t>
            </a:r>
          </a:p>
          <a:p>
            <a:endParaRPr lang="da-DK" sz="1800" dirty="0"/>
          </a:p>
          <a:p>
            <a:pPr marL="0" indent="0">
              <a:buNone/>
            </a:pPr>
            <a:r>
              <a:rPr lang="da-DK" sz="1800" dirty="0"/>
              <a:t>Rosenthal forklarer resultatet med, at lærerne uden at vide det projicerede deres forventninger over på dem – det skete bl.a. gennem </a:t>
            </a:r>
            <a:r>
              <a:rPr lang="da-DK" sz="1800" dirty="0" err="1"/>
              <a:t>non-verbale</a:t>
            </a:r>
            <a:r>
              <a:rPr lang="da-DK" sz="1800" dirty="0"/>
              <a:t> tegn såsom blikke, nik og gestik, men også at lærerne behandlede disse elever anderledes.  Der skete altså en selvopfyldende profeti</a:t>
            </a:r>
          </a:p>
          <a:p>
            <a:pPr marL="0" indent="0">
              <a:buNone/>
            </a:pPr>
            <a:r>
              <a:rPr lang="da-DK" sz="1800" dirty="0"/>
              <a:t> </a:t>
            </a:r>
          </a:p>
          <a:p>
            <a:pPr marL="0" indent="0">
              <a:buNone/>
            </a:pPr>
            <a:r>
              <a:rPr lang="da-DK" sz="1800" dirty="0"/>
              <a:t>Se kasse for forbedringer i IQ – forskellen er størst i de små klasser, hvor lærerne ikke har noget for kendskab til eleverne </a:t>
            </a:r>
          </a:p>
        </p:txBody>
      </p:sp>
      <p:pic>
        <p:nvPicPr>
          <p:cNvPr id="1026" name="Picture 2">
            <a:extLst>
              <a:ext uri="{FF2B5EF4-FFF2-40B4-BE49-F238E27FC236}">
                <a16:creationId xmlns:a16="http://schemas.microsoft.com/office/drawing/2014/main" id="{0BB92531-E693-FD64-813E-85F4E89B33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9578" y="1885465"/>
            <a:ext cx="9006673" cy="4418899"/>
          </a:xfrm>
          <a:prstGeom prst="rect">
            <a:avLst/>
          </a:prstGeom>
          <a:solidFill>
            <a:schemeClr val="bg1"/>
          </a:solidFill>
        </p:spPr>
      </p:pic>
      <p:sp>
        <p:nvSpPr>
          <p:cNvPr id="5" name="Tekstfelt 4">
            <a:extLst>
              <a:ext uri="{FF2B5EF4-FFF2-40B4-BE49-F238E27FC236}">
                <a16:creationId xmlns:a16="http://schemas.microsoft.com/office/drawing/2014/main" id="{1AC3D187-466B-2A25-5293-C9D1B1A6FA74}"/>
              </a:ext>
            </a:extLst>
          </p:cNvPr>
          <p:cNvSpPr txBox="1"/>
          <p:nvPr/>
        </p:nvSpPr>
        <p:spPr>
          <a:xfrm>
            <a:off x="4739802" y="663630"/>
            <a:ext cx="6094378" cy="923330"/>
          </a:xfrm>
          <a:prstGeom prst="rect">
            <a:avLst/>
          </a:prstGeom>
          <a:noFill/>
        </p:spPr>
        <p:txBody>
          <a:bodyPr wrap="square">
            <a:spAutoFit/>
          </a:bodyPr>
          <a:lstStyle/>
          <a:p>
            <a:r>
              <a:rPr lang="da-DK" dirty="0"/>
              <a:t>Forbedringer i IQ i seks klasser. Forsøgsgruppen er den gruppe, som lærerne tror vil udvise særlig store forbedringer i IQ og kontrolgruppen er de øvrige elever.</a:t>
            </a:r>
          </a:p>
        </p:txBody>
      </p:sp>
      <p:sp>
        <p:nvSpPr>
          <p:cNvPr id="4" name="Tekstfelt 3">
            <a:extLst>
              <a:ext uri="{FF2B5EF4-FFF2-40B4-BE49-F238E27FC236}">
                <a16:creationId xmlns:a16="http://schemas.microsoft.com/office/drawing/2014/main" id="{FF81221C-C1DA-CFFC-E950-432887BBCB5A}"/>
              </a:ext>
            </a:extLst>
          </p:cNvPr>
          <p:cNvSpPr txBox="1"/>
          <p:nvPr/>
        </p:nvSpPr>
        <p:spPr>
          <a:xfrm>
            <a:off x="4503908" y="2928025"/>
            <a:ext cx="6449438" cy="923330"/>
          </a:xfrm>
          <a:prstGeom prst="rect">
            <a:avLst/>
          </a:prstGeom>
          <a:solidFill>
            <a:schemeClr val="bg1"/>
          </a:solidFill>
        </p:spPr>
        <p:txBody>
          <a:bodyPr wrap="square" rtlCol="0">
            <a:spAutoFit/>
          </a:bodyPr>
          <a:lstStyle/>
          <a:p>
            <a:r>
              <a:rPr lang="da-DK" dirty="0"/>
              <a:t>Det modsatte af Rosenthal-effekten –</a:t>
            </a:r>
          </a:p>
          <a:p>
            <a:r>
              <a:rPr lang="da-DK" sz="1800" u="sng" dirty="0" err="1">
                <a:solidFill>
                  <a:srgbClr val="0000FF"/>
                </a:solidFill>
                <a:effectLst/>
                <a:latin typeface="Aptos" panose="020B0004020202020204" pitchFamily="34" charset="0"/>
                <a:ea typeface="Aptos" panose="020B0004020202020204" pitchFamily="34" charset="0"/>
                <a:cs typeface="Aptos" panose="020B0004020202020204" pitchFamily="34" charset="0"/>
                <a:hlinkClick r:id="rId3"/>
              </a:rPr>
              <a:t>Tvillinge</a:t>
            </a:r>
            <a:r>
              <a:rPr lang="da-DK" sz="1800" u="sng" dirty="0">
                <a:solidFill>
                  <a:srgbClr val="0000FF"/>
                </a:solidFill>
                <a:effectLst/>
                <a:latin typeface="Aptos" panose="020B0004020202020204" pitchFamily="34" charset="0"/>
                <a:ea typeface="Aptos" panose="020B0004020202020204" pitchFamily="34" charset="0"/>
                <a:cs typeface="Aptos" panose="020B0004020202020204" pitchFamily="34" charset="0"/>
                <a:hlinkClick r:id="rId3"/>
              </a:rPr>
              <a:t>-Eksperimentet: Hvor ondt gør mistillid?</a:t>
            </a:r>
            <a:endParaRPr lang="da-DK" dirty="0"/>
          </a:p>
          <a:p>
            <a:r>
              <a:rPr lang="da-DK" dirty="0"/>
              <a:t>   </a:t>
            </a:r>
          </a:p>
        </p:txBody>
      </p:sp>
    </p:spTree>
    <p:extLst>
      <p:ext uri="{BB962C8B-B14F-4D97-AF65-F5344CB8AC3E}">
        <p14:creationId xmlns:p14="http://schemas.microsoft.com/office/powerpoint/2010/main" val="327404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2183D3-8B30-0284-2488-7E8DE6DBF43A}"/>
              </a:ext>
            </a:extLst>
          </p:cNvPr>
          <p:cNvSpPr>
            <a:spLocks noGrp="1"/>
          </p:cNvSpPr>
          <p:nvPr>
            <p:ph type="title"/>
          </p:nvPr>
        </p:nvSpPr>
        <p:spPr/>
        <p:txBody>
          <a:bodyPr>
            <a:normAutofit/>
          </a:bodyPr>
          <a:lstStyle/>
          <a:p>
            <a:r>
              <a:rPr lang="da-DK" sz="2800" b="1" dirty="0"/>
              <a:t>Opgave</a:t>
            </a:r>
          </a:p>
        </p:txBody>
      </p:sp>
      <p:sp>
        <p:nvSpPr>
          <p:cNvPr id="3" name="Pladsholder til indhold 2">
            <a:extLst>
              <a:ext uri="{FF2B5EF4-FFF2-40B4-BE49-F238E27FC236}">
                <a16:creationId xmlns:a16="http://schemas.microsoft.com/office/drawing/2014/main" id="{0D5A1868-CDA7-B690-5C5C-95FD5725C3BD}"/>
              </a:ext>
            </a:extLst>
          </p:cNvPr>
          <p:cNvSpPr>
            <a:spLocks noGrp="1"/>
          </p:cNvSpPr>
          <p:nvPr>
            <p:ph idx="1"/>
          </p:nvPr>
        </p:nvSpPr>
        <p:spPr/>
        <p:txBody>
          <a:bodyPr>
            <a:normAutofit/>
          </a:bodyPr>
          <a:lstStyle/>
          <a:p>
            <a:pPr marL="0" indent="0">
              <a:buNone/>
            </a:pPr>
            <a:r>
              <a:rPr lang="da-DK" sz="1800" dirty="0"/>
              <a:t>Den, der laver noget, lærer som bekendt noget – derfor skal I nu arbejde sammen i grupper på 4 – hvert gruppemedlem sætter sig ind i en læringsteori og forklarer den derefter for de andre. Bagefter bytter I indtil alle har fortalt om deres teori   </a:t>
            </a:r>
          </a:p>
        </p:txBody>
      </p:sp>
      <p:pic>
        <p:nvPicPr>
          <p:cNvPr id="6" name="Billede 5">
            <a:extLst>
              <a:ext uri="{FF2B5EF4-FFF2-40B4-BE49-F238E27FC236}">
                <a16:creationId xmlns:a16="http://schemas.microsoft.com/office/drawing/2014/main" id="{A9CBE721-94D8-A5D3-4F97-B070701CCFB4}"/>
              </a:ext>
            </a:extLst>
          </p:cNvPr>
          <p:cNvPicPr>
            <a:picLocks noChangeAspect="1"/>
          </p:cNvPicPr>
          <p:nvPr/>
        </p:nvPicPr>
        <p:blipFill>
          <a:blip r:embed="rId2"/>
          <a:srcRect l="19121" t="12748" r="30439" b="23804"/>
          <a:stretch/>
        </p:blipFill>
        <p:spPr>
          <a:xfrm>
            <a:off x="838200" y="2781380"/>
            <a:ext cx="5597765" cy="3960877"/>
          </a:xfrm>
          <a:prstGeom prst="rect">
            <a:avLst/>
          </a:prstGeom>
        </p:spPr>
      </p:pic>
      <p:sp>
        <p:nvSpPr>
          <p:cNvPr id="5" name="Tekstfelt 4">
            <a:extLst>
              <a:ext uri="{FF2B5EF4-FFF2-40B4-BE49-F238E27FC236}">
                <a16:creationId xmlns:a16="http://schemas.microsoft.com/office/drawing/2014/main" id="{B9A34059-08D8-D736-BCFF-657F592BFD3F}"/>
              </a:ext>
            </a:extLst>
          </p:cNvPr>
          <p:cNvSpPr txBox="1"/>
          <p:nvPr/>
        </p:nvSpPr>
        <p:spPr>
          <a:xfrm>
            <a:off x="6702136" y="3221182"/>
            <a:ext cx="4712957" cy="2585323"/>
          </a:xfrm>
          <a:prstGeom prst="rect">
            <a:avLst/>
          </a:prstGeom>
          <a:noFill/>
        </p:spPr>
        <p:txBody>
          <a:bodyPr wrap="none" rtlCol="0">
            <a:spAutoFit/>
          </a:bodyPr>
          <a:lstStyle/>
          <a:p>
            <a:r>
              <a:rPr lang="da-DK" dirty="0"/>
              <a:t>Om klassisk og </a:t>
            </a:r>
            <a:r>
              <a:rPr lang="da-DK" dirty="0" err="1"/>
              <a:t>operant</a:t>
            </a:r>
            <a:r>
              <a:rPr lang="da-DK" dirty="0"/>
              <a:t> betingning slide 13-15</a:t>
            </a:r>
          </a:p>
          <a:p>
            <a:endParaRPr lang="da-DK" dirty="0"/>
          </a:p>
          <a:p>
            <a:r>
              <a:rPr lang="da-DK" dirty="0"/>
              <a:t>Om modelindlæring slide 13 + 16-18</a:t>
            </a:r>
          </a:p>
          <a:p>
            <a:endParaRPr lang="da-DK" dirty="0"/>
          </a:p>
          <a:p>
            <a:r>
              <a:rPr lang="da-DK" dirty="0" err="1"/>
              <a:t>Quvortrup</a:t>
            </a:r>
            <a:r>
              <a:rPr lang="da-DK" dirty="0"/>
              <a:t> og KKK slide 19-23</a:t>
            </a:r>
          </a:p>
          <a:p>
            <a:endParaRPr lang="da-DK" dirty="0"/>
          </a:p>
          <a:p>
            <a:r>
              <a:rPr lang="da-DK" dirty="0"/>
              <a:t>Om mesterlære slide 24 </a:t>
            </a:r>
          </a:p>
          <a:p>
            <a:r>
              <a:rPr lang="da-DK" dirty="0"/>
              <a:t>   </a:t>
            </a:r>
          </a:p>
          <a:p>
            <a:r>
              <a:rPr lang="da-DK" dirty="0"/>
              <a:t> </a:t>
            </a:r>
          </a:p>
        </p:txBody>
      </p:sp>
    </p:spTree>
    <p:extLst>
      <p:ext uri="{BB962C8B-B14F-4D97-AF65-F5344CB8AC3E}">
        <p14:creationId xmlns:p14="http://schemas.microsoft.com/office/powerpoint/2010/main" val="2565265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5210" y="270689"/>
            <a:ext cx="10515600" cy="1325563"/>
          </a:xfrm>
        </p:spPr>
        <p:txBody>
          <a:bodyPr>
            <a:normAutofit/>
          </a:bodyPr>
          <a:lstStyle/>
          <a:p>
            <a:r>
              <a:rPr lang="da-DK" sz="2800" b="1" dirty="0"/>
              <a:t>Behavioristisk læringsteori – hvordan foregår læring?   </a:t>
            </a:r>
          </a:p>
        </p:txBody>
      </p:sp>
      <p:sp>
        <p:nvSpPr>
          <p:cNvPr id="3" name="Pladsholder til indhold 2"/>
          <p:cNvSpPr>
            <a:spLocks noGrp="1"/>
          </p:cNvSpPr>
          <p:nvPr>
            <p:ph idx="1"/>
          </p:nvPr>
        </p:nvSpPr>
        <p:spPr>
          <a:xfrm>
            <a:off x="1600200" y="1655625"/>
            <a:ext cx="9753600" cy="4351338"/>
          </a:xfrm>
        </p:spPr>
        <p:txBody>
          <a:bodyPr>
            <a:noAutofit/>
          </a:bodyPr>
          <a:lstStyle/>
          <a:p>
            <a:pPr marL="0" indent="0">
              <a:buNone/>
            </a:pPr>
            <a:r>
              <a:rPr lang="da-DK" sz="1800" dirty="0"/>
              <a:t>Inden for den behavioristiske tradition skelner man mellem tre grundlæggende indlæringsformer:</a:t>
            </a:r>
            <a:r>
              <a:rPr lang="da-DK" sz="1800" i="1" dirty="0"/>
              <a:t> </a:t>
            </a:r>
          </a:p>
          <a:p>
            <a:pPr marL="0" indent="0">
              <a:buNone/>
            </a:pPr>
            <a:r>
              <a:rPr lang="da-DK" sz="2200" i="1" dirty="0"/>
              <a:t>	</a:t>
            </a:r>
          </a:p>
          <a:p>
            <a:pPr marL="0" indent="0">
              <a:buNone/>
            </a:pPr>
            <a:r>
              <a:rPr lang="da-DK" sz="1800" b="1" dirty="0"/>
              <a:t>Klassisk betingning</a:t>
            </a:r>
            <a:r>
              <a:rPr lang="da-DK" sz="1800" dirty="0"/>
              <a:t>, som første gang blev videnskabelig beskrevet af den russiske Ivan P. </a:t>
            </a:r>
            <a:r>
              <a:rPr lang="da-DK" sz="1800" dirty="0" err="1"/>
              <a:t>Pavlov</a:t>
            </a:r>
            <a:r>
              <a:rPr lang="da-DK" sz="1800" dirty="0"/>
              <a:t> i begyndelsen af 1900-tallet</a:t>
            </a:r>
          </a:p>
          <a:p>
            <a:pPr marL="0" indent="0">
              <a:buNone/>
            </a:pPr>
            <a:r>
              <a:rPr lang="da-DK" sz="1800" i="1" dirty="0"/>
              <a:t>	</a:t>
            </a:r>
          </a:p>
          <a:p>
            <a:pPr marL="0" indent="0">
              <a:buNone/>
            </a:pPr>
            <a:endParaRPr lang="da-DK" sz="1800" b="1" dirty="0"/>
          </a:p>
          <a:p>
            <a:pPr marL="0" indent="0">
              <a:buNone/>
            </a:pPr>
            <a:r>
              <a:rPr lang="da-DK" sz="1800" b="1" dirty="0" err="1"/>
              <a:t>Operant</a:t>
            </a:r>
            <a:r>
              <a:rPr lang="da-DK" sz="1800" b="1" dirty="0"/>
              <a:t> betingning</a:t>
            </a:r>
            <a:r>
              <a:rPr lang="da-DK" sz="1800" dirty="0"/>
              <a:t> som især amerikaneren B.F. Skinner er kendt for </a:t>
            </a:r>
          </a:p>
          <a:p>
            <a:pPr marL="0" indent="0">
              <a:buNone/>
            </a:pPr>
            <a:r>
              <a:rPr lang="da-DK" sz="1800" i="1" dirty="0"/>
              <a:t>	</a:t>
            </a:r>
          </a:p>
          <a:p>
            <a:pPr marL="0" indent="0">
              <a:buNone/>
            </a:pPr>
            <a:r>
              <a:rPr lang="da-DK" sz="1800" i="1" dirty="0"/>
              <a:t>	</a:t>
            </a:r>
          </a:p>
          <a:p>
            <a:pPr marL="0" indent="0">
              <a:buNone/>
            </a:pPr>
            <a:r>
              <a:rPr lang="da-DK" sz="1800" b="1" dirty="0"/>
              <a:t>Imitation eller modellæring</a:t>
            </a:r>
            <a:r>
              <a:rPr lang="da-DK" sz="1800" dirty="0"/>
              <a:t>, som den sociale indlæringsteoretiker Albert </a:t>
            </a:r>
            <a:r>
              <a:rPr lang="da-DK" sz="1800" dirty="0" err="1"/>
              <a:t>Bandura</a:t>
            </a:r>
            <a:r>
              <a:rPr lang="da-DK" sz="1800" dirty="0"/>
              <a:t> har undersøgt</a:t>
            </a:r>
          </a:p>
          <a:p>
            <a:pPr marL="0" indent="0">
              <a:buNone/>
            </a:pPr>
            <a:br>
              <a:rPr lang="da-DK" sz="1800" dirty="0"/>
            </a:br>
            <a:endParaRPr lang="da-DK" sz="1800" dirty="0"/>
          </a:p>
        </p:txBody>
      </p:sp>
      <p:pic>
        <p:nvPicPr>
          <p:cNvPr id="2050" name="Picture 2" descr="Billedresultat for pavlo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210" y="2233114"/>
            <a:ext cx="932996" cy="107714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illedresultat for skinn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694" y="3429000"/>
            <a:ext cx="946512" cy="1077141"/>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Billedresultat for bandu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2056" name="Picture 8" descr="Billedresultat for bandu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694" y="4624886"/>
            <a:ext cx="932996" cy="107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76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Om klassisk betingning</a:t>
            </a:r>
          </a:p>
        </p:txBody>
      </p:sp>
      <p:sp>
        <p:nvSpPr>
          <p:cNvPr id="3" name="Pladsholder til indhold 2"/>
          <p:cNvSpPr>
            <a:spLocks noGrp="1"/>
          </p:cNvSpPr>
          <p:nvPr>
            <p:ph idx="1"/>
          </p:nvPr>
        </p:nvSpPr>
        <p:spPr/>
        <p:txBody>
          <a:bodyPr>
            <a:normAutofit/>
          </a:bodyPr>
          <a:lstStyle/>
          <a:p>
            <a:pPr marL="0" indent="0">
              <a:buNone/>
            </a:pPr>
            <a:r>
              <a:rPr lang="da-DK" sz="1800" dirty="0"/>
              <a:t>Denne indlæringsform handler grundlæggende om at forbinde eller associere ting med hinanden, når de optræder samtidig eller lige efter hinanden, og når det gentages et antal gange</a:t>
            </a:r>
          </a:p>
          <a:p>
            <a:endParaRPr lang="da-DK" sz="1800" dirty="0"/>
          </a:p>
          <a:p>
            <a:pPr marL="0" indent="0">
              <a:buNone/>
            </a:pPr>
            <a:r>
              <a:rPr lang="da-DK" sz="1800" dirty="0"/>
              <a:t>Det er en meget grundlæggende indlæringsform, som vi kan takke for meget af vores tavse viden</a:t>
            </a:r>
          </a:p>
          <a:p>
            <a:endParaRPr lang="da-DK" sz="1800" dirty="0"/>
          </a:p>
          <a:p>
            <a:pPr marL="0" indent="0">
              <a:buNone/>
            </a:pPr>
            <a:r>
              <a:rPr lang="da-DK" sz="1800" dirty="0"/>
              <a:t>Vi kan møde den hos spædbarnet, som lærer, hvilke begivenheder der sædvanligvis optræder sammen i hverdagen: mor og mad, seng og søvn, gøen og hund m.m. Vi kan møde den i forbindelse med sprogtilegnelse, hvor barnet lærer, hvilke ord der hyppigt optræder sammen i sætninger (statistisk læring). Vi møder ligeledes den klassiske betingning i skolen, når læreren spørger, hvem der skrev "</a:t>
            </a:r>
            <a:r>
              <a:rPr lang="da-DK" sz="1800" i="1" dirty="0"/>
              <a:t>Den grimme ælling</a:t>
            </a:r>
            <a:r>
              <a:rPr lang="da-DK" sz="1800" dirty="0"/>
              <a:t>", og flere elever i kor råber H.C. Andersen. Meget af skolens udenadslære er indlært ved hjælp af klassiske betingninger.</a:t>
            </a:r>
            <a:br>
              <a:rPr lang="da-DK" sz="1800" dirty="0"/>
            </a:br>
            <a:endParaRPr lang="da-DK" sz="1800" dirty="0"/>
          </a:p>
        </p:txBody>
      </p:sp>
      <p:pic>
        <p:nvPicPr>
          <p:cNvPr id="6" name="Picture 2" descr="Billedresultat for klassisk beting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116" y="1690688"/>
            <a:ext cx="6279970" cy="3692624"/>
          </a:xfrm>
          <a:prstGeom prst="rect">
            <a:avLst/>
          </a:prstGeom>
          <a:solidFill>
            <a:schemeClr val="bg1"/>
          </a:solidFill>
        </p:spPr>
      </p:pic>
      <p:sp>
        <p:nvSpPr>
          <p:cNvPr id="7" name="Tekstfelt 6">
            <a:extLst>
              <a:ext uri="{FF2B5EF4-FFF2-40B4-BE49-F238E27FC236}">
                <a16:creationId xmlns:a16="http://schemas.microsoft.com/office/drawing/2014/main" id="{DDCA0DD0-A29D-6C7C-72FC-39ED479FCDF2}"/>
              </a:ext>
            </a:extLst>
          </p:cNvPr>
          <p:cNvSpPr txBox="1"/>
          <p:nvPr/>
        </p:nvSpPr>
        <p:spPr>
          <a:xfrm>
            <a:off x="4914116" y="5595471"/>
            <a:ext cx="6097656" cy="646331"/>
          </a:xfrm>
          <a:prstGeom prst="rect">
            <a:avLst/>
          </a:prstGeom>
          <a:noFill/>
        </p:spPr>
        <p:txBody>
          <a:bodyPr wrap="square">
            <a:spAutoFit/>
          </a:bodyPr>
          <a:lstStyle/>
          <a:p>
            <a:r>
              <a:rPr lang="da-DK" dirty="0">
                <a:hlinkClick r:id="rId3"/>
              </a:rPr>
              <a:t>https://www.crazygames.dk/spil/pavlov-s-dog</a:t>
            </a:r>
            <a:endParaRPr lang="da-DK" dirty="0"/>
          </a:p>
          <a:p>
            <a:endParaRPr lang="da-DK" dirty="0"/>
          </a:p>
        </p:txBody>
      </p:sp>
    </p:spTree>
    <p:extLst>
      <p:ext uri="{BB962C8B-B14F-4D97-AF65-F5344CB8AC3E}">
        <p14:creationId xmlns:p14="http://schemas.microsoft.com/office/powerpoint/2010/main" val="319418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460541"/>
            <a:ext cx="10515600" cy="1325563"/>
          </a:xfrm>
        </p:spPr>
        <p:txBody>
          <a:bodyPr>
            <a:normAutofit/>
          </a:bodyPr>
          <a:lstStyle/>
          <a:p>
            <a:r>
              <a:rPr lang="da-DK" sz="2800" b="1" dirty="0"/>
              <a:t>Om </a:t>
            </a:r>
            <a:r>
              <a:rPr lang="da-DK" sz="2800" b="1" dirty="0" err="1"/>
              <a:t>operant</a:t>
            </a:r>
            <a:r>
              <a:rPr lang="da-DK" sz="2800" b="1" dirty="0"/>
              <a:t> betingning</a:t>
            </a:r>
          </a:p>
        </p:txBody>
      </p:sp>
      <p:sp>
        <p:nvSpPr>
          <p:cNvPr id="3" name="Pladsholder til indhold 2"/>
          <p:cNvSpPr>
            <a:spLocks noGrp="1"/>
          </p:cNvSpPr>
          <p:nvPr>
            <p:ph idx="1"/>
          </p:nvPr>
        </p:nvSpPr>
        <p:spPr>
          <a:xfrm>
            <a:off x="838200" y="1917065"/>
            <a:ext cx="10515600" cy="4940935"/>
          </a:xfrm>
        </p:spPr>
        <p:txBody>
          <a:bodyPr>
            <a:noAutofit/>
          </a:bodyPr>
          <a:lstStyle/>
          <a:p>
            <a:pPr marL="0" indent="0">
              <a:buNone/>
            </a:pPr>
            <a:r>
              <a:rPr lang="da-DK" sz="1800" dirty="0"/>
              <a:t>Den anden indlæringsform, den behavioristiske tradition har beskæftiget sig med, er den </a:t>
            </a:r>
            <a:r>
              <a:rPr lang="da-DK" sz="1800" dirty="0" err="1"/>
              <a:t>operante</a:t>
            </a:r>
            <a:r>
              <a:rPr lang="da-DK" sz="1800" dirty="0"/>
              <a:t> betingning. </a:t>
            </a:r>
          </a:p>
          <a:p>
            <a:pPr marL="0" indent="0">
              <a:buNone/>
            </a:pPr>
            <a:endParaRPr lang="da-DK" sz="1800" dirty="0"/>
          </a:p>
          <a:p>
            <a:pPr marL="0" indent="0">
              <a:buNone/>
            </a:pPr>
            <a:r>
              <a:rPr lang="da-DK" sz="1800" dirty="0"/>
              <a:t>Det helt grundlæggende i teorien er, at det der fører til belønning, bliver indlært. Hvis vi udfører en handling og får feedback på den enten: </a:t>
            </a:r>
          </a:p>
          <a:p>
            <a:pPr marL="0" indent="0">
              <a:buNone/>
            </a:pPr>
            <a:r>
              <a:rPr lang="da-DK" sz="1800" dirty="0"/>
              <a:t>(1) i form af en belønning fra omgivelserne (meget af vores sociale adfærd (f.eks. normer og roller) er et resultat af </a:t>
            </a:r>
            <a:r>
              <a:rPr lang="da-DK" sz="1800" dirty="0" err="1"/>
              <a:t>operante</a:t>
            </a:r>
            <a:r>
              <a:rPr lang="da-DK" sz="1800" dirty="0"/>
              <a:t> betingninger, hvor vi har fået belønning af omgivelserne for at opføre os på bestemte måder) </a:t>
            </a:r>
            <a:endParaRPr lang="da-DK" sz="1800" b="1" dirty="0"/>
          </a:p>
          <a:p>
            <a:pPr marL="0" indent="0">
              <a:buNone/>
            </a:pPr>
            <a:r>
              <a:rPr lang="da-DK" sz="1800" b="1" dirty="0"/>
              <a:t>Eller </a:t>
            </a:r>
          </a:p>
          <a:p>
            <a:pPr marL="0" indent="0">
              <a:buNone/>
            </a:pPr>
            <a:r>
              <a:rPr lang="da-DK" sz="1800" dirty="0"/>
              <a:t>(2) i form af, at vores handling fører til succes eller til et bedre resultat end ved tidligere forsøg, så siger teorien, at vi med stor sandsynlighed indlærer den pågældende adfærd og vil benytte den igen i lignende situationer </a:t>
            </a:r>
          </a:p>
          <a:p>
            <a:pPr marL="0" indent="0">
              <a:buNone/>
            </a:pPr>
            <a:r>
              <a:rPr lang="da-DK" sz="1800" dirty="0"/>
              <a:t>(Den anden type kaldes </a:t>
            </a:r>
            <a:r>
              <a:rPr lang="da-DK" sz="1800" i="1" dirty="0"/>
              <a:t>forsøg-og-fejl-læring</a:t>
            </a:r>
            <a:r>
              <a:rPr lang="da-DK" sz="1800" dirty="0"/>
              <a:t> (</a:t>
            </a:r>
            <a:r>
              <a:rPr lang="da-DK" sz="1800" dirty="0" err="1"/>
              <a:t>trial</a:t>
            </a:r>
            <a:r>
              <a:rPr lang="da-DK" sz="1800" dirty="0"/>
              <a:t> and </a:t>
            </a:r>
            <a:r>
              <a:rPr lang="da-DK" sz="1800" dirty="0" err="1"/>
              <a:t>error</a:t>
            </a:r>
            <a:r>
              <a:rPr lang="da-DK" sz="1800" dirty="0"/>
              <a:t>). Den handler grundlæggende om, at vi gennem træning og gentagelse - og gennem det feedback, vi får, - udvikler vores færdigheder og bliver bedre og bedre til at udføre bestemte handlinger. Store dele af den tavse viden, der handler om, hvordan vi tackler vores fysiske omverden, er netop indlært via forsøg-og-fejl-læring.</a:t>
            </a:r>
          </a:p>
          <a:p>
            <a:pPr marL="0" indent="0">
              <a:buNone/>
            </a:pPr>
            <a:br>
              <a:rPr lang="da-DK" sz="2000" dirty="0"/>
            </a:br>
            <a:endParaRPr lang="da-DK" sz="2000" dirty="0"/>
          </a:p>
        </p:txBody>
      </p:sp>
      <p:pic>
        <p:nvPicPr>
          <p:cNvPr id="4098" name="Picture 2" descr="Billedresultat for operant beting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7895" y="85589"/>
            <a:ext cx="3580402" cy="1111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592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Imitation </a:t>
            </a:r>
          </a:p>
        </p:txBody>
      </p:sp>
      <p:sp>
        <p:nvSpPr>
          <p:cNvPr id="3" name="Pladsholder til indhold 2"/>
          <p:cNvSpPr>
            <a:spLocks noGrp="1"/>
          </p:cNvSpPr>
          <p:nvPr>
            <p:ph idx="1"/>
          </p:nvPr>
        </p:nvSpPr>
        <p:spPr>
          <a:xfrm>
            <a:off x="917713" y="2155807"/>
            <a:ext cx="10515600" cy="4914809"/>
          </a:xfrm>
        </p:spPr>
        <p:txBody>
          <a:bodyPr>
            <a:noAutofit/>
          </a:bodyPr>
          <a:lstStyle/>
          <a:p>
            <a:pPr marL="0" indent="0">
              <a:buNone/>
            </a:pPr>
            <a:r>
              <a:rPr lang="da-DK" sz="1800" dirty="0"/>
              <a:t>Det er tidsbesparende, hvis man ikke selv skal opfinde den dybe tallerken hver gang, men kan drage nytte af de erfaringer, andre har gjort. </a:t>
            </a:r>
          </a:p>
          <a:p>
            <a:pPr marL="0" indent="0">
              <a:buNone/>
            </a:pPr>
            <a:endParaRPr lang="da-DK" sz="1800" dirty="0"/>
          </a:p>
          <a:p>
            <a:pPr marL="0" indent="0">
              <a:buNone/>
            </a:pPr>
            <a:r>
              <a:rPr lang="da-DK" sz="1800" dirty="0"/>
              <a:t>Det vil sige, at man ikke behøver at kæmpe med selv at lære en ting fra bunden, men kan springe mange forsøg og fejl over ved tage ved at lære af andre. </a:t>
            </a:r>
          </a:p>
          <a:p>
            <a:pPr marL="0" indent="0">
              <a:buNone/>
            </a:pPr>
            <a:endParaRPr lang="da-DK" sz="1800" dirty="0"/>
          </a:p>
          <a:p>
            <a:pPr marL="0" indent="0">
              <a:buNone/>
            </a:pPr>
            <a:r>
              <a:rPr lang="da-DK" sz="1800" dirty="0"/>
              <a:t>En læringsform, der netop udnytter dette, er imitation (efterligning), der allerede kan påvises hos spædbørn i de første måneder af livet. </a:t>
            </a:r>
          </a:p>
          <a:p>
            <a:pPr marL="0" indent="0">
              <a:buNone/>
            </a:pPr>
            <a:endParaRPr lang="da-DK" sz="1800" dirty="0"/>
          </a:p>
          <a:p>
            <a:pPr marL="0" indent="0">
              <a:buNone/>
            </a:pPr>
            <a:r>
              <a:rPr lang="da-DK" sz="1800" dirty="0"/>
              <a:t>En af dem, der især har beskæftiget sig med imitation, er canadieren Albert </a:t>
            </a:r>
            <a:r>
              <a:rPr lang="da-DK" sz="1800" dirty="0" err="1"/>
              <a:t>Bandura</a:t>
            </a:r>
            <a:r>
              <a:rPr lang="da-DK" sz="1800" dirty="0"/>
              <a:t>, der gennem en omfattende eksperimentel forskning har vist, at store dele af menneskers adfærd er indlært via imitation og observation af andres handlinger. Den tavse viden, der f.eks. handler om, hvordan vi kommunikerer med hinanden, og hvilke sociale spilleregler der gælder i det miljø, vi lever i, indlæres således tidligt via imitation af forældrenes og andres adfærd. I erhvervs- og professionsuddannelserne praktiske forløb indgår der imitation, hvor eleven ser på, hvordan den mere erfarne udfører tingene.</a:t>
            </a:r>
          </a:p>
          <a:p>
            <a:pPr marL="0" indent="0">
              <a:buNone/>
            </a:pPr>
            <a:br>
              <a:rPr lang="da-DK" sz="1800" dirty="0"/>
            </a:br>
            <a:endParaRPr lang="da-DK" sz="1800" dirty="0"/>
          </a:p>
        </p:txBody>
      </p:sp>
      <p:pic>
        <p:nvPicPr>
          <p:cNvPr id="5122" name="Picture 2" descr="Billedresultat for imit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0455" y="187967"/>
            <a:ext cx="2265408" cy="150272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illedresultat for imit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98980" y="194412"/>
            <a:ext cx="2343785" cy="15637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Billedresultat for imit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5863" y="187967"/>
            <a:ext cx="2265635" cy="1512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591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84CBFC-C3BD-4FD7-8C01-7496E5B82F2C}"/>
              </a:ext>
            </a:extLst>
          </p:cNvPr>
          <p:cNvSpPr>
            <a:spLocks noGrp="1"/>
          </p:cNvSpPr>
          <p:nvPr>
            <p:ph type="title"/>
          </p:nvPr>
        </p:nvSpPr>
        <p:spPr/>
        <p:txBody>
          <a:bodyPr>
            <a:normAutofit/>
          </a:bodyPr>
          <a:lstStyle/>
          <a:p>
            <a:r>
              <a:rPr lang="da-DK" sz="2800" b="1" dirty="0"/>
              <a:t>Social indlæringsteori   </a:t>
            </a:r>
          </a:p>
        </p:txBody>
      </p:sp>
      <p:sp>
        <p:nvSpPr>
          <p:cNvPr id="3" name="Pladsholder til indhold 2">
            <a:extLst>
              <a:ext uri="{FF2B5EF4-FFF2-40B4-BE49-F238E27FC236}">
                <a16:creationId xmlns:a16="http://schemas.microsoft.com/office/drawing/2014/main" id="{649FF97B-B973-E9AA-CBD6-0307B182CD45}"/>
              </a:ext>
            </a:extLst>
          </p:cNvPr>
          <p:cNvSpPr>
            <a:spLocks noGrp="1"/>
          </p:cNvSpPr>
          <p:nvPr>
            <p:ph idx="1"/>
          </p:nvPr>
        </p:nvSpPr>
        <p:spPr/>
        <p:txBody>
          <a:bodyPr/>
          <a:lstStyle/>
          <a:p>
            <a:pPr marL="0" indent="0" algn="l">
              <a:buNone/>
            </a:pPr>
            <a:r>
              <a:rPr lang="da-DK" sz="1800" b="0" i="0" dirty="0">
                <a:solidFill>
                  <a:srgbClr val="333333"/>
                </a:solidFill>
                <a:effectLst/>
              </a:rPr>
              <a:t>Ifølge </a:t>
            </a:r>
            <a:r>
              <a:rPr lang="da-DK" sz="1800" b="0" i="0" dirty="0" err="1">
                <a:solidFill>
                  <a:srgbClr val="333333"/>
                </a:solidFill>
                <a:effectLst/>
              </a:rPr>
              <a:t>Bandura</a:t>
            </a:r>
            <a:r>
              <a:rPr lang="da-DK" sz="1800" b="0" i="0" dirty="0">
                <a:solidFill>
                  <a:srgbClr val="333333"/>
                </a:solidFill>
                <a:effectLst/>
              </a:rPr>
              <a:t> imiterer man især personer, som man kan identificere sig med (samme køn, alder m.v.), som man er tryg ved, eller som kan være til nytte for én selv. Man tilegner sig kun den del af personens adfærd, som man vurderer vil give en ønskelig effekt for én selv, og man har ligeledes en tendens til især at tilegne sig en persons adfærd, hvis man har set personen selv få positiv forstærkning (belønning) for den.</a:t>
            </a:r>
          </a:p>
          <a:p>
            <a:pPr marL="0" indent="0">
              <a:buNone/>
            </a:pPr>
            <a:endParaRPr lang="da-DK" b="1" i="0" dirty="0">
              <a:solidFill>
                <a:srgbClr val="333333"/>
              </a:solidFill>
              <a:effectLst/>
              <a:latin typeface="var(--font-title)"/>
            </a:endParaRPr>
          </a:p>
          <a:p>
            <a:pPr marL="0" indent="0">
              <a:buNone/>
            </a:pPr>
            <a:br>
              <a:rPr lang="da-DK" b="1" i="0" dirty="0">
                <a:solidFill>
                  <a:srgbClr val="333333"/>
                </a:solidFill>
                <a:effectLst/>
                <a:latin typeface="var(--font-title)"/>
              </a:rPr>
            </a:br>
            <a:endParaRPr lang="da-DK" dirty="0"/>
          </a:p>
        </p:txBody>
      </p:sp>
      <p:pic>
        <p:nvPicPr>
          <p:cNvPr id="1026" name="Picture 2">
            <a:extLst>
              <a:ext uri="{FF2B5EF4-FFF2-40B4-BE49-F238E27FC236}">
                <a16:creationId xmlns:a16="http://schemas.microsoft.com/office/drawing/2014/main" id="{3A7F0B06-9D10-5004-C808-048327264D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8575" y="3397931"/>
            <a:ext cx="5131148" cy="2913969"/>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797E2B05-B907-2AAA-2C48-63DFB7BF47F8}"/>
              </a:ext>
            </a:extLst>
          </p:cNvPr>
          <p:cNvSpPr txBox="1"/>
          <p:nvPr/>
        </p:nvSpPr>
        <p:spPr>
          <a:xfrm>
            <a:off x="1004836" y="4210259"/>
            <a:ext cx="4561951" cy="1200329"/>
          </a:xfrm>
          <a:prstGeom prst="rect">
            <a:avLst/>
          </a:prstGeom>
          <a:noFill/>
        </p:spPr>
        <p:txBody>
          <a:bodyPr wrap="square" rtlCol="0">
            <a:spAutoFit/>
          </a:bodyPr>
          <a:lstStyle/>
          <a:p>
            <a:r>
              <a:rPr lang="da-DK" dirty="0" err="1"/>
              <a:t>Bobo</a:t>
            </a:r>
            <a:r>
              <a:rPr lang="da-DK" dirty="0"/>
              <a:t>-eksperimentet – </a:t>
            </a:r>
            <a:r>
              <a:rPr lang="da-DK" dirty="0" err="1"/>
              <a:t>Bandura</a:t>
            </a:r>
            <a:r>
              <a:rPr lang="da-DK" dirty="0"/>
              <a:t> – aggressiv adfærd er indlært – læs mere om eksperimentet her: </a:t>
            </a:r>
            <a:r>
              <a:rPr lang="da-DK" dirty="0">
                <a:hlinkClick r:id="rId3"/>
              </a:rPr>
              <a:t>Social indlæringsteori | Psykologiens veje</a:t>
            </a:r>
            <a:endParaRPr lang="da-DK" dirty="0"/>
          </a:p>
        </p:txBody>
      </p:sp>
    </p:spTree>
    <p:extLst>
      <p:ext uri="{BB962C8B-B14F-4D97-AF65-F5344CB8AC3E}">
        <p14:creationId xmlns:p14="http://schemas.microsoft.com/office/powerpoint/2010/main" val="3809050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38D7E6-73F3-8C78-DC63-FB2BB165F3E4}"/>
              </a:ext>
            </a:extLst>
          </p:cNvPr>
          <p:cNvSpPr>
            <a:spLocks noGrp="1"/>
          </p:cNvSpPr>
          <p:nvPr>
            <p:ph type="title"/>
          </p:nvPr>
        </p:nvSpPr>
        <p:spPr/>
        <p:txBody>
          <a:bodyPr>
            <a:normAutofit/>
          </a:bodyPr>
          <a:lstStyle/>
          <a:p>
            <a:r>
              <a:rPr lang="da-DK" sz="2800" b="1" dirty="0"/>
              <a:t>Self-</a:t>
            </a:r>
            <a:r>
              <a:rPr lang="da-DK" sz="2800" b="1" dirty="0" err="1"/>
              <a:t>efficacy</a:t>
            </a:r>
            <a:r>
              <a:rPr lang="da-DK" sz="2800" b="1" dirty="0"/>
              <a:t> </a:t>
            </a:r>
          </a:p>
        </p:txBody>
      </p:sp>
      <p:sp>
        <p:nvSpPr>
          <p:cNvPr id="3" name="Pladsholder til indhold 2">
            <a:extLst>
              <a:ext uri="{FF2B5EF4-FFF2-40B4-BE49-F238E27FC236}">
                <a16:creationId xmlns:a16="http://schemas.microsoft.com/office/drawing/2014/main" id="{89EC969A-00E0-6794-86ED-F593406D12ED}"/>
              </a:ext>
            </a:extLst>
          </p:cNvPr>
          <p:cNvSpPr>
            <a:spLocks noGrp="1"/>
          </p:cNvSpPr>
          <p:nvPr>
            <p:ph idx="1"/>
          </p:nvPr>
        </p:nvSpPr>
        <p:spPr/>
        <p:txBody>
          <a:bodyPr/>
          <a:lstStyle/>
          <a:p>
            <a:pPr marL="0" indent="0">
              <a:buNone/>
            </a:pPr>
            <a:r>
              <a:rPr lang="da-DK" sz="1800" dirty="0"/>
              <a:t>Self-</a:t>
            </a:r>
            <a:r>
              <a:rPr lang="da-DK" sz="1800" dirty="0" err="1"/>
              <a:t>efficacy</a:t>
            </a:r>
            <a:r>
              <a:rPr lang="da-DK" sz="1800" dirty="0"/>
              <a:t> = selvtillid på et bestemt område </a:t>
            </a:r>
          </a:p>
          <a:p>
            <a:pPr marL="0" indent="0">
              <a:buNone/>
            </a:pPr>
            <a:endParaRPr lang="da-DK" sz="1800" dirty="0"/>
          </a:p>
          <a:p>
            <a:pPr marL="0" indent="0">
              <a:buNone/>
            </a:pPr>
            <a:r>
              <a:rPr lang="da-DK" sz="1800" dirty="0"/>
              <a:t>Selvtillid er afgørende for, at man er motiveret til at handle og tage initiativer for at nå de mål, som man har sat sig på området fx har en elev stor tiltro til, at han/hun vil lykkes med eksamen, er han/hun mere motiveret for at gå til eksamen, end hvis han/hun kun har lav tillid til, at det vil lykkes </a:t>
            </a:r>
          </a:p>
          <a:p>
            <a:pPr marL="0" indent="0">
              <a:buNone/>
            </a:pPr>
            <a:endParaRPr lang="da-DK" sz="1800" dirty="0"/>
          </a:p>
          <a:p>
            <a:pPr marL="0" indent="0">
              <a:buNone/>
            </a:pPr>
            <a:r>
              <a:rPr lang="da-DK" sz="1800" dirty="0"/>
              <a:t>Ifølge </a:t>
            </a:r>
            <a:r>
              <a:rPr lang="da-DK" sz="1800" dirty="0" err="1"/>
              <a:t>Bandura</a:t>
            </a:r>
            <a:r>
              <a:rPr lang="da-DK" sz="1800" dirty="0"/>
              <a:t> er 4 faktorer afgørende for at opnå </a:t>
            </a:r>
            <a:r>
              <a:rPr lang="da-DK" sz="1800" dirty="0" err="1"/>
              <a:t>self-efficacy</a:t>
            </a:r>
            <a:r>
              <a:rPr lang="da-DK" sz="1800" dirty="0"/>
              <a:t>: </a:t>
            </a:r>
          </a:p>
          <a:p>
            <a:pPr marL="342900" indent="-342900">
              <a:buAutoNum type="arabicPeriod"/>
            </a:pPr>
            <a:r>
              <a:rPr lang="da-DK" sz="1800" dirty="0"/>
              <a:t>Tidligere erfaringer med succes eller fiasko på et område er afgørende for vores selvtillid </a:t>
            </a:r>
          </a:p>
          <a:p>
            <a:pPr marL="342900" indent="-342900">
              <a:buAutoNum type="arabicPeriod"/>
            </a:pPr>
            <a:r>
              <a:rPr lang="da-DK" sz="1800" dirty="0"/>
              <a:t>Observation af andres succes eller fiasko – tiltro til, at det kan/ikke kan lade sig gøre </a:t>
            </a:r>
          </a:p>
          <a:p>
            <a:pPr marL="342900" indent="-342900">
              <a:buAutoNum type="arabicPeriod"/>
            </a:pPr>
            <a:r>
              <a:rPr lang="da-DK" sz="1800" dirty="0"/>
              <a:t>Verbal påvirkning fra andre mennesker, hvis vi får ros og opmuntring påvirker det vores selvtillid positivt, hvorimod kritik har den modsatte virkning </a:t>
            </a:r>
          </a:p>
          <a:p>
            <a:pPr marL="342900" indent="-342900">
              <a:buAutoNum type="arabicPeriod"/>
            </a:pPr>
            <a:r>
              <a:rPr lang="da-DK" sz="1800" dirty="0"/>
              <a:t>Høj emotionel </a:t>
            </a:r>
            <a:r>
              <a:rPr lang="da-DK" sz="1800" dirty="0" err="1"/>
              <a:t>arousal</a:t>
            </a:r>
            <a:r>
              <a:rPr lang="da-DK" sz="1800" dirty="0"/>
              <a:t> – spænding/ophidselse – forbundet med angst og nervøsitet indvirker negativt, kan man derimod kontrollere spændingen eller sin nervøsitet, kan det påvirke i positiv retning </a:t>
            </a:r>
          </a:p>
          <a:p>
            <a:endParaRPr lang="da-DK" dirty="0"/>
          </a:p>
          <a:p>
            <a:endParaRPr lang="da-DK" dirty="0"/>
          </a:p>
        </p:txBody>
      </p:sp>
      <p:pic>
        <p:nvPicPr>
          <p:cNvPr id="5" name="Billede 4">
            <a:extLst>
              <a:ext uri="{FF2B5EF4-FFF2-40B4-BE49-F238E27FC236}">
                <a16:creationId xmlns:a16="http://schemas.microsoft.com/office/drawing/2014/main" id="{974ED4AB-9902-C631-BAAC-EB1E2730CA6F}"/>
              </a:ext>
            </a:extLst>
          </p:cNvPr>
          <p:cNvPicPr>
            <a:picLocks noChangeAspect="1"/>
          </p:cNvPicPr>
          <p:nvPr/>
        </p:nvPicPr>
        <p:blipFill>
          <a:blip r:embed="rId2"/>
          <a:srcRect l="20645" t="27670" r="49355" b="34624"/>
          <a:stretch/>
        </p:blipFill>
        <p:spPr>
          <a:xfrm>
            <a:off x="5987845" y="2133600"/>
            <a:ext cx="5535561" cy="3913583"/>
          </a:xfrm>
          <a:prstGeom prst="rect">
            <a:avLst/>
          </a:prstGeom>
        </p:spPr>
      </p:pic>
      <p:pic>
        <p:nvPicPr>
          <p:cNvPr id="1026" name="Picture 2" descr="Har jeg “Self-efficacy”? | sylvie">
            <a:extLst>
              <a:ext uri="{FF2B5EF4-FFF2-40B4-BE49-F238E27FC236}">
                <a16:creationId xmlns:a16="http://schemas.microsoft.com/office/drawing/2014/main" id="{670DCBD8-5520-131F-564D-11C84FB8B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4658" y="187324"/>
            <a:ext cx="2990850" cy="1681163"/>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D6204ECD-4ADA-5C16-8074-6EEAF3735E61}"/>
              </a:ext>
            </a:extLst>
          </p:cNvPr>
          <p:cNvSpPr txBox="1"/>
          <p:nvPr/>
        </p:nvSpPr>
        <p:spPr>
          <a:xfrm>
            <a:off x="9252155" y="1027905"/>
            <a:ext cx="2712602" cy="369332"/>
          </a:xfrm>
          <a:prstGeom prst="rect">
            <a:avLst/>
          </a:prstGeom>
          <a:noFill/>
        </p:spPr>
        <p:txBody>
          <a:bodyPr wrap="none" rtlCol="0">
            <a:spAutoFit/>
          </a:bodyPr>
          <a:lstStyle/>
          <a:p>
            <a:r>
              <a:rPr lang="da-DK" dirty="0"/>
              <a:t>Se kasse med illustration </a:t>
            </a:r>
          </a:p>
        </p:txBody>
      </p:sp>
    </p:spTree>
    <p:extLst>
      <p:ext uri="{BB962C8B-B14F-4D97-AF65-F5344CB8AC3E}">
        <p14:creationId xmlns:p14="http://schemas.microsoft.com/office/powerpoint/2010/main" val="391112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Kvalifikationer, kompetencer og kreativitet – 3 elever  </a:t>
            </a:r>
          </a:p>
        </p:txBody>
      </p:sp>
      <p:sp>
        <p:nvSpPr>
          <p:cNvPr id="3" name="Pladsholder til indhold 2"/>
          <p:cNvSpPr>
            <a:spLocks noGrp="1"/>
          </p:cNvSpPr>
          <p:nvPr>
            <p:ph idx="1"/>
          </p:nvPr>
        </p:nvSpPr>
        <p:spPr/>
        <p:txBody>
          <a:bodyPr>
            <a:normAutofit/>
          </a:bodyPr>
          <a:lstStyle/>
          <a:p>
            <a:r>
              <a:rPr lang="da-DK" sz="1800" dirty="0"/>
              <a:t>I bogen </a:t>
            </a:r>
            <a:r>
              <a:rPr lang="da-DK" sz="1800" i="1" dirty="0"/>
              <a:t>Det vidende samfund</a:t>
            </a:r>
            <a:r>
              <a:rPr lang="da-DK" sz="1800" dirty="0"/>
              <a:t> (2004) gør professor </a:t>
            </a:r>
            <a:r>
              <a:rPr lang="da-DK" sz="1800" i="1" dirty="0"/>
              <a:t>Lars Qvortrup</a:t>
            </a:r>
            <a:r>
              <a:rPr lang="da-DK" sz="1800" dirty="0"/>
              <a:t> op med forestillingen om viden som noget, man kan fylde på et lager, og som noget, der kan findes i en endegyldig form, hvis blot man får lavet et leksikon, der er omfattende nok. </a:t>
            </a:r>
          </a:p>
          <a:p>
            <a:r>
              <a:rPr lang="da-DK" sz="1800" dirty="0"/>
              <a:t>Det paradoksale er jo netop, at jo mere man ved, jo mere opdager man, man mangler at vide.</a:t>
            </a:r>
          </a:p>
          <a:p>
            <a:pPr marL="0" indent="0">
              <a:buNone/>
            </a:pPr>
            <a:br>
              <a:rPr lang="da-DK" sz="1800" dirty="0"/>
            </a:br>
            <a:endParaRPr lang="da-DK" sz="1800" dirty="0"/>
          </a:p>
        </p:txBody>
      </p:sp>
      <p:pic>
        <p:nvPicPr>
          <p:cNvPr id="8194" name="Picture 2" descr="Billedresultat for the more i know the more i know i don't kn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082" y="3735313"/>
            <a:ext cx="4249783" cy="2253706"/>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p:cNvSpPr txBox="1"/>
          <p:nvPr/>
        </p:nvSpPr>
        <p:spPr>
          <a:xfrm>
            <a:off x="5257799" y="3708004"/>
            <a:ext cx="6417705" cy="2308324"/>
          </a:xfrm>
          <a:prstGeom prst="rect">
            <a:avLst/>
          </a:prstGeom>
          <a:noFill/>
          <a:ln w="9525">
            <a:solidFill>
              <a:schemeClr val="tx1"/>
            </a:solidFill>
          </a:ln>
        </p:spPr>
        <p:txBody>
          <a:bodyPr wrap="square" rtlCol="0">
            <a:spAutoFit/>
          </a:bodyPr>
          <a:lstStyle/>
          <a:p>
            <a:r>
              <a:rPr lang="da-DK" sz="1600" dirty="0"/>
              <a:t>Qvortrup - viden kan defineres som </a:t>
            </a:r>
            <a:r>
              <a:rPr lang="da-DK" sz="1600" b="1" dirty="0"/>
              <a:t>viden om noget</a:t>
            </a:r>
            <a:r>
              <a:rPr lang="da-DK" sz="1600" dirty="0"/>
              <a:t> og </a:t>
            </a:r>
            <a:r>
              <a:rPr lang="da-DK" sz="1600" b="1" dirty="0"/>
              <a:t>viden om viden</a:t>
            </a:r>
            <a:r>
              <a:rPr lang="da-DK" sz="1600" dirty="0"/>
              <a:t>. </a:t>
            </a:r>
          </a:p>
          <a:p>
            <a:endParaRPr lang="da-DK" sz="1600" dirty="0"/>
          </a:p>
          <a:p>
            <a:r>
              <a:rPr lang="da-DK" sz="1600" dirty="0"/>
              <a:t>Han skelner således mellem: </a:t>
            </a:r>
          </a:p>
          <a:p>
            <a:r>
              <a:rPr lang="da-DK" sz="1600" dirty="0"/>
              <a:t>kvalifikationer, kompetencer og kreativitet</a:t>
            </a:r>
          </a:p>
          <a:p>
            <a:endParaRPr lang="da-DK" sz="1600" dirty="0"/>
          </a:p>
          <a:p>
            <a:pPr marL="285750" indent="-285750">
              <a:buFont typeface="Arial" panose="020B0604020202020204" pitchFamily="34" charset="0"/>
              <a:buChar char="•"/>
            </a:pPr>
            <a:r>
              <a:rPr lang="da-DK" sz="1600" dirty="0"/>
              <a:t>Kvalifikationer er viden om noget </a:t>
            </a:r>
          </a:p>
          <a:p>
            <a:pPr marL="285750" indent="-285750">
              <a:buFont typeface="Arial" panose="020B0604020202020204" pitchFamily="34" charset="0"/>
              <a:buChar char="•"/>
            </a:pPr>
            <a:r>
              <a:rPr lang="da-DK" sz="1600" dirty="0"/>
              <a:t>Kompetencer er viden om viden </a:t>
            </a:r>
          </a:p>
          <a:p>
            <a:pPr marL="285750" indent="-285750">
              <a:buFont typeface="Arial" panose="020B0604020202020204" pitchFamily="34" charset="0"/>
              <a:buChar char="•"/>
            </a:pPr>
            <a:r>
              <a:rPr lang="da-DK" sz="1600" dirty="0"/>
              <a:t>Kreativitet er endelig viden om forudsætningerne for vores viden</a:t>
            </a:r>
          </a:p>
        </p:txBody>
      </p:sp>
    </p:spTree>
    <p:extLst>
      <p:ext uri="{BB962C8B-B14F-4D97-AF65-F5344CB8AC3E}">
        <p14:creationId xmlns:p14="http://schemas.microsoft.com/office/powerpoint/2010/main" val="1334007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Kvalifikationer</a:t>
            </a:r>
          </a:p>
        </p:txBody>
      </p:sp>
      <p:sp>
        <p:nvSpPr>
          <p:cNvPr id="3" name="Pladsholder til indhold 2"/>
          <p:cNvSpPr>
            <a:spLocks noGrp="1"/>
          </p:cNvSpPr>
          <p:nvPr>
            <p:ph idx="1"/>
          </p:nvPr>
        </p:nvSpPr>
        <p:spPr/>
        <p:txBody>
          <a:bodyPr>
            <a:normAutofit/>
          </a:bodyPr>
          <a:lstStyle/>
          <a:p>
            <a:pPr marL="0" indent="0">
              <a:buNone/>
            </a:pPr>
            <a:r>
              <a:rPr lang="da-DK" sz="1800" b="1" dirty="0"/>
              <a:t>Kvalifikationer</a:t>
            </a:r>
            <a:r>
              <a:rPr lang="da-DK" sz="1800" dirty="0"/>
              <a:t> = paratviden eller fakta- og færdighedsviden</a:t>
            </a:r>
          </a:p>
          <a:p>
            <a:pPr marL="0" indent="0">
              <a:buNone/>
            </a:pPr>
            <a:r>
              <a:rPr lang="da-DK" sz="1800" dirty="0"/>
              <a:t>Det kan f.eks. være en viden om regning og skrivning, om tysk grammatik, om historiske fakta eller en viden i form af bestemte praktiske færdigheder som at hamre eller save</a:t>
            </a:r>
          </a:p>
          <a:p>
            <a:pPr marL="0" indent="0">
              <a:buNone/>
            </a:pPr>
            <a:endParaRPr lang="da-DK" sz="1800" dirty="0"/>
          </a:p>
          <a:p>
            <a:pPr marL="0" indent="0">
              <a:buNone/>
            </a:pPr>
            <a:r>
              <a:rPr lang="da-DK" sz="1800" dirty="0"/>
              <a:t>Det er en viden, der handler om, hvad jeg ved, og hvad jeg kan</a:t>
            </a:r>
          </a:p>
          <a:p>
            <a:pPr marL="0" indent="0">
              <a:buNone/>
            </a:pPr>
            <a:endParaRPr lang="da-DK" sz="1800" dirty="0"/>
          </a:p>
          <a:p>
            <a:pPr marL="0" indent="0">
              <a:buNone/>
            </a:pPr>
            <a:r>
              <a:rPr lang="da-DK" sz="1800" dirty="0"/>
              <a:t>En stor del af denne viden er primært opbygget ved hjælp af behavioristiske læringsformer og er en helt afgørende form for viden. Den kan ikke undværes, fordi anden viden bygger videre på den. Problemet er dog, at selv om det er en nødvendig viden, er den langt fra tilstrækkelig</a:t>
            </a:r>
          </a:p>
          <a:p>
            <a:pPr marL="0" indent="0">
              <a:buNone/>
            </a:pPr>
            <a:br>
              <a:rPr lang="da-DK" sz="1800" dirty="0"/>
            </a:br>
            <a:endParaRPr lang="da-DK" sz="1800" dirty="0"/>
          </a:p>
        </p:txBody>
      </p:sp>
      <p:pic>
        <p:nvPicPr>
          <p:cNvPr id="9218" name="Picture 2" descr="Billedresultat for kongerækk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8394" y="5196137"/>
            <a:ext cx="6836942" cy="147994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Billedresultat for barn saver og hamr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6872" y="365125"/>
            <a:ext cx="2996928" cy="1498464"/>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Billedresultat for regnestykk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9224" name="Picture 8" descr="Billedresultat for regnestykk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3790" y="5196137"/>
            <a:ext cx="1516049" cy="1261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983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Kompetencer </a:t>
            </a:r>
          </a:p>
        </p:txBody>
      </p:sp>
      <p:sp>
        <p:nvSpPr>
          <p:cNvPr id="3" name="Pladsholder til indhold 2"/>
          <p:cNvSpPr>
            <a:spLocks noGrp="1"/>
          </p:cNvSpPr>
          <p:nvPr>
            <p:ph idx="1"/>
          </p:nvPr>
        </p:nvSpPr>
        <p:spPr>
          <a:xfrm>
            <a:off x="838200" y="1825624"/>
            <a:ext cx="10515600" cy="4792889"/>
          </a:xfrm>
        </p:spPr>
        <p:txBody>
          <a:bodyPr>
            <a:normAutofit lnSpcReduction="10000"/>
          </a:bodyPr>
          <a:lstStyle/>
          <a:p>
            <a:pPr marL="0" indent="0">
              <a:buNone/>
            </a:pPr>
            <a:r>
              <a:rPr lang="da-DK" sz="1800" b="1" dirty="0"/>
              <a:t>Kompetencer = </a:t>
            </a:r>
            <a:r>
              <a:rPr lang="da-DK" sz="1800" dirty="0"/>
              <a:t>viden, der handler om evnen til at finde ud af, </a:t>
            </a:r>
            <a:r>
              <a:rPr lang="da-DK" sz="1800" i="1" dirty="0"/>
              <a:t>hvordan </a:t>
            </a:r>
            <a:r>
              <a:rPr lang="da-DK" sz="1800" dirty="0"/>
              <a:t>man bedst løser et problem med de kvalifikationer, man i forvejen har</a:t>
            </a:r>
          </a:p>
          <a:p>
            <a:pPr marL="0" indent="0">
              <a:buNone/>
            </a:pPr>
            <a:endParaRPr lang="da-DK" sz="1800" dirty="0"/>
          </a:p>
          <a:p>
            <a:pPr marL="0" indent="0">
              <a:buNone/>
            </a:pPr>
            <a:r>
              <a:rPr lang="da-DK" sz="1800" dirty="0"/>
              <a:t>Her er der en tydelig forbindelse til Piagets begreb </a:t>
            </a:r>
            <a:r>
              <a:rPr lang="da-DK" sz="1800" i="1" dirty="0"/>
              <a:t>assimilation</a:t>
            </a:r>
            <a:r>
              <a:rPr lang="da-DK" sz="1800" dirty="0"/>
              <a:t>, der ligeledes handler om at forstå nye ting ved hjælp af de kognitive skemaer, man allerede har opbygget. Man kan sige, at kompetencer er evnen til at reflektere over den viden, man har, kombinere og improvisere med den og anvende den i nye situationer</a:t>
            </a:r>
          </a:p>
          <a:p>
            <a:pPr marL="0" indent="0">
              <a:buNone/>
            </a:pPr>
            <a:endParaRPr lang="da-DK" sz="1800" dirty="0"/>
          </a:p>
          <a:p>
            <a:pPr marL="0" indent="0">
              <a:buNone/>
            </a:pPr>
            <a:r>
              <a:rPr lang="da-DK" sz="1800" dirty="0"/>
              <a:t>Igennem de senere år er der inden for uddannelsessystemet sket en forskydning fra kvalifikationer til kompetencer. Tidligere var det kvalifikationerne og de faktuelle færdigheder, man lagde vægt på i skolen. I dag er det især kompetencerne og evnen til at kunne anvende og improvisere med sine kvalifikationer i nye sammenhænge, der er i fokus</a:t>
            </a:r>
          </a:p>
          <a:p>
            <a:pPr marL="0" indent="0">
              <a:buNone/>
            </a:pPr>
            <a:endParaRPr lang="da-DK" sz="1800" dirty="0"/>
          </a:p>
          <a:p>
            <a:pPr marL="0" indent="0">
              <a:buNone/>
            </a:pPr>
            <a:r>
              <a:rPr lang="da-DK" sz="1800" dirty="0"/>
              <a:t>Men selvom kompetencerne i dag er i fokus og er nødvendige, er de heller ikke altid tilstrækkelige. De synker som regel ned og bliver til vaner, til individuelle eller kulturelt bestemte måder at gøre tingene på, som vi benytter os af, uden at vi tænker nærmere over, hvorfor vi gør, som vi gør. De bliver til en forforståelse, vi lægger ned over tingene, en bestemt optik, vi ser dem igennem, som til tider begrænser vores udsyn. Derfor er det vigtigt at kunne tænke kreativt</a:t>
            </a:r>
          </a:p>
          <a:p>
            <a:pPr marL="0" indent="0">
              <a:buNone/>
            </a:pPr>
            <a:endParaRPr lang="da-DK" sz="2000" dirty="0"/>
          </a:p>
        </p:txBody>
      </p:sp>
      <p:sp>
        <p:nvSpPr>
          <p:cNvPr id="4" name="AutoShape 4" descr="Billedresultat for tænk ny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0250" name="Picture 10" descr="Billedresultat for we have always done it this w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175" y="1690688"/>
            <a:ext cx="8606620" cy="4653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83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50"/>
                                        </p:tgtEl>
                                        <p:attrNameLst>
                                          <p:attrName>style.visibility</p:attrName>
                                        </p:attrNameLst>
                                      </p:cBhvr>
                                      <p:to>
                                        <p:strVal val="visible"/>
                                      </p:to>
                                    </p:set>
                                    <p:anim calcmode="lin" valueType="num">
                                      <p:cBhvr additive="base">
                                        <p:cTn id="7" dur="500" fill="hold"/>
                                        <p:tgtEl>
                                          <p:spTgt spid="10250"/>
                                        </p:tgtEl>
                                        <p:attrNameLst>
                                          <p:attrName>ppt_x</p:attrName>
                                        </p:attrNameLst>
                                      </p:cBhvr>
                                      <p:tavLst>
                                        <p:tav tm="0">
                                          <p:val>
                                            <p:strVal val="#ppt_x"/>
                                          </p:val>
                                        </p:tav>
                                        <p:tav tm="100000">
                                          <p:val>
                                            <p:strVal val="#ppt_x"/>
                                          </p:val>
                                        </p:tav>
                                      </p:tavLst>
                                    </p:anim>
                                    <p:anim calcmode="lin" valueType="num">
                                      <p:cBhvr additive="base">
                                        <p:cTn id="8" dur="500" fill="hold"/>
                                        <p:tgtEl>
                                          <p:spTgt spid="102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57348"/>
            <a:ext cx="10515600" cy="679269"/>
          </a:xfrm>
        </p:spPr>
        <p:txBody>
          <a:bodyPr>
            <a:normAutofit/>
          </a:bodyPr>
          <a:lstStyle/>
          <a:p>
            <a:r>
              <a:rPr lang="da-DK" sz="2800" b="1" dirty="0"/>
              <a:t>Kreativitet </a:t>
            </a:r>
          </a:p>
        </p:txBody>
      </p:sp>
      <p:sp>
        <p:nvSpPr>
          <p:cNvPr id="4" name="AutoShape 2" descr="Billedresultat for apply your knowledge"/>
          <p:cNvSpPr>
            <a:spLocks noGrp="1" noChangeAspect="1" noChangeArrowheads="1"/>
          </p:cNvSpPr>
          <p:nvPr>
            <p:ph idx="1"/>
          </p:nvPr>
        </p:nvSpPr>
        <p:spPr bwMode="auto">
          <a:xfrm>
            <a:off x="838200" y="1489166"/>
            <a:ext cx="10515600" cy="508059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marL="0" indent="0">
              <a:buNone/>
            </a:pPr>
            <a:r>
              <a:rPr lang="da-DK" sz="1800" dirty="0"/>
              <a:t>Kreativitet = viden om forudsætningerne for den viden eller tænkning, vi benytter os af, og der er netop tale om kreativ viden, fordi den indeholder muligheden for at omtænke den viden, vi har, så vi begynder at tænke anderledes. Det er på dette læringsniveau, man begynder at spørge, </a:t>
            </a:r>
            <a:r>
              <a:rPr lang="da-DK" sz="1800" i="1" dirty="0"/>
              <a:t>hvorfor</a:t>
            </a:r>
            <a:r>
              <a:rPr lang="da-DK" sz="1800" dirty="0"/>
              <a:t> noget er, som det er</a:t>
            </a:r>
          </a:p>
          <a:p>
            <a:pPr marL="0" indent="0">
              <a:buNone/>
            </a:pPr>
            <a:endParaRPr lang="da-DK" sz="1800" dirty="0"/>
          </a:p>
          <a:p>
            <a:pPr marL="0" indent="0">
              <a:buNone/>
            </a:pPr>
            <a:r>
              <a:rPr lang="da-DK" sz="1800" dirty="0"/>
              <a:t>Den kreative viden er med andre ord evnen til at reflektere over den måde, man reflekterer på (metarefleksion), eller anderledes sagt: den studerer den optik eller de briller, man ser tingene igennem, og er dermed en forudsætning for, at man kan ændre optikken – dvs. den måde man plejer at se eller gøre tingene på</a:t>
            </a:r>
          </a:p>
          <a:p>
            <a:pPr marL="0" indent="0">
              <a:buNone/>
            </a:pPr>
            <a:endParaRPr lang="da-DK" sz="1800" dirty="0"/>
          </a:p>
          <a:p>
            <a:pPr marL="0" indent="0">
              <a:buNone/>
            </a:pPr>
            <a:r>
              <a:rPr lang="da-DK" sz="1800" dirty="0"/>
              <a:t>Kreativitet er i dag nødvendig i mange situationer. En virksomhed kan være præget af en bestemt vanetænkning, der hæmmer virksomhedens videre udvikling. Videnskaben kan være præget af bestemte traditioner, der gør, at de får øje på noget og ikke på noget andet. Vi kan selv være præget af en bestemt måde at se tingene på, som efterhånden viser sig at være uhensigtsmæssig i forhold til at forstå vores omverden. Når det sker, bliver det vigtigt at se nærmere på forudsætningerne for den måde, man tænker på, og derved opstår muligheden for at begynde at tænke anderledes og revidere forudsætningerne for sin tænkning. Her ser man en parallel til Piagets begreb akkommodation, der jo netop handler om, at vi reviderer vores måde at tænke på under indtryk af de nye erfaringer, vi gør</a:t>
            </a:r>
          </a:p>
        </p:txBody>
      </p:sp>
      <p:pic>
        <p:nvPicPr>
          <p:cNvPr id="11268" name="Picture 4" descr="Billedresultat for think about thin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9843" y="2938326"/>
            <a:ext cx="4762500" cy="336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66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additive="base">
                                        <p:cTn id="7" dur="500" fill="hold"/>
                                        <p:tgtEl>
                                          <p:spTgt spid="11268"/>
                                        </p:tgtEl>
                                        <p:attrNameLst>
                                          <p:attrName>ppt_x</p:attrName>
                                        </p:attrNameLst>
                                      </p:cBhvr>
                                      <p:tavLst>
                                        <p:tav tm="0">
                                          <p:val>
                                            <p:strVal val="#ppt_x"/>
                                          </p:val>
                                        </p:tav>
                                        <p:tav tm="100000">
                                          <p:val>
                                            <p:strVal val="#ppt_x"/>
                                          </p:val>
                                        </p:tav>
                                      </p:tavLst>
                                    </p:anim>
                                    <p:anim calcmode="lin" valueType="num">
                                      <p:cBhvr additive="base">
                                        <p:cTn id="8" dur="500" fill="hold"/>
                                        <p:tgtEl>
                                          <p:spTgt spid="112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325563"/>
          </a:xfrm>
        </p:spPr>
        <p:txBody>
          <a:bodyPr>
            <a:normAutofit/>
          </a:bodyPr>
          <a:lstStyle/>
          <a:p>
            <a:r>
              <a:rPr lang="da-DK" sz="2800" b="1" dirty="0"/>
              <a:t>K-K-K og læringsformer </a:t>
            </a:r>
          </a:p>
        </p:txBody>
      </p:sp>
      <p:sp>
        <p:nvSpPr>
          <p:cNvPr id="3" name="Pladsholder til indhold 2"/>
          <p:cNvSpPr>
            <a:spLocks noGrp="1"/>
          </p:cNvSpPr>
          <p:nvPr>
            <p:ph idx="1"/>
          </p:nvPr>
        </p:nvSpPr>
        <p:spPr>
          <a:xfrm>
            <a:off x="838200" y="1410410"/>
            <a:ext cx="10515600" cy="5634445"/>
          </a:xfrm>
        </p:spPr>
        <p:txBody>
          <a:bodyPr>
            <a:normAutofit/>
          </a:bodyPr>
          <a:lstStyle/>
          <a:p>
            <a:pPr marL="0" indent="0">
              <a:buNone/>
            </a:pPr>
            <a:r>
              <a:rPr lang="da-DK" sz="1800" dirty="0"/>
              <a:t>Qvortrup knytter forskellige undervisningsformer til de forskellige </a:t>
            </a:r>
            <a:r>
              <a:rPr lang="da-DK" sz="1800" dirty="0" err="1"/>
              <a:t>vidensformer</a:t>
            </a:r>
            <a:r>
              <a:rPr lang="da-DK" sz="1800" dirty="0"/>
              <a:t>:</a:t>
            </a:r>
          </a:p>
          <a:p>
            <a:r>
              <a:rPr lang="da-DK" sz="1800" dirty="0"/>
              <a:t>Kvalifikationer (fakta- og færdighedsviden) vil typisk stimuleres af undervisning, hvor eleven lærer at reagere automatisk på et givet fænomen. Det kan dreje sig om traditionel udenadslære, om øvelse og gentagelse, om multiple-</a:t>
            </a:r>
            <a:r>
              <a:rPr lang="da-DK" sz="1800" dirty="0" err="1"/>
              <a:t>choice</a:t>
            </a:r>
            <a:r>
              <a:rPr lang="da-DK" sz="1800" dirty="0"/>
              <a:t>-træning og om stærkt lærerstyret undervisning</a:t>
            </a:r>
          </a:p>
          <a:p>
            <a:endParaRPr lang="da-DK" sz="1800" dirty="0"/>
          </a:p>
          <a:p>
            <a:r>
              <a:rPr lang="da-DK" sz="1800" dirty="0"/>
              <a:t>Kompetencer (refleksiv viden) vil typisk stimuleres af en undervisning, der tager udgangspunkt i en problemstilling, som eleverne selv skal finde en løsning på. Den karakteristiske undervisningsform vil her være </a:t>
            </a:r>
            <a:r>
              <a:rPr lang="da-DK" sz="1800" i="1" dirty="0"/>
              <a:t>projektarbejdsformen</a:t>
            </a:r>
            <a:r>
              <a:rPr lang="da-DK" sz="1800" dirty="0"/>
              <a:t>, hvor eleverne i et tilrettelagt forløb skal udforske en bestemt sag på egen hånd. Eleverne skal her selv byde ind med viden, der kan bruges til at reflektere over og undersøge det nye felt med. Kompetencer er evnen til at kunne anvende, kombinere og udvikle sine kvalifikationer på nye felter, og det opøves netop i projektarbejdsformen. Udviklingen af kompetencer kan dog også understøttes af mere lærerstyrede undervisningsformer, hvor læreren giver eleverne tid og rum til at anvende og kombinere deres hidtidige viden og erfaringer på nye områder og opgavetyper</a:t>
            </a:r>
          </a:p>
          <a:p>
            <a:pPr marL="0" indent="0">
              <a:buNone/>
            </a:pPr>
            <a:endParaRPr lang="da-DK" sz="1800" dirty="0"/>
          </a:p>
          <a:p>
            <a:r>
              <a:rPr lang="da-DK" sz="1800" dirty="0"/>
              <a:t>Kreativiteten vil typisk stimuleres af helt selvstændige arbejdsformer, hvor det ikke er læreren, men eleven selv, der har udformet de projekter, som skal udforskes. Men den vil også stimuleres af undervisning med fokus på </a:t>
            </a:r>
            <a:r>
              <a:rPr lang="da-DK" sz="1800" i="1" dirty="0"/>
              <a:t>fortolkningsmæssige problemstillinger</a:t>
            </a:r>
            <a:r>
              <a:rPr lang="da-DK" sz="1800" dirty="0"/>
              <a:t>, hvor eleverne skal reflektere over forudsætningerne for den viden, der benyttes, eller af undervisning, hvor læreren konfronterer elevernes "sikre overbevisninger" og vanetænkning</a:t>
            </a:r>
          </a:p>
        </p:txBody>
      </p:sp>
    </p:spTree>
    <p:extLst>
      <p:ext uri="{BB962C8B-B14F-4D97-AF65-F5344CB8AC3E}">
        <p14:creationId xmlns:p14="http://schemas.microsoft.com/office/powerpoint/2010/main" val="3331938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Mesterlære   </a:t>
            </a:r>
          </a:p>
        </p:txBody>
      </p:sp>
      <p:sp>
        <p:nvSpPr>
          <p:cNvPr id="3" name="Pladsholder til indhold 2"/>
          <p:cNvSpPr>
            <a:spLocks noGrp="1"/>
          </p:cNvSpPr>
          <p:nvPr>
            <p:ph idx="1"/>
          </p:nvPr>
        </p:nvSpPr>
        <p:spPr>
          <a:xfrm>
            <a:off x="838200" y="2290226"/>
            <a:ext cx="10515600" cy="4567774"/>
          </a:xfrm>
        </p:spPr>
        <p:txBody>
          <a:bodyPr>
            <a:normAutofit fontScale="77500" lnSpcReduction="20000"/>
          </a:bodyPr>
          <a:lstStyle/>
          <a:p>
            <a:pPr marL="0" indent="0">
              <a:buNone/>
            </a:pPr>
            <a:r>
              <a:rPr lang="da-DK" sz="2300" dirty="0"/>
              <a:t>Mesterlære = Et eksemplet på, at instruktion fra en erfaren til en nybegynder er i centrum, </a:t>
            </a:r>
          </a:p>
          <a:p>
            <a:pPr marL="0" indent="0">
              <a:buNone/>
            </a:pPr>
            <a:endParaRPr lang="da-DK" sz="2300" dirty="0"/>
          </a:p>
          <a:p>
            <a:pPr marL="0" indent="0">
              <a:buNone/>
            </a:pPr>
            <a:r>
              <a:rPr lang="da-DK" sz="2300" dirty="0"/>
              <a:t>I modsætning til den almindelige skolebaserede undervisning er mesterlære kendetegnet ved, at selve læringssituationen og anvendelsen af det, man lærer, er tæt forbundet. Man lærer ikke om en kommende praksis, som man gør i den skolebaserede undervisning, men man lærer direkte gennem praksis</a:t>
            </a:r>
          </a:p>
          <a:p>
            <a:pPr marL="0" indent="0">
              <a:buNone/>
            </a:pPr>
            <a:endParaRPr lang="da-DK" sz="2300" dirty="0"/>
          </a:p>
          <a:p>
            <a:pPr marL="0" indent="0">
              <a:buNone/>
            </a:pPr>
            <a:r>
              <a:rPr lang="da-DK" sz="2300" dirty="0"/>
              <a:t>Mesterlæren er traditionelt knyttet til håndværkeruddannelserne (murer, tømrer, frisør m.m.), og har sine rødder helt tilbage i den middelalderlige </a:t>
            </a:r>
            <a:r>
              <a:rPr lang="da-DK" sz="2300" dirty="0" err="1"/>
              <a:t>laugstradition</a:t>
            </a:r>
            <a:r>
              <a:rPr lang="da-DK" sz="2300" dirty="0"/>
              <a:t>, hvor lærlingen blev oplært direkte på mesters værksted ved at følge en svend eller mester selv </a:t>
            </a:r>
          </a:p>
          <a:p>
            <a:endParaRPr lang="da-DK" sz="2300" dirty="0"/>
          </a:p>
          <a:p>
            <a:pPr marL="0" indent="0">
              <a:buNone/>
            </a:pPr>
            <a:r>
              <a:rPr lang="da-DK" sz="2300" dirty="0"/>
              <a:t>Det, mesterlæren er særlig god til, er at formidle tavs viden. Ved at se mesteren i aktion eller løbende få feedback fra vedkommende lærer nybegynderen de tavse kundskaber – regler og traditioner – at kende, der er knyttet til arbejdssituationen og omgangen med materialet. Det er kundskaber, der kun i begrænset omfang kan læres i den skolebaserede undervisning, hvor teori og praksis er adskilt, og hvor den sproglige viden dominerer</a:t>
            </a:r>
            <a:br>
              <a:rPr lang="da-DK" sz="2300" dirty="0"/>
            </a:br>
            <a:br>
              <a:rPr lang="da-DK" dirty="0"/>
            </a:br>
            <a:endParaRPr lang="da-DK" dirty="0"/>
          </a:p>
        </p:txBody>
      </p:sp>
      <p:pic>
        <p:nvPicPr>
          <p:cNvPr id="14344" name="Picture 8" descr="Billedresultat for mesterlæ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03781" y="134394"/>
            <a:ext cx="2840174" cy="1370601"/>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Billedresultat for mesterlæ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4344" y="134394"/>
            <a:ext cx="2840174" cy="1392856"/>
          </a:xfrm>
          <a:prstGeom prst="rect">
            <a:avLst/>
          </a:prstGeom>
          <a:noFill/>
          <a:extLst>
            <a:ext uri="{909E8E84-426E-40DD-AFC4-6F175D3DCCD1}">
              <a14:hiddenFill xmlns:a14="http://schemas.microsoft.com/office/drawing/2010/main">
                <a:solidFill>
                  <a:srgbClr val="FFFFFF"/>
                </a:solidFill>
              </a14:hiddenFill>
            </a:ext>
          </a:extLst>
        </p:spPr>
      </p:pic>
      <p:pic>
        <p:nvPicPr>
          <p:cNvPr id="14350" name="Picture 14" descr="Billedresultat for konservatorium - lærer og ele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8964" y="1142620"/>
            <a:ext cx="1811107" cy="88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108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Piagets kognitive læringsteori – hvordan foregår læring? </a:t>
            </a:r>
          </a:p>
        </p:txBody>
      </p:sp>
      <p:sp>
        <p:nvSpPr>
          <p:cNvPr id="3" name="Pladsholder til indhold 2"/>
          <p:cNvSpPr>
            <a:spLocks noGrp="1"/>
          </p:cNvSpPr>
          <p:nvPr>
            <p:ph idx="1"/>
          </p:nvPr>
        </p:nvSpPr>
        <p:spPr>
          <a:xfrm>
            <a:off x="838200" y="1825624"/>
            <a:ext cx="10515600" cy="5032375"/>
          </a:xfrm>
        </p:spPr>
        <p:txBody>
          <a:bodyPr>
            <a:noAutofit/>
          </a:bodyPr>
          <a:lstStyle/>
          <a:p>
            <a:pPr marL="0" indent="0">
              <a:buNone/>
            </a:pPr>
            <a:r>
              <a:rPr lang="da-DK" sz="1800" dirty="0"/>
              <a:t>Piaget: Allerede fra vi er helt små udforsker vi aktivt vores omverden. De erfaringer vi får, og den viden vi opnår, fastholdes på det indre mentale plan i form af kognitive skemaer. De er konstant under udvikling og revision, fordi vi hele tiden opdager og lærer nye ting. Det foregår ifølge Piaget grundlæggende på to måder: dels via </a:t>
            </a:r>
            <a:r>
              <a:rPr lang="da-DK" sz="1800" i="1" dirty="0"/>
              <a:t>assimilation</a:t>
            </a:r>
            <a:r>
              <a:rPr lang="da-DK" sz="1800" dirty="0"/>
              <a:t>, hvor vi forstår nye ting ved at indarbejde dem i de skemaer, vi har i forvejen, dels via </a:t>
            </a:r>
            <a:r>
              <a:rPr lang="da-DK" sz="1800" i="1" dirty="0"/>
              <a:t>akkommodation</a:t>
            </a:r>
            <a:r>
              <a:rPr lang="da-DK" sz="1800" dirty="0"/>
              <a:t>, hvor vi reviderer vores hidtidige skemaer under indtryk af de nye erfaringer, vi gør</a:t>
            </a:r>
          </a:p>
          <a:p>
            <a:endParaRPr lang="da-DK" sz="1800" dirty="0"/>
          </a:p>
          <a:p>
            <a:pPr marL="0" indent="0">
              <a:buNone/>
            </a:pPr>
            <a:r>
              <a:rPr lang="da-DK" sz="1800" dirty="0"/>
              <a:t>I skolen kan et eksempel på assimilation være eleven, der i matematik bliver udsat for endnu en andengradsligning, som han eller hun løser uden problemer ved at assimilere den til sit kognitive skema for, hvordan man løser denne slags ligninger</a:t>
            </a:r>
          </a:p>
          <a:p>
            <a:endParaRPr lang="da-DK" sz="1800" dirty="0"/>
          </a:p>
          <a:p>
            <a:pPr marL="0" indent="0">
              <a:buNone/>
            </a:pPr>
            <a:r>
              <a:rPr lang="da-DK" sz="1800" dirty="0"/>
              <a:t>Et eksempel på akkommodation i skolen kan være eleven, der i en temauge har valgt at arbejde med terrorisme og pludselig opdager, at mange terrorister beskrives som socialt velfungerende mennesker af deres omgivelser. Det har han ikke i sin vildeste fantasi troet. Tværtimod har han forestillet sig, at det må være mennesker, der i enhver henseende er onde og asociale. I første omgang forsøger han måske at afvise de nye informationer, han får, men langsomt begynder han at ændre sin overbevisning, og der sker dermed en akkommodation af hans måde at opfatte terrorister på</a:t>
            </a:r>
            <a:br>
              <a:rPr lang="da-DK" sz="1800" dirty="0"/>
            </a:br>
            <a:br>
              <a:rPr lang="da-DK" sz="2000" dirty="0"/>
            </a:br>
            <a:endParaRPr lang="da-DK" sz="2000" dirty="0"/>
          </a:p>
        </p:txBody>
      </p:sp>
      <p:pic>
        <p:nvPicPr>
          <p:cNvPr id="6148" name="Picture 4" descr="Billedresultat for 2 grads lig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910" y="1501519"/>
            <a:ext cx="7551511" cy="499135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Billedresultat for terror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898" y="1548222"/>
            <a:ext cx="3258185" cy="4252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64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6326" y="107539"/>
            <a:ext cx="10515600" cy="1325563"/>
          </a:xfrm>
        </p:spPr>
        <p:txBody>
          <a:bodyPr>
            <a:normAutofit/>
          </a:bodyPr>
          <a:lstStyle/>
          <a:p>
            <a:r>
              <a:rPr lang="da-DK" sz="2800" b="1" dirty="0"/>
              <a:t>Assimilation vs. </a:t>
            </a:r>
            <a:r>
              <a:rPr lang="da-DK" sz="2800" b="1" dirty="0" err="1"/>
              <a:t>akkomodation</a:t>
            </a:r>
            <a:r>
              <a:rPr lang="da-DK" sz="2800" b="1" dirty="0"/>
              <a:t> I  </a:t>
            </a:r>
          </a:p>
        </p:txBody>
      </p:sp>
      <p:sp>
        <p:nvSpPr>
          <p:cNvPr id="3" name="Pladsholder til indhold 2"/>
          <p:cNvSpPr>
            <a:spLocks noGrp="1"/>
          </p:cNvSpPr>
          <p:nvPr>
            <p:ph idx="1"/>
          </p:nvPr>
        </p:nvSpPr>
        <p:spPr>
          <a:xfrm>
            <a:off x="876326" y="1548996"/>
            <a:ext cx="10515600" cy="3573468"/>
          </a:xfrm>
        </p:spPr>
        <p:txBody>
          <a:bodyPr>
            <a:noAutofit/>
          </a:bodyPr>
          <a:lstStyle/>
          <a:p>
            <a:pPr marL="0" indent="0">
              <a:buNone/>
            </a:pPr>
            <a:r>
              <a:rPr lang="da-DK" sz="1800" dirty="0"/>
              <a:t>Ved </a:t>
            </a:r>
            <a:r>
              <a:rPr lang="da-DK" sz="1800" b="1" dirty="0"/>
              <a:t>assimilation</a:t>
            </a:r>
            <a:r>
              <a:rPr lang="da-DK" sz="1800" dirty="0"/>
              <a:t> forstår vi nye ting ved at indarbejde dem i de skemaer og erfaringer, vi har i forvejen. Vi tilpasser så at sige virkeligheden til vores opfattelse af verden. </a:t>
            </a:r>
          </a:p>
          <a:p>
            <a:pPr marL="0" indent="0">
              <a:buNone/>
            </a:pPr>
            <a:endParaRPr lang="da-DK" sz="1800" dirty="0"/>
          </a:p>
          <a:p>
            <a:pPr marL="0" indent="0">
              <a:buNone/>
            </a:pPr>
            <a:r>
              <a:rPr lang="da-DK" sz="1800" i="1" dirty="0"/>
              <a:t>Eksempel - Et barn på fem år ser f.eks. for første gang en struds i zoologisk have og forsøger straks at forstå dette nye væsen ved at assimilere det til sit fugleskema, der siger, at fugle har to ben, næb, vinger og kan flyve. Dette skema giver bestemt en god forståelse af strudsen, selv om det forstyrrer barnet noget, at den er så stor, og at det får at vide, at den ikke kan flyve.</a:t>
            </a:r>
          </a:p>
          <a:p>
            <a:pPr marL="0" indent="0">
              <a:buNone/>
            </a:pPr>
            <a:endParaRPr lang="da-DK" sz="1800" dirty="0"/>
          </a:p>
          <a:p>
            <a:pPr marL="0" indent="0">
              <a:buNone/>
            </a:pPr>
            <a:r>
              <a:rPr lang="da-DK" sz="1800" dirty="0"/>
              <a:t>Ved </a:t>
            </a:r>
            <a:r>
              <a:rPr lang="da-DK" sz="1800" b="1" dirty="0"/>
              <a:t>akkommodation</a:t>
            </a:r>
            <a:r>
              <a:rPr lang="da-DK" sz="1800" i="1" dirty="0"/>
              <a:t> </a:t>
            </a:r>
            <a:r>
              <a:rPr lang="da-DK" sz="1800" dirty="0"/>
              <a:t>reviderer vi derimod vores hidtidige skemaer og erfaringer under indtryk af de nye erfaringer, vi gør. Her tilpasser eller justerer vi vores opfattelse af verden til virkeligheden. Barnet fra før akkommoderer måske under indtryk af strudsen sit fugleskema, så det også indeholder fugle, der ikke kan flyve.</a:t>
            </a:r>
            <a:br>
              <a:rPr lang="da-DK" sz="1800" dirty="0"/>
            </a:br>
            <a:br>
              <a:rPr lang="da-DK" sz="1800" dirty="0"/>
            </a:br>
            <a:endParaRPr lang="da-DK" sz="1800" dirty="0"/>
          </a:p>
        </p:txBody>
      </p:sp>
      <p:pic>
        <p:nvPicPr>
          <p:cNvPr id="3074" name="Picture 2" descr="Billedresultat for stru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009" y="5320597"/>
            <a:ext cx="2500539" cy="153740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illedresultat for stru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3540" y="5320597"/>
            <a:ext cx="2230574" cy="1537403"/>
          </a:xfrm>
          <a:prstGeom prst="rect">
            <a:avLst/>
          </a:prstGeom>
          <a:noFill/>
          <a:extLst>
            <a:ext uri="{909E8E84-426E-40DD-AFC4-6F175D3DCCD1}">
              <a14:hiddenFill xmlns:a14="http://schemas.microsoft.com/office/drawing/2010/main">
                <a:solidFill>
                  <a:srgbClr val="FFFFFF"/>
                </a:solidFill>
              </a14:hiddenFill>
            </a:ext>
          </a:extLst>
        </p:spPr>
      </p:pic>
      <p:sp>
        <p:nvSpPr>
          <p:cNvPr id="5" name="Skyformet billedforklaring 4"/>
          <p:cNvSpPr/>
          <p:nvPr/>
        </p:nvSpPr>
        <p:spPr>
          <a:xfrm>
            <a:off x="10576560" y="4997195"/>
            <a:ext cx="1040476" cy="603505"/>
          </a:xfrm>
          <a:prstGeom prst="cloudCallout">
            <a:avLst>
              <a:gd name="adj1" fmla="val -64643"/>
              <a:gd name="adj2" fmla="val 4828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dirty="0"/>
              <a:t>Fugl</a:t>
            </a:r>
          </a:p>
        </p:txBody>
      </p:sp>
      <p:sp>
        <p:nvSpPr>
          <p:cNvPr id="6" name="Skyformet billedforklaring 5"/>
          <p:cNvSpPr/>
          <p:nvPr/>
        </p:nvSpPr>
        <p:spPr>
          <a:xfrm>
            <a:off x="10576560" y="5737423"/>
            <a:ext cx="1458686" cy="889799"/>
          </a:xfrm>
          <a:prstGeom prst="cloudCallout">
            <a:avLst>
              <a:gd name="adj1" fmla="val -53072"/>
              <a:gd name="adj2" fmla="val -4026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dirty="0"/>
              <a:t>Kan ikke flyve?</a:t>
            </a:r>
          </a:p>
        </p:txBody>
      </p:sp>
      <p:pic>
        <p:nvPicPr>
          <p:cNvPr id="3078" name="Picture 6" descr="Billedresultat for child confused"/>
          <p:cNvPicPr>
            <a:picLocks noChangeAspect="1" noChangeArrowheads="1"/>
          </p:cNvPicPr>
          <p:nvPr/>
        </p:nvPicPr>
        <p:blipFill rotWithShape="1">
          <a:blip r:embed="rId4">
            <a:extLst>
              <a:ext uri="{28A0092B-C50C-407E-A947-70E740481C1C}">
                <a14:useLocalDpi xmlns:a14="http://schemas.microsoft.com/office/drawing/2010/main" val="0"/>
              </a:ext>
            </a:extLst>
          </a:blip>
          <a:srcRect l="35057"/>
          <a:stretch/>
        </p:blipFill>
        <p:spPr bwMode="auto">
          <a:xfrm>
            <a:off x="6191204" y="5503148"/>
            <a:ext cx="2500539" cy="1347630"/>
          </a:xfrm>
          <a:prstGeom prst="rect">
            <a:avLst/>
          </a:prstGeom>
          <a:noFill/>
          <a:extLst>
            <a:ext uri="{909E8E84-426E-40DD-AFC4-6F175D3DCCD1}">
              <a14:hiddenFill xmlns:a14="http://schemas.microsoft.com/office/drawing/2010/main">
                <a:solidFill>
                  <a:srgbClr val="FFFFFF"/>
                </a:solidFill>
              </a14:hiddenFill>
            </a:ext>
          </a:extLst>
        </p:spPr>
      </p:pic>
      <p:sp>
        <p:nvSpPr>
          <p:cNvPr id="10" name="Skyformet billedforklaring 9"/>
          <p:cNvSpPr/>
          <p:nvPr/>
        </p:nvSpPr>
        <p:spPr>
          <a:xfrm>
            <a:off x="8548461" y="5303519"/>
            <a:ext cx="1933303" cy="1480458"/>
          </a:xfrm>
          <a:prstGeom prst="cloudCallout">
            <a:avLst>
              <a:gd name="adj1" fmla="val -85981"/>
              <a:gd name="adj2" fmla="val -1588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dirty="0"/>
              <a:t>2 ben </a:t>
            </a:r>
          </a:p>
          <a:p>
            <a:pPr algn="ctr"/>
            <a:r>
              <a:rPr lang="da-DK" dirty="0"/>
              <a:t>Næb </a:t>
            </a:r>
          </a:p>
          <a:p>
            <a:pPr algn="ctr"/>
            <a:r>
              <a:rPr lang="da-DK" dirty="0"/>
              <a:t>Vinger </a:t>
            </a:r>
          </a:p>
        </p:txBody>
      </p:sp>
    </p:spTree>
    <p:extLst>
      <p:ext uri="{BB962C8B-B14F-4D97-AF65-F5344CB8AC3E}">
        <p14:creationId xmlns:p14="http://schemas.microsoft.com/office/powerpoint/2010/main" val="1024973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Tænkningens udvikling v. Jean Piaget (1896-1980) </a:t>
            </a:r>
          </a:p>
        </p:txBody>
      </p:sp>
      <p:sp>
        <p:nvSpPr>
          <p:cNvPr id="3" name="Pladsholder til indhold 2"/>
          <p:cNvSpPr>
            <a:spLocks noGrp="1"/>
          </p:cNvSpPr>
          <p:nvPr>
            <p:ph idx="1"/>
          </p:nvPr>
        </p:nvSpPr>
        <p:spPr/>
        <p:txBody>
          <a:bodyPr>
            <a:normAutofit/>
          </a:bodyPr>
          <a:lstStyle/>
          <a:p>
            <a:pPr marL="0" indent="0">
              <a:buNone/>
            </a:pPr>
            <a:r>
              <a:rPr lang="da-DK" sz="1800" dirty="0"/>
              <a:t>Den kognitive udvikling er i centrum for Piagets undersøgelser – dvs. udviklingen af tænkningen </a:t>
            </a:r>
          </a:p>
          <a:p>
            <a:pPr marL="0" indent="0">
              <a:buNone/>
            </a:pPr>
            <a:endParaRPr lang="da-DK" sz="1800" dirty="0"/>
          </a:p>
          <a:p>
            <a:pPr marL="0" indent="0">
              <a:buNone/>
            </a:pPr>
            <a:r>
              <a:rPr lang="da-DK" sz="1800" dirty="0"/>
              <a:t>Teori: børns tænkning udvikles ved at de aktivt handler med og udforsker deres omverden. Via de erfaringer, de gør, når de aktivt handler, opbygger de langsomt en viden om verden, som gør dem stadig bedre til at handle på en hensigtsmæssig måde. </a:t>
            </a:r>
          </a:p>
          <a:p>
            <a:pPr marL="0" indent="0">
              <a:buNone/>
            </a:pPr>
            <a:endParaRPr lang="da-DK" sz="1800" dirty="0"/>
          </a:p>
          <a:p>
            <a:pPr marL="0" indent="0">
              <a:buNone/>
            </a:pPr>
            <a:r>
              <a:rPr lang="da-DK" sz="1800" dirty="0"/>
              <a:t>Viden om verden lagres ifølge Piaget i kognitive skemaer, hvori barnets erfaringer organiseres på en systematisk måde. </a:t>
            </a:r>
          </a:p>
          <a:p>
            <a:pPr marL="0" indent="0">
              <a:buNone/>
            </a:pPr>
            <a:endParaRPr lang="da-DK" sz="1800" dirty="0"/>
          </a:p>
          <a:p>
            <a:pPr marL="0" indent="0">
              <a:buNone/>
            </a:pPr>
            <a:r>
              <a:rPr lang="da-DK" sz="1800" dirty="0"/>
              <a:t>Skemaerne udvides og revideres til stadighed som følge af individets grundlæggende stræben efter at tilpasse (adaptation) sig til det miljø, det lever i, og selve tilpasningen foregår på to måder: via assimilation og akkommodation</a:t>
            </a:r>
            <a:endParaRPr lang="da-DK" sz="1800" cap="all" dirty="0"/>
          </a:p>
          <a:p>
            <a:endParaRPr lang="da-DK" dirty="0"/>
          </a:p>
        </p:txBody>
      </p:sp>
      <p:pic>
        <p:nvPicPr>
          <p:cNvPr id="2050" name="Picture 2" descr="Billedresultat for sweitz fl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5404" y="547348"/>
            <a:ext cx="828494" cy="82849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illedresultat for piag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598" y="291100"/>
            <a:ext cx="1168128" cy="134099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3.bp.blogspot.com/-5eQMYjbVgQo/VNSV4-zPLfI/AAAAAAAAAco/F9dRF-nKZDo/s1600/Kognition%2Bassimilation%2Bog%2Bakkomodation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23" y="90487"/>
            <a:ext cx="4810125" cy="320040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1.bp.blogspot.com/-sQK-Xdi_hwI/VNSV6_3DIZI/AAAAAAAAAdQ/CXygAmM9COQ/s1600/Kognition%2Bassimilation%2Bog%2Bakkomodation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8447" y="90487"/>
            <a:ext cx="5210175" cy="322897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1.bp.blogspot.com/-Oftr467IIo4/VNSV73DM5qI/AAAAAAAAAdc/5Q2RxfSEuGw/s1600/Kognition%2Bassimilation%2Bog%2Bakkomodation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323" y="3425825"/>
            <a:ext cx="4810125" cy="324340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1.bp.blogspot.com/-IyOIguw9CYM/VNSV8OrG-UI/AAAAAAAAAdg/JryoA_VOpjM/s1600/Kognition%2Bassimilation%2Bog%2Bakkomodation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7984" y="3347312"/>
            <a:ext cx="4991100" cy="3400426"/>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http://2.bp.blogspot.com/-svXD2frDfpE/VNSV8pBVhlI/AAAAAAAAAdk/dELsTKOsuh8/s1600/Kognition%2Bassimilation%2Bog%2Bakkomodation5.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323" y="114199"/>
            <a:ext cx="4816747" cy="3205263"/>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http://2.bp.blogspot.com/-H9GhymsKIvM/VNSV83-VKwI/AAAAAAAAAdo/VRmRjagDl4s/s1600/Kognition%2Bassimilation%2Bog%2Bakkomodation6.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35821" y="49576"/>
            <a:ext cx="5099777" cy="3241312"/>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http://4.bp.blogspot.com/-0jAPaivWReA/VNSV9BoFa3I/AAAAAAAAAdw/Qwfs33fLxdY/s1600/Kognition%2Bassimilation%2Bog%2Bakkomodation7.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720" y="3399664"/>
            <a:ext cx="4823728" cy="3375924"/>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http://3.bp.blogspot.com/-YnnuD5huqdc/VNSV9Chq_nI/AAAAAAAAAd0/SuuEtsorbQs/s1600/Kognition%2Bassimilation%2Bog%2Bakkomodation8.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56821" y="3360373"/>
            <a:ext cx="5151801" cy="343852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http://4.bp.blogspot.com/-Uuc6OkpRxWk/VNSV9nNmA8I/AAAAAAAAAd8/_C5rm3MMU7s/s1600/Kognition%2Bassimilation%2Bog%2Bakkomodation9.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323" y="88358"/>
            <a:ext cx="4859474" cy="3251560"/>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http://3.bp.blogspot.com/-gieIOZzlY8I/VNSV4bDhZMI/AAAAAAAAAcg/YQT9EnF1U8c/s1600/Kognition%2Bassimilation%2Bog%2Bakkomodation10.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26162" y="74251"/>
            <a:ext cx="5182460" cy="3207795"/>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descr="http://1.bp.blogspot.com/-pZe8DnlGoNc/VNSV4Wpx_yI/AAAAAAAAAcc/UuVO_l2BiT8/s1600/Kognition%2Bassimilation%2Bog%2Bakkomodation11.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7925" y="3393487"/>
            <a:ext cx="4877209" cy="3275738"/>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descr="http://4.bp.blogspot.com/-TzIsVuPW8og/VNSWARCqWJI/AAAAAAAAAe8/KFC40EeaO4g/s1600/Kognition%2Bassimilation%2Bog%2Bakkomodation12.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35821" y="3369898"/>
            <a:ext cx="5133975" cy="3429001"/>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34" descr="http://4.bp.blogspot.com/-MwgxI-V0ZaQ/VNSV40nPp4I/AAAAAAAAAcs/8r7mnQZknEs/s1600/Kognition%2Bassimilation%2Bog%2Bakkomodation13.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9517" y="59759"/>
            <a:ext cx="4847765" cy="3259704"/>
          </a:xfrm>
          <a:prstGeom prst="rect">
            <a:avLst/>
          </a:prstGeom>
          <a:noFill/>
          <a:extLst>
            <a:ext uri="{909E8E84-426E-40DD-AFC4-6F175D3DCCD1}">
              <a14:hiddenFill xmlns:a14="http://schemas.microsoft.com/office/drawing/2010/main">
                <a:solidFill>
                  <a:srgbClr val="FFFFFF"/>
                </a:solidFill>
              </a14:hiddenFill>
            </a:ext>
          </a:extLst>
        </p:spPr>
      </p:pic>
      <p:pic>
        <p:nvPicPr>
          <p:cNvPr id="2084" name="Picture 36" descr="http://1.bp.blogspot.com/-gQazMO31BtA/VNSV5VpiJbI/AAAAAAAAAc0/3_dr_k6DeuY/s1600/Kognition%2Bassimilation%2Bog%2Bakkomodation14.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68773" y="72611"/>
            <a:ext cx="5094540" cy="3287762"/>
          </a:xfrm>
          <a:prstGeom prst="rect">
            <a:avLst/>
          </a:prstGeom>
          <a:noFill/>
          <a:extLst>
            <a:ext uri="{909E8E84-426E-40DD-AFC4-6F175D3DCCD1}">
              <a14:hiddenFill xmlns:a14="http://schemas.microsoft.com/office/drawing/2010/main">
                <a:solidFill>
                  <a:srgbClr val="FFFFFF"/>
                </a:solidFill>
              </a14:hiddenFill>
            </a:ext>
          </a:extLst>
        </p:spPr>
      </p:pic>
      <p:pic>
        <p:nvPicPr>
          <p:cNvPr id="2086" name="Picture 38" descr="http://1.bp.blogspot.com/-cXBFpx6SKw4/VNSV5nuCL-I/AAAAAAAAAc4/E78Q4ayIHPo/s1600/Kognition%2Bassimilation%2Bog%2Bakkomodation15.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3086" y="3360373"/>
            <a:ext cx="5000625" cy="3371851"/>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descr="http://3.bp.blogspot.com/-tyq2BsB6ASk/VNSV592CQtI/AAAAAAAAAc8/8fxZ9OOCieM/s1600/Kognition%2Bassimilation%2Bog%2Bakkomodation16.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80634" y="3379423"/>
            <a:ext cx="501015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42" descr="http://4.bp.blogspot.com/-qOSQOwMKl8U/VNSV6EOHUNI/AAAAAAAAAdA/c5MdOrt4DdQ/s1600/Kognition%2Bassimilation%2Bog%2Bakkomodation17.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153" y="43363"/>
            <a:ext cx="5048250" cy="3438526"/>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44" descr="http://4.bp.blogspot.com/-ZnbR9CtBToE/VNSV6TYnqOI/AAAAAAAAAdE/Lc_UIN6DrWU/s1600/Kognition%2Bassimilation%2Bog%2Bakkomodation18.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074309" y="59759"/>
            <a:ext cx="5162550" cy="3390900"/>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46" descr="http://3.bp.blogspot.com/-fe1jGXqnOVw/VNSV6qsffhI/AAAAAAAAAdI/eyfjH13iZjM/s1600/Kognition%2Bassimilation%2Bog%2Bakkomodation19.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4628" y="3369898"/>
            <a:ext cx="50673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2096" name="Picture 48" descr="http://2.bp.blogspot.com/-8szDbWAdxhk/VNSV7FP0BjI/AAAAAAAAAdU/r1snasT7H_U/s1600/Kognition%2Bassimilation%2Bog%2Bakkomodation20.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171121" y="3473694"/>
            <a:ext cx="5019675" cy="3344255"/>
          </a:xfrm>
          <a:prstGeom prst="rect">
            <a:avLst/>
          </a:prstGeom>
          <a:noFill/>
          <a:extLst>
            <a:ext uri="{909E8E84-426E-40DD-AFC4-6F175D3DCCD1}">
              <a14:hiddenFill xmlns:a14="http://schemas.microsoft.com/office/drawing/2010/main">
                <a:solidFill>
                  <a:srgbClr val="FFFFFF"/>
                </a:solidFill>
              </a14:hiddenFill>
            </a:ext>
          </a:extLst>
        </p:spPr>
      </p:pic>
      <p:pic>
        <p:nvPicPr>
          <p:cNvPr id="2098" name="Picture 50" descr="http://1.bp.blogspot.com/-99LzX0MLIIU/VNSV7mF-wII/AAAAAAAAAdY/PMGyBxHTT3o/s1600/Kognition%2Bassimilation%2Bog%2Bakkomodation21.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5240" y="33701"/>
            <a:ext cx="5019675" cy="347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48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6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7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7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7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7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8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08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08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08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08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09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09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09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09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56120"/>
            <a:ext cx="10515600" cy="1325563"/>
          </a:xfrm>
        </p:spPr>
        <p:txBody>
          <a:bodyPr>
            <a:normAutofit/>
          </a:bodyPr>
          <a:lstStyle/>
          <a:p>
            <a:r>
              <a:rPr lang="da-DK" sz="2800" b="1" dirty="0"/>
              <a:t>Assimilation vs. </a:t>
            </a:r>
            <a:r>
              <a:rPr lang="da-DK" sz="2800" b="1" dirty="0" err="1"/>
              <a:t>akkomodation</a:t>
            </a:r>
            <a:r>
              <a:rPr lang="da-DK" sz="2800" b="1" dirty="0"/>
              <a:t> II</a:t>
            </a:r>
          </a:p>
        </p:txBody>
      </p:sp>
      <p:sp>
        <p:nvSpPr>
          <p:cNvPr id="3" name="Pladsholder til indhold 2"/>
          <p:cNvSpPr>
            <a:spLocks noGrp="1"/>
          </p:cNvSpPr>
          <p:nvPr>
            <p:ph idx="1"/>
          </p:nvPr>
        </p:nvSpPr>
        <p:spPr>
          <a:xfrm>
            <a:off x="838200" y="1527024"/>
            <a:ext cx="10515600" cy="3955762"/>
          </a:xfrm>
        </p:spPr>
        <p:txBody>
          <a:bodyPr>
            <a:normAutofit/>
          </a:bodyPr>
          <a:lstStyle/>
          <a:p>
            <a:pPr marL="0" indent="0">
              <a:buNone/>
            </a:pPr>
            <a:r>
              <a:rPr lang="da-DK" sz="1800" dirty="0"/>
              <a:t>De to indlæringsmåder, assimilation og akkommodation, benytter vi os af livet igennem, og vores skemaer udvides og revideres til stadighed</a:t>
            </a:r>
          </a:p>
          <a:p>
            <a:pPr marL="0" indent="0">
              <a:buNone/>
            </a:pPr>
            <a:endParaRPr lang="da-DK" sz="1800" dirty="0"/>
          </a:p>
          <a:p>
            <a:pPr marL="0" indent="0">
              <a:buNone/>
            </a:pPr>
            <a:r>
              <a:rPr lang="da-DK" sz="1800" dirty="0"/>
              <a:t>Derudover er indlæringen – ifølge Piaget - bestemt af modningsprocesser. Det viser sig ved, at den kognitive udvikling hos mennesket gennemløber en række faser fra barn til ung, der fører frem til, at vi formår at tænke logisk og abstrakt</a:t>
            </a:r>
          </a:p>
          <a:p>
            <a:pPr marL="0" indent="0">
              <a:buNone/>
            </a:pPr>
            <a:endParaRPr lang="da-DK" sz="1800" dirty="0"/>
          </a:p>
          <a:p>
            <a:pPr marL="0" indent="0">
              <a:buNone/>
            </a:pPr>
            <a:r>
              <a:rPr lang="da-DK" sz="1800" dirty="0"/>
              <a:t>Faserne er ifølge Piaget universelle – dvs. de gælder for alle mennesker, uanset under hvilke kulturelle forhold de lever</a:t>
            </a:r>
            <a:br>
              <a:rPr lang="da-DK" sz="1800" dirty="0"/>
            </a:br>
            <a:endParaRPr lang="da-DK" sz="1800" dirty="0"/>
          </a:p>
        </p:txBody>
      </p:sp>
      <p:pic>
        <p:nvPicPr>
          <p:cNvPr id="4100" name="Picture 4" descr="Billedresultat for african kid in school unifor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6226" y="4728285"/>
            <a:ext cx="1393372" cy="201192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Billedresultat for australian kid in school unifor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0306" y="4736091"/>
            <a:ext cx="1393372" cy="19963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Billedresultat for chinese school unifor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94386" y="4736091"/>
            <a:ext cx="1393372" cy="204547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Billedresultat for arabian kid in school unifor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0843" y="4741534"/>
            <a:ext cx="1393372" cy="204002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Billedresultat for school uniform greenla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0394" y="4794127"/>
            <a:ext cx="2261092" cy="2059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575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91250"/>
            <a:ext cx="10515600" cy="1325563"/>
          </a:xfrm>
        </p:spPr>
        <p:txBody>
          <a:bodyPr>
            <a:normAutofit/>
          </a:bodyPr>
          <a:lstStyle/>
          <a:p>
            <a:r>
              <a:rPr lang="da-DK" sz="2800" b="1" dirty="0"/>
              <a:t>Piagets faser I </a:t>
            </a:r>
          </a:p>
        </p:txBody>
      </p:sp>
      <p:sp>
        <p:nvSpPr>
          <p:cNvPr id="3" name="Pladsholder til indhold 2"/>
          <p:cNvSpPr>
            <a:spLocks noGrp="1"/>
          </p:cNvSpPr>
          <p:nvPr>
            <p:ph idx="1"/>
          </p:nvPr>
        </p:nvSpPr>
        <p:spPr>
          <a:xfrm>
            <a:off x="838200" y="2276104"/>
            <a:ext cx="10515600" cy="4824547"/>
          </a:xfrm>
        </p:spPr>
        <p:txBody>
          <a:bodyPr>
            <a:normAutofit fontScale="55000" lnSpcReduction="20000"/>
          </a:bodyPr>
          <a:lstStyle/>
          <a:p>
            <a:pPr marL="0" indent="0">
              <a:buNone/>
            </a:pPr>
            <a:r>
              <a:rPr lang="da-DK" sz="3300" b="1" dirty="0"/>
              <a:t>Den </a:t>
            </a:r>
            <a:r>
              <a:rPr lang="da-DK" sz="3300" b="1" dirty="0" err="1"/>
              <a:t>senso-motoriske</a:t>
            </a:r>
            <a:r>
              <a:rPr lang="da-DK" sz="3300" b="1" dirty="0"/>
              <a:t> fase 0-2 år </a:t>
            </a:r>
          </a:p>
          <a:p>
            <a:pPr marL="0" indent="0">
              <a:buNone/>
            </a:pPr>
            <a:r>
              <a:rPr lang="da-DK" sz="3300" dirty="0"/>
              <a:t>Se detaljeret skema over trinvis udvikling - </a:t>
            </a:r>
            <a:r>
              <a:rPr lang="da-DK" sz="3300" dirty="0">
                <a:hlinkClick r:id="rId2"/>
              </a:rPr>
              <a:t>https://psykveje.systime.dk/?id=5274</a:t>
            </a:r>
            <a:endParaRPr lang="da-DK" sz="3300" dirty="0"/>
          </a:p>
          <a:p>
            <a:pPr marL="0" indent="0">
              <a:buNone/>
            </a:pPr>
            <a:r>
              <a:rPr lang="da-DK" sz="3300" dirty="0"/>
              <a:t>Barnet får herredømme over tingene i omverdenen. Det udvikler via sensoriske oplevelser (sansninger) og motoriske handlinger (bevægelser) en række basale </a:t>
            </a:r>
            <a:r>
              <a:rPr lang="da-DK" sz="3300" dirty="0" err="1"/>
              <a:t>senso-motoriske</a:t>
            </a:r>
            <a:r>
              <a:rPr lang="da-DK" sz="3300" dirty="0"/>
              <a:t> skemaer, som giver det en form for praktisk intelligens. </a:t>
            </a:r>
          </a:p>
          <a:p>
            <a:pPr marL="0" indent="0">
              <a:buNone/>
            </a:pPr>
            <a:endParaRPr lang="da-DK" sz="3300" dirty="0"/>
          </a:p>
          <a:p>
            <a:pPr marL="0" indent="0">
              <a:buNone/>
            </a:pPr>
            <a:endParaRPr lang="da-DK" sz="3300" dirty="0"/>
          </a:p>
          <a:p>
            <a:pPr marL="0" indent="0">
              <a:buNone/>
            </a:pPr>
            <a:r>
              <a:rPr lang="da-DK" sz="3300" b="1" dirty="0"/>
              <a:t>Den præ-operationelle fase (den før-logiske fase) 2 til 6 år </a:t>
            </a:r>
          </a:p>
          <a:p>
            <a:pPr marL="0" indent="0">
              <a:buNone/>
            </a:pPr>
            <a:r>
              <a:rPr lang="da-DK" sz="3300" dirty="0"/>
              <a:t>Se detaljeret skema over trinvis udvikling - </a:t>
            </a:r>
            <a:r>
              <a:rPr lang="da-DK" sz="3300" dirty="0">
                <a:hlinkClick r:id="rId3"/>
              </a:rPr>
              <a:t>https://psykveje.systime.dk/?id=5273</a:t>
            </a:r>
            <a:endParaRPr lang="da-DK" sz="3300" dirty="0"/>
          </a:p>
          <a:p>
            <a:pPr marL="0" indent="0">
              <a:buNone/>
            </a:pPr>
            <a:r>
              <a:rPr lang="da-DK" sz="3300" dirty="0"/>
              <a:t>Barnets tænkning i denne fase er endnu ikke præget af logik og systematik. Fasen kendetegnes ved udviklingen af symboliseringsevnen og dermed af sproget. De ydre handlinger flytter så at sige over på det indre mentale plan, og barnet kan nu knytte ord til dem og begynde at tænke over sine handlinger. </a:t>
            </a:r>
          </a:p>
          <a:p>
            <a:pPr marL="0" indent="0">
              <a:buNone/>
            </a:pPr>
            <a:endParaRPr lang="da-DK" dirty="0"/>
          </a:p>
          <a:p>
            <a:pPr marL="0" indent="0">
              <a:buNone/>
            </a:pPr>
            <a:endParaRPr lang="da-DK" dirty="0"/>
          </a:p>
          <a:p>
            <a:pPr marL="0" indent="0">
              <a:buNone/>
            </a:pPr>
            <a:br>
              <a:rPr lang="da-DK" dirty="0"/>
            </a:br>
            <a:endParaRPr lang="da-DK" dirty="0"/>
          </a:p>
        </p:txBody>
      </p:sp>
      <p:pic>
        <p:nvPicPr>
          <p:cNvPr id="5122" name="Picture 2" descr="Billedresultat for 1 year old kid play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8146" y="145439"/>
            <a:ext cx="1446802" cy="181718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illedresultat for 2 year old langu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3850" y="192174"/>
            <a:ext cx="1446802" cy="1770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4894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Piagets faser II</a:t>
            </a:r>
            <a:r>
              <a:rPr lang="da-DK" sz="3200" b="1" dirty="0"/>
              <a:t> </a:t>
            </a:r>
          </a:p>
        </p:txBody>
      </p:sp>
      <p:sp>
        <p:nvSpPr>
          <p:cNvPr id="3" name="Pladsholder til indhold 2"/>
          <p:cNvSpPr>
            <a:spLocks noGrp="1"/>
          </p:cNvSpPr>
          <p:nvPr>
            <p:ph idx="1"/>
          </p:nvPr>
        </p:nvSpPr>
        <p:spPr>
          <a:xfrm>
            <a:off x="838200" y="2230494"/>
            <a:ext cx="10515600" cy="4627506"/>
          </a:xfrm>
        </p:spPr>
        <p:txBody>
          <a:bodyPr>
            <a:normAutofit fontScale="55000" lnSpcReduction="20000"/>
          </a:bodyPr>
          <a:lstStyle/>
          <a:p>
            <a:pPr marL="0" indent="0">
              <a:buNone/>
            </a:pPr>
            <a:r>
              <a:rPr lang="da-DK" sz="3300" b="1" dirty="0"/>
              <a:t>Den konkret-operationelle fase (6-12 år)</a:t>
            </a:r>
          </a:p>
          <a:p>
            <a:pPr marL="0" indent="0">
              <a:buNone/>
            </a:pPr>
            <a:r>
              <a:rPr lang="da-DK" sz="3300" dirty="0"/>
              <a:t>Fra omkring 6-7 års alderen bliver barnets tænkning ifølge Piaget mere logisk og systematisk, eller operationel som han kalder det.</a:t>
            </a:r>
          </a:p>
          <a:p>
            <a:pPr marL="0" indent="0">
              <a:buNone/>
            </a:pPr>
            <a:r>
              <a:rPr lang="da-DK" sz="3300" dirty="0"/>
              <a:t>Se detaljeret skema over trinvis udvikling - </a:t>
            </a:r>
            <a:r>
              <a:rPr lang="da-DK" sz="3300" dirty="0">
                <a:hlinkClick r:id="rId2"/>
              </a:rPr>
              <a:t>Den konkret-operationelle fase (6-12 år) | Psykologiens veje</a:t>
            </a:r>
            <a:endParaRPr lang="da-DK" sz="3300" dirty="0"/>
          </a:p>
          <a:p>
            <a:pPr marL="0" indent="0">
              <a:buNone/>
            </a:pPr>
            <a:endParaRPr lang="da-DK" sz="3300" dirty="0"/>
          </a:p>
          <a:p>
            <a:pPr marL="0" indent="0">
              <a:buNone/>
            </a:pPr>
            <a:endParaRPr lang="da-DK" sz="3300" dirty="0"/>
          </a:p>
          <a:p>
            <a:pPr marL="0" indent="0">
              <a:buNone/>
            </a:pPr>
            <a:r>
              <a:rPr lang="da-DK" sz="3300" b="1" dirty="0"/>
              <a:t>Den abstrakt-operationelle fase (12 år-)</a:t>
            </a:r>
          </a:p>
          <a:p>
            <a:pPr marL="0" indent="0">
              <a:buNone/>
            </a:pPr>
            <a:r>
              <a:rPr lang="da-DK" sz="3300" dirty="0"/>
              <a:t>I den </a:t>
            </a:r>
            <a:r>
              <a:rPr lang="da-DK" sz="3300" i="1" dirty="0"/>
              <a:t>abstrakt-operationelle fase</a:t>
            </a:r>
            <a:r>
              <a:rPr lang="da-DK" sz="3300" dirty="0"/>
              <a:t>, der indledes omkring 11-års alderen, frigør de unge deres tænkning fra det konkret foreliggende og bliver nu i stand til at formulere teorier og hypoteser om hændelser eller problemstillinger, som de blot forestiller sig i tanken. Deres tænkning har nu nået det voksne menneskes intellektuelle niveau, siger Piaget. </a:t>
            </a:r>
          </a:p>
          <a:p>
            <a:pPr marL="0" indent="0">
              <a:buNone/>
            </a:pPr>
            <a:r>
              <a:rPr lang="da-DK" sz="3300" dirty="0"/>
              <a:t>Se detaljeret skema over trinvis udvikling - </a:t>
            </a:r>
            <a:r>
              <a:rPr lang="da-DK" sz="3300" dirty="0">
                <a:hlinkClick r:id="rId3"/>
              </a:rPr>
              <a:t>https://psykveje.systime.dk/?id=5271</a:t>
            </a:r>
            <a:endParaRPr lang="da-DK" sz="3300" dirty="0"/>
          </a:p>
          <a:p>
            <a:pPr marL="0" indent="0">
              <a:buNone/>
            </a:pPr>
            <a:endParaRPr lang="da-DK" dirty="0"/>
          </a:p>
          <a:p>
            <a:pPr marL="0" indent="0">
              <a:buNone/>
            </a:pPr>
            <a:br>
              <a:rPr lang="da-DK" sz="2400" dirty="0"/>
            </a:br>
            <a:br>
              <a:rPr lang="da-DK" sz="2400" dirty="0">
                <a:effectLst/>
              </a:rPr>
            </a:br>
            <a:endParaRPr lang="da-DK" sz="2200" dirty="0"/>
          </a:p>
          <a:p>
            <a:pPr marL="0" indent="0">
              <a:buNone/>
            </a:pPr>
            <a:endParaRPr lang="da-DK" sz="2200" dirty="0"/>
          </a:p>
        </p:txBody>
      </p:sp>
      <p:pic>
        <p:nvPicPr>
          <p:cNvPr id="6146" name="Picture 2" descr="Billedresultat for 6 year old logi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35004" y="254520"/>
            <a:ext cx="2160905" cy="157110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Billedresultat for opstille hypote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14913" y="254520"/>
            <a:ext cx="1594848" cy="1658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717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Kritik af Piaget </a:t>
            </a:r>
          </a:p>
        </p:txBody>
      </p:sp>
      <p:sp>
        <p:nvSpPr>
          <p:cNvPr id="3" name="Pladsholder til indhold 2"/>
          <p:cNvSpPr>
            <a:spLocks noGrp="1"/>
          </p:cNvSpPr>
          <p:nvPr>
            <p:ph idx="1"/>
          </p:nvPr>
        </p:nvSpPr>
        <p:spPr/>
        <p:txBody>
          <a:bodyPr>
            <a:normAutofit fontScale="55000" lnSpcReduction="20000"/>
          </a:bodyPr>
          <a:lstStyle/>
          <a:p>
            <a:pPr marL="0" indent="0">
              <a:buNone/>
            </a:pPr>
            <a:r>
              <a:rPr lang="da-DK" sz="3300" dirty="0"/>
              <a:t>Omkring 1970'erne voksede der en ganske betydelig kritik frem af </a:t>
            </a:r>
            <a:r>
              <a:rPr lang="da-DK" sz="3300" dirty="0" err="1"/>
              <a:t>Piagetsfaseteori</a:t>
            </a:r>
            <a:r>
              <a:rPr lang="da-DK" sz="3300" dirty="0"/>
              <a:t>. </a:t>
            </a:r>
          </a:p>
          <a:p>
            <a:endParaRPr lang="da-DK" sz="3300" dirty="0"/>
          </a:p>
          <a:p>
            <a:pPr marL="0" indent="0">
              <a:buNone/>
            </a:pPr>
            <a:r>
              <a:rPr lang="da-DK" sz="3300" dirty="0"/>
              <a:t>Kritikken var bl.a. baseret på nye måder at foretage undersøgelser og eksperimenter med børn på, som var mere afpasset efter børnenes egen erfaringsverden. </a:t>
            </a:r>
          </a:p>
          <a:p>
            <a:pPr marL="0" indent="0">
              <a:buNone/>
            </a:pPr>
            <a:r>
              <a:rPr lang="da-DK" sz="3300" dirty="0"/>
              <a:t>Læs om Hughes undersøgelser her - </a:t>
            </a:r>
            <a:r>
              <a:rPr lang="da-DK" sz="3300" dirty="0">
                <a:hlinkClick r:id="rId2"/>
              </a:rPr>
              <a:t>https://psykveje.systime.dk/?id=5270#c11664</a:t>
            </a:r>
            <a:endParaRPr lang="da-DK" sz="3300" dirty="0"/>
          </a:p>
          <a:p>
            <a:pPr marL="0" indent="0">
              <a:buNone/>
            </a:pPr>
            <a:endParaRPr lang="da-DK" sz="3300" dirty="0"/>
          </a:p>
          <a:p>
            <a:pPr marL="0" indent="0">
              <a:buNone/>
            </a:pPr>
            <a:endParaRPr lang="da-DK" sz="3300" dirty="0"/>
          </a:p>
          <a:p>
            <a:pPr marL="0" indent="0">
              <a:buNone/>
            </a:pPr>
            <a:r>
              <a:rPr lang="da-DK" sz="3300" dirty="0"/>
              <a:t>Andre kritiske undersøgelser satte spørgsmålstegn ved Piagets antagelse om, at tænkningens udvikling var universel – dvs. foregik på den samme måde hos alle mennesker, uanset hvilken kulturel baggrund de havde. </a:t>
            </a:r>
          </a:p>
          <a:p>
            <a:pPr marL="0" indent="0">
              <a:buNone/>
            </a:pPr>
            <a:r>
              <a:rPr lang="da-DK" sz="3300" dirty="0"/>
              <a:t>Læs om </a:t>
            </a:r>
            <a:r>
              <a:rPr lang="da-DK" sz="3300" dirty="0" err="1"/>
              <a:t>Lurias</a:t>
            </a:r>
            <a:r>
              <a:rPr lang="da-DK" sz="3300" dirty="0"/>
              <a:t> undersøgelser her - </a:t>
            </a:r>
            <a:r>
              <a:rPr lang="da-DK" sz="3300" dirty="0">
                <a:hlinkClick r:id="rId2"/>
              </a:rPr>
              <a:t>https://psykveje.systime.dk/?id=5270#c11664</a:t>
            </a:r>
            <a:endParaRPr lang="da-DK" sz="3300" dirty="0"/>
          </a:p>
          <a:p>
            <a:pPr marL="0" indent="0">
              <a:buNone/>
            </a:pPr>
            <a:endParaRPr lang="da-DK" sz="3300" dirty="0"/>
          </a:p>
          <a:p>
            <a:pPr marL="0" indent="0">
              <a:buNone/>
            </a:pPr>
            <a:br>
              <a:rPr lang="da-DK" sz="3300" dirty="0"/>
            </a:br>
            <a:br>
              <a:rPr lang="da-DK" dirty="0"/>
            </a:br>
            <a:endParaRPr lang="da-DK" dirty="0"/>
          </a:p>
        </p:txBody>
      </p:sp>
    </p:spTree>
    <p:extLst>
      <p:ext uri="{BB962C8B-B14F-4D97-AF65-F5344CB8AC3E}">
        <p14:creationId xmlns:p14="http://schemas.microsoft.com/office/powerpoint/2010/main" val="2429959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65423"/>
            <a:ext cx="10515600" cy="871492"/>
          </a:xfrm>
        </p:spPr>
        <p:txBody>
          <a:bodyPr>
            <a:normAutofit/>
          </a:bodyPr>
          <a:lstStyle/>
          <a:p>
            <a:r>
              <a:rPr lang="da-DK" sz="2800" b="1" dirty="0" err="1"/>
              <a:t>Vygotsky</a:t>
            </a:r>
            <a:r>
              <a:rPr lang="da-DK" sz="2800" b="1" dirty="0"/>
              <a:t> – om indlæring  </a:t>
            </a:r>
          </a:p>
        </p:txBody>
      </p:sp>
      <p:sp>
        <p:nvSpPr>
          <p:cNvPr id="3" name="Pladsholder til indhold 2"/>
          <p:cNvSpPr>
            <a:spLocks noGrp="1"/>
          </p:cNvSpPr>
          <p:nvPr>
            <p:ph idx="1"/>
          </p:nvPr>
        </p:nvSpPr>
        <p:spPr>
          <a:xfrm>
            <a:off x="838200" y="1915887"/>
            <a:ext cx="10515600" cy="5621381"/>
          </a:xfrm>
        </p:spPr>
        <p:txBody>
          <a:bodyPr>
            <a:noAutofit/>
          </a:bodyPr>
          <a:lstStyle/>
          <a:p>
            <a:pPr marL="0" indent="0">
              <a:buNone/>
            </a:pPr>
            <a:r>
              <a:rPr lang="da-DK" sz="1800" dirty="0"/>
              <a:t>Man lærer ikke så godt alene, som man gør sammen med andre fx viser det sig ofte, at børn, der er gået i stå med at løse en opgave, med selv ganske lidt hjælp fra en voksen eller en anden med større erfaring pludselig er i stand til at finde ud af selv svære opgaver.</a:t>
            </a:r>
          </a:p>
          <a:p>
            <a:pPr marL="0" indent="0">
              <a:buNone/>
            </a:pPr>
            <a:r>
              <a:rPr lang="da-DK" sz="1800" dirty="0"/>
              <a:t>Evnen til at lære gennem instruktion er et fundamentalt træk hos mennesket, noget vi er særlig indrettet til, fordi vi netop er sociale væsner. </a:t>
            </a:r>
          </a:p>
          <a:p>
            <a:pPr marL="0" indent="0">
              <a:buNone/>
            </a:pPr>
            <a:r>
              <a:rPr lang="da-DK" sz="1800" dirty="0"/>
              <a:t>Læreren må godt vise, hvordan ting skal gøres, før eleverne går i gang, og må godt støtte og vejlede dem, mens de er i gang. </a:t>
            </a:r>
          </a:p>
          <a:p>
            <a:pPr marL="0" indent="0">
              <a:buNone/>
            </a:pPr>
            <a:r>
              <a:rPr lang="da-DK" sz="1800" dirty="0"/>
              <a:t>Vores kultur ville have været utænkelig uden dette samspil, hvor nybegynderen får hjælp af den mere erfarne. Når voksne vejleder børn i at lære noget, som de har svært ved at lære alene, støtter de samtidig børnenes udvikling. Hvad børn gør i dag med voksenhjælp, gør de selvstændigt i morgen, siger </a:t>
            </a:r>
            <a:r>
              <a:rPr lang="da-DK" sz="1800" dirty="0" err="1"/>
              <a:t>Vygotsky</a:t>
            </a:r>
            <a:r>
              <a:rPr lang="da-DK" sz="1800" dirty="0"/>
              <a:t>. </a:t>
            </a:r>
          </a:p>
          <a:p>
            <a:pPr marL="0" indent="0">
              <a:buNone/>
            </a:pPr>
            <a:r>
              <a:rPr lang="da-DK" sz="1800" dirty="0"/>
              <a:t>Hjælpen og støtten kan imidlertid også komme fra andre børn med større erfaring på et område. I skolens og hverdagens samspilsprocesser, hvor børn er sammen, sker der hele tiden en erfaringsudveksling, som bidrager til læring. Det barn, som kan en bestemt ting, kan hjælpe det barn, som endnu ikke kan denne ting. Det er det, der gør gruppearbejdet og projektformen, hvor børnene arbejder sammen, så vigtig</a:t>
            </a:r>
            <a:br>
              <a:rPr lang="da-DK" sz="2000" dirty="0"/>
            </a:br>
            <a:endParaRPr lang="da-DK" sz="2000" dirty="0"/>
          </a:p>
        </p:txBody>
      </p:sp>
      <p:pic>
        <p:nvPicPr>
          <p:cNvPr id="12292" name="Picture 4" descr="Billedresultat for adult teaches k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2935" y="327977"/>
            <a:ext cx="6038850" cy="4276726"/>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p:cNvSpPr txBox="1"/>
          <p:nvPr/>
        </p:nvSpPr>
        <p:spPr>
          <a:xfrm>
            <a:off x="5981866" y="2533865"/>
            <a:ext cx="5783635" cy="369332"/>
          </a:xfrm>
          <a:prstGeom prst="rect">
            <a:avLst/>
          </a:prstGeom>
          <a:solidFill>
            <a:schemeClr val="bg1"/>
          </a:solidFill>
        </p:spPr>
        <p:txBody>
          <a:bodyPr wrap="none" rtlCol="0">
            <a:spAutoFit/>
          </a:bodyPr>
          <a:lstStyle/>
          <a:p>
            <a:r>
              <a:rPr lang="da-DK" dirty="0"/>
              <a:t>Hvad ville Piaget sige om, at den voksne hjælper barnet? </a:t>
            </a:r>
          </a:p>
        </p:txBody>
      </p:sp>
      <p:sp>
        <p:nvSpPr>
          <p:cNvPr id="6" name="Tekstfelt 5"/>
          <p:cNvSpPr txBox="1"/>
          <p:nvPr/>
        </p:nvSpPr>
        <p:spPr>
          <a:xfrm>
            <a:off x="0" y="2177143"/>
            <a:ext cx="184731" cy="369332"/>
          </a:xfrm>
          <a:prstGeom prst="rect">
            <a:avLst/>
          </a:prstGeom>
          <a:noFill/>
        </p:spPr>
        <p:txBody>
          <a:bodyPr wrap="none" rtlCol="0">
            <a:spAutoFit/>
          </a:bodyPr>
          <a:lstStyle/>
          <a:p>
            <a:endParaRPr lang="da-DK" dirty="0"/>
          </a:p>
        </p:txBody>
      </p:sp>
      <p:sp>
        <p:nvSpPr>
          <p:cNvPr id="7" name="Tekstfelt 6"/>
          <p:cNvSpPr txBox="1"/>
          <p:nvPr/>
        </p:nvSpPr>
        <p:spPr>
          <a:xfrm>
            <a:off x="940526" y="3642803"/>
            <a:ext cx="5964916" cy="2585323"/>
          </a:xfrm>
          <a:prstGeom prst="rect">
            <a:avLst/>
          </a:prstGeom>
          <a:solidFill>
            <a:srgbClr val="FFFF00"/>
          </a:solidFill>
        </p:spPr>
        <p:txBody>
          <a:bodyPr wrap="square" rtlCol="0">
            <a:spAutoFit/>
          </a:bodyPr>
          <a:lstStyle/>
          <a:p>
            <a:r>
              <a:rPr lang="da-DK" dirty="0"/>
              <a:t>Piaget - den voksne skal ikke hjælpe barnet, før det selv har fundet ud af opgaven. </a:t>
            </a:r>
          </a:p>
          <a:p>
            <a:endParaRPr lang="da-DK" dirty="0"/>
          </a:p>
          <a:p>
            <a:r>
              <a:rPr lang="da-DK" dirty="0"/>
              <a:t>"Hver gang, man for tidligt lærer et barn noget, som det selv kunne have opdaget, forhindres barnet i at opfinde det og derfor i at forstå det helt". </a:t>
            </a:r>
          </a:p>
          <a:p>
            <a:endParaRPr lang="da-DK" dirty="0"/>
          </a:p>
          <a:p>
            <a:r>
              <a:rPr lang="da-DK" dirty="0"/>
              <a:t>Hos Piaget skal barnet selv handle sig frem til en forståelse af tingene.</a:t>
            </a:r>
          </a:p>
        </p:txBody>
      </p:sp>
    </p:spTree>
    <p:extLst>
      <p:ext uri="{BB962C8B-B14F-4D97-AF65-F5344CB8AC3E}">
        <p14:creationId xmlns:p14="http://schemas.microsoft.com/office/powerpoint/2010/main" val="426594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7454" y="392633"/>
            <a:ext cx="10515600" cy="1325563"/>
          </a:xfrm>
        </p:spPr>
        <p:txBody>
          <a:bodyPr>
            <a:normAutofit/>
          </a:bodyPr>
          <a:lstStyle/>
          <a:p>
            <a:r>
              <a:rPr lang="da-DK" sz="2800" b="1" dirty="0"/>
              <a:t>Lev. </a:t>
            </a:r>
            <a:r>
              <a:rPr lang="da-DK" sz="2800" b="1" dirty="0" err="1"/>
              <a:t>Vygotsky</a:t>
            </a:r>
            <a:r>
              <a:rPr lang="da-DK" sz="2800" b="1" dirty="0"/>
              <a:t> – den kulturhistoriske skole – efter 1. verdenskrig  </a:t>
            </a:r>
          </a:p>
        </p:txBody>
      </p:sp>
      <p:sp>
        <p:nvSpPr>
          <p:cNvPr id="3" name="Pladsholder til indhold 2"/>
          <p:cNvSpPr>
            <a:spLocks noGrp="1"/>
          </p:cNvSpPr>
          <p:nvPr>
            <p:ph idx="1"/>
          </p:nvPr>
        </p:nvSpPr>
        <p:spPr>
          <a:xfrm>
            <a:off x="477454" y="2103509"/>
            <a:ext cx="10515600" cy="4577012"/>
          </a:xfrm>
        </p:spPr>
        <p:txBody>
          <a:bodyPr>
            <a:normAutofit fontScale="47500" lnSpcReduction="20000"/>
          </a:bodyPr>
          <a:lstStyle/>
          <a:p>
            <a:pPr marL="0" indent="0">
              <a:buNone/>
            </a:pPr>
            <a:r>
              <a:rPr lang="da-DK" sz="3800" dirty="0"/>
              <a:t>I Vygotskys værker finder man et alternativ til Piagets syn på tænkningen.</a:t>
            </a:r>
          </a:p>
          <a:p>
            <a:pPr marL="0" indent="0">
              <a:buNone/>
            </a:pPr>
            <a:r>
              <a:rPr lang="da-DK" sz="3800" dirty="0"/>
              <a:t> </a:t>
            </a:r>
          </a:p>
          <a:p>
            <a:pPr marL="0" indent="0">
              <a:buNone/>
            </a:pPr>
            <a:r>
              <a:rPr lang="da-DK" sz="3800" dirty="0"/>
              <a:t>Piaget: udviklingen i barnets tænkning og forståelse af dets omgivelser sker ved, at det handler og manipulerer med omgivelserne og drager slutninger om, hvordan den fungerer. Derved konstruerer barnet selv de kognitive skemaer, som indeholder dets omverdensforståelse. For Piaget er omgivelserne i overvejende grad passive i denne proces og er blot genstand for barnets egne aktiviteter. Barnet opdager så at sige selv, hvordan verden hænger sammen.</a:t>
            </a:r>
          </a:p>
          <a:p>
            <a:endParaRPr lang="da-DK" sz="3800" dirty="0"/>
          </a:p>
          <a:p>
            <a:pPr marL="0" indent="0">
              <a:buNone/>
            </a:pPr>
            <a:r>
              <a:rPr lang="da-DK" sz="3800" dirty="0" err="1"/>
              <a:t>Vygotsky</a:t>
            </a:r>
            <a:r>
              <a:rPr lang="da-DK" sz="3800" dirty="0"/>
              <a:t>: Nok er barnet aktivt i denne proces, men det er omgivelserne bestemt også. Barnet fødes ind i og udvikles inden for rammerne af en kultur, et fællesskab og et samspil med andre, som – med sine traditioner og sine måder at organisere arbejdet på – sætter rammerne for, hvordan vi kan fortolke og tænke over den verden, vi lever i. Omverdenen er med andre ord ikke et passivt og stillestående landskab, som mennesket bevæger sig udforskende igennem og selv </a:t>
            </a:r>
            <a:r>
              <a:rPr lang="da-DK" sz="3800" i="1" dirty="0"/>
              <a:t>konstruerer </a:t>
            </a:r>
            <a:r>
              <a:rPr lang="da-DK" sz="3800" dirty="0"/>
              <a:t>sin opfattelse af, men det er en aktiv medspiller, der sætter rammerne for, hvordan vi skal agere i og forstå virkeligheden. </a:t>
            </a:r>
          </a:p>
          <a:p>
            <a:pPr marL="0" indent="0">
              <a:buNone/>
            </a:pPr>
            <a:br>
              <a:rPr lang="da-DK" sz="3800" dirty="0"/>
            </a:br>
            <a:br>
              <a:rPr lang="da-DK" dirty="0"/>
            </a:br>
            <a:br>
              <a:rPr lang="da-DK" dirty="0"/>
            </a:br>
            <a:endParaRPr lang="da-DK" dirty="0"/>
          </a:p>
        </p:txBody>
      </p:sp>
      <p:pic>
        <p:nvPicPr>
          <p:cNvPr id="8194" name="Picture 2" descr="Billedresultat for russisk fl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14048" y="44448"/>
            <a:ext cx="1027611" cy="89816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Billedresultat for vygotsk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1061" y="1055414"/>
            <a:ext cx="970598" cy="1384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057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Den nærmeste udviklingszone</a:t>
            </a:r>
          </a:p>
        </p:txBody>
      </p:sp>
      <p:sp>
        <p:nvSpPr>
          <p:cNvPr id="3" name="Pladsholder til indhold 2"/>
          <p:cNvSpPr>
            <a:spLocks noGrp="1"/>
          </p:cNvSpPr>
          <p:nvPr>
            <p:ph idx="1"/>
          </p:nvPr>
        </p:nvSpPr>
        <p:spPr>
          <a:xfrm>
            <a:off x="838200" y="2209387"/>
            <a:ext cx="10515600" cy="3975103"/>
          </a:xfrm>
        </p:spPr>
        <p:txBody>
          <a:bodyPr>
            <a:normAutofit fontScale="92500" lnSpcReduction="10000"/>
          </a:bodyPr>
          <a:lstStyle/>
          <a:p>
            <a:pPr marL="0" indent="0">
              <a:buNone/>
            </a:pPr>
            <a:r>
              <a:rPr lang="da-DK" sz="1900" dirty="0" err="1"/>
              <a:t>Vygotsky</a:t>
            </a:r>
            <a:r>
              <a:rPr lang="da-DK" sz="1900" dirty="0"/>
              <a:t> - den nærmeste udviklingszone. </a:t>
            </a:r>
          </a:p>
          <a:p>
            <a:pPr marL="0" indent="0">
              <a:buNone/>
            </a:pPr>
            <a:r>
              <a:rPr lang="da-DK" sz="1900" dirty="0"/>
              <a:t>Forskellen eller afstanden mellem det, et menneske kan alene, og det vedkommende kan med hjælp fra en mere kyndig eller erfaren person. </a:t>
            </a:r>
          </a:p>
          <a:p>
            <a:pPr marL="0" indent="0">
              <a:buNone/>
            </a:pPr>
            <a:r>
              <a:rPr lang="da-DK" sz="1900" dirty="0"/>
              <a:t>Det niveau, man kan løse en opgave på, når man er alene, kaldes </a:t>
            </a:r>
            <a:r>
              <a:rPr lang="da-DK" sz="1900" i="1" dirty="0"/>
              <a:t>den aktuelle udviklingszone</a:t>
            </a:r>
            <a:r>
              <a:rPr lang="da-DK" sz="1900" dirty="0"/>
              <a:t>, mens det niveau, man kan nå med hjælp fra andre, netop kaldes den nærmeste udviklingszone. </a:t>
            </a:r>
          </a:p>
          <a:p>
            <a:pPr marL="0" indent="0">
              <a:buNone/>
            </a:pPr>
            <a:r>
              <a:rPr lang="da-DK" sz="1900" dirty="0"/>
              <a:t>For læreren bliver det vigtigt at tilpasse undervisningen, så de udfordringer og krav barnet stilles overfor ligger inden for barnets nærmeste udviklingszone. De skal med andre ord være så tilpas svære, at barnet ikke uden videre kan klare dem alene, men kan klare dem med støtte fra undervisningen. </a:t>
            </a:r>
          </a:p>
          <a:p>
            <a:pPr marL="0" indent="0">
              <a:buNone/>
            </a:pPr>
            <a:r>
              <a:rPr lang="da-DK" sz="1900" dirty="0"/>
              <a:t>Inden for nyere læringsteori bruger man begrebet </a:t>
            </a:r>
            <a:r>
              <a:rPr lang="da-DK" sz="1900" i="1" dirty="0" err="1"/>
              <a:t>stilladsering</a:t>
            </a:r>
            <a:r>
              <a:rPr lang="da-DK" sz="1900" dirty="0"/>
              <a:t> om det at tilrettelægge undervisningen, så den netop rammer elevernes nærmeste udviklingszone. Og da den nærmeste udviklingszone varierer fra elev til elev, vil </a:t>
            </a:r>
            <a:r>
              <a:rPr lang="da-DK" sz="1900" dirty="0" err="1"/>
              <a:t>stilladsering</a:t>
            </a:r>
            <a:r>
              <a:rPr lang="da-DK" sz="1900" dirty="0"/>
              <a:t> ideelt set sige at støtte den enkelte elev og vide, hvor hans eller hendes nærmeste udviklingszone ligger. Støtten fra læreren kan bl.a. bestå i opmuntring, fastholdelse af elevens fokus på opgaven, synliggørelse af fejl, påpegning af, hvad der er væsentligt og mindre væsentligt, og selvfølgelig demonstration med eksempler på opgaveløsning.</a:t>
            </a:r>
          </a:p>
          <a:p>
            <a:pPr marL="0" indent="0">
              <a:buNone/>
            </a:pPr>
            <a:endParaRPr lang="da-DK" dirty="0"/>
          </a:p>
        </p:txBody>
      </p:sp>
      <p:pic>
        <p:nvPicPr>
          <p:cNvPr id="13314" name="Picture 2" descr="Billedresultat for nærmeste udviklingsz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9804" y="101146"/>
            <a:ext cx="1986734" cy="1986734"/>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Billedresultat for feedback from teach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9703" y="410856"/>
            <a:ext cx="2159725" cy="1414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4067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t>Radikal konstruktivisme vs. socialkonstruktivisme </a:t>
            </a:r>
          </a:p>
        </p:txBody>
      </p:sp>
      <p:sp>
        <p:nvSpPr>
          <p:cNvPr id="3" name="Pladsholder til indhold 2"/>
          <p:cNvSpPr>
            <a:spLocks noGrp="1"/>
          </p:cNvSpPr>
          <p:nvPr>
            <p:ph idx="1"/>
          </p:nvPr>
        </p:nvSpPr>
        <p:spPr/>
        <p:txBody>
          <a:bodyPr>
            <a:normAutofit/>
          </a:bodyPr>
          <a:lstStyle/>
          <a:p>
            <a:pPr marL="0" indent="0">
              <a:buNone/>
            </a:pPr>
            <a:r>
              <a:rPr lang="da-DK" sz="1800" dirty="0"/>
              <a:t>Piaget: Radikal konstruktivisme – mennesket konstruerer selv sin måde at forstå verden på. Sproget udvikles relativt uafhængigt af udviklingen i tænkning</a:t>
            </a:r>
          </a:p>
          <a:p>
            <a:pPr marL="0" indent="0">
              <a:buNone/>
            </a:pPr>
            <a:endParaRPr lang="da-DK" sz="1800" dirty="0"/>
          </a:p>
          <a:p>
            <a:pPr marL="0" indent="0">
              <a:buNone/>
            </a:pPr>
            <a:r>
              <a:rPr lang="da-DK" sz="1800" dirty="0" err="1"/>
              <a:t>Vygotsky</a:t>
            </a:r>
            <a:r>
              <a:rPr lang="da-DK" sz="1800" dirty="0"/>
              <a:t>: Socialkonstruktivisme – mennesket konstruerer ikke vilkårligt og individuelt sine egne kognitive skemaer eller måder at forstå og tænke over verden på, men konstruerer dem inden for de rammer, kulturen og de sociale fællesskaber sætter. Det at lære sprog er det samme som at lære at tænke. Gennem sproget får vi adgang til de gængse kulturelle måder at tænke og fortolke verden på</a:t>
            </a:r>
          </a:p>
        </p:txBody>
      </p:sp>
    </p:spTree>
    <p:extLst>
      <p:ext uri="{BB962C8B-B14F-4D97-AF65-F5344CB8AC3E}">
        <p14:creationId xmlns:p14="http://schemas.microsoft.com/office/powerpoint/2010/main" val="1570278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B6B51B-EAC6-CDEF-2CF7-5F25928EB7F6}"/>
              </a:ext>
            </a:extLst>
          </p:cNvPr>
          <p:cNvSpPr>
            <a:spLocks noGrp="1"/>
          </p:cNvSpPr>
          <p:nvPr>
            <p:ph type="title"/>
          </p:nvPr>
        </p:nvSpPr>
        <p:spPr/>
        <p:txBody>
          <a:bodyPr>
            <a:normAutofit/>
          </a:bodyPr>
          <a:lstStyle/>
          <a:p>
            <a:r>
              <a:rPr lang="da-DK" sz="2800" b="1" dirty="0"/>
              <a:t>Kultur og læring </a:t>
            </a:r>
          </a:p>
        </p:txBody>
      </p:sp>
      <p:sp>
        <p:nvSpPr>
          <p:cNvPr id="3" name="Pladsholder til indhold 2">
            <a:extLst>
              <a:ext uri="{FF2B5EF4-FFF2-40B4-BE49-F238E27FC236}">
                <a16:creationId xmlns:a16="http://schemas.microsoft.com/office/drawing/2014/main" id="{8421AFD3-964D-58BA-E32C-556E735EBACA}"/>
              </a:ext>
            </a:extLst>
          </p:cNvPr>
          <p:cNvSpPr>
            <a:spLocks noGrp="1"/>
          </p:cNvSpPr>
          <p:nvPr>
            <p:ph idx="1"/>
          </p:nvPr>
        </p:nvSpPr>
        <p:spPr>
          <a:xfrm>
            <a:off x="838200" y="2141537"/>
            <a:ext cx="10515600" cy="4351338"/>
          </a:xfrm>
        </p:spPr>
        <p:txBody>
          <a:bodyPr>
            <a:noAutofit/>
          </a:bodyPr>
          <a:lstStyle/>
          <a:p>
            <a:pPr marL="0" indent="0">
              <a:buNone/>
            </a:pPr>
            <a:r>
              <a:rPr lang="da-DK" sz="1800" dirty="0"/>
              <a:t>Kulturpsykologer </a:t>
            </a:r>
            <a:r>
              <a:rPr lang="da-DK" sz="1800" dirty="0" err="1"/>
              <a:t>Schribner</a:t>
            </a:r>
            <a:r>
              <a:rPr lang="da-DK" sz="1800" dirty="0"/>
              <a:t> og Cole = Alle mennesker har de samme kognitive evner såsom hukommelse og tænkning – dog kan disse komme forskelligt til udtryk i forskellige kulturer – og der vil være forskel på, om man har modtaget formel uddannelse eller ej</a:t>
            </a:r>
          </a:p>
          <a:p>
            <a:endParaRPr lang="da-DK" sz="1800" dirty="0"/>
          </a:p>
          <a:p>
            <a:pPr marL="0" indent="0">
              <a:buNone/>
            </a:pPr>
            <a:r>
              <a:rPr lang="da-DK" sz="1800" dirty="0"/>
              <a:t>Formel skolegang ændrer, hvordan mennesket tænker og problemløser bl.a. fremmer skolegang evnen til at gruppere begreber i abstrakte kategorier og evnen til at danne logiske følgeslutninger løsrevet fra hverdagserfaringer. Se kasse - https://temaertilpsykologi.systime.dk/?id=154</a:t>
            </a:r>
          </a:p>
          <a:p>
            <a:endParaRPr lang="da-DK" sz="1800" dirty="0"/>
          </a:p>
          <a:p>
            <a:pPr marL="0" indent="0">
              <a:buNone/>
            </a:pPr>
            <a:r>
              <a:rPr lang="da-DK" sz="1800" dirty="0"/>
              <a:t>Læring i skolen er oftest løsrevet fra nogen som helst konkret sammenhæng. Man lærer mange ting  som ikke umiddelbart er knyttet til et specifikt formål udover læringen i sig selv </a:t>
            </a:r>
          </a:p>
          <a:p>
            <a:endParaRPr lang="da-DK" sz="1800" dirty="0"/>
          </a:p>
          <a:p>
            <a:pPr marL="0" indent="0">
              <a:buNone/>
            </a:pPr>
            <a:r>
              <a:rPr lang="da-DK" sz="1800" dirty="0"/>
              <a:t>Undersøgelser i skoleelevers faglige evner peger på, at også forældrenes forventninger til deres børns præstationer i skolen og den værdi, som de tillægger uddannelse smitter af på deres faglige niveau – se henvisning til konkret undersøgelse af matematikevner hos henholdsvis amerikanske og asiatiske elever - </a:t>
            </a:r>
            <a:r>
              <a:rPr lang="da-DK" sz="1800" dirty="0">
                <a:hlinkClick r:id="rId2"/>
              </a:rPr>
              <a:t>https://temaertilpsykologi.systime.dk/?id=154</a:t>
            </a:r>
            <a:r>
              <a:rPr lang="da-DK" sz="1800" dirty="0"/>
              <a:t> – og se eksempel i kasse </a:t>
            </a:r>
          </a:p>
          <a:p>
            <a:endParaRPr lang="da-DK" sz="1800" dirty="0"/>
          </a:p>
        </p:txBody>
      </p:sp>
      <p:pic>
        <p:nvPicPr>
          <p:cNvPr id="7" name="Billede 6">
            <a:extLst>
              <a:ext uri="{FF2B5EF4-FFF2-40B4-BE49-F238E27FC236}">
                <a16:creationId xmlns:a16="http://schemas.microsoft.com/office/drawing/2014/main" id="{B7184426-19D3-52D3-24C0-3676F9753119}"/>
              </a:ext>
            </a:extLst>
          </p:cNvPr>
          <p:cNvPicPr>
            <a:picLocks noChangeAspect="1"/>
          </p:cNvPicPr>
          <p:nvPr/>
        </p:nvPicPr>
        <p:blipFill>
          <a:blip r:embed="rId3"/>
          <a:srcRect l="33428" t="31894" r="13459" b="17873"/>
          <a:stretch/>
        </p:blipFill>
        <p:spPr>
          <a:xfrm>
            <a:off x="985527" y="1922393"/>
            <a:ext cx="4633395" cy="2464904"/>
          </a:xfrm>
          <a:prstGeom prst="rect">
            <a:avLst/>
          </a:prstGeom>
        </p:spPr>
      </p:pic>
      <p:pic>
        <p:nvPicPr>
          <p:cNvPr id="9" name="Billede 8">
            <a:extLst>
              <a:ext uri="{FF2B5EF4-FFF2-40B4-BE49-F238E27FC236}">
                <a16:creationId xmlns:a16="http://schemas.microsoft.com/office/drawing/2014/main" id="{05D2BAE6-A686-60DB-B642-F8802BEE39AB}"/>
              </a:ext>
            </a:extLst>
          </p:cNvPr>
          <p:cNvPicPr>
            <a:picLocks noChangeAspect="1"/>
          </p:cNvPicPr>
          <p:nvPr/>
        </p:nvPicPr>
        <p:blipFill>
          <a:blip r:embed="rId4"/>
          <a:srcRect l="36829" t="19083" r="17411" b="22808"/>
          <a:stretch/>
        </p:blipFill>
        <p:spPr>
          <a:xfrm>
            <a:off x="6096000" y="421585"/>
            <a:ext cx="5110473" cy="3650337"/>
          </a:xfrm>
          <a:prstGeom prst="rect">
            <a:avLst/>
          </a:prstGeom>
        </p:spPr>
      </p:pic>
      <p:pic>
        <p:nvPicPr>
          <p:cNvPr id="11" name="Billede 10">
            <a:extLst>
              <a:ext uri="{FF2B5EF4-FFF2-40B4-BE49-F238E27FC236}">
                <a16:creationId xmlns:a16="http://schemas.microsoft.com/office/drawing/2014/main" id="{5B7D9F3B-7D26-BDFF-08F2-FF23BB82C445}"/>
              </a:ext>
            </a:extLst>
          </p:cNvPr>
          <p:cNvPicPr>
            <a:picLocks noChangeAspect="1"/>
          </p:cNvPicPr>
          <p:nvPr/>
        </p:nvPicPr>
        <p:blipFill>
          <a:blip r:embed="rId5"/>
          <a:srcRect l="35871" t="29275" r="16358" b="50000"/>
          <a:stretch/>
        </p:blipFill>
        <p:spPr>
          <a:xfrm>
            <a:off x="626400" y="3301181"/>
            <a:ext cx="11485742" cy="2802835"/>
          </a:xfrm>
          <a:prstGeom prst="rect">
            <a:avLst/>
          </a:prstGeom>
        </p:spPr>
      </p:pic>
      <p:pic>
        <p:nvPicPr>
          <p:cNvPr id="5124" name="Picture 4" descr="papptallrikar-internationella-flaggor-1">
            <a:extLst>
              <a:ext uri="{FF2B5EF4-FFF2-40B4-BE49-F238E27FC236}">
                <a16:creationId xmlns:a16="http://schemas.microsoft.com/office/drawing/2014/main" id="{1027D3C9-D9DA-D379-632E-64C15DBB3A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5727" y="200889"/>
            <a:ext cx="1557268" cy="1557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32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379</TotalTime>
  <Words>5933</Words>
  <Application>Microsoft Office PowerPoint</Application>
  <PresentationFormat>Widescreen</PresentationFormat>
  <Paragraphs>311</Paragraphs>
  <Slides>36</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36</vt:i4>
      </vt:variant>
    </vt:vector>
  </HeadingPairs>
  <TitlesOfParts>
    <vt:vector size="43" baseType="lpstr">
      <vt:lpstr>Aptos</vt:lpstr>
      <vt:lpstr>Aptos Display</vt:lpstr>
      <vt:lpstr>Arial</vt:lpstr>
      <vt:lpstr>Times New Roman</vt:lpstr>
      <vt:lpstr>var(--font-content)</vt:lpstr>
      <vt:lpstr>var(--font-title)</vt:lpstr>
      <vt:lpstr>Office-tema</vt:lpstr>
      <vt:lpstr>     - Hvad skal der til for at lære noget, og hvilke udfordringer er der forbundet med læring?</vt:lpstr>
      <vt:lpstr>Hvad er læring?</vt:lpstr>
      <vt:lpstr>Forhindringer mod læring </vt:lpstr>
      <vt:lpstr>At fremme læring </vt:lpstr>
      <vt:lpstr>Evnen til  at lære var knyttet til overlevelse </vt:lpstr>
      <vt:lpstr>De ti vigtigste opfindelser </vt:lpstr>
      <vt:lpstr>Det nyfødte barn skal lære mange ting </vt:lpstr>
      <vt:lpstr>Biologiske primære evner og biologiske sekundære evner </vt:lpstr>
      <vt:lpstr>Tavs viden vs. sproglig viden </vt:lpstr>
      <vt:lpstr>Læring i skolen kræver en indsats </vt:lpstr>
      <vt:lpstr>Rosenthal-effekten </vt:lpstr>
      <vt:lpstr>Opgave</vt:lpstr>
      <vt:lpstr>Behavioristisk læringsteori – hvordan foregår læring?   </vt:lpstr>
      <vt:lpstr>Om klassisk betingning</vt:lpstr>
      <vt:lpstr>Om operant betingning</vt:lpstr>
      <vt:lpstr>Imitation </vt:lpstr>
      <vt:lpstr>Social indlæringsteori   </vt:lpstr>
      <vt:lpstr>Self-efficacy </vt:lpstr>
      <vt:lpstr>Kvalifikationer, kompetencer og kreativitet – 3 elever  </vt:lpstr>
      <vt:lpstr>Kvalifikationer</vt:lpstr>
      <vt:lpstr>Kompetencer </vt:lpstr>
      <vt:lpstr>Kreativitet </vt:lpstr>
      <vt:lpstr>K-K-K og læringsformer </vt:lpstr>
      <vt:lpstr>Mesterlære   </vt:lpstr>
      <vt:lpstr>Piagets kognitive læringsteori – hvordan foregår læring? </vt:lpstr>
      <vt:lpstr>Assimilation vs. akkomodation I  </vt:lpstr>
      <vt:lpstr>Tænkningens udvikling v. Jean Piaget (1896-1980) </vt:lpstr>
      <vt:lpstr>Assimilation vs. akkomodation II</vt:lpstr>
      <vt:lpstr>Piagets faser I </vt:lpstr>
      <vt:lpstr>Piagets faser II </vt:lpstr>
      <vt:lpstr>Kritik af Piaget </vt:lpstr>
      <vt:lpstr>Vygotsky – om indlæring  </vt:lpstr>
      <vt:lpstr>Lev. Vygotsky – den kulturhistoriske skole – efter 1. verdenskrig  </vt:lpstr>
      <vt:lpstr>Den nærmeste udviklingszone</vt:lpstr>
      <vt:lpstr>Radikal konstruktivisme vs. socialkonstruktivisme </vt:lpstr>
      <vt:lpstr>Kultur og læring </vt:lpstr>
    </vt:vector>
  </TitlesOfParts>
  <Company>Skive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Ane Stine Klein Knudsen</dc:creator>
  <cp:lastModifiedBy>Ane Stine Klein Knudsen</cp:lastModifiedBy>
  <cp:revision>2</cp:revision>
  <dcterms:created xsi:type="dcterms:W3CDTF">2025-01-11T06:41:46Z</dcterms:created>
  <dcterms:modified xsi:type="dcterms:W3CDTF">2025-04-16T07:10:07Z</dcterms:modified>
</cp:coreProperties>
</file>