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62" r:id="rId4"/>
    <p:sldId id="261" r:id="rId5"/>
    <p:sldId id="263" r:id="rId6"/>
    <p:sldId id="264" r:id="rId7"/>
    <p:sldId id="265" r:id="rId8"/>
    <p:sldId id="266" r:id="rId9"/>
    <p:sldId id="267" r:id="rId10"/>
    <p:sldId id="268" r:id="rId11"/>
    <p:sldId id="269" r:id="rId12"/>
    <p:sldId id="271" r:id="rId13"/>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2" d="100"/>
          <a:sy n="82" d="100"/>
        </p:scale>
        <p:origin x="72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e Stine Klein Knudsen" userId="c52248eb-9cab-4365-9445-227c01598e35" providerId="ADAL" clId="{8B5578BB-DA36-43EB-B41F-38EF878236F6}"/>
    <pc:docChg chg="custSel modSld">
      <pc:chgData name="Ane Stine Klein Knudsen" userId="c52248eb-9cab-4365-9445-227c01598e35" providerId="ADAL" clId="{8B5578BB-DA36-43EB-B41F-38EF878236F6}" dt="2025-04-19T19:21:25.042" v="88" actId="20577"/>
      <pc:docMkLst>
        <pc:docMk/>
      </pc:docMkLst>
      <pc:sldChg chg="modSp mod">
        <pc:chgData name="Ane Stine Klein Knudsen" userId="c52248eb-9cab-4365-9445-227c01598e35" providerId="ADAL" clId="{8B5578BB-DA36-43EB-B41F-38EF878236F6}" dt="2025-04-19T19:19:44.275" v="8" actId="20577"/>
        <pc:sldMkLst>
          <pc:docMk/>
          <pc:sldMk cId="4076625003" sldId="258"/>
        </pc:sldMkLst>
        <pc:spChg chg="mod">
          <ac:chgData name="Ane Stine Klein Knudsen" userId="c52248eb-9cab-4365-9445-227c01598e35" providerId="ADAL" clId="{8B5578BB-DA36-43EB-B41F-38EF878236F6}" dt="2025-04-19T19:19:44.275" v="8" actId="20577"/>
          <ac:spMkLst>
            <pc:docMk/>
            <pc:sldMk cId="4076625003" sldId="258"/>
            <ac:spMk id="3" creationId="{00000000-0000-0000-0000-000000000000}"/>
          </ac:spMkLst>
        </pc:spChg>
      </pc:sldChg>
      <pc:sldChg chg="modSp mod">
        <pc:chgData name="Ane Stine Klein Knudsen" userId="c52248eb-9cab-4365-9445-227c01598e35" providerId="ADAL" clId="{8B5578BB-DA36-43EB-B41F-38EF878236F6}" dt="2025-04-19T19:20:58.844" v="76" actId="27636"/>
        <pc:sldMkLst>
          <pc:docMk/>
          <pc:sldMk cId="2657350678" sldId="261"/>
        </pc:sldMkLst>
        <pc:spChg chg="mod">
          <ac:chgData name="Ane Stine Klein Knudsen" userId="c52248eb-9cab-4365-9445-227c01598e35" providerId="ADAL" clId="{8B5578BB-DA36-43EB-B41F-38EF878236F6}" dt="2025-04-19T19:20:58.844" v="76" actId="27636"/>
          <ac:spMkLst>
            <pc:docMk/>
            <pc:sldMk cId="2657350678" sldId="261"/>
            <ac:spMk id="3" creationId="{00000000-0000-0000-0000-000000000000}"/>
          </ac:spMkLst>
        </pc:spChg>
      </pc:sldChg>
      <pc:sldChg chg="modSp mod">
        <pc:chgData name="Ane Stine Klein Knudsen" userId="c52248eb-9cab-4365-9445-227c01598e35" providerId="ADAL" clId="{8B5578BB-DA36-43EB-B41F-38EF878236F6}" dt="2025-04-19T19:21:25.042" v="88" actId="20577"/>
        <pc:sldMkLst>
          <pc:docMk/>
          <pc:sldMk cId="2998822251" sldId="264"/>
        </pc:sldMkLst>
        <pc:spChg chg="mod">
          <ac:chgData name="Ane Stine Klein Knudsen" userId="c52248eb-9cab-4365-9445-227c01598e35" providerId="ADAL" clId="{8B5578BB-DA36-43EB-B41F-38EF878236F6}" dt="2025-04-19T19:21:25.042" v="88" actId="20577"/>
          <ac:spMkLst>
            <pc:docMk/>
            <pc:sldMk cId="2998822251" sldId="264"/>
            <ac:spMk id="3" creationId="{00000000-0000-0000-0000-000000000000}"/>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a-DK"/>
              <a:t>Klik for at redigere i master</a:t>
            </a:r>
          </a:p>
        </p:txBody>
      </p:sp>
      <p:sp>
        <p:nvSpPr>
          <p:cNvPr id="3" name="Und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p:cNvSpPr>
            <a:spLocks noGrp="1"/>
          </p:cNvSpPr>
          <p:nvPr>
            <p:ph type="dt" sz="half" idx="10"/>
          </p:nvPr>
        </p:nvSpPr>
        <p:spPr/>
        <p:txBody>
          <a:bodyPr/>
          <a:lstStyle/>
          <a:p>
            <a:fld id="{6A29DD67-50A8-43A1-B20A-3B7CABD86ADA}" type="datetimeFigureOut">
              <a:rPr lang="da-DK" smtClean="0"/>
              <a:t>19-04-2025</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6FA0C6F7-F8AF-48F5-AABB-18524A29183B}" type="slidenum">
              <a:rPr lang="da-DK" smtClean="0"/>
              <a:t>‹nr.›</a:t>
            </a:fld>
            <a:endParaRPr lang="da-DK"/>
          </a:p>
        </p:txBody>
      </p:sp>
    </p:spTree>
    <p:extLst>
      <p:ext uri="{BB962C8B-B14F-4D97-AF65-F5344CB8AC3E}">
        <p14:creationId xmlns:p14="http://schemas.microsoft.com/office/powerpoint/2010/main" val="1105916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indhold 2"/>
          <p:cNvSpPr>
            <a:spLocks noGrp="1"/>
          </p:cNvSpPr>
          <p:nvPr>
            <p:ph idx="1"/>
          </p:nvPr>
        </p:nvSpPr>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6A29DD67-50A8-43A1-B20A-3B7CABD86ADA}" type="datetimeFigureOut">
              <a:rPr lang="da-DK" smtClean="0"/>
              <a:t>19-04-2025</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6FA0C6F7-F8AF-48F5-AABB-18524A29183B}" type="slidenum">
              <a:rPr lang="da-DK" smtClean="0"/>
              <a:t>‹nr.›</a:t>
            </a:fld>
            <a:endParaRPr lang="da-DK"/>
          </a:p>
        </p:txBody>
      </p:sp>
    </p:spTree>
    <p:extLst>
      <p:ext uri="{BB962C8B-B14F-4D97-AF65-F5344CB8AC3E}">
        <p14:creationId xmlns:p14="http://schemas.microsoft.com/office/powerpoint/2010/main" val="29832387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a-DK"/>
              <a:t>Klik for at redigere i master</a:t>
            </a:r>
          </a:p>
        </p:txBody>
      </p:sp>
      <p:sp>
        <p:nvSpPr>
          <p:cNvPr id="3" name="Pladsholder til teks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Rediger typografien i masterens</a:t>
            </a:r>
          </a:p>
        </p:txBody>
      </p:sp>
      <p:sp>
        <p:nvSpPr>
          <p:cNvPr id="4" name="Pladsholder til dato 3"/>
          <p:cNvSpPr>
            <a:spLocks noGrp="1"/>
          </p:cNvSpPr>
          <p:nvPr>
            <p:ph type="dt" sz="half" idx="10"/>
          </p:nvPr>
        </p:nvSpPr>
        <p:spPr/>
        <p:txBody>
          <a:bodyPr/>
          <a:lstStyle/>
          <a:p>
            <a:fld id="{6A29DD67-50A8-43A1-B20A-3B7CABD86ADA}" type="datetimeFigureOut">
              <a:rPr lang="da-DK" smtClean="0"/>
              <a:t>19-04-2025</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6FA0C6F7-F8AF-48F5-AABB-18524A29183B}" type="slidenum">
              <a:rPr lang="da-DK" smtClean="0"/>
              <a:t>‹nr.›</a:t>
            </a:fld>
            <a:endParaRPr lang="da-DK"/>
          </a:p>
        </p:txBody>
      </p:sp>
    </p:spTree>
    <p:extLst>
      <p:ext uri="{BB962C8B-B14F-4D97-AF65-F5344CB8AC3E}">
        <p14:creationId xmlns:p14="http://schemas.microsoft.com/office/powerpoint/2010/main" val="6821895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indhold 2"/>
          <p:cNvSpPr>
            <a:spLocks noGrp="1"/>
          </p:cNvSpPr>
          <p:nvPr>
            <p:ph sz="half" idx="1"/>
          </p:nvPr>
        </p:nvSpPr>
        <p:spPr>
          <a:xfrm>
            <a:off x="838200" y="1825625"/>
            <a:ext cx="5181600" cy="4351338"/>
          </a:xfrm>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p:cNvSpPr>
            <a:spLocks noGrp="1"/>
          </p:cNvSpPr>
          <p:nvPr>
            <p:ph sz="half" idx="2"/>
          </p:nvPr>
        </p:nvSpPr>
        <p:spPr>
          <a:xfrm>
            <a:off x="6172200" y="1825625"/>
            <a:ext cx="5181600" cy="4351338"/>
          </a:xfrm>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p:cNvSpPr>
            <a:spLocks noGrp="1"/>
          </p:cNvSpPr>
          <p:nvPr>
            <p:ph type="dt" sz="half" idx="10"/>
          </p:nvPr>
        </p:nvSpPr>
        <p:spPr/>
        <p:txBody>
          <a:bodyPr/>
          <a:lstStyle/>
          <a:p>
            <a:fld id="{6A29DD67-50A8-43A1-B20A-3B7CABD86ADA}" type="datetimeFigureOut">
              <a:rPr lang="da-DK" smtClean="0"/>
              <a:t>19-04-2025</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slidenummer 6"/>
          <p:cNvSpPr>
            <a:spLocks noGrp="1"/>
          </p:cNvSpPr>
          <p:nvPr>
            <p:ph type="sldNum" sz="quarter" idx="12"/>
          </p:nvPr>
        </p:nvSpPr>
        <p:spPr/>
        <p:txBody>
          <a:bodyPr/>
          <a:lstStyle/>
          <a:p>
            <a:fld id="{6FA0C6F7-F8AF-48F5-AABB-18524A29183B}" type="slidenum">
              <a:rPr lang="da-DK" smtClean="0"/>
              <a:t>‹nr.›</a:t>
            </a:fld>
            <a:endParaRPr lang="da-DK"/>
          </a:p>
        </p:txBody>
      </p:sp>
    </p:spTree>
    <p:extLst>
      <p:ext uri="{BB962C8B-B14F-4D97-AF65-F5344CB8AC3E}">
        <p14:creationId xmlns:p14="http://schemas.microsoft.com/office/powerpoint/2010/main" val="7535002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da-DK"/>
              <a:t>Klik for at redigere i master</a:t>
            </a:r>
          </a:p>
        </p:txBody>
      </p:sp>
      <p:sp>
        <p:nvSpPr>
          <p:cNvPr id="3" name="Pladsholder til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typografien i masterens</a:t>
            </a:r>
          </a:p>
        </p:txBody>
      </p:sp>
      <p:sp>
        <p:nvSpPr>
          <p:cNvPr id="4" name="Pladsholder til indhold 3"/>
          <p:cNvSpPr>
            <a:spLocks noGrp="1"/>
          </p:cNvSpPr>
          <p:nvPr>
            <p:ph sz="half" idx="2"/>
          </p:nvPr>
        </p:nvSpPr>
        <p:spPr>
          <a:xfrm>
            <a:off x="839788" y="2505075"/>
            <a:ext cx="5157787" cy="3684588"/>
          </a:xfrm>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typografien i masterens</a:t>
            </a:r>
          </a:p>
        </p:txBody>
      </p:sp>
      <p:sp>
        <p:nvSpPr>
          <p:cNvPr id="6" name="Pladsholder til indhold 5"/>
          <p:cNvSpPr>
            <a:spLocks noGrp="1"/>
          </p:cNvSpPr>
          <p:nvPr>
            <p:ph sz="quarter" idx="4"/>
          </p:nvPr>
        </p:nvSpPr>
        <p:spPr>
          <a:xfrm>
            <a:off x="6172200" y="2505075"/>
            <a:ext cx="5183188" cy="3684588"/>
          </a:xfrm>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p:cNvSpPr>
            <a:spLocks noGrp="1"/>
          </p:cNvSpPr>
          <p:nvPr>
            <p:ph type="dt" sz="half" idx="10"/>
          </p:nvPr>
        </p:nvSpPr>
        <p:spPr/>
        <p:txBody>
          <a:bodyPr/>
          <a:lstStyle/>
          <a:p>
            <a:fld id="{6A29DD67-50A8-43A1-B20A-3B7CABD86ADA}" type="datetimeFigureOut">
              <a:rPr lang="da-DK" smtClean="0"/>
              <a:t>19-04-2025</a:t>
            </a:fld>
            <a:endParaRPr lang="da-DK"/>
          </a:p>
        </p:txBody>
      </p:sp>
      <p:sp>
        <p:nvSpPr>
          <p:cNvPr id="8" name="Pladsholder til sidefod 7"/>
          <p:cNvSpPr>
            <a:spLocks noGrp="1"/>
          </p:cNvSpPr>
          <p:nvPr>
            <p:ph type="ftr" sz="quarter" idx="11"/>
          </p:nvPr>
        </p:nvSpPr>
        <p:spPr/>
        <p:txBody>
          <a:bodyPr/>
          <a:lstStyle/>
          <a:p>
            <a:endParaRPr lang="da-DK"/>
          </a:p>
        </p:txBody>
      </p:sp>
      <p:sp>
        <p:nvSpPr>
          <p:cNvPr id="9" name="Pladsholder til slidenummer 8"/>
          <p:cNvSpPr>
            <a:spLocks noGrp="1"/>
          </p:cNvSpPr>
          <p:nvPr>
            <p:ph type="sldNum" sz="quarter" idx="12"/>
          </p:nvPr>
        </p:nvSpPr>
        <p:spPr/>
        <p:txBody>
          <a:bodyPr/>
          <a:lstStyle/>
          <a:p>
            <a:fld id="{6FA0C6F7-F8AF-48F5-AABB-18524A29183B}" type="slidenum">
              <a:rPr lang="da-DK" smtClean="0"/>
              <a:t>‹nr.›</a:t>
            </a:fld>
            <a:endParaRPr lang="da-DK"/>
          </a:p>
        </p:txBody>
      </p:sp>
    </p:spTree>
    <p:extLst>
      <p:ext uri="{BB962C8B-B14F-4D97-AF65-F5344CB8AC3E}">
        <p14:creationId xmlns:p14="http://schemas.microsoft.com/office/powerpoint/2010/main" val="35400339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dato 2"/>
          <p:cNvSpPr>
            <a:spLocks noGrp="1"/>
          </p:cNvSpPr>
          <p:nvPr>
            <p:ph type="dt" sz="half" idx="10"/>
          </p:nvPr>
        </p:nvSpPr>
        <p:spPr/>
        <p:txBody>
          <a:bodyPr/>
          <a:lstStyle/>
          <a:p>
            <a:fld id="{6A29DD67-50A8-43A1-B20A-3B7CABD86ADA}" type="datetimeFigureOut">
              <a:rPr lang="da-DK" smtClean="0"/>
              <a:t>19-04-2025</a:t>
            </a:fld>
            <a:endParaRPr lang="da-DK"/>
          </a:p>
        </p:txBody>
      </p:sp>
      <p:sp>
        <p:nvSpPr>
          <p:cNvPr id="4" name="Pladsholder til sidefod 3"/>
          <p:cNvSpPr>
            <a:spLocks noGrp="1"/>
          </p:cNvSpPr>
          <p:nvPr>
            <p:ph type="ftr" sz="quarter" idx="11"/>
          </p:nvPr>
        </p:nvSpPr>
        <p:spPr/>
        <p:txBody>
          <a:bodyPr/>
          <a:lstStyle/>
          <a:p>
            <a:endParaRPr lang="da-DK"/>
          </a:p>
        </p:txBody>
      </p:sp>
      <p:sp>
        <p:nvSpPr>
          <p:cNvPr id="5" name="Pladsholder til slidenummer 4"/>
          <p:cNvSpPr>
            <a:spLocks noGrp="1"/>
          </p:cNvSpPr>
          <p:nvPr>
            <p:ph type="sldNum" sz="quarter" idx="12"/>
          </p:nvPr>
        </p:nvSpPr>
        <p:spPr/>
        <p:txBody>
          <a:bodyPr/>
          <a:lstStyle/>
          <a:p>
            <a:fld id="{6FA0C6F7-F8AF-48F5-AABB-18524A29183B}" type="slidenum">
              <a:rPr lang="da-DK" smtClean="0"/>
              <a:t>‹nr.›</a:t>
            </a:fld>
            <a:endParaRPr lang="da-DK"/>
          </a:p>
        </p:txBody>
      </p:sp>
    </p:spTree>
    <p:extLst>
      <p:ext uri="{BB962C8B-B14F-4D97-AF65-F5344CB8AC3E}">
        <p14:creationId xmlns:p14="http://schemas.microsoft.com/office/powerpoint/2010/main" val="17731034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p:cNvSpPr>
            <a:spLocks noGrp="1"/>
          </p:cNvSpPr>
          <p:nvPr>
            <p:ph type="dt" sz="half" idx="10"/>
          </p:nvPr>
        </p:nvSpPr>
        <p:spPr/>
        <p:txBody>
          <a:bodyPr/>
          <a:lstStyle/>
          <a:p>
            <a:fld id="{6A29DD67-50A8-43A1-B20A-3B7CABD86ADA}" type="datetimeFigureOut">
              <a:rPr lang="da-DK" smtClean="0"/>
              <a:t>19-04-2025</a:t>
            </a:fld>
            <a:endParaRPr lang="da-DK"/>
          </a:p>
        </p:txBody>
      </p:sp>
      <p:sp>
        <p:nvSpPr>
          <p:cNvPr id="3" name="Pladsholder til sidefod 2"/>
          <p:cNvSpPr>
            <a:spLocks noGrp="1"/>
          </p:cNvSpPr>
          <p:nvPr>
            <p:ph type="ftr" sz="quarter" idx="11"/>
          </p:nvPr>
        </p:nvSpPr>
        <p:spPr/>
        <p:txBody>
          <a:bodyPr/>
          <a:lstStyle/>
          <a:p>
            <a:endParaRPr lang="da-DK"/>
          </a:p>
        </p:txBody>
      </p:sp>
      <p:sp>
        <p:nvSpPr>
          <p:cNvPr id="4" name="Pladsholder til slidenummer 3"/>
          <p:cNvSpPr>
            <a:spLocks noGrp="1"/>
          </p:cNvSpPr>
          <p:nvPr>
            <p:ph type="sldNum" sz="quarter" idx="12"/>
          </p:nvPr>
        </p:nvSpPr>
        <p:spPr/>
        <p:txBody>
          <a:bodyPr/>
          <a:lstStyle/>
          <a:p>
            <a:fld id="{6FA0C6F7-F8AF-48F5-AABB-18524A29183B}" type="slidenum">
              <a:rPr lang="da-DK" smtClean="0"/>
              <a:t>‹nr.›</a:t>
            </a:fld>
            <a:endParaRPr lang="da-DK"/>
          </a:p>
        </p:txBody>
      </p:sp>
    </p:spTree>
    <p:extLst>
      <p:ext uri="{BB962C8B-B14F-4D97-AF65-F5344CB8AC3E}">
        <p14:creationId xmlns:p14="http://schemas.microsoft.com/office/powerpoint/2010/main" val="37603580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a-DK"/>
              <a:t>Klik for at redigere i master</a:t>
            </a:r>
          </a:p>
        </p:txBody>
      </p:sp>
      <p:sp>
        <p:nvSpPr>
          <p:cNvPr id="3" name="Pladsholder til indhol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Rediger typografien i masterens</a:t>
            </a:r>
          </a:p>
        </p:txBody>
      </p:sp>
      <p:sp>
        <p:nvSpPr>
          <p:cNvPr id="5" name="Pladsholder til dato 4"/>
          <p:cNvSpPr>
            <a:spLocks noGrp="1"/>
          </p:cNvSpPr>
          <p:nvPr>
            <p:ph type="dt" sz="half" idx="10"/>
          </p:nvPr>
        </p:nvSpPr>
        <p:spPr/>
        <p:txBody>
          <a:bodyPr/>
          <a:lstStyle/>
          <a:p>
            <a:fld id="{6A29DD67-50A8-43A1-B20A-3B7CABD86ADA}" type="datetimeFigureOut">
              <a:rPr lang="da-DK" smtClean="0"/>
              <a:t>19-04-2025</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slidenummer 6"/>
          <p:cNvSpPr>
            <a:spLocks noGrp="1"/>
          </p:cNvSpPr>
          <p:nvPr>
            <p:ph type="sldNum" sz="quarter" idx="12"/>
          </p:nvPr>
        </p:nvSpPr>
        <p:spPr/>
        <p:txBody>
          <a:bodyPr/>
          <a:lstStyle/>
          <a:p>
            <a:fld id="{6FA0C6F7-F8AF-48F5-AABB-18524A29183B}" type="slidenum">
              <a:rPr lang="da-DK" smtClean="0"/>
              <a:t>‹nr.›</a:t>
            </a:fld>
            <a:endParaRPr lang="da-DK"/>
          </a:p>
        </p:txBody>
      </p:sp>
    </p:spTree>
    <p:extLst>
      <p:ext uri="{BB962C8B-B14F-4D97-AF65-F5344CB8AC3E}">
        <p14:creationId xmlns:p14="http://schemas.microsoft.com/office/powerpoint/2010/main" val="2653891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a-DK"/>
              <a:t>Klik for at redigere i master</a:t>
            </a:r>
          </a:p>
        </p:txBody>
      </p:sp>
      <p:sp>
        <p:nvSpPr>
          <p:cNvPr id="3" name="Pladsholder til billed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Rediger typografien i masterens</a:t>
            </a:r>
          </a:p>
        </p:txBody>
      </p:sp>
      <p:sp>
        <p:nvSpPr>
          <p:cNvPr id="5" name="Pladsholder til dato 4"/>
          <p:cNvSpPr>
            <a:spLocks noGrp="1"/>
          </p:cNvSpPr>
          <p:nvPr>
            <p:ph type="dt" sz="half" idx="10"/>
          </p:nvPr>
        </p:nvSpPr>
        <p:spPr/>
        <p:txBody>
          <a:bodyPr/>
          <a:lstStyle/>
          <a:p>
            <a:fld id="{6A29DD67-50A8-43A1-B20A-3B7CABD86ADA}" type="datetimeFigureOut">
              <a:rPr lang="da-DK" smtClean="0"/>
              <a:t>19-04-2025</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slidenummer 6"/>
          <p:cNvSpPr>
            <a:spLocks noGrp="1"/>
          </p:cNvSpPr>
          <p:nvPr>
            <p:ph type="sldNum" sz="quarter" idx="12"/>
          </p:nvPr>
        </p:nvSpPr>
        <p:spPr/>
        <p:txBody>
          <a:bodyPr/>
          <a:lstStyle/>
          <a:p>
            <a:fld id="{6FA0C6F7-F8AF-48F5-AABB-18524A29183B}" type="slidenum">
              <a:rPr lang="da-DK" smtClean="0"/>
              <a:t>‹nr.›</a:t>
            </a:fld>
            <a:endParaRPr lang="da-DK"/>
          </a:p>
        </p:txBody>
      </p:sp>
    </p:spTree>
    <p:extLst>
      <p:ext uri="{BB962C8B-B14F-4D97-AF65-F5344CB8AC3E}">
        <p14:creationId xmlns:p14="http://schemas.microsoft.com/office/powerpoint/2010/main" val="5337606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lodret titel 2"/>
          <p:cNvSpPr>
            <a:spLocks noGrp="1"/>
          </p:cNvSpPr>
          <p:nvPr>
            <p:ph type="body" orient="vert" idx="1"/>
          </p:nvPr>
        </p:nvSpPr>
        <p:spPr/>
        <p:txBody>
          <a:bodyPr vert="eaVert"/>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6A29DD67-50A8-43A1-B20A-3B7CABD86ADA}" type="datetimeFigureOut">
              <a:rPr lang="da-DK" smtClean="0"/>
              <a:t>19-04-2025</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6FA0C6F7-F8AF-48F5-AABB-18524A29183B}" type="slidenum">
              <a:rPr lang="da-DK" smtClean="0"/>
              <a:t>‹nr.›</a:t>
            </a:fld>
            <a:endParaRPr lang="da-DK"/>
          </a:p>
        </p:txBody>
      </p:sp>
    </p:spTree>
    <p:extLst>
      <p:ext uri="{BB962C8B-B14F-4D97-AF65-F5344CB8AC3E}">
        <p14:creationId xmlns:p14="http://schemas.microsoft.com/office/powerpoint/2010/main" val="672725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8724900" y="365125"/>
            <a:ext cx="2628900" cy="5811838"/>
          </a:xfrm>
        </p:spPr>
        <p:txBody>
          <a:bodyPr vert="eaVert"/>
          <a:lstStyle/>
          <a:p>
            <a:r>
              <a:rPr lang="da-DK"/>
              <a:t>Klik for at redigere i master</a:t>
            </a:r>
          </a:p>
        </p:txBody>
      </p:sp>
      <p:sp>
        <p:nvSpPr>
          <p:cNvPr id="3" name="Pladsholder til lodret titel 2"/>
          <p:cNvSpPr>
            <a:spLocks noGrp="1"/>
          </p:cNvSpPr>
          <p:nvPr>
            <p:ph type="body" orient="vert" idx="1"/>
          </p:nvPr>
        </p:nvSpPr>
        <p:spPr>
          <a:xfrm>
            <a:off x="838200" y="365125"/>
            <a:ext cx="7734300" cy="5811838"/>
          </a:xfrm>
        </p:spPr>
        <p:txBody>
          <a:bodyPr vert="eaVert"/>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6A29DD67-50A8-43A1-B20A-3B7CABD86ADA}" type="datetimeFigureOut">
              <a:rPr lang="da-DK" smtClean="0"/>
              <a:t>19-04-2025</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6FA0C6F7-F8AF-48F5-AABB-18524A29183B}" type="slidenum">
              <a:rPr lang="da-DK" smtClean="0"/>
              <a:t>‹nr.›</a:t>
            </a:fld>
            <a:endParaRPr lang="da-DK"/>
          </a:p>
        </p:txBody>
      </p:sp>
    </p:spTree>
    <p:extLst>
      <p:ext uri="{BB962C8B-B14F-4D97-AF65-F5344CB8AC3E}">
        <p14:creationId xmlns:p14="http://schemas.microsoft.com/office/powerpoint/2010/main" val="7499904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i master</a:t>
            </a:r>
          </a:p>
        </p:txBody>
      </p:sp>
      <p:sp>
        <p:nvSpPr>
          <p:cNvPr id="3" name="Pladsholder til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A29DD67-50A8-43A1-B20A-3B7CABD86ADA}" type="datetimeFigureOut">
              <a:rPr lang="da-DK" smtClean="0"/>
              <a:t>19-04-2025</a:t>
            </a:fld>
            <a:endParaRPr lang="da-DK"/>
          </a:p>
        </p:txBody>
      </p:sp>
      <p:sp>
        <p:nvSpPr>
          <p:cNvPr id="5" name="Pladsholder til sidefod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FA0C6F7-F8AF-48F5-AABB-18524A29183B}" type="slidenum">
              <a:rPr lang="da-DK" smtClean="0"/>
              <a:t>‹nr.›</a:t>
            </a:fld>
            <a:endParaRPr lang="da-DK"/>
          </a:p>
        </p:txBody>
      </p:sp>
    </p:spTree>
    <p:extLst>
      <p:ext uri="{BB962C8B-B14F-4D97-AF65-F5344CB8AC3E}">
        <p14:creationId xmlns:p14="http://schemas.microsoft.com/office/powerpoint/2010/main" val="41991368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0"/>
            <a:ext cx="9144000" cy="2387600"/>
          </a:xfrm>
        </p:spPr>
        <p:txBody>
          <a:bodyPr/>
          <a:lstStyle/>
          <a:p>
            <a:r>
              <a:rPr lang="da-DK" dirty="0"/>
              <a:t>Om eksamen i psykologi </a:t>
            </a:r>
          </a:p>
        </p:txBody>
      </p:sp>
      <p:sp>
        <p:nvSpPr>
          <p:cNvPr id="3" name="Undertitel 2"/>
          <p:cNvSpPr>
            <a:spLocks noGrp="1"/>
          </p:cNvSpPr>
          <p:nvPr>
            <p:ph type="subTitle" idx="1"/>
          </p:nvPr>
        </p:nvSpPr>
        <p:spPr/>
        <p:txBody>
          <a:bodyPr/>
          <a:lstStyle/>
          <a:p>
            <a:endParaRPr lang="da-DK"/>
          </a:p>
        </p:txBody>
      </p:sp>
      <p:pic>
        <p:nvPicPr>
          <p:cNvPr id="2050" name="Picture 2" descr="Billedresultat for eksamen i psykolog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3421" y="2756020"/>
            <a:ext cx="2448288" cy="334779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Billedresultat for eksame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00699" y="2595153"/>
            <a:ext cx="4021183" cy="40211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90935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a-DK" sz="3200" b="1" dirty="0"/>
              <a:t>Sådan foregår eksamen </a:t>
            </a:r>
          </a:p>
        </p:txBody>
      </p:sp>
      <p:sp>
        <p:nvSpPr>
          <p:cNvPr id="3" name="Pladsholder til indhold 2"/>
          <p:cNvSpPr>
            <a:spLocks noGrp="1"/>
          </p:cNvSpPr>
          <p:nvPr>
            <p:ph idx="1"/>
          </p:nvPr>
        </p:nvSpPr>
        <p:spPr/>
        <p:txBody>
          <a:bodyPr>
            <a:normAutofit/>
          </a:bodyPr>
          <a:lstStyle/>
          <a:p>
            <a:r>
              <a:rPr lang="da-DK" sz="2600" dirty="0"/>
              <a:t>I trækker et nummer, som matcher en opgave </a:t>
            </a:r>
          </a:p>
          <a:p>
            <a:r>
              <a:rPr lang="da-DK" sz="2600" dirty="0"/>
              <a:t>Der er XX forskellige opgaver (som går igen 3 gange) – tekst max. 3 sider og 3-4 spørgsmål (redegør, analyser, diskuter/vurder) </a:t>
            </a:r>
          </a:p>
          <a:p>
            <a:r>
              <a:rPr lang="da-DK" sz="2600" dirty="0"/>
              <a:t>I har 48 min. forberedelsestid + evt. forlængelse (usbstik med tekster på) </a:t>
            </a:r>
          </a:p>
          <a:p>
            <a:r>
              <a:rPr lang="da-DK" sz="2600" dirty="0"/>
              <a:t>I har 24 min. inkl. votering til at fremlægge + besvare spørgsmål</a:t>
            </a:r>
          </a:p>
          <a:p>
            <a:r>
              <a:rPr lang="da-DK" sz="2600" dirty="0"/>
              <a:t>Det er jer, der er på – vi lytter og stiller spørgsmål til sidst</a:t>
            </a:r>
          </a:p>
          <a:p>
            <a:r>
              <a:rPr lang="da-DK" sz="2600" dirty="0"/>
              <a:t>Sid ned ved eksamensbordet – ingen power point </a:t>
            </a:r>
          </a:p>
        </p:txBody>
      </p:sp>
    </p:spTree>
    <p:extLst>
      <p:ext uri="{BB962C8B-B14F-4D97-AF65-F5344CB8AC3E}">
        <p14:creationId xmlns:p14="http://schemas.microsoft.com/office/powerpoint/2010/main" val="40766250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a-DK" sz="3200" b="1" dirty="0"/>
              <a:t>Opgaveformulering </a:t>
            </a:r>
          </a:p>
        </p:txBody>
      </p:sp>
      <p:sp>
        <p:nvSpPr>
          <p:cNvPr id="3" name="Pladsholder til indhold 2"/>
          <p:cNvSpPr>
            <a:spLocks noGrp="1"/>
          </p:cNvSpPr>
          <p:nvPr>
            <p:ph idx="1"/>
          </p:nvPr>
        </p:nvSpPr>
        <p:spPr>
          <a:xfrm>
            <a:off x="838200" y="1825625"/>
            <a:ext cx="10515600" cy="4862558"/>
          </a:xfrm>
        </p:spPr>
        <p:txBody>
          <a:bodyPr>
            <a:normAutofit fontScale="92500" lnSpcReduction="20000"/>
          </a:bodyPr>
          <a:lstStyle/>
          <a:p>
            <a:pPr marL="0" lvl="0" indent="0">
              <a:buNone/>
            </a:pPr>
            <a:r>
              <a:rPr lang="da-DK" dirty="0"/>
              <a:t>I får ikke at vide, hvilken teori eller hvilket kapitel I skal anvende. I får dog en overskrift, som slår emnet an (se eksempler på eksamensspørgsmål) </a:t>
            </a:r>
          </a:p>
          <a:p>
            <a:pPr marL="0" lvl="0" indent="0">
              <a:buNone/>
            </a:pPr>
            <a:endParaRPr lang="da-DK" dirty="0"/>
          </a:p>
          <a:p>
            <a:pPr marL="0" lvl="0" indent="0">
              <a:buNone/>
            </a:pPr>
            <a:r>
              <a:rPr lang="da-DK" dirty="0"/>
              <a:t>Spørgsmålene kan lyde noget i denne stil:  </a:t>
            </a:r>
          </a:p>
          <a:p>
            <a:pPr marL="0" indent="0">
              <a:buNone/>
            </a:pPr>
            <a:endParaRPr lang="da-DK" b="1" dirty="0"/>
          </a:p>
          <a:p>
            <a:pPr marL="0" indent="0">
              <a:buNone/>
            </a:pPr>
            <a:r>
              <a:rPr lang="da-DK" b="1" dirty="0"/>
              <a:t>Udvikling og tilknytning (overskrift) </a:t>
            </a:r>
          </a:p>
          <a:p>
            <a:r>
              <a:rPr lang="da-DK" dirty="0"/>
              <a:t>Gør rede for psykologiske problemstillinger, som rejses i bilaget.</a:t>
            </a:r>
          </a:p>
          <a:p>
            <a:r>
              <a:rPr lang="da-DK" dirty="0"/>
              <a:t>Inddrag relevant psykologisk viden om tilknytning og udvikling til at analysere de rejste problemstillinger.</a:t>
            </a:r>
          </a:p>
          <a:p>
            <a:r>
              <a:rPr lang="da-DK" dirty="0"/>
              <a:t>Vurdér på et fagligt grundlag, om børn får flere problemer, hvis de er anbragt frem for adopteret (jf. artiklens påstand).</a:t>
            </a:r>
          </a:p>
          <a:p>
            <a:pPr marL="0" indent="0">
              <a:buNone/>
            </a:pPr>
            <a:r>
              <a:rPr lang="da-DK" dirty="0"/>
              <a:t>    ”Kan adoption hjælpe de glemte børn?”, Information, 8.12.2008. (</a:t>
            </a:r>
            <a:r>
              <a:rPr lang="da-DK" b="1" dirty="0"/>
              <a:t>Bilag</a:t>
            </a:r>
            <a:r>
              <a:rPr lang="da-DK" dirty="0"/>
              <a:t>)</a:t>
            </a:r>
          </a:p>
          <a:p>
            <a:endParaRPr lang="da-DK" dirty="0"/>
          </a:p>
          <a:p>
            <a:endParaRPr lang="da-DK" dirty="0"/>
          </a:p>
          <a:p>
            <a:endParaRPr lang="da-DK" dirty="0"/>
          </a:p>
        </p:txBody>
      </p:sp>
    </p:spTree>
    <p:extLst>
      <p:ext uri="{BB962C8B-B14F-4D97-AF65-F5344CB8AC3E}">
        <p14:creationId xmlns:p14="http://schemas.microsoft.com/office/powerpoint/2010/main" val="22316766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a-DK" sz="3200" b="1" dirty="0"/>
              <a:t>Hjælpemidler </a:t>
            </a:r>
          </a:p>
        </p:txBody>
      </p:sp>
      <p:sp>
        <p:nvSpPr>
          <p:cNvPr id="3" name="Pladsholder til indhold 2"/>
          <p:cNvSpPr>
            <a:spLocks noGrp="1"/>
          </p:cNvSpPr>
          <p:nvPr>
            <p:ph idx="1"/>
          </p:nvPr>
        </p:nvSpPr>
        <p:spPr>
          <a:xfrm>
            <a:off x="838200" y="1825624"/>
            <a:ext cx="10515600" cy="4879975"/>
          </a:xfrm>
        </p:spPr>
        <p:txBody>
          <a:bodyPr>
            <a:normAutofit fontScale="92500" lnSpcReduction="20000"/>
          </a:bodyPr>
          <a:lstStyle/>
          <a:p>
            <a:r>
              <a:rPr lang="da-DK" dirty="0"/>
              <a:t>I må tilgå e-bøger på systime.dk og evt. noter/gamle opgaver i Lectio (skal downloades)</a:t>
            </a:r>
          </a:p>
          <a:p>
            <a:r>
              <a:rPr lang="da-DK" dirty="0"/>
              <a:t>I må medbringe egne noter fra undervisningen (skal downloades) </a:t>
            </a:r>
          </a:p>
          <a:p>
            <a:pPr marL="0" indent="0">
              <a:buNone/>
            </a:pPr>
            <a:endParaRPr lang="da-DK" dirty="0"/>
          </a:p>
          <a:p>
            <a:r>
              <a:rPr lang="da-DK" dirty="0"/>
              <a:t>I må ikke kommunikere med nogen </a:t>
            </a:r>
          </a:p>
          <a:p>
            <a:r>
              <a:rPr lang="da-DK" dirty="0"/>
              <a:t>I må ikke google </a:t>
            </a:r>
          </a:p>
          <a:p>
            <a:endParaRPr lang="da-DK" dirty="0"/>
          </a:p>
          <a:p>
            <a:r>
              <a:rPr lang="da-DK" dirty="0"/>
              <a:t>I må gerne medbringe noter og modeller fra undervisningen i eksamenslokalet, udover jeres håndskrevne noter fra forberedelseslokalet</a:t>
            </a:r>
          </a:p>
          <a:p>
            <a:endParaRPr lang="da-DK" dirty="0"/>
          </a:p>
          <a:p>
            <a:r>
              <a:rPr lang="da-DK" dirty="0"/>
              <a:t>I må skrive, tegne og understrege lige så tosset I vil på jeres opgave samt bilag </a:t>
            </a:r>
          </a:p>
        </p:txBody>
      </p:sp>
    </p:spTree>
    <p:extLst>
      <p:ext uri="{BB962C8B-B14F-4D97-AF65-F5344CB8AC3E}">
        <p14:creationId xmlns:p14="http://schemas.microsoft.com/office/powerpoint/2010/main" val="26573506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a-DK" sz="3200" b="1" dirty="0"/>
              <a:t>Til eksamen </a:t>
            </a:r>
          </a:p>
        </p:txBody>
      </p:sp>
      <p:sp>
        <p:nvSpPr>
          <p:cNvPr id="3" name="Pladsholder til indhold 2"/>
          <p:cNvSpPr>
            <a:spLocks noGrp="1"/>
          </p:cNvSpPr>
          <p:nvPr>
            <p:ph idx="1"/>
          </p:nvPr>
        </p:nvSpPr>
        <p:spPr/>
        <p:txBody>
          <a:bodyPr>
            <a:normAutofit fontScale="92500" lnSpcReduction="20000"/>
          </a:bodyPr>
          <a:lstStyle/>
          <a:p>
            <a:pPr marL="514350" indent="-514350">
              <a:buAutoNum type="arabicPeriod"/>
            </a:pPr>
            <a:r>
              <a:rPr lang="da-DK" dirty="0"/>
              <a:t>Præsenter din case (emne og bilag) </a:t>
            </a:r>
          </a:p>
          <a:p>
            <a:pPr marL="514350" indent="-514350">
              <a:buAutoNum type="arabicPeriod"/>
            </a:pPr>
            <a:r>
              <a:rPr lang="da-DK" dirty="0"/>
              <a:t>Fortæl meget kort hvordan du vil gribe opgaven an – måske vil du ikke besvare spørgsmålene i den rækkefølge som de kommer inkl. hvilke centrale teoretikere/teorier, du vil bringe i spil i dit oplæg </a:t>
            </a:r>
          </a:p>
          <a:p>
            <a:pPr marL="514350" indent="-514350">
              <a:buAutoNum type="arabicPeriod"/>
            </a:pPr>
            <a:r>
              <a:rPr lang="da-DK" dirty="0"/>
              <a:t>Besvar spørgsmålene – husk mest fokus på analyse og diskussion – og ikke ret meget fokus på redegørelse (hvis du vil over 02 skal du udover det redegørende niveau samt koble teorien på casen) </a:t>
            </a:r>
          </a:p>
          <a:p>
            <a:pPr marL="514350" indent="-514350">
              <a:buAutoNum type="arabicPeriod"/>
            </a:pPr>
            <a:r>
              <a:rPr lang="da-DK" dirty="0"/>
              <a:t>Husk at dokumentere dine påstande ved at henvise til case (linjetæller)  </a:t>
            </a:r>
          </a:p>
          <a:p>
            <a:pPr marL="514350" indent="-514350">
              <a:buAutoNum type="arabicPeriod"/>
            </a:pPr>
            <a:r>
              <a:rPr lang="da-DK" dirty="0"/>
              <a:t>Hold fokus, kig op, virk overbevisende og tal jævnt hurtigt. Tro på dig selv og tøv ikke.  LÆS IKKE OP (medmindre det er eksempler fra casen) – og lad være med at tale om dig selv eller nogen du kender. Argumenter ud fra case eller nyhederne eller samfundstendenser osv.</a:t>
            </a:r>
          </a:p>
        </p:txBody>
      </p:sp>
    </p:spTree>
    <p:extLst>
      <p:ext uri="{BB962C8B-B14F-4D97-AF65-F5344CB8AC3E}">
        <p14:creationId xmlns:p14="http://schemas.microsoft.com/office/powerpoint/2010/main" val="3018174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a-DK" sz="3200" b="1" dirty="0"/>
              <a:t>Sådan forbereder du dig til eksamen (derhjemme)  </a:t>
            </a:r>
          </a:p>
        </p:txBody>
      </p:sp>
      <p:sp>
        <p:nvSpPr>
          <p:cNvPr id="3" name="Pladsholder til indhold 2"/>
          <p:cNvSpPr>
            <a:spLocks noGrp="1"/>
          </p:cNvSpPr>
          <p:nvPr>
            <p:ph idx="1"/>
          </p:nvPr>
        </p:nvSpPr>
        <p:spPr/>
        <p:txBody>
          <a:bodyPr>
            <a:normAutofit/>
          </a:bodyPr>
          <a:lstStyle/>
          <a:p>
            <a:pPr lvl="0"/>
            <a:r>
              <a:rPr lang="da-DK" sz="2600" dirty="0"/>
              <a:t>Få styr på pensum og emner. Det er vigtigt, at du får et overblik over, hvilke emner du kan komme op i til eksamen. Det kan du gøre ved at se på de temaer, I har arbejdet med i undervisningen.</a:t>
            </a:r>
          </a:p>
          <a:p>
            <a:pPr lvl="0"/>
            <a:r>
              <a:rPr lang="da-DK" sz="2600" dirty="0"/>
              <a:t>Få styr på dine noter og have læst dem igennem. Du må tage dine noter med ind til eksamen, så du skal fokusere på overskuelighed i noterne. På den måde kan du hurtigt finde det tema, som du trækker til eksamen. Du skaber overblik ved at samle dine noter ud fra de forskellige psykologiske temaer.</a:t>
            </a:r>
          </a:p>
          <a:p>
            <a:r>
              <a:rPr lang="da-DK" sz="2600" dirty="0"/>
              <a:t>Læse i den bog, I har brugt i undervisningen (pensum). (Se undervisningsplan og undervisningsmaterialer i Lectio) </a:t>
            </a:r>
          </a:p>
        </p:txBody>
      </p:sp>
    </p:spTree>
    <p:extLst>
      <p:ext uri="{BB962C8B-B14F-4D97-AF65-F5344CB8AC3E}">
        <p14:creationId xmlns:p14="http://schemas.microsoft.com/office/powerpoint/2010/main" val="29988222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a-DK" sz="3200" b="1" dirty="0"/>
              <a:t>Sådan bruger du forberedelsestiden på skolen inden eksamen </a:t>
            </a:r>
          </a:p>
        </p:txBody>
      </p:sp>
      <p:sp>
        <p:nvSpPr>
          <p:cNvPr id="3" name="Pladsholder til indhold 2"/>
          <p:cNvSpPr>
            <a:spLocks noGrp="1"/>
          </p:cNvSpPr>
          <p:nvPr>
            <p:ph idx="1"/>
          </p:nvPr>
        </p:nvSpPr>
        <p:spPr/>
        <p:txBody>
          <a:bodyPr>
            <a:normAutofit/>
          </a:bodyPr>
          <a:lstStyle/>
          <a:p>
            <a:pPr marL="0" indent="0">
              <a:buNone/>
            </a:pPr>
            <a:r>
              <a:rPr lang="da-DK" sz="2600" dirty="0"/>
              <a:t>I forberedelsen er det vigtigt at være klar og fokuseret, for det er her, du laver benarbejdet for selve din mundtlige eksamen. Du kan gøre det hele meget nemmere, hvis du har en plan for, hvad du skal gøre i forberedelsen. Vi guider dig her til én måde at strukturere forberedelsestiden.</a:t>
            </a:r>
          </a:p>
          <a:p>
            <a:endParaRPr lang="da-DK" sz="2600" dirty="0"/>
          </a:p>
          <a:p>
            <a:pPr marL="0" indent="0">
              <a:buNone/>
            </a:pPr>
            <a:r>
              <a:rPr lang="da-DK" sz="2600" dirty="0"/>
              <a:t>Vi deler dit arbejde i forberedelsen op i tre dele:</a:t>
            </a:r>
          </a:p>
          <a:p>
            <a:pPr lvl="0"/>
            <a:r>
              <a:rPr lang="da-DK" sz="2600" dirty="0"/>
              <a:t>Læs eksamensspørgsmålet igennem (ca. 5-7 min.)</a:t>
            </a:r>
          </a:p>
          <a:p>
            <a:pPr lvl="0"/>
            <a:r>
              <a:rPr lang="da-DK" sz="2600" dirty="0"/>
              <a:t>Læs bilaget igennem (ca. 17-22 min.)</a:t>
            </a:r>
          </a:p>
          <a:p>
            <a:pPr lvl="0"/>
            <a:r>
              <a:rPr lang="da-DK" sz="2600" dirty="0"/>
              <a:t>Svar på spørgsmålene og lav et talepapir (ca. 17-22 min.)</a:t>
            </a:r>
          </a:p>
          <a:p>
            <a:endParaRPr lang="da-DK" sz="2600" dirty="0"/>
          </a:p>
        </p:txBody>
      </p:sp>
    </p:spTree>
    <p:extLst>
      <p:ext uri="{BB962C8B-B14F-4D97-AF65-F5344CB8AC3E}">
        <p14:creationId xmlns:p14="http://schemas.microsoft.com/office/powerpoint/2010/main" val="3027484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a-DK" sz="3200" b="1" dirty="0"/>
              <a:t>Læs eksamensspørgsmålet igennem (ca. 5-7 min.)</a:t>
            </a:r>
            <a:br>
              <a:rPr lang="da-DK" sz="3200" b="1" dirty="0"/>
            </a:br>
            <a:endParaRPr lang="da-DK" sz="3200" b="1" dirty="0"/>
          </a:p>
        </p:txBody>
      </p:sp>
      <p:sp>
        <p:nvSpPr>
          <p:cNvPr id="3" name="Pladsholder til indhold 2"/>
          <p:cNvSpPr>
            <a:spLocks noGrp="1"/>
          </p:cNvSpPr>
          <p:nvPr>
            <p:ph idx="1"/>
          </p:nvPr>
        </p:nvSpPr>
        <p:spPr>
          <a:xfrm>
            <a:off x="838200" y="1337945"/>
            <a:ext cx="10515600" cy="5324112"/>
          </a:xfrm>
        </p:spPr>
        <p:txBody>
          <a:bodyPr>
            <a:normAutofit fontScale="55000" lnSpcReduction="20000"/>
          </a:bodyPr>
          <a:lstStyle/>
          <a:p>
            <a:r>
              <a:rPr lang="da-DK" sz="4200" dirty="0"/>
              <a:t>Først skal du læse spørgsmålet grundigt igennem. Overskriften fortæller dig, hvilket emne der er tale om. Det passer normalt til et emne, du har haft i undervisningen. Derfor kan du allerede nu finde dine noter til det emne frem.</a:t>
            </a:r>
          </a:p>
          <a:p>
            <a:r>
              <a:rPr lang="da-DK" sz="4200" dirty="0"/>
              <a:t>De tre underspørgsmål er normalt lavet sådan, at de sammen danner en god struktur til din eksamen.</a:t>
            </a:r>
          </a:p>
          <a:p>
            <a:pPr lvl="0"/>
            <a:r>
              <a:rPr lang="da-DK" sz="4200" dirty="0"/>
              <a:t>Det første spørgsmål beder dig normalt om at </a:t>
            </a:r>
            <a:r>
              <a:rPr lang="da-DK" sz="4200" i="1" dirty="0"/>
              <a:t>redegøre</a:t>
            </a:r>
            <a:r>
              <a:rPr lang="da-DK" sz="4200" dirty="0"/>
              <a:t> for bilagets psykologiske problemstillinger.</a:t>
            </a:r>
          </a:p>
          <a:p>
            <a:pPr lvl="0"/>
            <a:r>
              <a:rPr lang="da-DK" sz="4200" dirty="0"/>
              <a:t>Det andet spørgsmål beder dig normalt om at </a:t>
            </a:r>
            <a:r>
              <a:rPr lang="da-DK" sz="4200" i="1" dirty="0"/>
              <a:t>analysere</a:t>
            </a:r>
            <a:r>
              <a:rPr lang="da-DK" sz="4200" dirty="0"/>
              <a:t> bilaget ud fra din psykologiske viden. Det betyder, at du skal bruge de teorier, I har været igennem i det </a:t>
            </a:r>
            <a:r>
              <a:rPr lang="da-DK" sz="4200" i="1" dirty="0"/>
              <a:t>emne</a:t>
            </a:r>
            <a:r>
              <a:rPr lang="da-DK" sz="4200" dirty="0"/>
              <a:t>, du har fået. Dette er den allervigtigste del af din eksamen.</a:t>
            </a:r>
          </a:p>
          <a:p>
            <a:pPr lvl="0"/>
            <a:r>
              <a:rPr lang="da-DK" sz="4200" dirty="0"/>
              <a:t>Det tredje spørgsmål beder dig normalt om at </a:t>
            </a:r>
            <a:r>
              <a:rPr lang="da-DK" sz="4200" i="1" dirty="0"/>
              <a:t>diskutere</a:t>
            </a:r>
            <a:r>
              <a:rPr lang="da-DK" sz="4200" dirty="0"/>
              <a:t> og </a:t>
            </a:r>
            <a:r>
              <a:rPr lang="da-DK" sz="4200" i="1" dirty="0"/>
              <a:t>vurdere</a:t>
            </a:r>
            <a:r>
              <a:rPr lang="da-DK" sz="4200" dirty="0"/>
              <a:t>. Det betyder, at du skal sige noget om styrkerne og svaghederne ved bilaget og ved de teorier, du har brugt.</a:t>
            </a:r>
          </a:p>
          <a:p>
            <a:r>
              <a:rPr lang="da-DK" sz="4200" dirty="0"/>
              <a:t>For at få en god karakter skal du vise, at du både kan redegøre, analysere og diskutere. Det er derfor meget vigtigt, at du når at komme igennem alle tre spørgsmål i forberedelsen, så du for eksempel ikke sidder fast ved nr. 1, men går videre til nr. 2.</a:t>
            </a:r>
          </a:p>
          <a:p>
            <a:endParaRPr lang="da-DK" sz="3400" dirty="0"/>
          </a:p>
        </p:txBody>
      </p:sp>
    </p:spTree>
    <p:extLst>
      <p:ext uri="{BB962C8B-B14F-4D97-AF65-F5344CB8AC3E}">
        <p14:creationId xmlns:p14="http://schemas.microsoft.com/office/powerpoint/2010/main" val="41841837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a-DK" sz="3200" b="1" dirty="0"/>
              <a:t>Læs bilaget igennem (ca. 17-22 min.)</a:t>
            </a:r>
            <a:br>
              <a:rPr lang="da-DK" sz="3200" dirty="0"/>
            </a:br>
            <a:endParaRPr lang="da-DK" sz="3200" dirty="0"/>
          </a:p>
        </p:txBody>
      </p:sp>
      <p:sp>
        <p:nvSpPr>
          <p:cNvPr id="3" name="Pladsholder til indhold 2"/>
          <p:cNvSpPr>
            <a:spLocks noGrp="1"/>
          </p:cNvSpPr>
          <p:nvPr>
            <p:ph idx="1"/>
          </p:nvPr>
        </p:nvSpPr>
        <p:spPr>
          <a:xfrm>
            <a:off x="838200" y="1355362"/>
            <a:ext cx="10515600" cy="4351338"/>
          </a:xfrm>
        </p:spPr>
        <p:txBody>
          <a:bodyPr>
            <a:noAutofit/>
          </a:bodyPr>
          <a:lstStyle/>
          <a:p>
            <a:pPr marL="0" indent="0">
              <a:buNone/>
            </a:pPr>
            <a:r>
              <a:rPr lang="da-DK" sz="2300" dirty="0"/>
              <a:t>Efter du har læst spørgsmålet grundigt igennem, skal du læse bilaget igennem. Det er en god ide, hvis du understreger de steder, hvor du synes, der er psykologiske problemstillinger. Det er vigtigt, at du læser hele bilaget igennem og tager notater – evt. bare i selve eksamensteksten.</a:t>
            </a:r>
          </a:p>
          <a:p>
            <a:pPr marL="0" indent="0">
              <a:buNone/>
            </a:pPr>
            <a:r>
              <a:rPr lang="da-DK" sz="2300" dirty="0"/>
              <a:t>Når du understreger og tager notater, skal du være særligt opmærksom på, hvad der er det </a:t>
            </a:r>
            <a:r>
              <a:rPr lang="da-DK" sz="2300" i="1" dirty="0"/>
              <a:t>psykologiske </a:t>
            </a:r>
            <a:r>
              <a:rPr lang="da-DK" sz="2300" dirty="0"/>
              <a:t>i bilaget. Det handler typisk blandt andet om:</a:t>
            </a:r>
          </a:p>
          <a:p>
            <a:pPr lvl="0"/>
            <a:r>
              <a:rPr lang="da-DK" sz="2300" dirty="0"/>
              <a:t>Hvad personerne tænker og føler</a:t>
            </a:r>
          </a:p>
          <a:p>
            <a:pPr lvl="0"/>
            <a:r>
              <a:rPr lang="da-DK" sz="2300" dirty="0"/>
              <a:t>Hvordan personerne handler</a:t>
            </a:r>
          </a:p>
          <a:p>
            <a:pPr lvl="0"/>
            <a:r>
              <a:rPr lang="da-DK" sz="2300" dirty="0"/>
              <a:t>Hvordan personerne indgår i relationer til hinanden</a:t>
            </a:r>
          </a:p>
          <a:p>
            <a:pPr lvl="0"/>
            <a:r>
              <a:rPr lang="da-DK" sz="2300" dirty="0"/>
              <a:t>Hvilke begivenheder, personerne har været udsat for i barndommen eller voksenlivet</a:t>
            </a:r>
          </a:p>
          <a:p>
            <a:r>
              <a:rPr lang="da-DK" sz="2300" dirty="0"/>
              <a:t>Hvis spørgsmålene for eksempel handler om udviklingspsykologi, er det vigtigt, at du finder ud af, hvor gamle personerne i bilagene er, hvis det fremgår. </a:t>
            </a:r>
          </a:p>
          <a:p>
            <a:endParaRPr lang="da-DK" sz="2300" dirty="0"/>
          </a:p>
        </p:txBody>
      </p:sp>
    </p:spTree>
    <p:extLst>
      <p:ext uri="{BB962C8B-B14F-4D97-AF65-F5344CB8AC3E}">
        <p14:creationId xmlns:p14="http://schemas.microsoft.com/office/powerpoint/2010/main" val="21382888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a-DK" sz="3200" b="1" dirty="0"/>
              <a:t>Svar på spørgsmålene og lav et talepapir (ca. 17-22 min.)</a:t>
            </a:r>
            <a:br>
              <a:rPr lang="da-DK" sz="3200" b="1" dirty="0"/>
            </a:br>
            <a:endParaRPr lang="da-DK" sz="3200" b="1" dirty="0"/>
          </a:p>
        </p:txBody>
      </p:sp>
      <p:sp>
        <p:nvSpPr>
          <p:cNvPr id="3" name="Pladsholder til indhold 2"/>
          <p:cNvSpPr>
            <a:spLocks noGrp="1"/>
          </p:cNvSpPr>
          <p:nvPr>
            <p:ph idx="1"/>
          </p:nvPr>
        </p:nvSpPr>
        <p:spPr>
          <a:xfrm>
            <a:off x="838200" y="1329236"/>
            <a:ext cx="10515600" cy="4351338"/>
          </a:xfrm>
        </p:spPr>
        <p:txBody>
          <a:bodyPr>
            <a:noAutofit/>
          </a:bodyPr>
          <a:lstStyle/>
          <a:p>
            <a:r>
              <a:rPr lang="da-DK" sz="2300" dirty="0"/>
              <a:t>Efter du har læst bilaget, skal du i gang med at svare på spørgsmålene. Du kan bruge de noter, du har taget med hjemmefra, til at se, hvilke teorier der kan bruges i det emne, du har trukket. Det er en god ide at lave et talepapir, som du kan tage med ind til selve eksaminationen.</a:t>
            </a:r>
          </a:p>
          <a:p>
            <a:r>
              <a:rPr lang="da-DK" sz="2300" dirty="0"/>
              <a:t>Det er en god ide at lave et talepapir, så du ved, hvad du skal snakke om til eksamen. Det betyder, at du skal opdele de noter, du har taget, mens du læste bilaget, efter de underspørgsmål, du har fået. På den måde får du en god struktur. På den måde kommer du også igennem de tre niveauer i eksamen:</a:t>
            </a:r>
          </a:p>
          <a:p>
            <a:pPr lvl="1"/>
            <a:r>
              <a:rPr lang="da-DK" sz="2300" dirty="0"/>
              <a:t>Redegørelse: hvad siger bilaget? Hvad siger teorien?</a:t>
            </a:r>
          </a:p>
          <a:p>
            <a:pPr lvl="1"/>
            <a:r>
              <a:rPr lang="da-DK" sz="2300" dirty="0"/>
              <a:t>Analyse: Hvordan kan man forstå bilaget ud fra teorien? Få teoretiske begreber i spil</a:t>
            </a:r>
          </a:p>
          <a:p>
            <a:pPr lvl="1"/>
            <a:r>
              <a:rPr lang="da-DK" sz="2300" dirty="0"/>
              <a:t>Diskussion: Hvad er styrker og svagheder ved bilaget og ved de teorier, du har brugt?</a:t>
            </a:r>
          </a:p>
          <a:p>
            <a:pPr marL="0" indent="0">
              <a:buNone/>
            </a:pPr>
            <a:r>
              <a:rPr lang="da-DK" sz="2300" dirty="0"/>
              <a:t>De sidste minutter af forberedelse skal du bruge til at kigge dine noter igennem, og overveje, om du kan perspektivere til andre dele af pensum.</a:t>
            </a:r>
          </a:p>
          <a:p>
            <a:pPr marL="0" indent="0">
              <a:buNone/>
            </a:pPr>
            <a:endParaRPr lang="da-DK" sz="2300" dirty="0"/>
          </a:p>
        </p:txBody>
      </p:sp>
    </p:spTree>
    <p:extLst>
      <p:ext uri="{BB962C8B-B14F-4D97-AF65-F5344CB8AC3E}">
        <p14:creationId xmlns:p14="http://schemas.microsoft.com/office/powerpoint/2010/main" val="2001550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0"/>
            <a:ext cx="10515600" cy="836023"/>
          </a:xfrm>
        </p:spPr>
        <p:txBody>
          <a:bodyPr>
            <a:normAutofit/>
          </a:bodyPr>
          <a:lstStyle/>
          <a:p>
            <a:r>
              <a:rPr lang="da-DK" sz="3200" b="1" dirty="0"/>
              <a:t>Eksempel på talepapir </a:t>
            </a:r>
          </a:p>
        </p:txBody>
      </p:sp>
      <p:graphicFrame>
        <p:nvGraphicFramePr>
          <p:cNvPr id="9" name="Pladsholder til indhold 8"/>
          <p:cNvGraphicFramePr>
            <a:graphicFrameLocks noGrp="1"/>
          </p:cNvGraphicFramePr>
          <p:nvPr>
            <p:ph idx="1"/>
            <p:extLst>
              <p:ext uri="{D42A27DB-BD31-4B8C-83A1-F6EECF244321}">
                <p14:modId xmlns:p14="http://schemas.microsoft.com/office/powerpoint/2010/main" val="905174585"/>
              </p:ext>
            </p:extLst>
          </p:nvPr>
        </p:nvGraphicFramePr>
        <p:xfrm>
          <a:off x="1654629" y="836023"/>
          <a:ext cx="7180963" cy="5804296"/>
        </p:xfrm>
        <a:graphic>
          <a:graphicData uri="http://schemas.openxmlformats.org/drawingml/2006/table">
            <a:tbl>
              <a:tblPr firstRow="1" firstCol="1" bandRow="1">
                <a:tableStyleId>{5C22544A-7EE6-4342-B048-85BDC9FD1C3A}</a:tableStyleId>
              </a:tblPr>
              <a:tblGrid>
                <a:gridCol w="1850310">
                  <a:extLst>
                    <a:ext uri="{9D8B030D-6E8A-4147-A177-3AD203B41FA5}">
                      <a16:colId xmlns:a16="http://schemas.microsoft.com/office/drawing/2014/main" val="3296132724"/>
                    </a:ext>
                  </a:extLst>
                </a:gridCol>
                <a:gridCol w="5330653">
                  <a:extLst>
                    <a:ext uri="{9D8B030D-6E8A-4147-A177-3AD203B41FA5}">
                      <a16:colId xmlns:a16="http://schemas.microsoft.com/office/drawing/2014/main" val="2222163817"/>
                    </a:ext>
                  </a:extLst>
                </a:gridCol>
              </a:tblGrid>
              <a:tr h="235590">
                <a:tc gridSpan="2">
                  <a:txBody>
                    <a:bodyPr/>
                    <a:lstStyle/>
                    <a:p>
                      <a:pPr>
                        <a:lnSpc>
                          <a:spcPct val="107000"/>
                        </a:lnSpc>
                        <a:spcAft>
                          <a:spcPts val="825"/>
                        </a:spcAft>
                      </a:pPr>
                      <a:r>
                        <a:rPr lang="da-DK" sz="1200" dirty="0">
                          <a:effectLst/>
                        </a:rPr>
                        <a:t>Talepapir til eksamen i Psykologi C</a:t>
                      </a:r>
                      <a:endParaRPr lang="da-DK"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3336" marR="33336" marT="20002" marB="20002" anchor="ctr"/>
                </a:tc>
                <a:tc hMerge="1">
                  <a:txBody>
                    <a:bodyPr/>
                    <a:lstStyle/>
                    <a:p>
                      <a:endParaRPr lang="da-DK"/>
                    </a:p>
                  </a:txBody>
                  <a:tcPr/>
                </a:tc>
                <a:extLst>
                  <a:ext uri="{0D108BD9-81ED-4DB2-BD59-A6C34878D82A}">
                    <a16:rowId xmlns:a16="http://schemas.microsoft.com/office/drawing/2014/main" val="2209133267"/>
                  </a:ext>
                </a:extLst>
              </a:tr>
              <a:tr h="1531374">
                <a:tc>
                  <a:txBody>
                    <a:bodyPr/>
                    <a:lstStyle/>
                    <a:p>
                      <a:pPr>
                        <a:lnSpc>
                          <a:spcPct val="107000"/>
                        </a:lnSpc>
                        <a:spcAft>
                          <a:spcPts val="825"/>
                        </a:spcAft>
                      </a:pPr>
                      <a:r>
                        <a:rPr lang="da-DK" sz="1200" dirty="0">
                          <a:effectLst/>
                        </a:rPr>
                        <a:t>1. underspørgsmål: redegørelsen</a:t>
                      </a:r>
                      <a:endParaRPr lang="da-DK"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3336" marR="33336" marT="20002" marB="20002" anchor="ctr"/>
                </a:tc>
                <a:tc>
                  <a:txBody>
                    <a:bodyPr/>
                    <a:lstStyle/>
                    <a:p>
                      <a:pPr>
                        <a:lnSpc>
                          <a:spcPct val="107000"/>
                        </a:lnSpc>
                        <a:spcAft>
                          <a:spcPts val="825"/>
                        </a:spcAft>
                      </a:pPr>
                      <a:r>
                        <a:rPr lang="da-DK" sz="1200" dirty="0">
                          <a:effectLst/>
                        </a:rPr>
                        <a:t>Redegørelsen: Det første spørgsmål handler ofte om, at du skal redegøre for bilaget og den teori, du har valgt. Du skal altså:</a:t>
                      </a:r>
                    </a:p>
                    <a:p>
                      <a:pPr marL="342900" lvl="0" indent="-342900">
                        <a:lnSpc>
                          <a:spcPct val="107000"/>
                        </a:lnSpc>
                        <a:spcAft>
                          <a:spcPts val="800"/>
                        </a:spcAft>
                        <a:buFont typeface="+mj-lt"/>
                        <a:buAutoNum type="arabicPeriod"/>
                        <a:tabLst>
                          <a:tab pos="457200" algn="l"/>
                        </a:tabLst>
                      </a:pPr>
                      <a:r>
                        <a:rPr lang="da-DK" sz="1200" dirty="0">
                          <a:effectLst/>
                        </a:rPr>
                        <a:t>Redegøre for bilaget: Det gør du ved at sammenfatte det vigtigste i casen. Du skal ikke bare remse op, hvad der står i casen.</a:t>
                      </a:r>
                    </a:p>
                    <a:p>
                      <a:pPr marL="342900" lvl="0" indent="-342900">
                        <a:lnSpc>
                          <a:spcPct val="107000"/>
                        </a:lnSpc>
                        <a:spcAft>
                          <a:spcPts val="800"/>
                        </a:spcAft>
                        <a:buFont typeface="+mj-lt"/>
                        <a:buAutoNum type="arabicPeriod"/>
                        <a:tabLst>
                          <a:tab pos="457200" algn="l"/>
                        </a:tabLst>
                      </a:pPr>
                      <a:r>
                        <a:rPr lang="da-DK" sz="1200" dirty="0">
                          <a:effectLst/>
                        </a:rPr>
                        <a:t>Redegøre for teorien: Du skal først vælge den teori, som bedst svarer på spørgsmålene. Det vil typisk stå i spørgsmålet, hvilken teori du kan bruge.</a:t>
                      </a:r>
                      <a:endParaRPr lang="da-DK"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3336" marR="33336" marT="20002" marB="20002" anchor="ctr"/>
                </a:tc>
                <a:extLst>
                  <a:ext uri="{0D108BD9-81ED-4DB2-BD59-A6C34878D82A}">
                    <a16:rowId xmlns:a16="http://schemas.microsoft.com/office/drawing/2014/main" val="3370566804"/>
                  </a:ext>
                </a:extLst>
              </a:tr>
              <a:tr h="3072372">
                <a:tc>
                  <a:txBody>
                    <a:bodyPr/>
                    <a:lstStyle/>
                    <a:p>
                      <a:pPr>
                        <a:lnSpc>
                          <a:spcPct val="107000"/>
                        </a:lnSpc>
                        <a:spcAft>
                          <a:spcPts val="825"/>
                        </a:spcAft>
                      </a:pPr>
                      <a:r>
                        <a:rPr lang="da-DK" sz="1200" dirty="0">
                          <a:effectLst/>
                        </a:rPr>
                        <a:t>2. underspørgsmål: analysen</a:t>
                      </a:r>
                      <a:endParaRPr lang="da-DK"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3336" marR="33336" marT="20002" marB="20002" anchor="ctr"/>
                </a:tc>
                <a:tc>
                  <a:txBody>
                    <a:bodyPr/>
                    <a:lstStyle/>
                    <a:p>
                      <a:pPr>
                        <a:lnSpc>
                          <a:spcPct val="107000"/>
                        </a:lnSpc>
                        <a:spcAft>
                          <a:spcPts val="825"/>
                        </a:spcAft>
                      </a:pPr>
                      <a:r>
                        <a:rPr lang="da-DK" sz="1200" dirty="0">
                          <a:effectLst/>
                        </a:rPr>
                        <a:t>Analysen er den vigtigste del af din besvarelse. Her bruger du teorien til at sige noget om casen. Helt konkret skal du ”gå bag om” det der står direkte i bilaget, og prøve at bruge de psykologiske begreber. Når du laver analyser til eksamen, kan du:</a:t>
                      </a:r>
                    </a:p>
                    <a:p>
                      <a:pPr marL="342900" lvl="0" indent="-342900">
                        <a:lnSpc>
                          <a:spcPct val="107000"/>
                        </a:lnSpc>
                        <a:spcAft>
                          <a:spcPts val="800"/>
                        </a:spcAft>
                        <a:buSzPts val="1000"/>
                        <a:buFont typeface="Symbol" panose="05050102010706020507" pitchFamily="18" charset="2"/>
                        <a:buChar char=""/>
                        <a:tabLst>
                          <a:tab pos="457200" algn="l"/>
                        </a:tabLst>
                      </a:pPr>
                      <a:r>
                        <a:rPr lang="da-DK" sz="1200" dirty="0">
                          <a:effectLst/>
                        </a:rPr>
                        <a:t>Starte med et citat, der eksemplificerer bilagets pointe.</a:t>
                      </a:r>
                    </a:p>
                    <a:p>
                      <a:pPr marL="342900" lvl="0" indent="-342900">
                        <a:lnSpc>
                          <a:spcPct val="107000"/>
                        </a:lnSpc>
                        <a:spcAft>
                          <a:spcPts val="800"/>
                        </a:spcAft>
                        <a:buSzPts val="1000"/>
                        <a:buFont typeface="Symbol" panose="05050102010706020507" pitchFamily="18" charset="2"/>
                        <a:buChar char=""/>
                        <a:tabLst>
                          <a:tab pos="457200" algn="l"/>
                        </a:tabLst>
                      </a:pPr>
                      <a:r>
                        <a:rPr lang="da-DK" sz="1200" dirty="0">
                          <a:effectLst/>
                        </a:rPr>
                        <a:t>Få begreberne i spil. Det gør du ved at ”parre” dele af bilaget med de begreber, du har beskrevet. For eksempel: Hvis du har et bilag om rygning, kan du bruge begrebet den orale fase til at beskrive en central del af rygningens psykologiske effekter.</a:t>
                      </a:r>
                    </a:p>
                    <a:p>
                      <a:pPr marL="342900" lvl="0" indent="-342900">
                        <a:lnSpc>
                          <a:spcPct val="107000"/>
                        </a:lnSpc>
                        <a:spcAft>
                          <a:spcPts val="800"/>
                        </a:spcAft>
                        <a:buSzPts val="1000"/>
                        <a:buFont typeface="Symbol" panose="05050102010706020507" pitchFamily="18" charset="2"/>
                        <a:buChar char=""/>
                        <a:tabLst>
                          <a:tab pos="457200" algn="l"/>
                        </a:tabLst>
                      </a:pPr>
                      <a:r>
                        <a:rPr lang="da-DK" sz="1200" dirty="0">
                          <a:effectLst/>
                        </a:rPr>
                        <a:t>Uddybe analysen ved at gå længere ind i bilaget. Du kan for eksempel snakke om, hvordan en bestemt persons adfærd er opstået. Hvis du for eksempel har snakket om omsorgssvigt, kan du snakke om, hvad omsorgssvigt betyder senere i livet. Det er dog vigtigt, at du holder fokus på casen. Dvs. du skal ikke inddrage dine egne oplevelser.</a:t>
                      </a:r>
                      <a:endParaRPr lang="da-DK"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3336" marR="33336" marT="20002" marB="20002" anchor="ctr"/>
                </a:tc>
                <a:extLst>
                  <a:ext uri="{0D108BD9-81ED-4DB2-BD59-A6C34878D82A}">
                    <a16:rowId xmlns:a16="http://schemas.microsoft.com/office/drawing/2014/main" val="2694742375"/>
                  </a:ext>
                </a:extLst>
              </a:tr>
              <a:tr h="964960">
                <a:tc>
                  <a:txBody>
                    <a:bodyPr/>
                    <a:lstStyle/>
                    <a:p>
                      <a:pPr>
                        <a:lnSpc>
                          <a:spcPct val="107000"/>
                        </a:lnSpc>
                        <a:spcAft>
                          <a:spcPts val="825"/>
                        </a:spcAft>
                      </a:pPr>
                      <a:r>
                        <a:rPr lang="da-DK" sz="1200" dirty="0">
                          <a:effectLst/>
                        </a:rPr>
                        <a:t>3. underspørgsmål: diskussion</a:t>
                      </a:r>
                      <a:endParaRPr lang="da-DK"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3336" marR="33336" marT="20002" marB="20002" anchor="ctr"/>
                </a:tc>
                <a:tc>
                  <a:txBody>
                    <a:bodyPr/>
                    <a:lstStyle/>
                    <a:p>
                      <a:pPr>
                        <a:lnSpc>
                          <a:spcPct val="107000"/>
                        </a:lnSpc>
                        <a:spcAft>
                          <a:spcPts val="825"/>
                        </a:spcAft>
                      </a:pPr>
                      <a:r>
                        <a:rPr lang="da-DK" sz="1200" dirty="0">
                          <a:effectLst/>
                        </a:rPr>
                        <a:t>Diskussionen er den sidste del af eksaminationen. Dette spørgsmål handler ofte om, at du skal vurdere påstandene i bilaget. Det kan også være du bliver bedt om at forholde dig til et generelt fænomen i samfundet. Her er det vigtigt, at du gør det gennem de psykologiske teorier, du kender.</a:t>
                      </a:r>
                      <a:endParaRPr lang="da-DK"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3336" marR="33336" marT="20002" marB="20002" anchor="ctr"/>
                </a:tc>
                <a:extLst>
                  <a:ext uri="{0D108BD9-81ED-4DB2-BD59-A6C34878D82A}">
                    <a16:rowId xmlns:a16="http://schemas.microsoft.com/office/drawing/2014/main" val="694635475"/>
                  </a:ext>
                </a:extLst>
              </a:tr>
            </a:tbl>
          </a:graphicData>
        </a:graphic>
      </p:graphicFrame>
    </p:spTree>
    <p:extLst>
      <p:ext uri="{BB962C8B-B14F-4D97-AF65-F5344CB8AC3E}">
        <p14:creationId xmlns:p14="http://schemas.microsoft.com/office/powerpoint/2010/main" val="28930012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z="3200" b="1" dirty="0"/>
              <a:t>Gode råd til eksamen</a:t>
            </a:r>
            <a:br>
              <a:rPr lang="da-DK" sz="3200" b="1" dirty="0"/>
            </a:br>
            <a:endParaRPr lang="da-DK" sz="3200" b="1" dirty="0"/>
          </a:p>
        </p:txBody>
      </p:sp>
      <p:sp>
        <p:nvSpPr>
          <p:cNvPr id="3" name="Pladsholder til indhold 2"/>
          <p:cNvSpPr>
            <a:spLocks noGrp="1"/>
          </p:cNvSpPr>
          <p:nvPr>
            <p:ph idx="1"/>
          </p:nvPr>
        </p:nvSpPr>
        <p:spPr>
          <a:xfrm>
            <a:off x="838200" y="1233441"/>
            <a:ext cx="10515600" cy="5367655"/>
          </a:xfrm>
        </p:spPr>
        <p:txBody>
          <a:bodyPr>
            <a:normAutofit fontScale="62500" lnSpcReduction="20000"/>
          </a:bodyPr>
          <a:lstStyle/>
          <a:p>
            <a:r>
              <a:rPr lang="da-DK" sz="3700" b="1" dirty="0"/>
              <a:t>Hold fokus</a:t>
            </a:r>
            <a:r>
              <a:rPr lang="da-DK" sz="3700" dirty="0"/>
              <a:t> på din konkrete case.</a:t>
            </a:r>
          </a:p>
          <a:p>
            <a:pPr lvl="0"/>
            <a:r>
              <a:rPr lang="da-DK" sz="3700" b="1" dirty="0"/>
              <a:t>Stol på din lærer</a:t>
            </a:r>
            <a:r>
              <a:rPr lang="da-DK" sz="3700" dirty="0"/>
              <a:t>. Din lærer er der faktisk for at hjælpe dig med at få dig og din psykologiske viden til at fremstå på den bedst mulige måde.</a:t>
            </a:r>
          </a:p>
          <a:p>
            <a:pPr lvl="0"/>
            <a:r>
              <a:rPr lang="da-DK" sz="3700" b="1" dirty="0"/>
              <a:t>Det er bedre at sige for meget end for lidt</a:t>
            </a:r>
            <a:r>
              <a:rPr lang="da-DK" sz="3700" dirty="0"/>
              <a:t>. Din lærer kan måske stoppe dig, hvis du siger noget forkert, men det er også helt normalt i eksamenssituationen.</a:t>
            </a:r>
          </a:p>
          <a:p>
            <a:pPr lvl="0"/>
            <a:r>
              <a:rPr lang="da-DK" sz="3700" dirty="0"/>
              <a:t>Hold fast i, at </a:t>
            </a:r>
            <a:r>
              <a:rPr lang="da-DK" sz="3700" b="1" dirty="0"/>
              <a:t>det er en </a:t>
            </a:r>
            <a:r>
              <a:rPr lang="da-DK" sz="3700" b="1" i="1" dirty="0"/>
              <a:t>psykologisk</a:t>
            </a:r>
            <a:r>
              <a:rPr lang="da-DK" sz="3700" b="1" dirty="0"/>
              <a:t> samtale</a:t>
            </a:r>
            <a:r>
              <a:rPr lang="da-DK" sz="3700" dirty="0"/>
              <a:t>. Du skal altså holde dine svar på et psykolog-fagligt niveau, så det bliver en faglig samtale.</a:t>
            </a:r>
          </a:p>
          <a:p>
            <a:pPr lvl="0"/>
            <a:r>
              <a:rPr lang="da-DK" sz="3700" dirty="0"/>
              <a:t>Hvis der er et spørgsmål, som du ikke kan svare direkte på, </a:t>
            </a:r>
            <a:r>
              <a:rPr lang="da-DK" sz="3700" b="1" dirty="0"/>
              <a:t>skal du ikke gå i panik</a:t>
            </a:r>
            <a:r>
              <a:rPr lang="da-DK" sz="3700" dirty="0"/>
              <a:t>. Nogle gange kan du blive stillet spørgsmål, som du ikke kunne forvente og som kan komme lidt bag på dig. Det er helt i orden at tage en slurk vand eller tænke sig om et øjeblik. Hvis du stadig ikke kan komme videre, kan du:</a:t>
            </a:r>
          </a:p>
          <a:p>
            <a:pPr lvl="1"/>
            <a:r>
              <a:rPr lang="da-DK" sz="3700" dirty="0"/>
              <a:t>Bede om at få spørgsmålet uddybet eller få det stillet på en anden måde. På den måde ved din lærer, at du har brug for lidt hjælp til spørgsmålet.</a:t>
            </a:r>
          </a:p>
          <a:p>
            <a:pPr lvl="1"/>
            <a:r>
              <a:rPr lang="da-DK" sz="3700" dirty="0"/>
              <a:t>Sige, at du ikke kender svaret. På et tidspunkt vil alle være ”udtømte” i deres viden, og der er ikke nødvendigvis noget galt med ikke at kunne komme dybere.</a:t>
            </a:r>
          </a:p>
          <a:p>
            <a:r>
              <a:rPr lang="da-DK" sz="3700" dirty="0"/>
              <a:t>Og husk, at det er helt normalt at være nervøs til eksamen, uanset hvor meget du har forberedt dig. Når du har brugt forberedelsestiden på en fornuftig måde, skal det hele nok gå!</a:t>
            </a:r>
          </a:p>
          <a:p>
            <a:endParaRPr lang="da-DK" sz="3700" dirty="0"/>
          </a:p>
        </p:txBody>
      </p:sp>
    </p:spTree>
    <p:extLst>
      <p:ext uri="{BB962C8B-B14F-4D97-AF65-F5344CB8AC3E}">
        <p14:creationId xmlns:p14="http://schemas.microsoft.com/office/powerpoint/2010/main" val="467664660"/>
      </p:ext>
    </p:extLst>
  </p:cSld>
  <p:clrMapOvr>
    <a:masterClrMapping/>
  </p:clrMapOvr>
</p:sld>
</file>

<file path=ppt/theme/theme1.xml><?xml version="1.0" encoding="utf-8"?>
<a:theme xmlns:a="http://schemas.openxmlformats.org/drawingml/2006/main" name="Office-tema">
  <a:themeElements>
    <a:clrScheme name="Kont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ont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105</TotalTime>
  <Words>1922</Words>
  <Application>Microsoft Office PowerPoint</Application>
  <PresentationFormat>Widescreen</PresentationFormat>
  <Paragraphs>90</Paragraphs>
  <Slides>12</Slides>
  <Notes>0</Notes>
  <HiddenSlides>0</HiddenSlides>
  <MMClips>0</MMClips>
  <ScaleCrop>false</ScaleCrop>
  <HeadingPairs>
    <vt:vector size="6" baseType="variant">
      <vt:variant>
        <vt:lpstr>Benyttede skrifttyper</vt:lpstr>
      </vt:variant>
      <vt:variant>
        <vt:i4>4</vt:i4>
      </vt:variant>
      <vt:variant>
        <vt:lpstr>Tema</vt:lpstr>
      </vt:variant>
      <vt:variant>
        <vt:i4>1</vt:i4>
      </vt:variant>
      <vt:variant>
        <vt:lpstr>Slidetitler</vt:lpstr>
      </vt:variant>
      <vt:variant>
        <vt:i4>12</vt:i4>
      </vt:variant>
    </vt:vector>
  </HeadingPairs>
  <TitlesOfParts>
    <vt:vector size="17" baseType="lpstr">
      <vt:lpstr>Arial</vt:lpstr>
      <vt:lpstr>Calibri</vt:lpstr>
      <vt:lpstr>Calibri Light</vt:lpstr>
      <vt:lpstr>Symbol</vt:lpstr>
      <vt:lpstr>Office-tema</vt:lpstr>
      <vt:lpstr>Om eksamen i psykologi </vt:lpstr>
      <vt:lpstr>Sådan foregår eksamen </vt:lpstr>
      <vt:lpstr>Opgaveformulering </vt:lpstr>
      <vt:lpstr>Hjælpemidler </vt:lpstr>
      <vt:lpstr>Til eksamen </vt:lpstr>
      <vt:lpstr>Sådan forbereder du dig til eksamen (derhjemme)  </vt:lpstr>
      <vt:lpstr>Sådan bruger du forberedelsestiden på skolen inden eksamen </vt:lpstr>
      <vt:lpstr>Læs eksamensspørgsmålet igennem (ca. 5-7 min.) </vt:lpstr>
      <vt:lpstr>Læs bilaget igennem (ca. 17-22 min.) </vt:lpstr>
      <vt:lpstr>Svar på spørgsmålene og lav et talepapir (ca. 17-22 min.) </vt:lpstr>
      <vt:lpstr>Eksempel på talepapir </vt:lpstr>
      <vt:lpstr>Gode råd til eksamen </vt:lpstr>
    </vt:vector>
  </TitlesOfParts>
  <Company>Skive Handelsskole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Om eksamen i psykologi</dc:title>
  <dc:creator>Ane Stine Klein Knudsen</dc:creator>
  <cp:lastModifiedBy>Ane Stine Klein Knudsen</cp:lastModifiedBy>
  <cp:revision>17</cp:revision>
  <dcterms:created xsi:type="dcterms:W3CDTF">2017-05-22T20:10:30Z</dcterms:created>
  <dcterms:modified xsi:type="dcterms:W3CDTF">2025-04-19T19:21:33Z</dcterms:modified>
</cp:coreProperties>
</file>