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91" r:id="rId4"/>
    <p:sldId id="281" r:id="rId5"/>
    <p:sldId id="260" r:id="rId6"/>
    <p:sldId id="259" r:id="rId7"/>
    <p:sldId id="294" r:id="rId8"/>
    <p:sldId id="282" r:id="rId9"/>
    <p:sldId id="284" r:id="rId10"/>
    <p:sldId id="289" r:id="rId11"/>
    <p:sldId id="272" r:id="rId12"/>
    <p:sldId id="292" r:id="rId13"/>
    <p:sldId id="283" r:id="rId14"/>
    <p:sldId id="273" r:id="rId15"/>
    <p:sldId id="293"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56CEC8-E65E-481F-ACA4-B42ADD98CFE0}" v="22" dt="2025-04-18T17:29:54.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e Stine Klein Knudsen" userId="c52248eb-9cab-4365-9445-227c01598e35" providerId="ADAL" clId="{7556CEC8-E65E-481F-ACA4-B42ADD98CFE0}"/>
    <pc:docChg chg="undo custSel addSld delSld modSld sldOrd">
      <pc:chgData name="Ane Stine Klein Knudsen" userId="c52248eb-9cab-4365-9445-227c01598e35" providerId="ADAL" clId="{7556CEC8-E65E-481F-ACA4-B42ADD98CFE0}" dt="2025-04-18T17:32:16.798" v="968" actId="20577"/>
      <pc:docMkLst>
        <pc:docMk/>
      </pc:docMkLst>
      <pc:sldChg chg="delSp modSp mod ord delAnim">
        <pc:chgData name="Ane Stine Klein Knudsen" userId="c52248eb-9cab-4365-9445-227c01598e35" providerId="ADAL" clId="{7556CEC8-E65E-481F-ACA4-B42ADD98CFE0}" dt="2025-04-18T17:20:14.289" v="452" actId="2711"/>
        <pc:sldMkLst>
          <pc:docMk/>
          <pc:sldMk cId="3878422629" sldId="258"/>
        </pc:sldMkLst>
        <pc:spChg chg="mod">
          <ac:chgData name="Ane Stine Klein Knudsen" userId="c52248eb-9cab-4365-9445-227c01598e35" providerId="ADAL" clId="{7556CEC8-E65E-481F-ACA4-B42ADD98CFE0}" dt="2025-04-18T17:20:14.289" v="452" actId="2711"/>
          <ac:spMkLst>
            <pc:docMk/>
            <pc:sldMk cId="3878422629" sldId="258"/>
            <ac:spMk id="3" creationId="{40F3B420-8ADE-4A93-80DE-5A1D0F239438}"/>
          </ac:spMkLst>
        </pc:spChg>
        <pc:picChg chg="del">
          <ac:chgData name="Ane Stine Klein Knudsen" userId="c52248eb-9cab-4365-9445-227c01598e35" providerId="ADAL" clId="{7556CEC8-E65E-481F-ACA4-B42ADD98CFE0}" dt="2025-04-18T17:14:03.381" v="291" actId="478"/>
          <ac:picMkLst>
            <pc:docMk/>
            <pc:sldMk cId="3878422629" sldId="258"/>
            <ac:picMk id="6" creationId="{C81A0726-B5B4-820F-A298-C0456E826631}"/>
          </ac:picMkLst>
        </pc:picChg>
        <pc:picChg chg="del">
          <ac:chgData name="Ane Stine Klein Knudsen" userId="c52248eb-9cab-4365-9445-227c01598e35" providerId="ADAL" clId="{7556CEC8-E65E-481F-ACA4-B42ADD98CFE0}" dt="2025-04-18T17:14:01.628" v="290" actId="478"/>
          <ac:picMkLst>
            <pc:docMk/>
            <pc:sldMk cId="3878422629" sldId="258"/>
            <ac:picMk id="8" creationId="{3AED24FC-F910-676B-065E-4D8968808247}"/>
          </ac:picMkLst>
        </pc:picChg>
        <pc:picChg chg="del">
          <ac:chgData name="Ane Stine Klein Knudsen" userId="c52248eb-9cab-4365-9445-227c01598e35" providerId="ADAL" clId="{7556CEC8-E65E-481F-ACA4-B42ADD98CFE0}" dt="2025-04-18T17:14:00.116" v="289" actId="478"/>
          <ac:picMkLst>
            <pc:docMk/>
            <pc:sldMk cId="3878422629" sldId="258"/>
            <ac:picMk id="10" creationId="{3FF747BA-7BF1-7320-16B3-DFB1101FF70A}"/>
          </ac:picMkLst>
        </pc:picChg>
      </pc:sldChg>
      <pc:sldChg chg="addSp modSp">
        <pc:chgData name="Ane Stine Klein Knudsen" userId="c52248eb-9cab-4365-9445-227c01598e35" providerId="ADAL" clId="{7556CEC8-E65E-481F-ACA4-B42ADD98CFE0}" dt="2025-04-16T07:51:15.625" v="201" actId="14100"/>
        <pc:sldMkLst>
          <pc:docMk/>
          <pc:sldMk cId="185572869" sldId="273"/>
        </pc:sldMkLst>
        <pc:picChg chg="add mod">
          <ac:chgData name="Ane Stine Klein Knudsen" userId="c52248eb-9cab-4365-9445-227c01598e35" providerId="ADAL" clId="{7556CEC8-E65E-481F-ACA4-B42ADD98CFE0}" dt="2025-04-16T07:51:15.625" v="201" actId="14100"/>
          <ac:picMkLst>
            <pc:docMk/>
            <pc:sldMk cId="185572869" sldId="273"/>
            <ac:picMk id="3074" creationId="{08C520F2-6655-7674-AAFB-C46E7E0E66B3}"/>
          </ac:picMkLst>
        </pc:picChg>
      </pc:sldChg>
      <pc:sldChg chg="modSp mod">
        <pc:chgData name="Ane Stine Klein Knudsen" userId="c52248eb-9cab-4365-9445-227c01598e35" providerId="ADAL" clId="{7556CEC8-E65E-481F-ACA4-B42ADD98CFE0}" dt="2025-04-18T17:29:54.876" v="952" actId="1076"/>
        <pc:sldMkLst>
          <pc:docMk/>
          <pc:sldMk cId="1581063914" sldId="282"/>
        </pc:sldMkLst>
        <pc:spChg chg="mod">
          <ac:chgData name="Ane Stine Klein Knudsen" userId="c52248eb-9cab-4365-9445-227c01598e35" providerId="ADAL" clId="{7556CEC8-E65E-481F-ACA4-B42ADD98CFE0}" dt="2025-04-18T17:29:50.966" v="951" actId="20577"/>
          <ac:spMkLst>
            <pc:docMk/>
            <pc:sldMk cId="1581063914" sldId="282"/>
            <ac:spMk id="3" creationId="{DC35AB58-DE7A-EA2B-710F-C02F25404B3A}"/>
          </ac:spMkLst>
        </pc:spChg>
        <pc:picChg chg="mod">
          <ac:chgData name="Ane Stine Klein Knudsen" userId="c52248eb-9cab-4365-9445-227c01598e35" providerId="ADAL" clId="{7556CEC8-E65E-481F-ACA4-B42ADD98CFE0}" dt="2025-04-18T17:29:54.876" v="952" actId="1076"/>
          <ac:picMkLst>
            <pc:docMk/>
            <pc:sldMk cId="1581063914" sldId="282"/>
            <ac:picMk id="4" creationId="{1A2248B1-E67D-A911-BA38-C56386C92228}"/>
          </ac:picMkLst>
        </pc:picChg>
      </pc:sldChg>
      <pc:sldChg chg="ord">
        <pc:chgData name="Ane Stine Klein Knudsen" userId="c52248eb-9cab-4365-9445-227c01598e35" providerId="ADAL" clId="{7556CEC8-E65E-481F-ACA4-B42ADD98CFE0}" dt="2025-04-18T17:31:16.070" v="954"/>
        <pc:sldMkLst>
          <pc:docMk/>
          <pc:sldMk cId="3330296119" sldId="284"/>
        </pc:sldMkLst>
      </pc:sldChg>
      <pc:sldChg chg="addSp delSp modSp mod ord">
        <pc:chgData name="Ane Stine Klein Knudsen" userId="c52248eb-9cab-4365-9445-227c01598e35" providerId="ADAL" clId="{7556CEC8-E65E-481F-ACA4-B42ADD98CFE0}" dt="2025-04-18T17:19:48.424" v="451" actId="27309"/>
        <pc:sldMkLst>
          <pc:docMk/>
          <pc:sldMk cId="3140121335" sldId="291"/>
        </pc:sldMkLst>
        <pc:graphicFrameChg chg="add del modGraphic">
          <ac:chgData name="Ane Stine Klein Knudsen" userId="c52248eb-9cab-4365-9445-227c01598e35" providerId="ADAL" clId="{7556CEC8-E65E-481F-ACA4-B42ADD98CFE0}" dt="2025-04-18T17:19:48.424" v="451" actId="27309"/>
          <ac:graphicFrameMkLst>
            <pc:docMk/>
            <pc:sldMk cId="3140121335" sldId="291"/>
            <ac:graphicFrameMk id="3" creationId="{59147242-8E39-2913-34DD-702DE7459BBB}"/>
          </ac:graphicFrameMkLst>
        </pc:graphicFrameChg>
      </pc:sldChg>
      <pc:sldChg chg="add">
        <pc:chgData name="Ane Stine Klein Knudsen" userId="c52248eb-9cab-4365-9445-227c01598e35" providerId="ADAL" clId="{7556CEC8-E65E-481F-ACA4-B42ADD98CFE0}" dt="2025-04-18T17:11:28.322" v="283"/>
        <pc:sldMkLst>
          <pc:docMk/>
          <pc:sldMk cId="1788681972" sldId="292"/>
        </pc:sldMkLst>
      </pc:sldChg>
      <pc:sldChg chg="addSp modSp new del mod">
        <pc:chgData name="Ane Stine Klein Knudsen" userId="c52248eb-9cab-4365-9445-227c01598e35" providerId="ADAL" clId="{7556CEC8-E65E-481F-ACA4-B42ADD98CFE0}" dt="2025-04-18T17:11:16.417" v="282" actId="2696"/>
        <pc:sldMkLst>
          <pc:docMk/>
          <pc:sldMk cId="2173659997" sldId="292"/>
        </pc:sldMkLst>
      </pc:sldChg>
      <pc:sldChg chg="modSp new mod">
        <pc:chgData name="Ane Stine Klein Knudsen" userId="c52248eb-9cab-4365-9445-227c01598e35" providerId="ADAL" clId="{7556CEC8-E65E-481F-ACA4-B42ADD98CFE0}" dt="2025-04-18T17:32:16.798" v="968" actId="20577"/>
        <pc:sldMkLst>
          <pc:docMk/>
          <pc:sldMk cId="1734434052" sldId="293"/>
        </pc:sldMkLst>
        <pc:spChg chg="mod">
          <ac:chgData name="Ane Stine Klein Knudsen" userId="c52248eb-9cab-4365-9445-227c01598e35" providerId="ADAL" clId="{7556CEC8-E65E-481F-ACA4-B42ADD98CFE0}" dt="2025-04-18T17:32:16.798" v="968" actId="20577"/>
          <ac:spMkLst>
            <pc:docMk/>
            <pc:sldMk cId="1734434052" sldId="293"/>
            <ac:spMk id="2" creationId="{E60EAD2B-AB18-33A5-014B-8C3D55562FB3}"/>
          </ac:spMkLst>
        </pc:spChg>
        <pc:spChg chg="mod">
          <ac:chgData name="Ane Stine Klein Knudsen" userId="c52248eb-9cab-4365-9445-227c01598e35" providerId="ADAL" clId="{7556CEC8-E65E-481F-ACA4-B42ADD98CFE0}" dt="2025-04-16T07:57:48.674" v="253" actId="255"/>
          <ac:spMkLst>
            <pc:docMk/>
            <pc:sldMk cId="1734434052" sldId="293"/>
            <ac:spMk id="3" creationId="{B27A637C-40C7-0EA6-3927-35F6A8671C8D}"/>
          </ac:spMkLst>
        </pc:spChg>
      </pc:sldChg>
      <pc:sldChg chg="delSp modSp add mod ord">
        <pc:chgData name="Ane Stine Klein Knudsen" userId="c52248eb-9cab-4365-9445-227c01598e35" providerId="ADAL" clId="{7556CEC8-E65E-481F-ACA4-B42ADD98CFE0}" dt="2025-04-18T17:29:16.581" v="945" actId="14100"/>
        <pc:sldMkLst>
          <pc:docMk/>
          <pc:sldMk cId="1089750085" sldId="294"/>
        </pc:sldMkLst>
        <pc:spChg chg="mod">
          <ac:chgData name="Ane Stine Klein Knudsen" userId="c52248eb-9cab-4365-9445-227c01598e35" providerId="ADAL" clId="{7556CEC8-E65E-481F-ACA4-B42ADD98CFE0}" dt="2025-04-18T17:28:20.791" v="936" actId="1076"/>
          <ac:spMkLst>
            <pc:docMk/>
            <pc:sldMk cId="1089750085" sldId="294"/>
            <ac:spMk id="2" creationId="{E0C32D55-1358-8A10-68BF-18E2C1694797}"/>
          </ac:spMkLst>
        </pc:spChg>
        <pc:spChg chg="mod">
          <ac:chgData name="Ane Stine Klein Knudsen" userId="c52248eb-9cab-4365-9445-227c01598e35" providerId="ADAL" clId="{7556CEC8-E65E-481F-ACA4-B42ADD98CFE0}" dt="2025-04-18T17:28:34.557" v="941" actId="27636"/>
          <ac:spMkLst>
            <pc:docMk/>
            <pc:sldMk cId="1089750085" sldId="294"/>
            <ac:spMk id="3" creationId="{65E1927F-EBA9-4770-557C-33DB18EB9DB7}"/>
          </ac:spMkLst>
        </pc:spChg>
        <pc:picChg chg="del">
          <ac:chgData name="Ane Stine Klein Knudsen" userId="c52248eb-9cab-4365-9445-227c01598e35" providerId="ADAL" clId="{7556CEC8-E65E-481F-ACA4-B42ADD98CFE0}" dt="2025-04-18T17:17:08.605" v="397" actId="478"/>
          <ac:picMkLst>
            <pc:docMk/>
            <pc:sldMk cId="1089750085" sldId="294"/>
            <ac:picMk id="4" creationId="{D8948EDD-6C1D-8E27-05EC-C183156F345B}"/>
          </ac:picMkLst>
        </pc:picChg>
        <pc:picChg chg="mod">
          <ac:chgData name="Ane Stine Klein Knudsen" userId="c52248eb-9cab-4365-9445-227c01598e35" providerId="ADAL" clId="{7556CEC8-E65E-481F-ACA4-B42ADD98CFE0}" dt="2025-04-18T17:28:47.383" v="943" actId="1076"/>
          <ac:picMkLst>
            <pc:docMk/>
            <pc:sldMk cId="1089750085" sldId="294"/>
            <ac:picMk id="6" creationId="{C5432871-1CAF-D53F-84D9-2668DED35A20}"/>
          </ac:picMkLst>
        </pc:picChg>
        <pc:picChg chg="mod">
          <ac:chgData name="Ane Stine Klein Knudsen" userId="c52248eb-9cab-4365-9445-227c01598e35" providerId="ADAL" clId="{7556CEC8-E65E-481F-ACA4-B42ADD98CFE0}" dt="2025-04-18T17:28:41.663" v="942" actId="1076"/>
          <ac:picMkLst>
            <pc:docMk/>
            <pc:sldMk cId="1089750085" sldId="294"/>
            <ac:picMk id="8" creationId="{5593385B-17B9-AD13-9D4B-049D9408C885}"/>
          </ac:picMkLst>
        </pc:picChg>
        <pc:picChg chg="mod">
          <ac:chgData name="Ane Stine Klein Knudsen" userId="c52248eb-9cab-4365-9445-227c01598e35" providerId="ADAL" clId="{7556CEC8-E65E-481F-ACA4-B42ADD98CFE0}" dt="2025-04-18T17:29:16.581" v="945" actId="14100"/>
          <ac:picMkLst>
            <pc:docMk/>
            <pc:sldMk cId="1089750085" sldId="294"/>
            <ac:picMk id="10" creationId="{A7FF2149-03E5-04C7-0D61-1D6FA38F8CE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4A989E-0A22-4227-B72E-617F337ED61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FE66695B-BBFD-4343-8C1B-AE8E652754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7D18289-E334-442B-9593-54F4DBFBC19C}"/>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5" name="Pladsholder til sidefod 4">
            <a:extLst>
              <a:ext uri="{FF2B5EF4-FFF2-40B4-BE49-F238E27FC236}">
                <a16:creationId xmlns:a16="http://schemas.microsoft.com/office/drawing/2014/main" id="{FD41C0ED-45E8-4082-98D9-5FF4296C96B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699FC8A-A7D4-45DB-973B-AB65645AEF0E}"/>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298049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71C6B5-18D7-480F-9758-273DD663807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632EA94-C48A-4CA9-9356-773D0455640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BDCC38B-2555-4F52-8CCE-3B695B97E406}"/>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5" name="Pladsholder til sidefod 4">
            <a:extLst>
              <a:ext uri="{FF2B5EF4-FFF2-40B4-BE49-F238E27FC236}">
                <a16:creationId xmlns:a16="http://schemas.microsoft.com/office/drawing/2014/main" id="{02E6BD76-3AFC-4F9F-9927-7408AF187D3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7069452-F53C-479C-B335-1CEF6F359BF7}"/>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2192567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0F2F0-105E-4799-A86C-03EDF868470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182F14A-F8F0-4389-B9BC-278BF86E68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4C04CCCF-0F08-46CE-8740-2C1D0A0F6D61}"/>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5" name="Pladsholder til sidefod 4">
            <a:extLst>
              <a:ext uri="{FF2B5EF4-FFF2-40B4-BE49-F238E27FC236}">
                <a16:creationId xmlns:a16="http://schemas.microsoft.com/office/drawing/2014/main" id="{2E6D94BA-B224-4D6E-8AA5-DF7DEF4BAD6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E1EA8F6-F34A-4418-A305-1B510FD3D524}"/>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3544920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A2D671-CD8D-4740-AEA5-B8BD24D6CBE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03A0FE3-1C9B-40DC-92EC-2460DA5FD29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7EBCEC1-B2BF-4687-98C1-5649128FD5F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634B36A-6F63-4271-89BD-3EE2A4C98F10}"/>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6" name="Pladsholder til sidefod 5">
            <a:extLst>
              <a:ext uri="{FF2B5EF4-FFF2-40B4-BE49-F238E27FC236}">
                <a16:creationId xmlns:a16="http://schemas.microsoft.com/office/drawing/2014/main" id="{84D2DDE5-DF51-4DFC-B45D-59A9E7E1A20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AC8FB2D-7DE2-4511-9F00-07EE0639E063}"/>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635015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3FE5AF-9FF1-487D-8334-7CA4712A3BD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BCFD756-2E87-413B-936C-2E05B386FA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3A8C074A-E759-4713-8F03-E1CD1B776DD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B56E98A-7A6E-43F3-88AD-81C8FE074C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7CE6A23-10DE-4AD7-A25E-E3994EE266C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43ECCFD-38F5-46FD-ADC8-9B614AE9C3C9}"/>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8" name="Pladsholder til sidefod 7">
            <a:extLst>
              <a:ext uri="{FF2B5EF4-FFF2-40B4-BE49-F238E27FC236}">
                <a16:creationId xmlns:a16="http://schemas.microsoft.com/office/drawing/2014/main" id="{7CCDC7D0-C88B-459B-BD83-48E13FB37F3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400D6ED-1EBE-476E-9282-762F0AEE2D0A}"/>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868983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0329F9-A830-475F-A4D5-0D6047C8AB0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39EE499-B6D0-467C-B87B-310747472F2C}"/>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4" name="Pladsholder til sidefod 3">
            <a:extLst>
              <a:ext uri="{FF2B5EF4-FFF2-40B4-BE49-F238E27FC236}">
                <a16:creationId xmlns:a16="http://schemas.microsoft.com/office/drawing/2014/main" id="{1BED22C3-D465-4BF2-95AA-63E83C4EBCF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B9AB459-88E7-4444-B37F-3DFC1B0B245A}"/>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948398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B5DB494-37F4-4D23-85A0-522A76CE05E1}"/>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3" name="Pladsholder til sidefod 2">
            <a:extLst>
              <a:ext uri="{FF2B5EF4-FFF2-40B4-BE49-F238E27FC236}">
                <a16:creationId xmlns:a16="http://schemas.microsoft.com/office/drawing/2014/main" id="{2FA733DD-E41F-46DE-AE83-EEB63E161BF5}"/>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CFB44DF-8415-4A28-B0DE-DA3A75784444}"/>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544167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3903C3-58A5-4807-B32A-D5A4A12F496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0D4DDC62-0D59-4FE4-B078-578B8C5BCE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E3C9779-90BC-4DF5-9263-A0DCCDAFE8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26886E6-2433-4D0C-BC21-1E17C4385419}"/>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6" name="Pladsholder til sidefod 5">
            <a:extLst>
              <a:ext uri="{FF2B5EF4-FFF2-40B4-BE49-F238E27FC236}">
                <a16:creationId xmlns:a16="http://schemas.microsoft.com/office/drawing/2014/main" id="{A5A8EE04-162B-47B3-9E1A-BE978037D79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514C776-8C2C-47F6-90F8-C8FB1712FB18}"/>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180734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A8AE45-6771-4D10-A196-E1B0F813936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583792E-CA4E-48F5-B1A1-29100EF014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497E3B46-B4BC-4699-B5B0-05BB6815FC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745B142-41F5-4AF1-A77A-EEE15F485792}"/>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6" name="Pladsholder til sidefod 5">
            <a:extLst>
              <a:ext uri="{FF2B5EF4-FFF2-40B4-BE49-F238E27FC236}">
                <a16:creationId xmlns:a16="http://schemas.microsoft.com/office/drawing/2014/main" id="{46DEB8DA-B02A-41D6-8203-21972CE324A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F4D85EE-4973-435F-8765-8214A2F92C7A}"/>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2126069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55C205-455B-4FF8-A8BE-930E4BA75C2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5FA5DDF-FEC6-4731-B25F-91F2803C4F1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6AC3256-30A5-46B5-A94D-DBCC903E9E73}"/>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5" name="Pladsholder til sidefod 4">
            <a:extLst>
              <a:ext uri="{FF2B5EF4-FFF2-40B4-BE49-F238E27FC236}">
                <a16:creationId xmlns:a16="http://schemas.microsoft.com/office/drawing/2014/main" id="{20A13FF0-8804-4241-BF52-A11947FCE03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5F0BBCB-AF53-4575-A40B-38BA4DFE428D}"/>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303117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54B6F01-BA3E-46E2-A6CE-B04CA468195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2BB327E-9352-4462-996C-DE8AA7ABE4F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746DA0C-459A-4444-8323-C5793A61993D}"/>
              </a:ext>
            </a:extLst>
          </p:cNvPr>
          <p:cNvSpPr>
            <a:spLocks noGrp="1"/>
          </p:cNvSpPr>
          <p:nvPr>
            <p:ph type="dt" sz="half" idx="10"/>
          </p:nvPr>
        </p:nvSpPr>
        <p:spPr/>
        <p:txBody>
          <a:bodyPr/>
          <a:lstStyle/>
          <a:p>
            <a:fld id="{982A5CC9-7755-4647-B51E-15A7FD4C795A}" type="datetimeFigureOut">
              <a:rPr lang="da-DK" smtClean="0"/>
              <a:t>18-04-2025</a:t>
            </a:fld>
            <a:endParaRPr lang="da-DK"/>
          </a:p>
        </p:txBody>
      </p:sp>
      <p:sp>
        <p:nvSpPr>
          <p:cNvPr id="5" name="Pladsholder til sidefod 4">
            <a:extLst>
              <a:ext uri="{FF2B5EF4-FFF2-40B4-BE49-F238E27FC236}">
                <a16:creationId xmlns:a16="http://schemas.microsoft.com/office/drawing/2014/main" id="{1F871D29-8CFE-4CE1-9040-75AF02145F9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F6E1359-76DF-43D7-9B7E-70E7A291EA52}"/>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852938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100DDFE-7FE0-47DE-9CE2-CC7676275C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2D919F5-4F0B-4372-BB91-D0517C16A5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B288FB-987A-498D-8F0D-E1973EB1ED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A5CC9-7755-4647-B51E-15A7FD4C795A}" type="datetimeFigureOut">
              <a:rPr lang="da-DK" smtClean="0"/>
              <a:t>18-04-2025</a:t>
            </a:fld>
            <a:endParaRPr lang="da-DK"/>
          </a:p>
        </p:txBody>
      </p:sp>
      <p:sp>
        <p:nvSpPr>
          <p:cNvPr id="5" name="Pladsholder til sidefod 4">
            <a:extLst>
              <a:ext uri="{FF2B5EF4-FFF2-40B4-BE49-F238E27FC236}">
                <a16:creationId xmlns:a16="http://schemas.microsoft.com/office/drawing/2014/main" id="{A3DA24F9-CBB6-4A6F-A5E0-47BF23CFB4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04776C43-4ED9-4D45-9EAE-4C4844A40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819226-0D3F-4EB8-AAF9-E4D67D11F298}" type="slidenum">
              <a:rPr lang="da-DK" smtClean="0"/>
              <a:t>‹nr.›</a:t>
            </a:fld>
            <a:endParaRPr lang="da-DK"/>
          </a:p>
        </p:txBody>
      </p:sp>
    </p:spTree>
    <p:extLst>
      <p:ext uri="{BB962C8B-B14F-4D97-AF65-F5344CB8AC3E}">
        <p14:creationId xmlns:p14="http://schemas.microsoft.com/office/powerpoint/2010/main" val="896546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lasshook.com/resources/29-the-big-bang-theory-negative-reinforcement-vs-positive-punishment" TargetMode="External"/><Relationship Id="rId2" Type="http://schemas.openxmlformats.org/officeDocument/2006/relationships/hyperlink" Target="https://www.youtube.com/watch/JA96Fba-WHk" TargetMode="Externa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ftfa.dk/nyheder/2020/august/find-din-indre-motivation-ud-fra-dine-storste-styrker/"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facebook.com/watch/?v=240330733995340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nhJn4f4e4fM" TargetMode="External"/><Relationship Id="rId2" Type="http://schemas.openxmlformats.org/officeDocument/2006/relationships/hyperlink" Target="https://www.youtube.com/watch?v=w6JHRp2HQlY" TargetMode="Externa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youtube.com/watch?v=QX_oy9614HQ" TargetMode="Externa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hyperlink" Target="https://www.emu.dk/eud/paedagogik-og-didaktik/motivation/vejen-til-motiverede-eleve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1026E8-9B4D-41D3-A28A-FC014A735635}"/>
              </a:ext>
            </a:extLst>
          </p:cNvPr>
          <p:cNvSpPr>
            <a:spLocks noGrp="1"/>
          </p:cNvSpPr>
          <p:nvPr>
            <p:ph type="ctrTitle"/>
          </p:nvPr>
        </p:nvSpPr>
        <p:spPr/>
        <p:txBody>
          <a:bodyPr/>
          <a:lstStyle/>
          <a:p>
            <a:r>
              <a:rPr lang="da-DK" dirty="0">
                <a:latin typeface="Aptos" panose="020B0004020202020204" pitchFamily="34" charset="0"/>
              </a:rPr>
              <a:t>Motivation </a:t>
            </a:r>
          </a:p>
        </p:txBody>
      </p:sp>
      <p:sp>
        <p:nvSpPr>
          <p:cNvPr id="3" name="Undertitel 2">
            <a:extLst>
              <a:ext uri="{FF2B5EF4-FFF2-40B4-BE49-F238E27FC236}">
                <a16:creationId xmlns:a16="http://schemas.microsoft.com/office/drawing/2014/main" id="{28F8786D-0CBE-41B3-8B93-3C98E98F991C}"/>
              </a:ext>
            </a:extLst>
          </p:cNvPr>
          <p:cNvSpPr>
            <a:spLocks noGrp="1"/>
          </p:cNvSpPr>
          <p:nvPr>
            <p:ph type="subTitle" idx="1"/>
          </p:nvPr>
        </p:nvSpPr>
        <p:spPr>
          <a:ln w="12700">
            <a:solidFill>
              <a:schemeClr val="tx1"/>
            </a:solidFill>
          </a:ln>
        </p:spPr>
        <p:txBody>
          <a:bodyPr>
            <a:normAutofit fontScale="92500" lnSpcReduction="10000"/>
          </a:bodyPr>
          <a:lstStyle/>
          <a:p>
            <a:r>
              <a:rPr lang="da-DK" sz="2200" b="1" dirty="0">
                <a:latin typeface="Aptos" panose="020B0004020202020204" pitchFamily="34" charset="0"/>
              </a:rPr>
              <a:t>Motivation, </a:t>
            </a:r>
            <a:r>
              <a:rPr lang="da-DK" sz="2200" dirty="0">
                <a:latin typeface="Aptos" panose="020B0004020202020204" pitchFamily="34" charset="0"/>
              </a:rPr>
              <a:t>bevægende årsag. Motivation er i psykologien et samlebegreb for forklaringer på, hvad der bevirker menneskers psykiske og kropslige aktivitet. Teorier om motivation forsøger derigennem at besvare det måske mest grundlæggende spørgsmål af alle, nemlig hvorfor mennesker gør noget snarere end intet og gør dette snarere end hint, samt hvilke mentale og evt. fysiologiske processer der herunder finder sted.</a:t>
            </a:r>
          </a:p>
          <a:p>
            <a:endParaRPr lang="da-DK" dirty="0"/>
          </a:p>
        </p:txBody>
      </p:sp>
      <p:sp>
        <p:nvSpPr>
          <p:cNvPr id="10" name="Tekstfelt 9">
            <a:extLst>
              <a:ext uri="{FF2B5EF4-FFF2-40B4-BE49-F238E27FC236}">
                <a16:creationId xmlns:a16="http://schemas.microsoft.com/office/drawing/2014/main" id="{E8236A34-2B15-4F96-858B-C412D9D7F179}"/>
              </a:ext>
            </a:extLst>
          </p:cNvPr>
          <p:cNvSpPr txBox="1"/>
          <p:nvPr/>
        </p:nvSpPr>
        <p:spPr>
          <a:xfrm>
            <a:off x="5093278" y="2155491"/>
            <a:ext cx="6096000" cy="646331"/>
          </a:xfrm>
          <a:prstGeom prst="rect">
            <a:avLst/>
          </a:prstGeom>
          <a:noFill/>
        </p:spPr>
        <p:txBody>
          <a:bodyPr wrap="square">
            <a:spAutoFit/>
          </a:bodyPr>
          <a:lstStyle/>
          <a:p>
            <a:pPr algn="l"/>
            <a:r>
              <a:rPr lang="da-DK" b="0" i="1" dirty="0">
                <a:solidFill>
                  <a:srgbClr val="333333"/>
                </a:solidFill>
                <a:effectLst/>
                <a:latin typeface="Aptos" panose="020B0004020202020204" pitchFamily="34" charset="0"/>
              </a:rPr>
              <a:t>Albert Einstein: »</a:t>
            </a:r>
            <a:r>
              <a:rPr lang="da-DK" b="0" i="1" dirty="0" err="1">
                <a:solidFill>
                  <a:srgbClr val="333333"/>
                </a:solidFill>
                <a:effectLst/>
                <a:latin typeface="Aptos" panose="020B0004020202020204" pitchFamily="34" charset="0"/>
              </a:rPr>
              <a:t>Nothing</a:t>
            </a:r>
            <a:r>
              <a:rPr lang="da-DK" b="0" i="1" dirty="0">
                <a:solidFill>
                  <a:srgbClr val="333333"/>
                </a:solidFill>
                <a:effectLst/>
                <a:latin typeface="Aptos" panose="020B0004020202020204" pitchFamily="34" charset="0"/>
              </a:rPr>
              <a:t> </a:t>
            </a:r>
            <a:r>
              <a:rPr lang="da-DK" b="0" i="1" dirty="0" err="1">
                <a:solidFill>
                  <a:srgbClr val="333333"/>
                </a:solidFill>
                <a:effectLst/>
                <a:latin typeface="Aptos" panose="020B0004020202020204" pitchFamily="34" charset="0"/>
              </a:rPr>
              <a:t>happens</a:t>
            </a:r>
            <a:r>
              <a:rPr lang="da-DK" b="0" i="1" dirty="0">
                <a:solidFill>
                  <a:srgbClr val="333333"/>
                </a:solidFill>
                <a:effectLst/>
                <a:latin typeface="Aptos" panose="020B0004020202020204" pitchFamily="34" charset="0"/>
              </a:rPr>
              <a:t> </a:t>
            </a:r>
            <a:r>
              <a:rPr lang="da-DK" b="0" i="1" dirty="0" err="1">
                <a:solidFill>
                  <a:srgbClr val="333333"/>
                </a:solidFill>
                <a:effectLst/>
                <a:latin typeface="Aptos" panose="020B0004020202020204" pitchFamily="34" charset="0"/>
              </a:rPr>
              <a:t>until</a:t>
            </a:r>
            <a:r>
              <a:rPr lang="da-DK" b="0" i="1" dirty="0">
                <a:solidFill>
                  <a:srgbClr val="333333"/>
                </a:solidFill>
                <a:effectLst/>
                <a:latin typeface="Aptos" panose="020B0004020202020204" pitchFamily="34" charset="0"/>
              </a:rPr>
              <a:t> </a:t>
            </a:r>
            <a:r>
              <a:rPr lang="da-DK" b="0" i="1" dirty="0" err="1">
                <a:solidFill>
                  <a:srgbClr val="333333"/>
                </a:solidFill>
                <a:effectLst/>
                <a:latin typeface="Aptos" panose="020B0004020202020204" pitchFamily="34" charset="0"/>
              </a:rPr>
              <a:t>something</a:t>
            </a:r>
            <a:r>
              <a:rPr lang="da-DK" b="0" i="1" dirty="0">
                <a:solidFill>
                  <a:srgbClr val="333333"/>
                </a:solidFill>
                <a:effectLst/>
                <a:latin typeface="Aptos" panose="020B0004020202020204" pitchFamily="34" charset="0"/>
              </a:rPr>
              <a:t> </a:t>
            </a:r>
            <a:r>
              <a:rPr lang="da-DK" b="0" i="1" dirty="0" err="1">
                <a:solidFill>
                  <a:srgbClr val="333333"/>
                </a:solidFill>
                <a:effectLst/>
                <a:latin typeface="Aptos" panose="020B0004020202020204" pitchFamily="34" charset="0"/>
              </a:rPr>
              <a:t>moves</a:t>
            </a:r>
            <a:r>
              <a:rPr lang="da-DK" b="0" i="1" dirty="0">
                <a:solidFill>
                  <a:srgbClr val="333333"/>
                </a:solidFill>
                <a:effectLst/>
                <a:latin typeface="Aptos" panose="020B0004020202020204" pitchFamily="34" charset="0"/>
              </a:rPr>
              <a:t>«. </a:t>
            </a:r>
            <a:br>
              <a:rPr lang="da-DK" i="1" dirty="0">
                <a:latin typeface="Aptos" panose="020B0004020202020204" pitchFamily="34" charset="0"/>
              </a:rPr>
            </a:br>
            <a:endParaRPr lang="da-DK" i="1" dirty="0">
              <a:latin typeface="Aptos" panose="020B0004020202020204" pitchFamily="34" charset="0"/>
            </a:endParaRPr>
          </a:p>
        </p:txBody>
      </p:sp>
      <p:sp>
        <p:nvSpPr>
          <p:cNvPr id="12" name="Tekstfelt 11">
            <a:extLst>
              <a:ext uri="{FF2B5EF4-FFF2-40B4-BE49-F238E27FC236}">
                <a16:creationId xmlns:a16="http://schemas.microsoft.com/office/drawing/2014/main" id="{88802E1F-B9A6-43DB-94F2-41263673FAB9}"/>
              </a:ext>
            </a:extLst>
          </p:cNvPr>
          <p:cNvSpPr txBox="1"/>
          <p:nvPr/>
        </p:nvSpPr>
        <p:spPr>
          <a:xfrm>
            <a:off x="6096000" y="909124"/>
            <a:ext cx="6096000" cy="1200329"/>
          </a:xfrm>
          <a:prstGeom prst="rect">
            <a:avLst/>
          </a:prstGeom>
          <a:noFill/>
        </p:spPr>
        <p:txBody>
          <a:bodyPr wrap="square">
            <a:spAutoFit/>
          </a:bodyPr>
          <a:lstStyle/>
          <a:p>
            <a:pPr algn="l"/>
            <a:r>
              <a:rPr lang="en-US" b="0" i="1" dirty="0">
                <a:solidFill>
                  <a:srgbClr val="333333"/>
                </a:solidFill>
                <a:effectLst/>
                <a:latin typeface="Aptos" panose="020B0004020202020204" pitchFamily="34" charset="0"/>
              </a:rPr>
              <a:t>All other creatures just have to wait for shit to happen, we can make shit happen!</a:t>
            </a:r>
          </a:p>
          <a:p>
            <a:br>
              <a:rPr lang="en-US" dirty="0"/>
            </a:br>
            <a:endParaRPr lang="da-DK" dirty="0"/>
          </a:p>
        </p:txBody>
      </p:sp>
      <p:sp>
        <p:nvSpPr>
          <p:cNvPr id="14" name="Tekstfelt 13">
            <a:extLst>
              <a:ext uri="{FF2B5EF4-FFF2-40B4-BE49-F238E27FC236}">
                <a16:creationId xmlns:a16="http://schemas.microsoft.com/office/drawing/2014/main" id="{537B6CBD-165D-45EB-AE0A-22A5D7401624}"/>
              </a:ext>
            </a:extLst>
          </p:cNvPr>
          <p:cNvSpPr txBox="1"/>
          <p:nvPr/>
        </p:nvSpPr>
        <p:spPr>
          <a:xfrm>
            <a:off x="942975" y="5886361"/>
            <a:ext cx="4314825" cy="1200329"/>
          </a:xfrm>
          <a:prstGeom prst="rect">
            <a:avLst/>
          </a:prstGeom>
          <a:noFill/>
        </p:spPr>
        <p:txBody>
          <a:bodyPr wrap="square">
            <a:spAutoFit/>
          </a:bodyPr>
          <a:lstStyle/>
          <a:p>
            <a:pPr algn="l"/>
            <a:r>
              <a:rPr lang="da-DK" b="0" i="1" dirty="0">
                <a:solidFill>
                  <a:srgbClr val="404040"/>
                </a:solidFill>
                <a:effectLst/>
                <a:latin typeface="Aptos" panose="020B0004020202020204" pitchFamily="34" charset="0"/>
              </a:rPr>
              <a:t>Belønningen ved en velgjort ting ligger i selv at have gjort den.</a:t>
            </a:r>
          </a:p>
          <a:p>
            <a:br>
              <a:rPr lang="da-DK" dirty="0"/>
            </a:br>
            <a:endParaRPr lang="da-DK" dirty="0"/>
          </a:p>
        </p:txBody>
      </p:sp>
      <p:sp>
        <p:nvSpPr>
          <p:cNvPr id="16" name="Tekstfelt 15">
            <a:extLst>
              <a:ext uri="{FF2B5EF4-FFF2-40B4-BE49-F238E27FC236}">
                <a16:creationId xmlns:a16="http://schemas.microsoft.com/office/drawing/2014/main" id="{2EFF8B93-DC59-4894-B683-88EDE159640A}"/>
              </a:ext>
            </a:extLst>
          </p:cNvPr>
          <p:cNvSpPr txBox="1"/>
          <p:nvPr/>
        </p:nvSpPr>
        <p:spPr>
          <a:xfrm>
            <a:off x="647700" y="1673989"/>
            <a:ext cx="2790825" cy="1477328"/>
          </a:xfrm>
          <a:prstGeom prst="rect">
            <a:avLst/>
          </a:prstGeom>
          <a:noFill/>
        </p:spPr>
        <p:txBody>
          <a:bodyPr wrap="square">
            <a:spAutoFit/>
          </a:bodyPr>
          <a:lstStyle/>
          <a:p>
            <a:pPr algn="l"/>
            <a:r>
              <a:rPr lang="da-DK" b="0" i="1" dirty="0">
                <a:solidFill>
                  <a:srgbClr val="404040"/>
                </a:solidFill>
                <a:effectLst/>
                <a:latin typeface="Aptos" panose="020B0004020202020204" pitchFamily="34" charset="0"/>
              </a:rPr>
              <a:t>Alt der overhovedet er værd at gøre er også værd at gøre godt.</a:t>
            </a:r>
          </a:p>
          <a:p>
            <a:br>
              <a:rPr lang="da-DK" dirty="0"/>
            </a:br>
            <a:endParaRPr lang="da-DK" dirty="0"/>
          </a:p>
        </p:txBody>
      </p:sp>
      <p:sp>
        <p:nvSpPr>
          <p:cNvPr id="18" name="Tekstfelt 17">
            <a:extLst>
              <a:ext uri="{FF2B5EF4-FFF2-40B4-BE49-F238E27FC236}">
                <a16:creationId xmlns:a16="http://schemas.microsoft.com/office/drawing/2014/main" id="{0A26733D-4EF4-48C4-A3DE-8CF8EA1E1B5E}"/>
              </a:ext>
            </a:extLst>
          </p:cNvPr>
          <p:cNvSpPr txBox="1"/>
          <p:nvPr/>
        </p:nvSpPr>
        <p:spPr>
          <a:xfrm>
            <a:off x="52387" y="207918"/>
            <a:ext cx="6096000" cy="1200329"/>
          </a:xfrm>
          <a:prstGeom prst="rect">
            <a:avLst/>
          </a:prstGeom>
          <a:noFill/>
        </p:spPr>
        <p:txBody>
          <a:bodyPr wrap="square">
            <a:spAutoFit/>
          </a:bodyPr>
          <a:lstStyle/>
          <a:p>
            <a:pPr algn="l"/>
            <a:r>
              <a:rPr lang="da-DK" b="0" i="1" dirty="0">
                <a:solidFill>
                  <a:srgbClr val="404040"/>
                </a:solidFill>
                <a:effectLst/>
                <a:latin typeface="Aptos" panose="020B0004020202020204" pitchFamily="34" charset="0"/>
              </a:rPr>
              <a:t>Hvis du ønsker noget gjort, så bed en travl mand om at gøre det. Jo mere du laver, jo mere kan du gøre.</a:t>
            </a:r>
          </a:p>
          <a:p>
            <a:br>
              <a:rPr lang="da-DK" b="0" i="0" dirty="0">
                <a:solidFill>
                  <a:srgbClr val="404040"/>
                </a:solidFill>
                <a:effectLst/>
                <a:latin typeface="Arial" panose="020B0604020202020204" pitchFamily="34" charset="0"/>
              </a:rPr>
            </a:br>
            <a:endParaRPr lang="da-DK" dirty="0"/>
          </a:p>
        </p:txBody>
      </p:sp>
      <p:sp>
        <p:nvSpPr>
          <p:cNvPr id="5" name="Tekstfelt 4">
            <a:extLst>
              <a:ext uri="{FF2B5EF4-FFF2-40B4-BE49-F238E27FC236}">
                <a16:creationId xmlns:a16="http://schemas.microsoft.com/office/drawing/2014/main" id="{208000A0-F577-48DB-C6C1-9549FDA32B0B}"/>
              </a:ext>
            </a:extLst>
          </p:cNvPr>
          <p:cNvSpPr txBox="1"/>
          <p:nvPr/>
        </p:nvSpPr>
        <p:spPr>
          <a:xfrm>
            <a:off x="7804728" y="5349875"/>
            <a:ext cx="4230254" cy="1298882"/>
          </a:xfrm>
          <a:prstGeom prst="rect">
            <a:avLst/>
          </a:prstGeom>
          <a:noFill/>
          <a:ln>
            <a:solidFill>
              <a:schemeClr val="tx1"/>
            </a:solidFill>
          </a:ln>
        </p:spPr>
        <p:txBody>
          <a:bodyPr wrap="square">
            <a:spAutoFit/>
          </a:bodyPr>
          <a:lstStyle/>
          <a:p>
            <a:pPr>
              <a:lnSpc>
                <a:spcPct val="150000"/>
              </a:lnSpc>
            </a:pPr>
            <a:r>
              <a:rPr lang="da-DK" dirty="0">
                <a:effectLst/>
                <a:latin typeface="Aptos" panose="020B0004020202020204" pitchFamily="34" charset="0"/>
                <a:ea typeface="Times New Roman" panose="02020603050405020304" pitchFamily="18" charset="0"/>
                <a:cs typeface="Times New Roman" panose="02020603050405020304" pitchFamily="18" charset="0"/>
              </a:rPr>
              <a:t>Temaer til psykologi, Systime, kap. 3 (”Motivation”)</a:t>
            </a:r>
          </a:p>
          <a:p>
            <a:pPr>
              <a:lnSpc>
                <a:spcPct val="150000"/>
              </a:lnSpc>
            </a:pPr>
            <a:r>
              <a:rPr lang="da-DK" dirty="0">
                <a:effectLst/>
                <a:latin typeface="Aptos" panose="020B0004020202020204" pitchFamily="34" charset="0"/>
                <a:ea typeface="Times New Roman" panose="02020603050405020304" pitchFamily="18" charset="0"/>
                <a:cs typeface="Times New Roman" panose="02020603050405020304" pitchFamily="18" charset="0"/>
              </a:rPr>
              <a:t>Psykologiens veje, Systime, kap. 13</a:t>
            </a:r>
          </a:p>
        </p:txBody>
      </p:sp>
    </p:spTree>
    <p:extLst>
      <p:ext uri="{BB962C8B-B14F-4D97-AF65-F5344CB8AC3E}">
        <p14:creationId xmlns:p14="http://schemas.microsoft.com/office/powerpoint/2010/main" val="1576762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D604A8-97D8-47D1-B552-ECC259D8BFB0}"/>
              </a:ext>
            </a:extLst>
          </p:cNvPr>
          <p:cNvSpPr>
            <a:spLocks noGrp="1"/>
          </p:cNvSpPr>
          <p:nvPr>
            <p:ph type="title"/>
          </p:nvPr>
        </p:nvSpPr>
        <p:spPr>
          <a:xfrm>
            <a:off x="619125" y="461917"/>
            <a:ext cx="10515600" cy="1325563"/>
          </a:xfrm>
        </p:spPr>
        <p:txBody>
          <a:bodyPr>
            <a:normAutofit/>
          </a:bodyPr>
          <a:lstStyle/>
          <a:p>
            <a:r>
              <a:rPr lang="da-DK" sz="2800" b="1" dirty="0">
                <a:latin typeface="Aptos" panose="020B0004020202020204" pitchFamily="34" charset="0"/>
              </a:rPr>
              <a:t>Motivation   </a:t>
            </a:r>
          </a:p>
        </p:txBody>
      </p:sp>
      <p:sp>
        <p:nvSpPr>
          <p:cNvPr id="3" name="Pladsholder til indhold 2">
            <a:extLst>
              <a:ext uri="{FF2B5EF4-FFF2-40B4-BE49-F238E27FC236}">
                <a16:creationId xmlns:a16="http://schemas.microsoft.com/office/drawing/2014/main" id="{40F3B420-8ADE-4A93-80DE-5A1D0F239438}"/>
              </a:ext>
            </a:extLst>
          </p:cNvPr>
          <p:cNvSpPr>
            <a:spLocks noGrp="1"/>
          </p:cNvSpPr>
          <p:nvPr>
            <p:ph idx="1"/>
          </p:nvPr>
        </p:nvSpPr>
        <p:spPr>
          <a:xfrm>
            <a:off x="619125" y="1842938"/>
            <a:ext cx="10515600" cy="4893763"/>
          </a:xfrm>
        </p:spPr>
        <p:txBody>
          <a:bodyPr>
            <a:normAutofit lnSpcReduction="10000"/>
          </a:bodyPr>
          <a:lstStyle/>
          <a:p>
            <a:pPr marL="0" indent="0">
              <a:buNone/>
            </a:pPr>
            <a:r>
              <a:rPr lang="da-DK" sz="1800" dirty="0">
                <a:effectLst/>
                <a:latin typeface="Aptos" panose="020B0004020202020204" pitchFamily="34" charset="0"/>
              </a:rPr>
              <a:t>Motivation handler om viljen til at flytte sig – eksempelvis ved at lære noget nyt – og derved udvide sin horisont. Men der er forskel på, hvor motivationen kommer fra</a:t>
            </a:r>
            <a:r>
              <a:rPr lang="da-DK" sz="1800" dirty="0">
                <a:latin typeface="Aptos" panose="020B0004020202020204" pitchFamily="34" charset="0"/>
              </a:rPr>
              <a:t>:</a:t>
            </a:r>
            <a:endParaRPr lang="da-DK" sz="1800" dirty="0">
              <a:effectLst/>
              <a:latin typeface="Aptos" panose="020B0004020202020204" pitchFamily="34" charset="0"/>
            </a:endParaRPr>
          </a:p>
          <a:p>
            <a:pPr marL="0" indent="0">
              <a:buNone/>
            </a:pPr>
            <a:endParaRPr lang="da-DK" sz="1800" dirty="0">
              <a:effectLst/>
              <a:latin typeface="Aptos" panose="020B0004020202020204" pitchFamily="34" charset="0"/>
            </a:endParaRPr>
          </a:p>
          <a:p>
            <a:pPr marL="0" indent="0">
              <a:buNone/>
            </a:pPr>
            <a:r>
              <a:rPr lang="da-DK" sz="1800" dirty="0">
                <a:effectLst/>
                <a:latin typeface="Aptos" panose="020B0004020202020204" pitchFamily="34" charset="0"/>
              </a:rPr>
              <a:t>En </a:t>
            </a:r>
            <a:r>
              <a:rPr lang="da-DK" sz="1800" b="1" dirty="0">
                <a:effectLst/>
                <a:latin typeface="Aptos" panose="020B0004020202020204" pitchFamily="34" charset="0"/>
              </a:rPr>
              <a:t>indre motivation</a:t>
            </a:r>
            <a:r>
              <a:rPr lang="da-DK" sz="1800" dirty="0">
                <a:effectLst/>
                <a:latin typeface="Aptos" panose="020B0004020202020204" pitchFamily="34" charset="0"/>
              </a:rPr>
              <a:t> er drevet af lysten eller viljen til at flytte sig uden et fokus på nogen ydre faktorer – den er simpelthen drevet af interessen eller glæden ved at foretage sig en bestemt handling.</a:t>
            </a:r>
          </a:p>
          <a:p>
            <a:pPr marL="0" indent="0">
              <a:buNone/>
            </a:pPr>
            <a:endParaRPr lang="da-DK" sz="1800" dirty="0">
              <a:effectLst/>
              <a:latin typeface="Aptos" panose="020B0004020202020204" pitchFamily="34" charset="0"/>
            </a:endParaRPr>
          </a:p>
          <a:p>
            <a:pPr marL="0" indent="0">
              <a:buNone/>
            </a:pPr>
            <a:r>
              <a:rPr lang="da-DK" sz="1800" dirty="0">
                <a:effectLst/>
                <a:latin typeface="Aptos" panose="020B0004020202020204" pitchFamily="34" charset="0"/>
              </a:rPr>
              <a:t>Lige modsat er den</a:t>
            </a:r>
            <a:r>
              <a:rPr lang="da-DK" sz="1800" b="1" dirty="0">
                <a:effectLst/>
                <a:latin typeface="Aptos" panose="020B0004020202020204" pitchFamily="34" charset="0"/>
              </a:rPr>
              <a:t> ydre motivation</a:t>
            </a:r>
            <a:r>
              <a:rPr lang="da-DK" sz="1800" dirty="0">
                <a:effectLst/>
                <a:latin typeface="Aptos" panose="020B0004020202020204" pitchFamily="34" charset="0"/>
              </a:rPr>
              <a:t> netop en betinget motivation, hvilket vil sige, at man forventer en ydre forandring i forbindelse med denne type motivation. Inden for skoleverden kunne det være en høj karakter i et fag, man har kæmpet med.</a:t>
            </a:r>
            <a:r>
              <a:rPr lang="da-DK" sz="1800" dirty="0">
                <a:latin typeface="Aptos" panose="020B0004020202020204" pitchFamily="34" charset="0"/>
              </a:rPr>
              <a:t> Ofte vil der ligge en blanding af indre og ydre motivation bag vores handlinger. Og begge former for motivation spiller en vigtig rolle, når det handler om læring. De kan begge få mennesker til at gøre noget (yde en indsats).</a:t>
            </a:r>
          </a:p>
          <a:p>
            <a:endParaRPr lang="da-DK" sz="1800" dirty="0">
              <a:latin typeface="Aptos" panose="020B0004020202020204" pitchFamily="34" charset="0"/>
            </a:endParaRPr>
          </a:p>
          <a:p>
            <a:pPr marL="0" indent="0">
              <a:buNone/>
            </a:pPr>
            <a:r>
              <a:rPr lang="da-DK" sz="1800" dirty="0">
                <a:latin typeface="Aptos" panose="020B0004020202020204" pitchFamily="34" charset="0"/>
              </a:rPr>
              <a:t>Det at være motiveret i sig selv kan gavne læring. Det gælder fx nysgerrighed, når man er drevet af nysgerrighed, husker man bedre det, man har lært/læst </a:t>
            </a:r>
          </a:p>
          <a:p>
            <a:pPr marL="0" indent="0">
              <a:buNone/>
            </a:pPr>
            <a:endParaRPr lang="da-DK" sz="1800" dirty="0">
              <a:effectLst/>
            </a:endParaRPr>
          </a:p>
          <a:p>
            <a:pPr marL="0" indent="0">
              <a:buNone/>
            </a:pPr>
            <a:r>
              <a:rPr lang="da-DK" sz="1800" dirty="0">
                <a:effectLst/>
                <a:latin typeface="Aptos" panose="020B0004020202020204" pitchFamily="34" charset="0"/>
              </a:rPr>
              <a:t>Hvad kan motivere jer til at gøre noget? </a:t>
            </a:r>
          </a:p>
          <a:p>
            <a:pPr marL="0" indent="0">
              <a:buNone/>
            </a:pPr>
            <a:endParaRPr lang="da-DK" sz="1800" dirty="0">
              <a:effectLst/>
            </a:endParaRPr>
          </a:p>
          <a:p>
            <a:endParaRPr lang="da-DK" sz="2000" dirty="0"/>
          </a:p>
          <a:p>
            <a:pPr marL="0" indent="0">
              <a:buNone/>
            </a:pPr>
            <a:endParaRPr lang="da-DK" sz="2000" dirty="0"/>
          </a:p>
        </p:txBody>
      </p:sp>
      <p:pic>
        <p:nvPicPr>
          <p:cNvPr id="4" name="Billede 3" descr="Et billede, der indeholder træ, bord&#10;&#10;Automatisk genereret beskrivelse">
            <a:extLst>
              <a:ext uri="{FF2B5EF4-FFF2-40B4-BE49-F238E27FC236}">
                <a16:creationId xmlns:a16="http://schemas.microsoft.com/office/drawing/2014/main" id="{98884B04-F51C-40D3-AF14-E1204DC2D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3919" y="386397"/>
            <a:ext cx="1843493" cy="1100658"/>
          </a:xfrm>
          <a:prstGeom prst="rect">
            <a:avLst/>
          </a:prstGeom>
        </p:spPr>
      </p:pic>
    </p:spTree>
    <p:extLst>
      <p:ext uri="{BB962C8B-B14F-4D97-AF65-F5344CB8AC3E}">
        <p14:creationId xmlns:p14="http://schemas.microsoft.com/office/powerpoint/2010/main" val="3878422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1F2CD876-485D-3EE9-D49E-CE67702BE774}"/>
              </a:ext>
            </a:extLst>
          </p:cNvPr>
          <p:cNvSpPr txBox="1"/>
          <p:nvPr/>
        </p:nvSpPr>
        <p:spPr>
          <a:xfrm>
            <a:off x="856248" y="1985908"/>
            <a:ext cx="5525891" cy="2585323"/>
          </a:xfrm>
          <a:prstGeom prst="rect">
            <a:avLst/>
          </a:prstGeom>
          <a:solidFill>
            <a:schemeClr val="bg1"/>
          </a:solidFill>
          <a:ln w="9525">
            <a:solidFill>
              <a:schemeClr val="tx1"/>
            </a:solidFill>
          </a:ln>
        </p:spPr>
        <p:txBody>
          <a:bodyPr wrap="square">
            <a:spAutoFit/>
          </a:bodyPr>
          <a:lstStyle/>
          <a:p>
            <a:r>
              <a:rPr lang="da-DK" dirty="0">
                <a:latin typeface="Aptos" panose="020B0004020202020204" pitchFamily="34" charset="0"/>
              </a:rPr>
              <a:t>To eksempler på gulerod og pisk fra den amerikanske tv-serie Big Bang </a:t>
            </a:r>
            <a:r>
              <a:rPr lang="da-DK" dirty="0" err="1">
                <a:latin typeface="Aptos" panose="020B0004020202020204" pitchFamily="34" charset="0"/>
              </a:rPr>
              <a:t>Theory</a:t>
            </a:r>
            <a:r>
              <a:rPr lang="da-DK" dirty="0">
                <a:latin typeface="Aptos" panose="020B0004020202020204" pitchFamily="34" charset="0"/>
              </a:rPr>
              <a:t> – engelsk tale</a:t>
            </a:r>
          </a:p>
          <a:p>
            <a:endParaRPr lang="da-DK" dirty="0">
              <a:latin typeface="Aptos" panose="020B0004020202020204" pitchFamily="34" charset="0"/>
            </a:endParaRPr>
          </a:p>
          <a:p>
            <a:r>
              <a:rPr lang="da-DK" dirty="0">
                <a:latin typeface="Aptos" panose="020B0004020202020204" pitchFamily="34" charset="0"/>
              </a:rPr>
              <a:t>”Gulerod”: </a:t>
            </a:r>
            <a:r>
              <a:rPr lang="da-DK" dirty="0">
                <a:latin typeface="Aptos" panose="020B0004020202020204" pitchFamily="34" charset="0"/>
                <a:hlinkClick r:id="rId2"/>
              </a:rPr>
              <a:t>https://www.youtube.com/watch/JA96Fba-WHk</a:t>
            </a:r>
            <a:endParaRPr lang="da-DK" dirty="0">
              <a:latin typeface="Aptos" panose="020B0004020202020204" pitchFamily="34" charset="0"/>
            </a:endParaRPr>
          </a:p>
          <a:p>
            <a:endParaRPr lang="da-DK" dirty="0">
              <a:latin typeface="Aptos" panose="020B0004020202020204" pitchFamily="34" charset="0"/>
            </a:endParaRPr>
          </a:p>
          <a:p>
            <a:r>
              <a:rPr lang="da-DK" dirty="0">
                <a:latin typeface="Aptos" panose="020B0004020202020204" pitchFamily="34" charset="0"/>
              </a:rPr>
              <a:t>”Pisk”: </a:t>
            </a:r>
            <a:r>
              <a:rPr lang="da-DK" dirty="0">
                <a:latin typeface="Aptos" panose="020B0004020202020204" pitchFamily="34" charset="0"/>
                <a:hlinkClick r:id="rId3"/>
              </a:rPr>
              <a:t>https://www.classhook.com/resources/29-the-big-bang-theory-negative-reinforcement-vs-positive-punishment</a:t>
            </a:r>
            <a:endParaRPr lang="da-DK" dirty="0">
              <a:latin typeface="Aptos" panose="020B0004020202020204" pitchFamily="34" charset="0"/>
            </a:endParaRPr>
          </a:p>
        </p:txBody>
      </p:sp>
      <p:pic>
        <p:nvPicPr>
          <p:cNvPr id="1026" name="Picture 2" descr="Was The Big Bang Theory Right About Rewards? | Extu">
            <a:extLst>
              <a:ext uri="{FF2B5EF4-FFF2-40B4-BE49-F238E27FC236}">
                <a16:creationId xmlns:a16="http://schemas.microsoft.com/office/drawing/2014/main" id="{35623F9D-378E-1F57-F99A-B063A1EC8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6976" y="1522789"/>
            <a:ext cx="4198776" cy="19062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is scene didn't make any sense! : r/bigbangtheory">
            <a:extLst>
              <a:ext uri="{FF2B5EF4-FFF2-40B4-BE49-F238E27FC236}">
                <a16:creationId xmlns:a16="http://schemas.microsoft.com/office/drawing/2014/main" id="{09C0815B-20E6-0B38-A3B0-EE3A3B47A9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6976" y="3808789"/>
            <a:ext cx="4198776" cy="1906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121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E08808-6F17-E9E6-984C-C2A9F813C31F}"/>
              </a:ext>
            </a:extLst>
          </p:cNvPr>
          <p:cNvSpPr>
            <a:spLocks noGrp="1"/>
          </p:cNvSpPr>
          <p:nvPr>
            <p:ph type="title"/>
          </p:nvPr>
        </p:nvSpPr>
        <p:spPr/>
        <p:txBody>
          <a:bodyPr>
            <a:normAutofit/>
          </a:bodyPr>
          <a:lstStyle/>
          <a:p>
            <a:r>
              <a:rPr lang="da-DK" sz="2800" b="1" dirty="0">
                <a:latin typeface="Aptos" panose="020B0004020202020204" pitchFamily="34" charset="0"/>
              </a:rPr>
              <a:t>Selvbestemmelsesteorien </a:t>
            </a:r>
          </a:p>
        </p:txBody>
      </p:sp>
      <p:sp>
        <p:nvSpPr>
          <p:cNvPr id="3" name="Pladsholder til indhold 2">
            <a:extLst>
              <a:ext uri="{FF2B5EF4-FFF2-40B4-BE49-F238E27FC236}">
                <a16:creationId xmlns:a16="http://schemas.microsoft.com/office/drawing/2014/main" id="{6F32A263-26AD-AE67-C560-FA99E45A391B}"/>
              </a:ext>
            </a:extLst>
          </p:cNvPr>
          <p:cNvSpPr>
            <a:spLocks noGrp="1"/>
          </p:cNvSpPr>
          <p:nvPr>
            <p:ph idx="1"/>
          </p:nvPr>
        </p:nvSpPr>
        <p:spPr>
          <a:xfrm>
            <a:off x="838200" y="1825625"/>
            <a:ext cx="7021945" cy="4351338"/>
          </a:xfrm>
        </p:spPr>
        <p:txBody>
          <a:bodyPr>
            <a:noAutofit/>
          </a:bodyPr>
          <a:lstStyle/>
          <a:p>
            <a:pPr marL="0" indent="0">
              <a:buNone/>
            </a:pPr>
            <a:r>
              <a:rPr lang="da-DK" sz="1800" dirty="0">
                <a:latin typeface="Aptos" panose="020B0004020202020204" pitchFamily="34" charset="0"/>
              </a:rPr>
              <a:t>Psykologerne Richard Ryan og Edward </a:t>
            </a:r>
            <a:r>
              <a:rPr lang="da-DK" sz="1800" dirty="0" err="1">
                <a:latin typeface="Aptos" panose="020B0004020202020204" pitchFamily="34" charset="0"/>
              </a:rPr>
              <a:t>Deci</a:t>
            </a:r>
            <a:r>
              <a:rPr lang="da-DK" sz="1800" dirty="0">
                <a:latin typeface="Aptos" panose="020B0004020202020204" pitchFamily="34" charset="0"/>
              </a:rPr>
              <a:t> = selvbestemmelsesteorien (teori om motivation) </a:t>
            </a:r>
          </a:p>
          <a:p>
            <a:pPr marL="0" indent="0">
              <a:buNone/>
            </a:pPr>
            <a:r>
              <a:rPr lang="da-DK" sz="1800" dirty="0">
                <a:latin typeface="Aptos" panose="020B0004020202020204" pitchFamily="34" charset="0"/>
              </a:rPr>
              <a:t> </a:t>
            </a:r>
          </a:p>
          <a:p>
            <a:pPr marL="0" indent="0">
              <a:buNone/>
            </a:pPr>
            <a:r>
              <a:rPr lang="da-DK" sz="1800" dirty="0">
                <a:latin typeface="Aptos" panose="020B0004020202020204" pitchFamily="34" charset="0"/>
              </a:rPr>
              <a:t>Der er et stort potentiale i at fremme motivationen i skolen. Når man handler på baggrund af sine naturlige interesser, er det forbundet med en stor grad af initiativ og vedholdenhed og en høj kvalitet af læring </a:t>
            </a:r>
          </a:p>
          <a:p>
            <a:endParaRPr lang="da-DK" sz="1800" dirty="0">
              <a:latin typeface="Aptos" panose="020B0004020202020204" pitchFamily="34" charset="0"/>
            </a:endParaRPr>
          </a:p>
          <a:p>
            <a:pPr marL="0" indent="0">
              <a:buNone/>
            </a:pPr>
            <a:r>
              <a:rPr lang="da-DK" sz="1800" dirty="0">
                <a:latin typeface="Aptos" panose="020B0004020202020204" pitchFamily="34" charset="0"/>
              </a:rPr>
              <a:t>Tre grundlæggende psykologiske behov spiller en afgørende rolle i at holde den indre motivation i kog:</a:t>
            </a:r>
          </a:p>
          <a:p>
            <a:pPr marL="0" indent="0">
              <a:buNone/>
            </a:pPr>
            <a:r>
              <a:rPr lang="da-DK" sz="1800" dirty="0">
                <a:effectLst/>
                <a:latin typeface="Aptos" panose="020B0004020202020204" pitchFamily="34" charset="0"/>
              </a:rPr>
              <a:t>1. Oplevelsen af at være kompetent</a:t>
            </a:r>
          </a:p>
          <a:p>
            <a:pPr marL="0" indent="0">
              <a:buNone/>
            </a:pPr>
            <a:r>
              <a:rPr lang="da-DK" sz="1800" dirty="0">
                <a:effectLst/>
                <a:latin typeface="Aptos" panose="020B0004020202020204" pitchFamily="34" charset="0"/>
              </a:rPr>
              <a:t>2. Oplevelsen af gode relationer</a:t>
            </a:r>
          </a:p>
          <a:p>
            <a:pPr marL="0" indent="0">
              <a:buNone/>
            </a:pPr>
            <a:r>
              <a:rPr lang="da-DK" sz="1800" dirty="0">
                <a:effectLst/>
                <a:latin typeface="Aptos" panose="020B0004020202020204" pitchFamily="34" charset="0"/>
              </a:rPr>
              <a:t>3. Oplevelsen af medbestemmelse, autonomi og indflydelse</a:t>
            </a:r>
          </a:p>
          <a:p>
            <a:pPr marL="0" indent="0">
              <a:buNone/>
            </a:pPr>
            <a:endParaRPr lang="da-DK" sz="1800" dirty="0"/>
          </a:p>
        </p:txBody>
      </p:sp>
      <p:pic>
        <p:nvPicPr>
          <p:cNvPr id="8" name="Billede 7">
            <a:extLst>
              <a:ext uri="{FF2B5EF4-FFF2-40B4-BE49-F238E27FC236}">
                <a16:creationId xmlns:a16="http://schemas.microsoft.com/office/drawing/2014/main" id="{941E16CC-0723-3DCF-4B6E-34E31E223FE3}"/>
              </a:ext>
            </a:extLst>
          </p:cNvPr>
          <p:cNvPicPr>
            <a:picLocks noChangeAspect="1"/>
          </p:cNvPicPr>
          <p:nvPr/>
        </p:nvPicPr>
        <p:blipFill>
          <a:blip r:embed="rId2"/>
          <a:srcRect l="36212" t="29899" r="35076" b="20404"/>
          <a:stretch/>
        </p:blipFill>
        <p:spPr>
          <a:xfrm>
            <a:off x="8208530" y="593075"/>
            <a:ext cx="3500582" cy="3408219"/>
          </a:xfrm>
          <a:prstGeom prst="rect">
            <a:avLst/>
          </a:prstGeom>
        </p:spPr>
      </p:pic>
      <p:pic>
        <p:nvPicPr>
          <p:cNvPr id="4" name="Billede 3">
            <a:extLst>
              <a:ext uri="{FF2B5EF4-FFF2-40B4-BE49-F238E27FC236}">
                <a16:creationId xmlns:a16="http://schemas.microsoft.com/office/drawing/2014/main" id="{BD895D72-BB27-FB8F-991F-BFE65872A7A7}"/>
              </a:ext>
            </a:extLst>
          </p:cNvPr>
          <p:cNvPicPr>
            <a:picLocks noChangeAspect="1"/>
          </p:cNvPicPr>
          <p:nvPr/>
        </p:nvPicPr>
        <p:blipFill>
          <a:blip r:embed="rId3"/>
          <a:srcRect l="32514" t="50731" r="32480" b="9931"/>
          <a:stretch/>
        </p:blipFill>
        <p:spPr>
          <a:xfrm>
            <a:off x="8165813" y="4391715"/>
            <a:ext cx="3543299" cy="2266259"/>
          </a:xfrm>
          <a:prstGeom prst="rect">
            <a:avLst/>
          </a:prstGeom>
        </p:spPr>
      </p:pic>
      <p:pic>
        <p:nvPicPr>
          <p:cNvPr id="5" name="Billede 4">
            <a:extLst>
              <a:ext uri="{FF2B5EF4-FFF2-40B4-BE49-F238E27FC236}">
                <a16:creationId xmlns:a16="http://schemas.microsoft.com/office/drawing/2014/main" id="{37CDA361-874E-52FB-5961-6B39CB894BD0}"/>
              </a:ext>
            </a:extLst>
          </p:cNvPr>
          <p:cNvPicPr>
            <a:picLocks noChangeAspect="1"/>
          </p:cNvPicPr>
          <p:nvPr/>
        </p:nvPicPr>
        <p:blipFill>
          <a:blip r:embed="rId2"/>
          <a:srcRect l="36212" t="29899" r="35076" b="20404"/>
          <a:stretch/>
        </p:blipFill>
        <p:spPr>
          <a:xfrm>
            <a:off x="838200" y="681037"/>
            <a:ext cx="6108412" cy="5947241"/>
          </a:xfrm>
          <a:prstGeom prst="rect">
            <a:avLst/>
          </a:prstGeom>
        </p:spPr>
      </p:pic>
      <p:pic>
        <p:nvPicPr>
          <p:cNvPr id="6" name="Billede 5">
            <a:extLst>
              <a:ext uri="{FF2B5EF4-FFF2-40B4-BE49-F238E27FC236}">
                <a16:creationId xmlns:a16="http://schemas.microsoft.com/office/drawing/2014/main" id="{021A9ADD-ACFF-AE13-30FE-D0BF1EE011B3}"/>
              </a:ext>
            </a:extLst>
          </p:cNvPr>
          <p:cNvPicPr>
            <a:picLocks noChangeAspect="1"/>
          </p:cNvPicPr>
          <p:nvPr/>
        </p:nvPicPr>
        <p:blipFill>
          <a:blip r:embed="rId3"/>
          <a:srcRect l="32514" t="50731" r="32480" b="9931"/>
          <a:stretch/>
        </p:blipFill>
        <p:spPr>
          <a:xfrm>
            <a:off x="172659" y="906694"/>
            <a:ext cx="8592887" cy="5495926"/>
          </a:xfrm>
          <a:prstGeom prst="rect">
            <a:avLst/>
          </a:prstGeom>
        </p:spPr>
      </p:pic>
    </p:spTree>
    <p:extLst>
      <p:ext uri="{BB962C8B-B14F-4D97-AF65-F5344CB8AC3E}">
        <p14:creationId xmlns:p14="http://schemas.microsoft.com/office/powerpoint/2010/main" val="286110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A63ACC-DD73-4103-BCD5-DF51421956F1}"/>
              </a:ext>
            </a:extLst>
          </p:cNvPr>
          <p:cNvSpPr>
            <a:spLocks noGrp="1"/>
          </p:cNvSpPr>
          <p:nvPr>
            <p:ph type="title"/>
          </p:nvPr>
        </p:nvSpPr>
        <p:spPr>
          <a:xfrm>
            <a:off x="771525" y="304799"/>
            <a:ext cx="10515600" cy="1325563"/>
          </a:xfrm>
        </p:spPr>
        <p:txBody>
          <a:bodyPr>
            <a:normAutofit/>
          </a:bodyPr>
          <a:lstStyle/>
          <a:p>
            <a:r>
              <a:rPr lang="da-DK" sz="2800" b="1" dirty="0">
                <a:latin typeface="Aptos" panose="020B0004020202020204" pitchFamily="34" charset="0"/>
              </a:rPr>
              <a:t>Følgende faktorer højner motivationen </a:t>
            </a:r>
            <a:endParaRPr lang="da-DK" sz="2800" dirty="0">
              <a:latin typeface="Aptos" panose="020B0004020202020204" pitchFamily="34" charset="0"/>
            </a:endParaRPr>
          </a:p>
        </p:txBody>
      </p:sp>
      <p:sp>
        <p:nvSpPr>
          <p:cNvPr id="3" name="Pladsholder til indhold 2">
            <a:extLst>
              <a:ext uri="{FF2B5EF4-FFF2-40B4-BE49-F238E27FC236}">
                <a16:creationId xmlns:a16="http://schemas.microsoft.com/office/drawing/2014/main" id="{73087261-3A3B-4AC7-A654-44B107833DF3}"/>
              </a:ext>
            </a:extLst>
          </p:cNvPr>
          <p:cNvSpPr>
            <a:spLocks noGrp="1"/>
          </p:cNvSpPr>
          <p:nvPr>
            <p:ph idx="1"/>
          </p:nvPr>
        </p:nvSpPr>
        <p:spPr>
          <a:xfrm>
            <a:off x="771525" y="1607415"/>
            <a:ext cx="6562725" cy="5065424"/>
          </a:xfrm>
        </p:spPr>
        <p:txBody>
          <a:bodyPr>
            <a:noAutofit/>
          </a:bodyPr>
          <a:lstStyle/>
          <a:p>
            <a:pPr marL="0" indent="0">
              <a:buNone/>
            </a:pPr>
            <a:r>
              <a:rPr lang="da-DK" sz="1800" dirty="0">
                <a:effectLst/>
                <a:latin typeface="Aptos" panose="020B0004020202020204" pitchFamily="34" charset="0"/>
              </a:rPr>
              <a:t>1 og 2. Når eleverne oplever at være kompetente og indgå i et læringsmiljø, der bygger på gode og trygge relationer, så bliver de del af en mestringskultur, hvor fokus ligger på den enkelte opgave eller projekt. </a:t>
            </a:r>
          </a:p>
          <a:p>
            <a:pPr marL="0" indent="0">
              <a:buNone/>
            </a:pPr>
            <a:r>
              <a:rPr lang="da-DK" sz="1800" dirty="0">
                <a:effectLst/>
                <a:latin typeface="Aptos" panose="020B0004020202020204" pitchFamily="34" charset="0"/>
              </a:rPr>
              <a:t>Denne tilgang til læring står i skarp kontrast til en læring præget af </a:t>
            </a:r>
            <a:r>
              <a:rPr lang="da-DK" sz="1800" dirty="0">
                <a:latin typeface="Aptos" panose="020B0004020202020204" pitchFamily="34" charset="0"/>
              </a:rPr>
              <a:t>præstationskulturen</a:t>
            </a:r>
            <a:r>
              <a:rPr lang="da-DK" sz="1800" dirty="0">
                <a:effectLst/>
                <a:latin typeface="Aptos" panose="020B0004020202020204" pitchFamily="34" charset="0"/>
              </a:rPr>
              <a:t>, hvor fokus i højere grad ligger på den foreliggende eksamen i slutningen af året, eller den gode karakter, som altså begge dele knytter sig til den ydre motivation hos eleverne.</a:t>
            </a:r>
          </a:p>
          <a:p>
            <a:pPr marL="0" indent="0">
              <a:buNone/>
            </a:pPr>
            <a:endParaRPr lang="da-DK" sz="1800" dirty="0">
              <a:latin typeface="Aptos" panose="020B0004020202020204" pitchFamily="34" charset="0"/>
            </a:endParaRPr>
          </a:p>
          <a:p>
            <a:pPr marL="0" indent="0">
              <a:buNone/>
            </a:pPr>
            <a:r>
              <a:rPr lang="da-DK" sz="1800" dirty="0">
                <a:effectLst/>
                <a:latin typeface="Aptos" panose="020B0004020202020204" pitchFamily="34" charset="0"/>
              </a:rPr>
              <a:t>3. Det sidste punkt, der handler om elevernes medbestemmelse, kan aktiveres ved at skrue op for elevstyringen og ned for lærerstyringen. </a:t>
            </a:r>
          </a:p>
          <a:p>
            <a:pPr marL="0" indent="0">
              <a:buNone/>
            </a:pPr>
            <a:r>
              <a:rPr lang="da-DK" sz="1800" dirty="0">
                <a:effectLst/>
                <a:latin typeface="Aptos" panose="020B0004020202020204" pitchFamily="34" charset="0"/>
              </a:rPr>
              <a:t>Når eleverne er med i beslutningsprocessen og får indblik i og indflydelse på læringsmål og vejen derhen, så oplever de ejerskab over processen, og det kan være med til at skabe en indre motivation.</a:t>
            </a:r>
          </a:p>
          <a:p>
            <a:pPr marL="0" indent="0">
              <a:buNone/>
            </a:pPr>
            <a:endParaRPr lang="da-DK" sz="1800" dirty="0">
              <a:latin typeface="Aptos" panose="020B0004020202020204" pitchFamily="34" charset="0"/>
            </a:endParaRPr>
          </a:p>
          <a:p>
            <a:pPr marL="0" indent="0">
              <a:buNone/>
            </a:pPr>
            <a:endParaRPr lang="da-DK" sz="1800" dirty="0">
              <a:effectLst/>
              <a:latin typeface="Aptos" panose="020B0004020202020204" pitchFamily="34" charset="0"/>
            </a:endParaRPr>
          </a:p>
          <a:p>
            <a:pPr marL="0" indent="0">
              <a:buNone/>
            </a:pPr>
            <a:endParaRPr lang="da-DK" sz="2000" dirty="0"/>
          </a:p>
          <a:p>
            <a:pPr marL="0" indent="0">
              <a:buNone/>
            </a:pPr>
            <a:endParaRPr lang="da-DK" sz="2000" dirty="0"/>
          </a:p>
          <a:p>
            <a:pPr marL="0" indent="0">
              <a:buNone/>
            </a:pPr>
            <a:endParaRPr lang="da-DK" sz="2000" dirty="0"/>
          </a:p>
        </p:txBody>
      </p:sp>
      <p:pic>
        <p:nvPicPr>
          <p:cNvPr id="1026" name="Picture 2" descr="ImageShack - Best place for all of your image hosting and image sharing  needs">
            <a:extLst>
              <a:ext uri="{FF2B5EF4-FFF2-40B4-BE49-F238E27FC236}">
                <a16:creationId xmlns:a16="http://schemas.microsoft.com/office/drawing/2014/main" id="{B24F9DAE-42C7-1546-B4E3-33AE356B00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0500" y="1607415"/>
            <a:ext cx="3743325" cy="5022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262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92F12A-FA6E-4561-A95C-FB8C3C1202B4}"/>
              </a:ext>
            </a:extLst>
          </p:cNvPr>
          <p:cNvSpPr>
            <a:spLocks noGrp="1"/>
          </p:cNvSpPr>
          <p:nvPr>
            <p:ph type="title"/>
          </p:nvPr>
        </p:nvSpPr>
        <p:spPr/>
        <p:txBody>
          <a:bodyPr>
            <a:normAutofit/>
          </a:bodyPr>
          <a:lstStyle/>
          <a:p>
            <a:r>
              <a:rPr lang="da-DK" sz="2800" b="1" dirty="0">
                <a:latin typeface="Aptos" panose="020B0004020202020204" pitchFamily="34" charset="0"/>
              </a:rPr>
              <a:t>Følgende faktorer højner motivationen</a:t>
            </a:r>
          </a:p>
        </p:txBody>
      </p:sp>
      <p:sp>
        <p:nvSpPr>
          <p:cNvPr id="3" name="Pladsholder til indhold 2">
            <a:extLst>
              <a:ext uri="{FF2B5EF4-FFF2-40B4-BE49-F238E27FC236}">
                <a16:creationId xmlns:a16="http://schemas.microsoft.com/office/drawing/2014/main" id="{EEB9C41B-7579-49C0-B873-89123213F8BD}"/>
              </a:ext>
            </a:extLst>
          </p:cNvPr>
          <p:cNvSpPr>
            <a:spLocks noGrp="1"/>
          </p:cNvSpPr>
          <p:nvPr>
            <p:ph idx="1"/>
          </p:nvPr>
        </p:nvSpPr>
        <p:spPr>
          <a:xfrm>
            <a:off x="838200" y="1825624"/>
            <a:ext cx="10515600" cy="4899025"/>
          </a:xfrm>
        </p:spPr>
        <p:txBody>
          <a:bodyPr>
            <a:normAutofit/>
          </a:bodyPr>
          <a:lstStyle/>
          <a:p>
            <a:pPr marL="0" indent="0">
              <a:buNone/>
            </a:pPr>
            <a:r>
              <a:rPr lang="da-DK" sz="1800" dirty="0">
                <a:effectLst/>
                <a:latin typeface="Aptos" panose="020B0004020202020204" pitchFamily="34" charset="0"/>
              </a:rPr>
              <a:t>Det er klart, at mange lærere stiler efter at skabe en indre motivation hos deres elever; idealet om den interesserede elev, der simpelthen er nysgerrig efter at lære. </a:t>
            </a:r>
          </a:p>
          <a:p>
            <a:pPr marL="0" indent="0">
              <a:buNone/>
            </a:pPr>
            <a:endParaRPr lang="da-DK" sz="1800" dirty="0">
              <a:effectLst/>
              <a:latin typeface="Aptos" panose="020B0004020202020204" pitchFamily="34" charset="0"/>
            </a:endParaRPr>
          </a:p>
          <a:p>
            <a:pPr marL="0" indent="0">
              <a:buNone/>
            </a:pPr>
            <a:r>
              <a:rPr lang="da-DK" sz="1800" dirty="0">
                <a:effectLst/>
                <a:latin typeface="Aptos" panose="020B0004020202020204" pitchFamily="34" charset="0"/>
              </a:rPr>
              <a:t>Vi kommer dog nok ikke helt uden om, at motivationen hos eleverne vil være en kombination af de to former. </a:t>
            </a:r>
          </a:p>
          <a:p>
            <a:pPr marL="0" indent="0">
              <a:buNone/>
            </a:pPr>
            <a:endParaRPr lang="da-DK" sz="1800" dirty="0">
              <a:effectLst/>
              <a:latin typeface="Aptos" panose="020B0004020202020204" pitchFamily="34" charset="0"/>
            </a:endParaRPr>
          </a:p>
          <a:p>
            <a:pPr marL="0" indent="0">
              <a:buNone/>
            </a:pPr>
            <a:r>
              <a:rPr lang="da-DK" sz="1800" dirty="0">
                <a:effectLst/>
                <a:latin typeface="Aptos" panose="020B0004020202020204" pitchFamily="34" charset="0"/>
              </a:rPr>
              <a:t>Læreren kan dog gøre meget for at skabe et læringsmiljø, der stilladserer og styrker den indre motivation. Det er nemlig et faktum, at en elev, der vil forstå komplekst stof, også skal have en lyst til at forstå det, som ikke udelukkende kan fremmes af ydre motivationsfaktorer. </a:t>
            </a:r>
          </a:p>
          <a:p>
            <a:pPr marL="0" indent="0">
              <a:buNone/>
            </a:pPr>
            <a:endParaRPr lang="da-DK" sz="1800" dirty="0">
              <a:effectLst/>
              <a:latin typeface="Aptos" panose="020B0004020202020204" pitchFamily="34" charset="0"/>
            </a:endParaRPr>
          </a:p>
          <a:p>
            <a:endParaRPr lang="da-DK" sz="2200" dirty="0">
              <a:effectLst/>
            </a:endParaRPr>
          </a:p>
          <a:p>
            <a:endParaRPr lang="da-DK" sz="2200" dirty="0">
              <a:effectLst/>
            </a:endParaRPr>
          </a:p>
          <a:p>
            <a:endParaRPr lang="da-DK" sz="2200" dirty="0">
              <a:effectLst/>
            </a:endParaRPr>
          </a:p>
          <a:p>
            <a:endParaRPr lang="da-DK" dirty="0">
              <a:effectLst/>
            </a:endParaRPr>
          </a:p>
          <a:p>
            <a:endParaRPr lang="da-DK" dirty="0"/>
          </a:p>
        </p:txBody>
      </p:sp>
      <p:pic>
        <p:nvPicPr>
          <p:cNvPr id="4" name="Billede 3" descr="Et billede, der indeholder måler, meter&#10;&#10;Automatisk genereret beskrivelse">
            <a:extLst>
              <a:ext uri="{FF2B5EF4-FFF2-40B4-BE49-F238E27FC236}">
                <a16:creationId xmlns:a16="http://schemas.microsoft.com/office/drawing/2014/main" id="{6C630B9E-EDC4-44D4-0953-211FA734F4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9236" y="4717822"/>
            <a:ext cx="3373582" cy="1668908"/>
          </a:xfrm>
          <a:prstGeom prst="rect">
            <a:avLst/>
          </a:prstGeom>
        </p:spPr>
      </p:pic>
      <p:pic>
        <p:nvPicPr>
          <p:cNvPr id="5" name="Billede 4" descr="Et billede, der indeholder måler, meter&#10;&#10;Automatisk genereret beskrivelse">
            <a:extLst>
              <a:ext uri="{FF2B5EF4-FFF2-40B4-BE49-F238E27FC236}">
                <a16:creationId xmlns:a16="http://schemas.microsoft.com/office/drawing/2014/main" id="{65063964-B012-C051-85AD-879C1D5A9D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660" y="1690688"/>
            <a:ext cx="10260157" cy="4848800"/>
          </a:xfrm>
          <a:prstGeom prst="rect">
            <a:avLst/>
          </a:prstGeom>
        </p:spPr>
      </p:pic>
    </p:spTree>
    <p:extLst>
      <p:ext uri="{BB962C8B-B14F-4D97-AF65-F5344CB8AC3E}">
        <p14:creationId xmlns:p14="http://schemas.microsoft.com/office/powerpoint/2010/main" val="411832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1B867-5F7A-FEFD-1A6B-698B51BB69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0C32D55-1358-8A10-68BF-18E2C1694797}"/>
              </a:ext>
            </a:extLst>
          </p:cNvPr>
          <p:cNvSpPr>
            <a:spLocks noGrp="1"/>
          </p:cNvSpPr>
          <p:nvPr>
            <p:ph type="title"/>
          </p:nvPr>
        </p:nvSpPr>
        <p:spPr>
          <a:xfrm>
            <a:off x="619125" y="171907"/>
            <a:ext cx="10515600" cy="1325563"/>
          </a:xfrm>
        </p:spPr>
        <p:txBody>
          <a:bodyPr>
            <a:normAutofit/>
          </a:bodyPr>
          <a:lstStyle/>
          <a:p>
            <a:r>
              <a:rPr lang="da-DK" sz="2800" b="1" dirty="0">
                <a:latin typeface="Aptos" panose="020B0004020202020204" pitchFamily="34" charset="0"/>
              </a:rPr>
              <a:t>Derfor er det vigtigt at have motivation/være motiveret    </a:t>
            </a:r>
          </a:p>
        </p:txBody>
      </p:sp>
      <p:sp>
        <p:nvSpPr>
          <p:cNvPr id="3" name="Pladsholder til indhold 2">
            <a:extLst>
              <a:ext uri="{FF2B5EF4-FFF2-40B4-BE49-F238E27FC236}">
                <a16:creationId xmlns:a16="http://schemas.microsoft.com/office/drawing/2014/main" id="{65E1927F-EBA9-4770-557C-33DB18EB9DB7}"/>
              </a:ext>
            </a:extLst>
          </p:cNvPr>
          <p:cNvSpPr>
            <a:spLocks noGrp="1"/>
          </p:cNvSpPr>
          <p:nvPr>
            <p:ph idx="1"/>
          </p:nvPr>
        </p:nvSpPr>
        <p:spPr>
          <a:xfrm>
            <a:off x="619125" y="1344210"/>
            <a:ext cx="10515600" cy="5513790"/>
          </a:xfrm>
        </p:spPr>
        <p:txBody>
          <a:bodyPr>
            <a:normAutofit fontScale="55000" lnSpcReduction="20000"/>
          </a:bodyPr>
          <a:lstStyle/>
          <a:p>
            <a:pPr marL="0" indent="0">
              <a:buNone/>
            </a:pPr>
            <a:r>
              <a:rPr lang="da-DK" sz="3300" dirty="0">
                <a:effectLst/>
                <a:latin typeface="Aptos" panose="020B0004020202020204" pitchFamily="34" charset="0"/>
              </a:rPr>
              <a:t>En </a:t>
            </a:r>
            <a:r>
              <a:rPr lang="da-DK" sz="3300" b="1" dirty="0">
                <a:effectLst/>
                <a:latin typeface="Aptos" panose="020B0004020202020204" pitchFamily="34" charset="0"/>
              </a:rPr>
              <a:t>indre motivation</a:t>
            </a:r>
            <a:r>
              <a:rPr lang="da-DK" sz="3300" dirty="0">
                <a:effectLst/>
                <a:latin typeface="Aptos" panose="020B0004020202020204" pitchFamily="34" charset="0"/>
              </a:rPr>
              <a:t> er drevet af lysten eller viljen til at flytte sig uden et fokus på nogen ydre faktorer – den er simpelthen drevet af interessen eller glæden ved at foretage sig en bestemt handling. </a:t>
            </a:r>
          </a:p>
          <a:p>
            <a:pPr marL="0" indent="0">
              <a:buNone/>
            </a:pPr>
            <a:endParaRPr lang="da-DK" sz="3300" b="0" i="0" dirty="0">
              <a:solidFill>
                <a:srgbClr val="222222"/>
              </a:solidFill>
              <a:effectLst/>
              <a:latin typeface="Aptos" panose="020B0004020202020204" pitchFamily="34" charset="0"/>
            </a:endParaRPr>
          </a:p>
          <a:p>
            <a:pPr marL="0" indent="0">
              <a:buNone/>
            </a:pPr>
            <a:r>
              <a:rPr lang="da-DK" sz="3300" b="0" i="0" dirty="0">
                <a:solidFill>
                  <a:srgbClr val="222222"/>
                </a:solidFill>
                <a:effectLst/>
                <a:latin typeface="Aptos" panose="020B0004020202020204" pitchFamily="34" charset="0"/>
              </a:rPr>
              <a:t>Det er forskningsmæssigt bevist, at jo mere motivation, vi har, jo bedre er vi til at udføre et hvilket som helst job. Det lyder provokerende, for man kan spørge; kan jeg ikke være demotiveret og dygtig til at udføre mit job? Jo, i en periode. Men når du er motiveret, så er du i stand til at levere på et højt niveau over lang tid. Og det er i virkeligheden det, der er en af kerneopgaverne, ligegyldigt om man er gymnasieelev, underviser eller eliteidrætsmand.</a:t>
            </a:r>
            <a:br>
              <a:rPr lang="da-DK" sz="3300" dirty="0">
                <a:latin typeface="Aptos" panose="020B0004020202020204" pitchFamily="34" charset="0"/>
              </a:rPr>
            </a:br>
            <a:endParaRPr lang="da-DK" sz="3300" dirty="0">
              <a:effectLst/>
              <a:latin typeface="Aptos" panose="020B0004020202020204" pitchFamily="34" charset="0"/>
            </a:endParaRPr>
          </a:p>
          <a:p>
            <a:pPr marL="0" indent="0">
              <a:buNone/>
            </a:pPr>
            <a:r>
              <a:rPr lang="da-DK" sz="3300" b="0" i="0" dirty="0">
                <a:solidFill>
                  <a:srgbClr val="222222"/>
                </a:solidFill>
                <a:effectLst/>
                <a:latin typeface="Aptos" panose="020B0004020202020204" pitchFamily="34" charset="0"/>
              </a:rPr>
              <a:t>At forblive motiveret handler blandt andet om at have fokus på, hvad man vil opnå, i stedet for at fokusere på, hvad man vil undgå eller have overstået. For når vi arbejder for at undgå noget, så bliver det meget pligtbetonet, og motivation trives ikke med pligt.</a:t>
            </a:r>
            <a:br>
              <a:rPr lang="da-DK" sz="3300" b="0" i="0" dirty="0">
                <a:solidFill>
                  <a:srgbClr val="222222"/>
                </a:solidFill>
                <a:effectLst/>
                <a:latin typeface="Aptos" panose="020B0004020202020204" pitchFamily="34" charset="0"/>
              </a:rPr>
            </a:br>
            <a:r>
              <a:rPr lang="da-DK" sz="3300" b="0" i="0" dirty="0">
                <a:solidFill>
                  <a:srgbClr val="222222"/>
                </a:solidFill>
                <a:effectLst/>
                <a:latin typeface="Aptos" panose="020B0004020202020204" pitchFamily="34" charset="0"/>
              </a:rPr>
              <a:t>- Det har en kæmpe betydning at være motiveret, da det er en tilstand, som er knyttet til hjernens belønningssystem. Hjernen frigiver positive signalstoffer, særligt dopamin, når man er motiveret, og denne frigivelse er med til at skabe en større fornemmelse af at lykkes for den enkelte.</a:t>
            </a:r>
          </a:p>
          <a:p>
            <a:pPr marL="0" indent="0">
              <a:buNone/>
            </a:pPr>
            <a:endParaRPr lang="da-DK" sz="3300" b="0" i="0" dirty="0">
              <a:solidFill>
                <a:srgbClr val="222222"/>
              </a:solidFill>
              <a:effectLst/>
              <a:latin typeface="Aptos" panose="020B0004020202020204" pitchFamily="34" charset="0"/>
            </a:endParaRPr>
          </a:p>
          <a:p>
            <a:pPr marL="0" indent="0">
              <a:buNone/>
            </a:pPr>
            <a:r>
              <a:rPr lang="da-DK" sz="3300" b="0" i="0" dirty="0">
                <a:solidFill>
                  <a:srgbClr val="222222"/>
                </a:solidFill>
                <a:effectLst/>
                <a:latin typeface="Aptos" panose="020B0004020202020204" pitchFamily="34" charset="0"/>
              </a:rPr>
              <a:t>Det er motiverende at arbejde med noget, som man godt kan lide, og som man finder interessant – og når man finder noget mere interessant end andet, handler det ofte om, at vi – i det pågældende job – har anledning til at bruge vores personlige styrker </a:t>
            </a:r>
            <a:endParaRPr lang="da-DK" sz="3300" dirty="0">
              <a:latin typeface="Aptos" panose="020B0004020202020204" pitchFamily="34" charset="0"/>
              <a:hlinkClick r:id="rId2"/>
            </a:endParaRPr>
          </a:p>
          <a:p>
            <a:pPr>
              <a:buNone/>
            </a:pPr>
            <a:endParaRPr lang="da-DK" sz="3300" dirty="0">
              <a:latin typeface="Aptos" panose="020B0004020202020204" pitchFamily="34" charset="0"/>
              <a:hlinkClick r:id="rId2"/>
            </a:endParaRPr>
          </a:p>
          <a:p>
            <a:pPr>
              <a:buNone/>
            </a:pPr>
            <a:r>
              <a:rPr lang="da-DK" sz="3300" dirty="0">
                <a:latin typeface="Aptos" panose="020B0004020202020204" pitchFamily="34" charset="0"/>
                <a:hlinkClick r:id="rId2"/>
              </a:rPr>
              <a:t>Find din indre motivation ud fra dine største styrker</a:t>
            </a:r>
            <a:r>
              <a:rPr lang="da-DK" sz="3300" dirty="0">
                <a:latin typeface="Aptos" panose="020B0004020202020204" pitchFamily="34" charset="0"/>
              </a:rPr>
              <a:t> (gratis test – 10 min.) – se kasse </a:t>
            </a:r>
          </a:p>
          <a:p>
            <a:pPr>
              <a:buNone/>
            </a:pPr>
            <a:br>
              <a:rPr lang="da-DK" sz="1900" dirty="0">
                <a:latin typeface="Aptos" panose="020B0004020202020204" pitchFamily="34" charset="0"/>
              </a:rPr>
            </a:br>
            <a:endParaRPr lang="da-DK" sz="1900" dirty="0">
              <a:effectLst/>
              <a:latin typeface="Aptos" panose="020B0004020202020204" pitchFamily="34" charset="0"/>
            </a:endParaRPr>
          </a:p>
          <a:p>
            <a:endParaRPr lang="da-DK" sz="2000" dirty="0">
              <a:latin typeface="Aptos" panose="020B0004020202020204" pitchFamily="34" charset="0"/>
            </a:endParaRPr>
          </a:p>
          <a:p>
            <a:pPr marL="0" indent="0">
              <a:buNone/>
            </a:pPr>
            <a:endParaRPr lang="da-DK" sz="2000" dirty="0"/>
          </a:p>
        </p:txBody>
      </p:sp>
      <p:pic>
        <p:nvPicPr>
          <p:cNvPr id="6" name="Billede 5">
            <a:extLst>
              <a:ext uri="{FF2B5EF4-FFF2-40B4-BE49-F238E27FC236}">
                <a16:creationId xmlns:a16="http://schemas.microsoft.com/office/drawing/2014/main" id="{C5432871-1CAF-D53F-84D9-2668DED35A20}"/>
              </a:ext>
            </a:extLst>
          </p:cNvPr>
          <p:cNvPicPr>
            <a:picLocks noChangeAspect="1"/>
          </p:cNvPicPr>
          <p:nvPr/>
        </p:nvPicPr>
        <p:blipFill>
          <a:blip r:embed="rId3"/>
          <a:stretch>
            <a:fillRect/>
          </a:stretch>
        </p:blipFill>
        <p:spPr>
          <a:xfrm>
            <a:off x="709976" y="1344210"/>
            <a:ext cx="9878206" cy="5556491"/>
          </a:xfrm>
          <a:prstGeom prst="rect">
            <a:avLst/>
          </a:prstGeom>
        </p:spPr>
      </p:pic>
      <p:pic>
        <p:nvPicPr>
          <p:cNvPr id="8" name="Billede 7">
            <a:extLst>
              <a:ext uri="{FF2B5EF4-FFF2-40B4-BE49-F238E27FC236}">
                <a16:creationId xmlns:a16="http://schemas.microsoft.com/office/drawing/2014/main" id="{5593385B-17B9-AD13-9D4B-049D9408C885}"/>
              </a:ext>
            </a:extLst>
          </p:cNvPr>
          <p:cNvPicPr>
            <a:picLocks noChangeAspect="1"/>
          </p:cNvPicPr>
          <p:nvPr/>
        </p:nvPicPr>
        <p:blipFill>
          <a:blip r:embed="rId4"/>
          <a:stretch>
            <a:fillRect/>
          </a:stretch>
        </p:blipFill>
        <p:spPr>
          <a:xfrm>
            <a:off x="709976" y="1344210"/>
            <a:ext cx="9109755" cy="5124237"/>
          </a:xfrm>
          <a:prstGeom prst="rect">
            <a:avLst/>
          </a:prstGeom>
        </p:spPr>
      </p:pic>
      <p:pic>
        <p:nvPicPr>
          <p:cNvPr id="10" name="Billede 9">
            <a:extLst>
              <a:ext uri="{FF2B5EF4-FFF2-40B4-BE49-F238E27FC236}">
                <a16:creationId xmlns:a16="http://schemas.microsoft.com/office/drawing/2014/main" id="{A7FF2149-03E5-04C7-0D61-1D6FA38F8CE9}"/>
              </a:ext>
            </a:extLst>
          </p:cNvPr>
          <p:cNvPicPr>
            <a:picLocks noChangeAspect="1"/>
          </p:cNvPicPr>
          <p:nvPr/>
        </p:nvPicPr>
        <p:blipFill>
          <a:blip r:embed="rId5"/>
          <a:stretch>
            <a:fillRect/>
          </a:stretch>
        </p:blipFill>
        <p:spPr>
          <a:xfrm>
            <a:off x="709976" y="1344210"/>
            <a:ext cx="9109755" cy="5124237"/>
          </a:xfrm>
          <a:prstGeom prst="rect">
            <a:avLst/>
          </a:prstGeom>
        </p:spPr>
      </p:pic>
    </p:spTree>
    <p:extLst>
      <p:ext uri="{BB962C8B-B14F-4D97-AF65-F5344CB8AC3E}">
        <p14:creationId xmlns:p14="http://schemas.microsoft.com/office/powerpoint/2010/main" val="108975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C4ED50-7062-665B-ED30-53ED6607B715}"/>
              </a:ext>
            </a:extLst>
          </p:cNvPr>
          <p:cNvSpPr>
            <a:spLocks noGrp="1"/>
          </p:cNvSpPr>
          <p:nvPr>
            <p:ph type="title"/>
          </p:nvPr>
        </p:nvSpPr>
        <p:spPr/>
        <p:txBody>
          <a:bodyPr>
            <a:normAutofit/>
          </a:bodyPr>
          <a:lstStyle/>
          <a:p>
            <a:r>
              <a:rPr lang="da-DK" sz="2800" b="1" dirty="0">
                <a:latin typeface="Aptos" panose="020B0004020202020204" pitchFamily="34" charset="0"/>
              </a:rPr>
              <a:t>Indre versus ydre motivation </a:t>
            </a:r>
          </a:p>
        </p:txBody>
      </p:sp>
      <p:sp>
        <p:nvSpPr>
          <p:cNvPr id="3" name="Pladsholder til indhold 2">
            <a:extLst>
              <a:ext uri="{FF2B5EF4-FFF2-40B4-BE49-F238E27FC236}">
                <a16:creationId xmlns:a16="http://schemas.microsoft.com/office/drawing/2014/main" id="{DC35AB58-DE7A-EA2B-710F-C02F25404B3A}"/>
              </a:ext>
            </a:extLst>
          </p:cNvPr>
          <p:cNvSpPr>
            <a:spLocks noGrp="1"/>
          </p:cNvSpPr>
          <p:nvPr>
            <p:ph idx="1"/>
          </p:nvPr>
        </p:nvSpPr>
        <p:spPr/>
        <p:txBody>
          <a:bodyPr>
            <a:normAutofit lnSpcReduction="10000"/>
          </a:bodyPr>
          <a:lstStyle/>
          <a:p>
            <a:pPr marL="0" indent="0">
              <a:buNone/>
            </a:pPr>
            <a:r>
              <a:rPr lang="da-DK" sz="1800" dirty="0">
                <a:latin typeface="Aptos" panose="020B0004020202020204" pitchFamily="34" charset="0"/>
              </a:rPr>
              <a:t>Indre motivation er altså vigtig, men kan ikke altid være til stede i skolen – derfor er der også brug for ydre motivation</a:t>
            </a:r>
          </a:p>
          <a:p>
            <a:pPr marL="0" indent="0">
              <a:buNone/>
            </a:pPr>
            <a:r>
              <a:rPr lang="da-DK" sz="1800" dirty="0">
                <a:latin typeface="Aptos" panose="020B0004020202020204" pitchFamily="34" charset="0"/>
              </a:rPr>
              <a:t> </a:t>
            </a:r>
          </a:p>
          <a:p>
            <a:pPr marL="0" indent="0">
              <a:buNone/>
            </a:pPr>
            <a:r>
              <a:rPr lang="da-DK" sz="1800" dirty="0">
                <a:latin typeface="Aptos" panose="020B0004020202020204" pitchFamily="34" charset="0"/>
              </a:rPr>
              <a:t>Ydre motivation kommer i forskellige former og nogle er mere hensigtsmæssige end andre, se fx disse to eksempler: </a:t>
            </a:r>
          </a:p>
          <a:p>
            <a:r>
              <a:rPr lang="da-DK" sz="1800" dirty="0">
                <a:latin typeface="Aptos" panose="020B0004020202020204" pitchFamily="34" charset="0"/>
              </a:rPr>
              <a:t>At lave sine lektier for at undgå negative reaktioner fra sine forældre og lærere </a:t>
            </a:r>
          </a:p>
          <a:p>
            <a:r>
              <a:rPr lang="da-DK" sz="1800" dirty="0">
                <a:latin typeface="Aptos" panose="020B0004020202020204" pitchFamily="34" charset="0"/>
              </a:rPr>
              <a:t>At lave sine lektier fordi man ser det som værdifuldt for den uddannelse, man har valgt at søge ind på </a:t>
            </a:r>
          </a:p>
          <a:p>
            <a:endParaRPr lang="da-DK" sz="1800" dirty="0">
              <a:latin typeface="Aptos" panose="020B0004020202020204" pitchFamily="34" charset="0"/>
            </a:endParaRPr>
          </a:p>
          <a:p>
            <a:pPr marL="0" indent="0">
              <a:buNone/>
            </a:pPr>
            <a:r>
              <a:rPr lang="da-DK" sz="1800" dirty="0">
                <a:latin typeface="Aptos" panose="020B0004020202020204" pitchFamily="34" charset="0"/>
              </a:rPr>
              <a:t>I begge tilfælde er der tale om en ydre motivation fordi handlingen udføres for at opnå noget separat, ikke fordi handlingen er interessant i sig selv</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Den sidste form for ydre motivation kan have mange af de samme positive konsekvenser som indre motivation, fordi den opfylder de tre grundlæggende behov for kompetence, autonomi og samhørighed,  imens den første typisk vil være forbundet med en mindre grad af vedholdenhed og engagement </a:t>
            </a:r>
          </a:p>
        </p:txBody>
      </p:sp>
      <p:pic>
        <p:nvPicPr>
          <p:cNvPr id="1026" name="Picture 2" descr="Motivation">
            <a:extLst>
              <a:ext uri="{FF2B5EF4-FFF2-40B4-BE49-F238E27FC236}">
                <a16:creationId xmlns:a16="http://schemas.microsoft.com/office/drawing/2014/main" id="{49F60A84-C912-37A6-4A1B-7F8A57DC4A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4809" y="230188"/>
            <a:ext cx="2457869" cy="13654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Motivation">
            <a:extLst>
              <a:ext uri="{FF2B5EF4-FFF2-40B4-BE49-F238E27FC236}">
                <a16:creationId xmlns:a16="http://schemas.microsoft.com/office/drawing/2014/main" id="{1A2248B1-E67D-A911-BA38-C56386C92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035" y="523081"/>
            <a:ext cx="8603937" cy="581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06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09FB6F-2F49-2524-562C-5E6445F3E7CE}"/>
              </a:ext>
            </a:extLst>
          </p:cNvPr>
          <p:cNvSpPr>
            <a:spLocks noGrp="1"/>
          </p:cNvSpPr>
          <p:nvPr>
            <p:ph type="title"/>
          </p:nvPr>
        </p:nvSpPr>
        <p:spPr/>
        <p:txBody>
          <a:bodyPr>
            <a:normAutofit/>
          </a:bodyPr>
          <a:lstStyle/>
          <a:p>
            <a:r>
              <a:rPr lang="da-DK" sz="2800" b="1" dirty="0">
                <a:latin typeface="Aptos" panose="020B0004020202020204" pitchFamily="34" charset="0"/>
              </a:rPr>
              <a:t>Undermineringseffekten  </a:t>
            </a:r>
          </a:p>
        </p:txBody>
      </p:sp>
      <p:sp>
        <p:nvSpPr>
          <p:cNvPr id="3" name="Pladsholder til indhold 2">
            <a:extLst>
              <a:ext uri="{FF2B5EF4-FFF2-40B4-BE49-F238E27FC236}">
                <a16:creationId xmlns:a16="http://schemas.microsoft.com/office/drawing/2014/main" id="{B5429D84-0CFF-E855-5CCB-FB27461EE497}"/>
              </a:ext>
            </a:extLst>
          </p:cNvPr>
          <p:cNvSpPr>
            <a:spLocks noGrp="1"/>
          </p:cNvSpPr>
          <p:nvPr>
            <p:ph idx="1"/>
          </p:nvPr>
        </p:nvSpPr>
        <p:spPr>
          <a:xfrm>
            <a:off x="838200" y="1825625"/>
            <a:ext cx="10515600" cy="4750666"/>
          </a:xfrm>
        </p:spPr>
        <p:txBody>
          <a:bodyPr>
            <a:noAutofit/>
          </a:bodyPr>
          <a:lstStyle/>
          <a:p>
            <a:pPr marL="0" indent="0" algn="l">
              <a:buNone/>
            </a:pPr>
            <a:r>
              <a:rPr lang="da-DK" sz="1800" b="0" i="0" dirty="0">
                <a:effectLst/>
                <a:latin typeface="Aptos" panose="020B0004020202020204" pitchFamily="34" charset="0"/>
              </a:rPr>
              <a:t>Ydre motivation er ikke nødvendigvis en dårlig form for motivation -  man skal dog ifølge bl.a. </a:t>
            </a:r>
            <a:r>
              <a:rPr lang="da-DK" sz="1800" dirty="0">
                <a:latin typeface="Aptos" panose="020B0004020202020204" pitchFamily="34" charset="0"/>
              </a:rPr>
              <a:t>Ryan og </a:t>
            </a:r>
            <a:r>
              <a:rPr lang="da-DK" sz="1800" dirty="0" err="1">
                <a:latin typeface="Aptos" panose="020B0004020202020204" pitchFamily="34" charset="0"/>
              </a:rPr>
              <a:t>Deci</a:t>
            </a:r>
            <a:r>
              <a:rPr lang="da-DK" sz="1800" dirty="0">
                <a:latin typeface="Aptos" panose="020B0004020202020204" pitchFamily="34" charset="0"/>
              </a:rPr>
              <a:t> være påpasselig med at bruge ydre belønninger til at motivere. </a:t>
            </a:r>
          </a:p>
          <a:p>
            <a:pPr marL="0" indent="0" algn="l">
              <a:buNone/>
            </a:pPr>
            <a:endParaRPr lang="da-DK" sz="1800" b="0" i="0" dirty="0">
              <a:effectLst/>
              <a:latin typeface="Aptos" panose="020B0004020202020204" pitchFamily="34" charset="0"/>
            </a:endParaRPr>
          </a:p>
          <a:p>
            <a:pPr marL="0" indent="0" algn="l">
              <a:buNone/>
            </a:pPr>
            <a:r>
              <a:rPr lang="da-DK" sz="1800" b="0" i="0" dirty="0">
                <a:effectLst/>
                <a:latin typeface="Aptos" panose="020B0004020202020204" pitchFamily="34" charset="0"/>
              </a:rPr>
              <a:t>Hvis en person er indre motiveret for en opgave eller – vigtigere – for en bestemt adfærd, kan den indre motivation nemlig blive undermineret, hvis personen samtidig modtager ydre belønninger for den  </a:t>
            </a:r>
          </a:p>
          <a:p>
            <a:pPr marL="0" indent="0" algn="l">
              <a:buNone/>
            </a:pPr>
            <a:r>
              <a:rPr lang="da-DK" sz="1800" b="0" i="0" dirty="0">
                <a:effectLst/>
                <a:latin typeface="Aptos" panose="020B0004020202020204" pitchFamily="34" charset="0"/>
              </a:rPr>
              <a:t>Undermineringseffekt = hvis du bliver belønnet for at deltage i en interessant opgave, kan du få mindre lyst til at deltage frivilligt bagefter</a:t>
            </a:r>
          </a:p>
          <a:p>
            <a:pPr marL="0" indent="0" algn="l">
              <a:buNone/>
            </a:pPr>
            <a:endParaRPr lang="da-DK" sz="1800" b="0" i="0" dirty="0">
              <a:effectLst/>
              <a:latin typeface="Aptos" panose="020B0004020202020204" pitchFamily="34" charset="0"/>
            </a:endParaRPr>
          </a:p>
          <a:p>
            <a:pPr marL="0" indent="0" algn="l">
              <a:buNone/>
            </a:pPr>
            <a:r>
              <a:rPr lang="da-DK" sz="1800" b="0" i="0" dirty="0">
                <a:solidFill>
                  <a:srgbClr val="000000"/>
                </a:solidFill>
                <a:effectLst/>
                <a:latin typeface="Aptos" panose="020B0004020202020204" pitchFamily="34" charset="0"/>
              </a:rPr>
              <a:t>Der er – kort </a:t>
            </a:r>
            <a:r>
              <a:rPr lang="da-DK" sz="1800" dirty="0">
                <a:solidFill>
                  <a:srgbClr val="000000"/>
                </a:solidFill>
                <a:latin typeface="Aptos" panose="020B0004020202020204" pitchFamily="34" charset="0"/>
              </a:rPr>
              <a:t>sagt - </a:t>
            </a:r>
            <a:r>
              <a:rPr lang="da-DK" sz="1800" b="0" i="0" dirty="0">
                <a:solidFill>
                  <a:srgbClr val="000000"/>
                </a:solidFill>
                <a:effectLst/>
                <a:latin typeface="Aptos" panose="020B0004020202020204" pitchFamily="34" charset="0"/>
              </a:rPr>
              <a:t>to forskellige måder at få værdi ud af en beslutning:</a:t>
            </a:r>
          </a:p>
          <a:p>
            <a:pPr marL="0" indent="0" algn="l">
              <a:buNone/>
            </a:pPr>
            <a:r>
              <a:rPr lang="da-DK" sz="1800" b="0" i="0" dirty="0">
                <a:solidFill>
                  <a:srgbClr val="000000"/>
                </a:solidFill>
                <a:effectLst/>
                <a:latin typeface="Aptos" panose="020B0004020202020204" pitchFamily="34" charset="0"/>
              </a:rPr>
              <a:t>Beslutningen kan give en udefrakommende belønning, penge for eksempel, eller den kan give en indre, subjektiv tilfredsstillelse, når vi opnår et godt resultat eller løser en opgave.</a:t>
            </a:r>
          </a:p>
          <a:p>
            <a:pPr marL="0" indent="0" algn="l">
              <a:buNone/>
            </a:pPr>
            <a:endParaRPr lang="da-DK" sz="1800" dirty="0">
              <a:latin typeface="Aptos" panose="020B0004020202020204" pitchFamily="34" charset="0"/>
            </a:endParaRPr>
          </a:p>
          <a:p>
            <a:pPr marL="0" indent="0" algn="l">
              <a:buNone/>
            </a:pPr>
            <a:r>
              <a:rPr lang="da-DK" sz="1800" dirty="0">
                <a:latin typeface="Aptos" panose="020B0004020202020204" pitchFamily="34" charset="0"/>
              </a:rPr>
              <a:t>Resultater fra en række forsøg viser</a:t>
            </a:r>
            <a:r>
              <a:rPr lang="da-DK" sz="1800" b="0" i="0" dirty="0">
                <a:solidFill>
                  <a:srgbClr val="000000"/>
                </a:solidFill>
                <a:effectLst/>
                <a:latin typeface="Aptos" panose="020B0004020202020204" pitchFamily="34" charset="0"/>
              </a:rPr>
              <a:t>, at når hjernen først havde fået en ydre, økonomisk belønning, så blev den indre værdi efterfølgende undervurderet.</a:t>
            </a:r>
          </a:p>
        </p:txBody>
      </p:sp>
    </p:spTree>
    <p:extLst>
      <p:ext uri="{BB962C8B-B14F-4D97-AF65-F5344CB8AC3E}">
        <p14:creationId xmlns:p14="http://schemas.microsoft.com/office/powerpoint/2010/main" val="3330296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7BA0BA-D6E0-B8B8-F689-BB454ABCE2CC}"/>
              </a:ext>
            </a:extLst>
          </p:cNvPr>
          <p:cNvSpPr>
            <a:spLocks noGrp="1"/>
          </p:cNvSpPr>
          <p:nvPr>
            <p:ph type="title"/>
          </p:nvPr>
        </p:nvSpPr>
        <p:spPr/>
        <p:txBody>
          <a:bodyPr>
            <a:normAutofit/>
          </a:bodyPr>
          <a:lstStyle/>
          <a:p>
            <a:r>
              <a:rPr lang="da-DK" sz="2800" b="1" dirty="0">
                <a:latin typeface="Aptos" panose="020B0004020202020204" pitchFamily="34" charset="0"/>
              </a:rPr>
              <a:t>Summe-opgaver om selvbestemmelsesteorien</a:t>
            </a:r>
            <a:endParaRPr lang="da-DK" sz="2800" dirty="0">
              <a:latin typeface="Aptos" panose="020B0004020202020204" pitchFamily="34" charset="0"/>
            </a:endParaRPr>
          </a:p>
        </p:txBody>
      </p:sp>
      <p:sp>
        <p:nvSpPr>
          <p:cNvPr id="3" name="Pladsholder til indhold 2">
            <a:extLst>
              <a:ext uri="{FF2B5EF4-FFF2-40B4-BE49-F238E27FC236}">
                <a16:creationId xmlns:a16="http://schemas.microsoft.com/office/drawing/2014/main" id="{5CC7F357-9CE1-DE31-94EB-175FAC86A714}"/>
              </a:ext>
            </a:extLst>
          </p:cNvPr>
          <p:cNvSpPr>
            <a:spLocks noGrp="1"/>
          </p:cNvSpPr>
          <p:nvPr>
            <p:ph idx="1"/>
          </p:nvPr>
        </p:nvSpPr>
        <p:spPr/>
        <p:txBody>
          <a:bodyPr/>
          <a:lstStyle/>
          <a:p>
            <a:pPr marL="0" indent="0">
              <a:buNone/>
            </a:pPr>
            <a:r>
              <a:rPr lang="da-DK" sz="1800" b="1" dirty="0">
                <a:latin typeface="Aptos" panose="020B0004020202020204" pitchFamily="34" charset="0"/>
              </a:rPr>
              <a:t>Indre motivation - </a:t>
            </a:r>
          </a:p>
          <a:p>
            <a:r>
              <a:rPr lang="da-DK" sz="1800" dirty="0">
                <a:latin typeface="Aptos" panose="020B0004020202020204" pitchFamily="34" charset="0"/>
              </a:rPr>
              <a:t>Fortæl din sidemand om situationer, hvor du oplever indre motivation, både i og udenfor skolen. </a:t>
            </a:r>
          </a:p>
          <a:p>
            <a:r>
              <a:rPr lang="da-DK" sz="1800" dirty="0">
                <a:latin typeface="Aptos" panose="020B0004020202020204" pitchFamily="34" charset="0"/>
              </a:rPr>
              <a:t>Hvordan kan man fremme den naturlige nysgerrighed for læring blandt gymnasieelever? </a:t>
            </a:r>
          </a:p>
          <a:p>
            <a:pPr marL="0" indent="0">
              <a:buNone/>
            </a:pPr>
            <a:endParaRPr lang="da-DK" sz="1800" dirty="0">
              <a:latin typeface="Aptos" panose="020B0004020202020204" pitchFamily="34" charset="0"/>
            </a:endParaRPr>
          </a:p>
          <a:p>
            <a:r>
              <a:rPr lang="da-DK" sz="1800" dirty="0">
                <a:latin typeface="Aptos" panose="020B0004020202020204" pitchFamily="34" charset="0"/>
              </a:rPr>
              <a:t>Fortæl din sidemand om situationer, hvor du oplever ydre motivation, både i og udenfor skolen.  </a:t>
            </a:r>
          </a:p>
          <a:p>
            <a:r>
              <a:rPr lang="da-DK" sz="1800" dirty="0">
                <a:latin typeface="Aptos" panose="020B0004020202020204" pitchFamily="34" charset="0"/>
              </a:rPr>
              <a:t>Prøv at finde eksempler på både hensigtsmæssige og uhensigtsmæssige eksempler på ydre motivation</a:t>
            </a:r>
          </a:p>
          <a:p>
            <a:endParaRPr lang="da-DK" sz="1800" dirty="0">
              <a:latin typeface="Aptos" panose="020B0004020202020204" pitchFamily="34" charset="0"/>
            </a:endParaRPr>
          </a:p>
          <a:p>
            <a:r>
              <a:rPr lang="da-DK" sz="1800" dirty="0">
                <a:latin typeface="Aptos" panose="020B0004020202020204" pitchFamily="34" charset="0"/>
              </a:rPr>
              <a:t>Meget sød video med boxer-hund med stor begejstring (indre motivation) for at udføre sin opgave -  </a:t>
            </a:r>
            <a:r>
              <a:rPr lang="da-DK" sz="1800" dirty="0">
                <a:latin typeface="Aptos" panose="020B0004020202020204" pitchFamily="34" charset="0"/>
                <a:hlinkClick r:id="rId2"/>
              </a:rPr>
              <a:t>https://www.facebook.com/watch/?v=2403307339953400</a:t>
            </a:r>
            <a:endParaRPr lang="da-DK" sz="1800" dirty="0">
              <a:latin typeface="Aptos" panose="020B0004020202020204" pitchFamily="34" charset="0"/>
            </a:endParaRPr>
          </a:p>
          <a:p>
            <a:pPr marL="0" indent="0">
              <a:buNone/>
            </a:pPr>
            <a:endParaRPr lang="da-DK" sz="1800" dirty="0"/>
          </a:p>
          <a:p>
            <a:pPr marL="0" indent="0">
              <a:buNone/>
            </a:pPr>
            <a:endParaRPr lang="da-DK" dirty="0"/>
          </a:p>
        </p:txBody>
      </p:sp>
      <p:pic>
        <p:nvPicPr>
          <p:cNvPr id="5122" name="Picture 2" descr="Very Happy Boxer Dog In Jumping In Flight On Orange Background | Premium  AI-generated image">
            <a:extLst>
              <a:ext uri="{FF2B5EF4-FFF2-40B4-BE49-F238E27FC236}">
                <a16:creationId xmlns:a16="http://schemas.microsoft.com/office/drawing/2014/main" id="{D429FB62-BA10-DA83-6696-E85354528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5375" y="4924139"/>
            <a:ext cx="2354984" cy="1568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91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03F427-9957-486B-BF2B-DC79007AF42B}"/>
              </a:ext>
            </a:extLst>
          </p:cNvPr>
          <p:cNvSpPr>
            <a:spLocks noGrp="1"/>
          </p:cNvSpPr>
          <p:nvPr>
            <p:ph type="title"/>
          </p:nvPr>
        </p:nvSpPr>
        <p:spPr/>
        <p:txBody>
          <a:bodyPr>
            <a:normAutofit/>
          </a:bodyPr>
          <a:lstStyle/>
          <a:p>
            <a:r>
              <a:rPr lang="da-DK" sz="2800" b="1" dirty="0">
                <a:latin typeface="Aptos" panose="020B0004020202020204" pitchFamily="34" charset="0"/>
              </a:rPr>
              <a:t>Reflektions- og diskussionsspørgsmål</a:t>
            </a:r>
          </a:p>
        </p:txBody>
      </p:sp>
      <p:sp>
        <p:nvSpPr>
          <p:cNvPr id="3" name="Pladsholder til indhold 2">
            <a:extLst>
              <a:ext uri="{FF2B5EF4-FFF2-40B4-BE49-F238E27FC236}">
                <a16:creationId xmlns:a16="http://schemas.microsoft.com/office/drawing/2014/main" id="{3F71DF44-6456-4E26-8C1A-6D814FB1339C}"/>
              </a:ext>
            </a:extLst>
          </p:cNvPr>
          <p:cNvSpPr>
            <a:spLocks noGrp="1"/>
          </p:cNvSpPr>
          <p:nvPr>
            <p:ph idx="1"/>
          </p:nvPr>
        </p:nvSpPr>
        <p:spPr/>
        <p:txBody>
          <a:bodyPr>
            <a:normAutofit/>
          </a:bodyPr>
          <a:lstStyle/>
          <a:p>
            <a:r>
              <a:rPr lang="da-DK" sz="1800" dirty="0">
                <a:latin typeface="Aptos" panose="020B0004020202020204" pitchFamily="34" charset="0"/>
              </a:rPr>
              <a:t>Hvornår mister du oftest din motivation – i undervisnings/skolesammenhæng?</a:t>
            </a:r>
          </a:p>
          <a:p>
            <a:pPr marL="0" indent="0">
              <a:buNone/>
            </a:pPr>
            <a:endParaRPr lang="da-DK" sz="1800" dirty="0">
              <a:latin typeface="Aptos" panose="020B0004020202020204" pitchFamily="34" charset="0"/>
            </a:endParaRPr>
          </a:p>
          <a:p>
            <a:r>
              <a:rPr lang="da-DK" sz="1800" dirty="0">
                <a:latin typeface="Aptos" panose="020B0004020202020204" pitchFamily="34" charset="0"/>
              </a:rPr>
              <a:t>Hvordan genvinder du oftest motivationen – i undervisnings/skolesammenhæng? </a:t>
            </a:r>
          </a:p>
          <a:p>
            <a:pPr marL="0" indent="0">
              <a:buNone/>
            </a:pPr>
            <a:endParaRPr lang="da-DK" sz="1800" dirty="0">
              <a:latin typeface="Aptos" panose="020B0004020202020204" pitchFamily="34" charset="0"/>
            </a:endParaRPr>
          </a:p>
          <a:p>
            <a:r>
              <a:rPr lang="da-DK" sz="1800" dirty="0">
                <a:latin typeface="Aptos" panose="020B0004020202020204" pitchFamily="34" charset="0"/>
              </a:rPr>
              <a:t>Hvordan kan du bibeholde din motivation fremover – i undervisnings/skolesammenhæng? </a:t>
            </a:r>
          </a:p>
        </p:txBody>
      </p:sp>
      <p:pic>
        <p:nvPicPr>
          <p:cNvPr id="1026" name="Picture 2" descr="Interpreting other Blogs Findings on Self-Motivation &amp;amp; Importance | by  James | Self-Motivation: The Need, the Desire, the Success | Medium">
            <a:extLst>
              <a:ext uri="{FF2B5EF4-FFF2-40B4-BE49-F238E27FC236}">
                <a16:creationId xmlns:a16="http://schemas.microsoft.com/office/drawing/2014/main" id="{B116C08D-D830-4E23-B9A2-0D8AA812DF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230" y="4112132"/>
            <a:ext cx="4015192" cy="24734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amp;#39;m Not Lazy I&amp;#39;m Just motivated to do nothing - djggj | Meme Generator">
            <a:extLst>
              <a:ext uri="{FF2B5EF4-FFF2-40B4-BE49-F238E27FC236}">
                <a16:creationId xmlns:a16="http://schemas.microsoft.com/office/drawing/2014/main" id="{1130F8E3-1C70-4FF4-9459-6EE1CA6FD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998" y="4112132"/>
            <a:ext cx="3810000" cy="25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642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69E7DB-7FA5-454C-1D2D-6281724250C8}"/>
              </a:ext>
            </a:extLst>
          </p:cNvPr>
          <p:cNvSpPr>
            <a:spLocks noGrp="1"/>
          </p:cNvSpPr>
          <p:nvPr>
            <p:ph type="title"/>
          </p:nvPr>
        </p:nvSpPr>
        <p:spPr/>
        <p:txBody>
          <a:bodyPr>
            <a:normAutofit/>
          </a:bodyPr>
          <a:lstStyle/>
          <a:p>
            <a:r>
              <a:rPr lang="da-DK" sz="2800" b="1" dirty="0">
                <a:latin typeface="Aptos" panose="020B0004020202020204" pitchFamily="34" charset="0"/>
              </a:rPr>
              <a:t>Introduktion til forskning i motivation </a:t>
            </a:r>
          </a:p>
        </p:txBody>
      </p:sp>
      <p:sp>
        <p:nvSpPr>
          <p:cNvPr id="3" name="Pladsholder til indhold 2">
            <a:extLst>
              <a:ext uri="{FF2B5EF4-FFF2-40B4-BE49-F238E27FC236}">
                <a16:creationId xmlns:a16="http://schemas.microsoft.com/office/drawing/2014/main" id="{49EEDDBD-05E2-7E5E-6243-0B076E717989}"/>
              </a:ext>
            </a:extLst>
          </p:cNvPr>
          <p:cNvSpPr>
            <a:spLocks noGrp="1"/>
          </p:cNvSpPr>
          <p:nvPr>
            <p:ph idx="1"/>
          </p:nvPr>
        </p:nvSpPr>
        <p:spPr/>
        <p:txBody>
          <a:bodyPr>
            <a:normAutofit/>
          </a:bodyPr>
          <a:lstStyle/>
          <a:p>
            <a:pPr algn="l">
              <a:buNone/>
            </a:pPr>
            <a:r>
              <a:rPr lang="da-DK" sz="1800" i="0" dirty="0">
                <a:solidFill>
                  <a:srgbClr val="0F0F0F"/>
                </a:solidFill>
                <a:effectLst/>
                <a:latin typeface="Aptos" panose="020B0004020202020204" pitchFamily="34" charset="0"/>
              </a:rPr>
              <a:t>Motiverende læringsmiljøer i praksis. En ny forståelse af motivation. Film 1</a:t>
            </a:r>
          </a:p>
          <a:p>
            <a:pPr algn="l">
              <a:buNone/>
            </a:pPr>
            <a:r>
              <a:rPr lang="da-DK" sz="1800" dirty="0">
                <a:latin typeface="Aptos" panose="020B0004020202020204" pitchFamily="34" charset="0"/>
                <a:hlinkClick r:id="rId2"/>
              </a:rPr>
              <a:t>https://www.youtube.com/watch?v=w6JHRp2HQlY</a:t>
            </a:r>
            <a:r>
              <a:rPr lang="da-DK" sz="1800" dirty="0">
                <a:latin typeface="Aptos" panose="020B0004020202020204" pitchFamily="34" charset="0"/>
              </a:rPr>
              <a:t> (14.04 min.) </a:t>
            </a:r>
          </a:p>
          <a:p>
            <a:pPr algn="l">
              <a:buNone/>
            </a:pPr>
            <a:endParaRPr lang="da-DK" sz="1800" dirty="0">
              <a:latin typeface="Aptos" panose="020B0004020202020204" pitchFamily="34" charset="0"/>
            </a:endParaRPr>
          </a:p>
          <a:p>
            <a:pPr algn="l">
              <a:buNone/>
            </a:pPr>
            <a:r>
              <a:rPr lang="da-DK" sz="1800" i="0" dirty="0">
                <a:solidFill>
                  <a:srgbClr val="0F0F0F"/>
                </a:solidFill>
                <a:effectLst/>
                <a:latin typeface="Aptos" panose="020B0004020202020204" pitchFamily="34" charset="0"/>
              </a:rPr>
              <a:t>Motiverende læringsmiljøer i praksis. En ny forståelse af motivation. Film 2</a:t>
            </a:r>
          </a:p>
          <a:p>
            <a:pPr>
              <a:buNone/>
            </a:pPr>
            <a:r>
              <a:rPr lang="da-DK" sz="1800" dirty="0">
                <a:latin typeface="Aptos" panose="020B0004020202020204" pitchFamily="34" charset="0"/>
                <a:hlinkClick r:id="rId3"/>
              </a:rPr>
              <a:t>https://www.youtube.com/watch?v=nhJn4f4e4fM</a:t>
            </a:r>
            <a:r>
              <a:rPr lang="da-DK" sz="1800" dirty="0">
                <a:latin typeface="Aptos" panose="020B0004020202020204" pitchFamily="34" charset="0"/>
              </a:rPr>
              <a:t> (17.52) </a:t>
            </a:r>
          </a:p>
        </p:txBody>
      </p:sp>
      <p:pic>
        <p:nvPicPr>
          <p:cNvPr id="2050" name="Picture 2" descr="Film om motiverende læringsmiljøer i praksis">
            <a:extLst>
              <a:ext uri="{FF2B5EF4-FFF2-40B4-BE49-F238E27FC236}">
                <a16:creationId xmlns:a16="http://schemas.microsoft.com/office/drawing/2014/main" id="{252D15E1-CF1A-CEBD-1A6E-6E815E10E1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300"/>
          <a:stretch/>
        </p:blipFill>
        <p:spPr bwMode="auto">
          <a:xfrm>
            <a:off x="6460331" y="3895725"/>
            <a:ext cx="5634038" cy="27527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ette Pless - Projektleder - Lær for Livet | LinkedIn">
            <a:extLst>
              <a:ext uri="{FF2B5EF4-FFF2-40B4-BE49-F238E27FC236}">
                <a16:creationId xmlns:a16="http://schemas.microsoft.com/office/drawing/2014/main" id="{34D48204-EA06-1AC6-0B48-D08547A824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5275" y="4336098"/>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A8CFDE01-9F73-9698-49F6-FFC085EF9B80}"/>
              </a:ext>
            </a:extLst>
          </p:cNvPr>
          <p:cNvSpPr txBox="1"/>
          <p:nvPr/>
        </p:nvSpPr>
        <p:spPr>
          <a:xfrm>
            <a:off x="4105275" y="6311900"/>
            <a:ext cx="2101857" cy="369332"/>
          </a:xfrm>
          <a:prstGeom prst="rect">
            <a:avLst/>
          </a:prstGeom>
          <a:noFill/>
        </p:spPr>
        <p:txBody>
          <a:bodyPr wrap="none" rtlCol="0">
            <a:spAutoFit/>
          </a:bodyPr>
          <a:lstStyle/>
          <a:p>
            <a:r>
              <a:rPr lang="da-DK" dirty="0"/>
              <a:t>Mette Pless – CEFU  </a:t>
            </a:r>
          </a:p>
        </p:txBody>
      </p:sp>
    </p:spTree>
    <p:extLst>
      <p:ext uri="{BB962C8B-B14F-4D97-AF65-F5344CB8AC3E}">
        <p14:creationId xmlns:p14="http://schemas.microsoft.com/office/powerpoint/2010/main" val="1788681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1B1BA-FB02-EF5E-56A3-9F47ED7A8B76}"/>
              </a:ext>
            </a:extLst>
          </p:cNvPr>
          <p:cNvSpPr>
            <a:spLocks noGrp="1"/>
          </p:cNvSpPr>
          <p:nvPr>
            <p:ph type="title"/>
          </p:nvPr>
        </p:nvSpPr>
        <p:spPr/>
        <p:txBody>
          <a:bodyPr>
            <a:normAutofit/>
          </a:bodyPr>
          <a:lstStyle/>
          <a:p>
            <a:r>
              <a:rPr lang="da-DK" sz="2800" b="1" dirty="0">
                <a:latin typeface="Aptos" panose="020B0004020202020204" pitchFamily="34" charset="0"/>
              </a:rPr>
              <a:t>Selvkontrol </a:t>
            </a:r>
          </a:p>
        </p:txBody>
      </p:sp>
      <p:sp>
        <p:nvSpPr>
          <p:cNvPr id="3" name="Pladsholder til indhold 2">
            <a:extLst>
              <a:ext uri="{FF2B5EF4-FFF2-40B4-BE49-F238E27FC236}">
                <a16:creationId xmlns:a16="http://schemas.microsoft.com/office/drawing/2014/main" id="{93271DB8-9D8A-354D-FD7C-0E2AA8507207}"/>
              </a:ext>
            </a:extLst>
          </p:cNvPr>
          <p:cNvSpPr>
            <a:spLocks noGrp="1"/>
          </p:cNvSpPr>
          <p:nvPr>
            <p:ph idx="1"/>
          </p:nvPr>
        </p:nvSpPr>
        <p:spPr/>
        <p:txBody>
          <a:bodyPr>
            <a:noAutofit/>
          </a:bodyPr>
          <a:lstStyle/>
          <a:p>
            <a:pPr marL="0" indent="0">
              <a:buNone/>
            </a:pPr>
            <a:r>
              <a:rPr lang="da-DK" sz="1800" dirty="0">
                <a:latin typeface="Aptos" panose="020B0004020202020204" pitchFamily="34" charset="0"/>
              </a:rPr>
              <a:t>Når noget bliver svært eller kedeligt, kan det være svært at holde gejsten oppe. Nogle er dog bedre til det end andre – og her er personlighedstrækket: samvittighedsfuldhed relevant (The big </a:t>
            </a:r>
            <a:r>
              <a:rPr lang="da-DK" sz="1800" dirty="0" err="1">
                <a:latin typeface="Aptos" panose="020B0004020202020204" pitchFamily="34" charset="0"/>
              </a:rPr>
              <a:t>Five</a:t>
            </a:r>
            <a:r>
              <a:rPr lang="da-DK" sz="1800" dirty="0">
                <a:latin typeface="Aptos" panose="020B0004020202020204" pitchFamily="34" charset="0"/>
              </a:rPr>
              <a:t>)</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Samvittighedsfuldhed = folk gør det, som de burde gøre, og de prøver at gøre det godt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Folk, som scorer højt på samvittighedsfuldhed er flittige og vedholdende. De er villige til at arbejde hårdt for at nå deres mål. Samvittighedsfuldhed er også forbundet med evnen til at modstå fristelsen til at gøre alt muligt andet end det, som man bør gøre</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Selvdisciplin er tæt knyttet til samvittighedsfuldhed. Samvittighedsfuldhed kan også anses som en form for motivation. Samvittighedsfulde mennesker er mere tilbøjelige til at få tingene gjort – og at få gjort det ordentligt.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Sammen med intelligens fremhæves samvittighedsfuldhed (selvdisciplin) som en af de vigtigste psykologiske faktorer til at forudsige succes i uddannelsessystemet.</a:t>
            </a:r>
          </a:p>
        </p:txBody>
      </p:sp>
      <p:sp>
        <p:nvSpPr>
          <p:cNvPr id="6" name="Tekstfelt 5">
            <a:extLst>
              <a:ext uri="{FF2B5EF4-FFF2-40B4-BE49-F238E27FC236}">
                <a16:creationId xmlns:a16="http://schemas.microsoft.com/office/drawing/2014/main" id="{CCF6C117-C2ED-0560-AA46-EE041A046690}"/>
              </a:ext>
            </a:extLst>
          </p:cNvPr>
          <p:cNvSpPr txBox="1"/>
          <p:nvPr/>
        </p:nvSpPr>
        <p:spPr>
          <a:xfrm>
            <a:off x="9568872" y="496371"/>
            <a:ext cx="2401455" cy="369332"/>
          </a:xfrm>
          <a:prstGeom prst="rect">
            <a:avLst/>
          </a:prstGeom>
          <a:noFill/>
        </p:spPr>
        <p:txBody>
          <a:bodyPr wrap="square" rtlCol="0">
            <a:spAutoFit/>
          </a:bodyPr>
          <a:lstStyle/>
          <a:p>
            <a:r>
              <a:rPr lang="da-DK" dirty="0"/>
              <a:t>Se kasse – The big </a:t>
            </a:r>
            <a:r>
              <a:rPr lang="da-DK" dirty="0" err="1"/>
              <a:t>Five</a:t>
            </a:r>
            <a:r>
              <a:rPr lang="da-DK" dirty="0"/>
              <a:t> </a:t>
            </a:r>
          </a:p>
        </p:txBody>
      </p:sp>
      <p:pic>
        <p:nvPicPr>
          <p:cNvPr id="8" name="Billede 7">
            <a:extLst>
              <a:ext uri="{FF2B5EF4-FFF2-40B4-BE49-F238E27FC236}">
                <a16:creationId xmlns:a16="http://schemas.microsoft.com/office/drawing/2014/main" id="{24A2CFCB-0E9A-5B47-6255-AAB4A2FB61CE}"/>
              </a:ext>
            </a:extLst>
          </p:cNvPr>
          <p:cNvPicPr>
            <a:picLocks noChangeAspect="1"/>
          </p:cNvPicPr>
          <p:nvPr/>
        </p:nvPicPr>
        <p:blipFill>
          <a:blip r:embed="rId2"/>
          <a:srcRect l="37349" t="34344" r="17651" b="19191"/>
          <a:stretch/>
        </p:blipFill>
        <p:spPr>
          <a:xfrm>
            <a:off x="7047345" y="189769"/>
            <a:ext cx="2327563" cy="1351867"/>
          </a:xfrm>
          <a:prstGeom prst="rect">
            <a:avLst/>
          </a:prstGeom>
        </p:spPr>
      </p:pic>
    </p:spTree>
    <p:extLst>
      <p:ext uri="{BB962C8B-B14F-4D97-AF65-F5344CB8AC3E}">
        <p14:creationId xmlns:p14="http://schemas.microsoft.com/office/powerpoint/2010/main" val="136542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724A8-86BD-4DF6-A2F5-176D3762DCC1}"/>
              </a:ext>
            </a:extLst>
          </p:cNvPr>
          <p:cNvSpPr>
            <a:spLocks noGrp="1"/>
          </p:cNvSpPr>
          <p:nvPr>
            <p:ph type="title"/>
          </p:nvPr>
        </p:nvSpPr>
        <p:spPr/>
        <p:txBody>
          <a:bodyPr>
            <a:normAutofit/>
          </a:bodyPr>
          <a:lstStyle/>
          <a:p>
            <a:r>
              <a:rPr lang="da-DK" sz="2800" b="1" dirty="0">
                <a:latin typeface="Aptos" panose="020B0004020202020204" pitchFamily="34" charset="0"/>
              </a:rPr>
              <a:t>Selvkontrol </a:t>
            </a:r>
          </a:p>
        </p:txBody>
      </p:sp>
      <p:sp>
        <p:nvSpPr>
          <p:cNvPr id="3" name="Pladsholder til indhold 2">
            <a:extLst>
              <a:ext uri="{FF2B5EF4-FFF2-40B4-BE49-F238E27FC236}">
                <a16:creationId xmlns:a16="http://schemas.microsoft.com/office/drawing/2014/main" id="{188CDB7F-9C6F-41A8-AD55-80C40DBBF002}"/>
              </a:ext>
            </a:extLst>
          </p:cNvPr>
          <p:cNvSpPr>
            <a:spLocks noGrp="1"/>
          </p:cNvSpPr>
          <p:nvPr>
            <p:ph idx="1"/>
          </p:nvPr>
        </p:nvSpPr>
        <p:spPr/>
        <p:txBody>
          <a:bodyPr>
            <a:normAutofit/>
          </a:bodyPr>
          <a:lstStyle/>
          <a:p>
            <a:pPr marL="0" indent="0">
              <a:buNone/>
            </a:pPr>
            <a:r>
              <a:rPr lang="da-DK" sz="1800" dirty="0" err="1">
                <a:latin typeface="Aptos" panose="020B0004020202020204" pitchFamily="34" charset="0"/>
              </a:rPr>
              <a:t>Marshmallow</a:t>
            </a:r>
            <a:r>
              <a:rPr lang="da-DK" sz="1800" dirty="0">
                <a:latin typeface="Aptos" panose="020B0004020202020204" pitchFamily="34" charset="0"/>
              </a:rPr>
              <a:t> test - </a:t>
            </a:r>
            <a:r>
              <a:rPr lang="da-DK" sz="1800" dirty="0">
                <a:latin typeface="Aptos" panose="020B0004020202020204" pitchFamily="34" charset="0"/>
                <a:hlinkClick r:id="rId2"/>
              </a:rPr>
              <a:t>https://www.youtube.com/watch?v=QX_oy9614HQ</a:t>
            </a:r>
            <a:endParaRPr lang="da-DK" sz="1800" dirty="0">
              <a:latin typeface="Aptos" panose="020B0004020202020204" pitchFamily="34" charset="0"/>
            </a:endParaRPr>
          </a:p>
          <a:p>
            <a:endParaRPr lang="da-DK" sz="1800" dirty="0">
              <a:latin typeface="Aptos" panose="020B0004020202020204" pitchFamily="34" charset="0"/>
            </a:endParaRPr>
          </a:p>
          <a:p>
            <a:pPr marL="0" indent="0">
              <a:buNone/>
            </a:pPr>
            <a:r>
              <a:rPr lang="da-DK" sz="1800" dirty="0">
                <a:latin typeface="Aptos" panose="020B0004020202020204" pitchFamily="34" charset="0"/>
              </a:rPr>
              <a:t>Kan I genkende jer selv i de meget utålmodige børn, som finder det svært at praktisere selvkontrol </a:t>
            </a:r>
          </a:p>
          <a:p>
            <a:pPr marL="0" indent="0">
              <a:buNone/>
            </a:pPr>
            <a:r>
              <a:rPr lang="da-DK" sz="1800" dirty="0">
                <a:latin typeface="Aptos" panose="020B0004020202020204" pitchFamily="34" charset="0"/>
              </a:rPr>
              <a:t>Del gode råd med hinanden til, hvordan man kan ”spare på” selvkontrollen til det virkelig gælder </a:t>
            </a:r>
          </a:p>
        </p:txBody>
      </p:sp>
      <p:pic>
        <p:nvPicPr>
          <p:cNvPr id="2050" name="Picture 2" descr="Self Control Level: Expert">
            <a:extLst>
              <a:ext uri="{FF2B5EF4-FFF2-40B4-BE49-F238E27FC236}">
                <a16:creationId xmlns:a16="http://schemas.microsoft.com/office/drawing/2014/main" id="{48F5E395-CFBB-4094-B9D1-19152C8B15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2489" y="3806631"/>
            <a:ext cx="1843797" cy="245839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unny Self Control Quotes">
            <a:extLst>
              <a:ext uri="{FF2B5EF4-FFF2-40B4-BE49-F238E27FC236}">
                <a16:creationId xmlns:a16="http://schemas.microsoft.com/office/drawing/2014/main" id="{DCE6F840-22EE-46FD-8C74-D10534153E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3513" y="3834911"/>
            <a:ext cx="2276272" cy="251818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Selvkontrol: Sådan lærer du bedre selvkontrol">
            <a:extLst>
              <a:ext uri="{FF2B5EF4-FFF2-40B4-BE49-F238E27FC236}">
                <a16:creationId xmlns:a16="http://schemas.microsoft.com/office/drawing/2014/main" id="{08C520F2-6655-7674-AAFB-C46E7E0E6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0274" y="3834911"/>
            <a:ext cx="3311887" cy="2518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72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0EAD2B-AB18-33A5-014B-8C3D55562FB3}"/>
              </a:ext>
            </a:extLst>
          </p:cNvPr>
          <p:cNvSpPr>
            <a:spLocks noGrp="1"/>
          </p:cNvSpPr>
          <p:nvPr>
            <p:ph type="title"/>
          </p:nvPr>
        </p:nvSpPr>
        <p:spPr/>
        <p:txBody>
          <a:bodyPr>
            <a:normAutofit/>
          </a:bodyPr>
          <a:lstStyle/>
          <a:p>
            <a:r>
              <a:rPr lang="da-DK" sz="2800" b="1" dirty="0">
                <a:latin typeface="Aptos" panose="020B0004020202020204" pitchFamily="34" charset="0"/>
              </a:rPr>
              <a:t>Læsestof om motivation – hvis tid </a:t>
            </a:r>
          </a:p>
        </p:txBody>
      </p:sp>
      <p:sp>
        <p:nvSpPr>
          <p:cNvPr id="3" name="Pladsholder til indhold 2">
            <a:extLst>
              <a:ext uri="{FF2B5EF4-FFF2-40B4-BE49-F238E27FC236}">
                <a16:creationId xmlns:a16="http://schemas.microsoft.com/office/drawing/2014/main" id="{B27A637C-40C7-0EA6-3927-35F6A8671C8D}"/>
              </a:ext>
            </a:extLst>
          </p:cNvPr>
          <p:cNvSpPr>
            <a:spLocks noGrp="1"/>
          </p:cNvSpPr>
          <p:nvPr>
            <p:ph idx="1"/>
          </p:nvPr>
        </p:nvSpPr>
        <p:spPr/>
        <p:txBody>
          <a:bodyPr>
            <a:normAutofit/>
          </a:bodyPr>
          <a:lstStyle/>
          <a:p>
            <a:pPr algn="l">
              <a:buNone/>
            </a:pPr>
            <a:r>
              <a:rPr lang="da-DK" sz="1800" dirty="0">
                <a:effectLst/>
                <a:latin typeface="Aptos" panose="020B0004020202020204" pitchFamily="34" charset="0"/>
              </a:rPr>
              <a:t>Sådan bliver elever motiveret i skolen (artikel) </a:t>
            </a:r>
          </a:p>
          <a:p>
            <a:pPr algn="l">
              <a:buNone/>
            </a:pPr>
            <a:r>
              <a:rPr lang="da-DK" sz="1800" dirty="0">
                <a:effectLst/>
                <a:latin typeface="Aptos" panose="020B0004020202020204" pitchFamily="34" charset="0"/>
              </a:rPr>
              <a:t>https://videnskab.dk/kultur-samfund/saadan-bliver-elever-motiveret-i-skolen/</a:t>
            </a:r>
          </a:p>
          <a:p>
            <a:pPr>
              <a:buNone/>
            </a:pPr>
            <a:endParaRPr lang="da-DK" sz="1800" dirty="0">
              <a:latin typeface="Aptos" panose="020B0004020202020204" pitchFamily="34" charset="0"/>
            </a:endParaRPr>
          </a:p>
          <a:p>
            <a:pPr>
              <a:buNone/>
            </a:pPr>
            <a:r>
              <a:rPr lang="da-DK" sz="1800" i="0" dirty="0">
                <a:effectLst/>
                <a:latin typeface="Aptos" panose="020B0004020202020204" pitchFamily="34" charset="0"/>
              </a:rPr>
              <a:t>Vejen til motiverede elever (artikel) - </a:t>
            </a:r>
          </a:p>
          <a:p>
            <a:pPr algn="l">
              <a:buNone/>
            </a:pPr>
            <a:r>
              <a:rPr lang="da-DK" sz="1800" dirty="0">
                <a:latin typeface="Aptos" panose="020B0004020202020204" pitchFamily="34" charset="0"/>
                <a:hlinkClick r:id="rId2">
                  <a:extLst>
                    <a:ext uri="{A12FA001-AC4F-418D-AE19-62706E023703}">
                      <ahyp:hlinkClr xmlns:ahyp="http://schemas.microsoft.com/office/drawing/2018/hyperlinkcolor" val="tx"/>
                    </a:ext>
                  </a:extLst>
                </a:hlinkClick>
              </a:rPr>
              <a:t>https://www.emu.dk/eud/paedagogik-og-didaktik/motivation/vejen-til-motiverede-elever</a:t>
            </a:r>
            <a:endParaRPr lang="da-DK" sz="1800" dirty="0">
              <a:latin typeface="Aptos" panose="020B0004020202020204" pitchFamily="34" charset="0"/>
            </a:endParaRPr>
          </a:p>
          <a:p>
            <a:pPr algn="l">
              <a:buNone/>
            </a:pPr>
            <a:endParaRPr lang="da-DK" sz="1800" dirty="0">
              <a:latin typeface="Aptos" panose="020B0004020202020204" pitchFamily="34" charset="0"/>
            </a:endParaRPr>
          </a:p>
        </p:txBody>
      </p:sp>
    </p:spTree>
    <p:extLst>
      <p:ext uri="{BB962C8B-B14F-4D97-AF65-F5344CB8AC3E}">
        <p14:creationId xmlns:p14="http://schemas.microsoft.com/office/powerpoint/2010/main" val="173443405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517</TotalTime>
  <Words>1913</Words>
  <Application>Microsoft Office PowerPoint</Application>
  <PresentationFormat>Widescreen</PresentationFormat>
  <Paragraphs>131</Paragraphs>
  <Slides>15</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Aptos</vt:lpstr>
      <vt:lpstr>Arial</vt:lpstr>
      <vt:lpstr>Calibri</vt:lpstr>
      <vt:lpstr>Calibri Light</vt:lpstr>
      <vt:lpstr>Office-tema</vt:lpstr>
      <vt:lpstr>Motivation </vt:lpstr>
      <vt:lpstr>Motivation   </vt:lpstr>
      <vt:lpstr>PowerPoint-præsentation</vt:lpstr>
      <vt:lpstr>Selvbestemmelsesteorien </vt:lpstr>
      <vt:lpstr>Følgende faktorer højner motivationen </vt:lpstr>
      <vt:lpstr>Følgende faktorer højner motivationen</vt:lpstr>
      <vt:lpstr>Derfor er det vigtigt at have motivation/være motiveret    </vt:lpstr>
      <vt:lpstr>Indre versus ydre motivation </vt:lpstr>
      <vt:lpstr>Undermineringseffekten  </vt:lpstr>
      <vt:lpstr>Summe-opgaver om selvbestemmelsesteorien</vt:lpstr>
      <vt:lpstr>Reflektions- og diskussionsspørgsmål</vt:lpstr>
      <vt:lpstr>Introduktion til forskning i motivation </vt:lpstr>
      <vt:lpstr>Selvkontrol </vt:lpstr>
      <vt:lpstr>Selvkontrol </vt:lpstr>
      <vt:lpstr>Læsestof om motivation – hvis tid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dc:title>
  <dc:creator>Ane Stine Klein Knudsen</dc:creator>
  <cp:lastModifiedBy>Ane Stine Klein Knudsen</cp:lastModifiedBy>
  <cp:revision>6</cp:revision>
  <dcterms:created xsi:type="dcterms:W3CDTF">2021-12-09T11:52:24Z</dcterms:created>
  <dcterms:modified xsi:type="dcterms:W3CDTF">2025-04-18T17:32:23Z</dcterms:modified>
</cp:coreProperties>
</file>