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64" r:id="rId3"/>
    <p:sldId id="275" r:id="rId4"/>
    <p:sldId id="268" r:id="rId5"/>
    <p:sldId id="276" r:id="rId6"/>
    <p:sldId id="277" r:id="rId7"/>
    <p:sldId id="278" r:id="rId8"/>
    <p:sldId id="279" r:id="rId9"/>
    <p:sldId id="282" r:id="rId10"/>
    <p:sldId id="280" r:id="rId11"/>
    <p:sldId id="281" r:id="rId12"/>
    <p:sldId id="283" r:id="rId13"/>
    <p:sldId id="284" r:id="rId14"/>
    <p:sldId id="285" r:id="rId15"/>
    <p:sldId id="286" r:id="rId16"/>
    <p:sldId id="287" r:id="rId17"/>
    <p:sldId id="288" r:id="rId18"/>
    <p:sldId id="289" r:id="rId19"/>
  </p:sldIdLst>
  <p:sldSz cx="9906000" cy="6858000" type="A4"/>
  <p:notesSz cx="6858000"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2B0A9-BC6C-482F-A7F8-452BDA9333C9}" v="1" dt="2024-03-18T18:59:05.95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4" d="100"/>
          <a:sy n="74" d="100"/>
        </p:scale>
        <p:origin x="908" y="56"/>
      </p:cViewPr>
      <p:guideLst/>
    </p:cSldViewPr>
  </p:slideViewPr>
  <p:notesTextViewPr>
    <p:cViewPr>
      <p:scale>
        <a:sx n="1" d="1"/>
        <a:sy n="1" d="1"/>
      </p:scale>
      <p:origin x="0" y="0"/>
    </p:cViewPr>
  </p:notesTextViewPr>
  <p:sorterViewPr>
    <p:cViewPr varScale="1">
      <p:scale>
        <a:sx n="100" d="100"/>
        <a:sy n="100" d="100"/>
      </p:scale>
      <p:origin x="0" y="-10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Hansen (HEI.ZBC - Lektor - NAHA - ZBC)" userId="b6be4f5a-dc03-4397-8f60-3145300cb296" providerId="ADAL" clId="{0332B0A9-BC6C-482F-A7F8-452BDA9333C9}"/>
    <pc:docChg chg="custSel modSld">
      <pc:chgData name="Heidi Hansen (HEI.ZBC - Lektor - NAHA - ZBC)" userId="b6be4f5a-dc03-4397-8f60-3145300cb296" providerId="ADAL" clId="{0332B0A9-BC6C-482F-A7F8-452BDA9333C9}" dt="2024-03-18T19:04:39.220" v="410" actId="20577"/>
      <pc:docMkLst>
        <pc:docMk/>
      </pc:docMkLst>
      <pc:sldChg chg="addSp delSp modSp mod">
        <pc:chgData name="Heidi Hansen (HEI.ZBC - Lektor - NAHA - ZBC)" userId="b6be4f5a-dc03-4397-8f60-3145300cb296" providerId="ADAL" clId="{0332B0A9-BC6C-482F-A7F8-452BDA9333C9}" dt="2024-03-18T19:04:39.220" v="410" actId="20577"/>
        <pc:sldMkLst>
          <pc:docMk/>
          <pc:sldMk cId="4225437522" sldId="257"/>
        </pc:sldMkLst>
        <pc:spChg chg="mod">
          <ac:chgData name="Heidi Hansen (HEI.ZBC - Lektor - NAHA - ZBC)" userId="b6be4f5a-dc03-4397-8f60-3145300cb296" providerId="ADAL" clId="{0332B0A9-BC6C-482F-A7F8-452BDA9333C9}" dt="2024-03-18T18:59:14.362" v="3" actId="20577"/>
          <ac:spMkLst>
            <pc:docMk/>
            <pc:sldMk cId="4225437522" sldId="257"/>
            <ac:spMk id="2" creationId="{C081A566-9212-7B24-5583-81F395446817}"/>
          </ac:spMkLst>
        </pc:spChg>
        <pc:graphicFrameChg chg="add mod modGraphic">
          <ac:chgData name="Heidi Hansen (HEI.ZBC - Lektor - NAHA - ZBC)" userId="b6be4f5a-dc03-4397-8f60-3145300cb296" providerId="ADAL" clId="{0332B0A9-BC6C-482F-A7F8-452BDA9333C9}" dt="2024-03-18T19:04:39.220" v="410" actId="20577"/>
          <ac:graphicFrameMkLst>
            <pc:docMk/>
            <pc:sldMk cId="4225437522" sldId="257"/>
            <ac:graphicFrameMk id="4" creationId="{6058F680-8CFE-2378-C061-A043110AA879}"/>
          </ac:graphicFrameMkLst>
        </pc:graphicFrameChg>
        <pc:graphicFrameChg chg="del">
          <ac:chgData name="Heidi Hansen (HEI.ZBC - Lektor - NAHA - ZBC)" userId="b6be4f5a-dc03-4397-8f60-3145300cb296" providerId="ADAL" clId="{0332B0A9-BC6C-482F-A7F8-452BDA9333C9}" dt="2024-03-18T18:59:00.434" v="0" actId="478"/>
          <ac:graphicFrameMkLst>
            <pc:docMk/>
            <pc:sldMk cId="4225437522" sldId="257"/>
            <ac:graphicFrameMk id="6" creationId="{2B43F412-A698-22CB-E704-1D1D51FE177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95507"/>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95507"/>
          </a:xfrm>
          <a:prstGeom prst="rect">
            <a:avLst/>
          </a:prstGeom>
        </p:spPr>
        <p:txBody>
          <a:bodyPr vert="horz" lIns="91440" tIns="45720" rIns="91440" bIns="45720" rtlCol="0"/>
          <a:lstStyle>
            <a:lvl1pPr algn="r">
              <a:defRPr sz="1200"/>
            </a:lvl1pPr>
          </a:lstStyle>
          <a:p>
            <a:fld id="{E540FAE1-5AB3-4DEC-B015-2454C19DF334}" type="datetimeFigureOut">
              <a:rPr lang="da-DK" smtClean="0"/>
              <a:t>18-03-2024</a:t>
            </a:fld>
            <a:endParaRPr lang="da-DK"/>
          </a:p>
        </p:txBody>
      </p:sp>
      <p:sp>
        <p:nvSpPr>
          <p:cNvPr id="4" name="Pladsholder til slidebillede 3"/>
          <p:cNvSpPr>
            <a:spLocks noGrp="1" noRot="1" noChangeAspect="1"/>
          </p:cNvSpPr>
          <p:nvPr>
            <p:ph type="sldImg" idx="2"/>
          </p:nvPr>
        </p:nvSpPr>
        <p:spPr>
          <a:xfrm>
            <a:off x="1023938" y="1235075"/>
            <a:ext cx="4810125" cy="333216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752747"/>
            <a:ext cx="5486400" cy="3888611"/>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80333"/>
            <a:ext cx="2971800" cy="495506"/>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9380333"/>
            <a:ext cx="2971800" cy="495506"/>
          </a:xfrm>
          <a:prstGeom prst="rect">
            <a:avLst/>
          </a:prstGeom>
        </p:spPr>
        <p:txBody>
          <a:bodyPr vert="horz" lIns="91440" tIns="45720" rIns="91440" bIns="45720" rtlCol="0" anchor="b"/>
          <a:lstStyle>
            <a:lvl1pPr algn="r">
              <a:defRPr sz="1200"/>
            </a:lvl1pPr>
          </a:lstStyle>
          <a:p>
            <a:fld id="{97DB82C2-8468-4C00-88D5-19B8DE475644}" type="slidenum">
              <a:rPr lang="da-DK" smtClean="0"/>
              <a:t>‹nr.›</a:t>
            </a:fld>
            <a:endParaRPr lang="da-DK"/>
          </a:p>
        </p:txBody>
      </p:sp>
    </p:spTree>
    <p:extLst>
      <p:ext uri="{BB962C8B-B14F-4D97-AF65-F5344CB8AC3E}">
        <p14:creationId xmlns:p14="http://schemas.microsoft.com/office/powerpoint/2010/main" val="230783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27ACD5D2-B50A-4191-98B5-58F0BFBF1EB0}" type="datetime1">
              <a:rPr lang="da-DK" smtClean="0"/>
              <a:t>18-03-2024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E1F2F3F-5469-4225-A732-2FBAF26EBDF5}" type="slidenum">
              <a:rPr lang="da-DK" smtClean="0"/>
              <a:t>‹nr.›</a:t>
            </a:fld>
            <a:endParaRPr lang="da-DK"/>
          </a:p>
        </p:txBody>
      </p:sp>
    </p:spTree>
    <p:extLst>
      <p:ext uri="{BB962C8B-B14F-4D97-AF65-F5344CB8AC3E}">
        <p14:creationId xmlns:p14="http://schemas.microsoft.com/office/powerpoint/2010/main" val="282328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B2C3748-0F75-42C5-8D2C-78333A18FA96}" type="datetime1">
              <a:rPr lang="da-DK" smtClean="0"/>
              <a:t>18-03-2024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E1F2F3F-5469-4225-A732-2FBAF26EBDF5}" type="slidenum">
              <a:rPr lang="da-DK" smtClean="0"/>
              <a:t>‹nr.›</a:t>
            </a:fld>
            <a:endParaRPr lang="da-DK"/>
          </a:p>
        </p:txBody>
      </p:sp>
    </p:spTree>
    <p:extLst>
      <p:ext uri="{BB962C8B-B14F-4D97-AF65-F5344CB8AC3E}">
        <p14:creationId xmlns:p14="http://schemas.microsoft.com/office/powerpoint/2010/main" val="185174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C228FEB-7BDC-44E2-819C-DB88D7EA7ECE}" type="datetime1">
              <a:rPr lang="da-DK" smtClean="0"/>
              <a:t>18-03-2024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E1F2F3F-5469-4225-A732-2FBAF26EBDF5}" type="slidenum">
              <a:rPr lang="da-DK" smtClean="0"/>
              <a:t>‹nr.›</a:t>
            </a:fld>
            <a:endParaRPr lang="da-DK"/>
          </a:p>
        </p:txBody>
      </p:sp>
    </p:spTree>
    <p:extLst>
      <p:ext uri="{BB962C8B-B14F-4D97-AF65-F5344CB8AC3E}">
        <p14:creationId xmlns:p14="http://schemas.microsoft.com/office/powerpoint/2010/main" val="56634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0E719AB-7A54-41AE-8B1A-D254090EB697}" type="datetime1">
              <a:rPr lang="da-DK" smtClean="0"/>
              <a:t>18-03-2024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E1F2F3F-5469-4225-A732-2FBAF26EBDF5}" type="slidenum">
              <a:rPr lang="da-DK" smtClean="0"/>
              <a:t>‹nr.›</a:t>
            </a:fld>
            <a:endParaRPr lang="da-DK"/>
          </a:p>
        </p:txBody>
      </p:sp>
    </p:spTree>
    <p:extLst>
      <p:ext uri="{BB962C8B-B14F-4D97-AF65-F5344CB8AC3E}">
        <p14:creationId xmlns:p14="http://schemas.microsoft.com/office/powerpoint/2010/main" val="101570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AE007FB1-39C8-474B-8257-6D768DDAE528}" type="datetime1">
              <a:rPr lang="da-DK" smtClean="0"/>
              <a:t>18-03-2024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E1F2F3F-5469-4225-A732-2FBAF26EBDF5}" type="slidenum">
              <a:rPr lang="da-DK" smtClean="0"/>
              <a:t>‹nr.›</a:t>
            </a:fld>
            <a:endParaRPr lang="da-DK"/>
          </a:p>
        </p:txBody>
      </p:sp>
    </p:spTree>
    <p:extLst>
      <p:ext uri="{BB962C8B-B14F-4D97-AF65-F5344CB8AC3E}">
        <p14:creationId xmlns:p14="http://schemas.microsoft.com/office/powerpoint/2010/main" val="310732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A9830D9E-1B88-4401-9C89-685580E5A5B9}" type="datetime1">
              <a:rPr lang="da-DK" smtClean="0"/>
              <a:t>18-03-2024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E1F2F3F-5469-4225-A732-2FBAF26EBDF5}" type="slidenum">
              <a:rPr lang="da-DK" smtClean="0"/>
              <a:t>‹nr.›</a:t>
            </a:fld>
            <a:endParaRPr lang="da-DK"/>
          </a:p>
        </p:txBody>
      </p:sp>
    </p:spTree>
    <p:extLst>
      <p:ext uri="{BB962C8B-B14F-4D97-AF65-F5344CB8AC3E}">
        <p14:creationId xmlns:p14="http://schemas.microsoft.com/office/powerpoint/2010/main" val="294189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682329" y="2505075"/>
            <a:ext cx="4190702"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5014913" y="2505075"/>
            <a:ext cx="4211340"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DD75A1A-ACD3-468A-B5E7-9EA1C8FD667D}" type="datetime1">
              <a:rPr lang="da-DK" smtClean="0"/>
              <a:t>18-03-2024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E1F2F3F-5469-4225-A732-2FBAF26EBDF5}" type="slidenum">
              <a:rPr lang="da-DK" smtClean="0"/>
              <a:t>‹nr.›</a:t>
            </a:fld>
            <a:endParaRPr lang="da-DK"/>
          </a:p>
        </p:txBody>
      </p:sp>
    </p:spTree>
    <p:extLst>
      <p:ext uri="{BB962C8B-B14F-4D97-AF65-F5344CB8AC3E}">
        <p14:creationId xmlns:p14="http://schemas.microsoft.com/office/powerpoint/2010/main" val="404971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5019A761-656F-4399-A2C8-049157A02C37}" type="datetime1">
              <a:rPr lang="da-DK" smtClean="0"/>
              <a:t>18-03-2024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E1F2F3F-5469-4225-A732-2FBAF26EBDF5}" type="slidenum">
              <a:rPr lang="da-DK" smtClean="0"/>
              <a:t>‹nr.›</a:t>
            </a:fld>
            <a:endParaRPr lang="da-DK"/>
          </a:p>
        </p:txBody>
      </p:sp>
    </p:spTree>
    <p:extLst>
      <p:ext uri="{BB962C8B-B14F-4D97-AF65-F5344CB8AC3E}">
        <p14:creationId xmlns:p14="http://schemas.microsoft.com/office/powerpoint/2010/main" val="326271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87E4D-ACC6-4002-A423-21C16A0E9226}" type="datetime1">
              <a:rPr lang="da-DK" smtClean="0"/>
              <a:t>18-03-2024</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7E1F2F3F-5469-4225-A732-2FBAF26EBDF5}" type="slidenum">
              <a:rPr lang="da-DK" smtClean="0"/>
              <a:t>‹nr.›</a:t>
            </a:fld>
            <a:endParaRPr lang="da-DK"/>
          </a:p>
        </p:txBody>
      </p:sp>
    </p:spTree>
    <p:extLst>
      <p:ext uri="{BB962C8B-B14F-4D97-AF65-F5344CB8AC3E}">
        <p14:creationId xmlns:p14="http://schemas.microsoft.com/office/powerpoint/2010/main" val="97631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7C764F9-A70E-4D7B-A8F4-FCD4EFB31626}" type="datetime1">
              <a:rPr lang="da-DK" smtClean="0"/>
              <a:t>18-03-2024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E1F2F3F-5469-4225-A732-2FBAF26EBDF5}" type="slidenum">
              <a:rPr lang="da-DK" smtClean="0"/>
              <a:t>‹nr.›</a:t>
            </a:fld>
            <a:endParaRPr lang="da-DK"/>
          </a:p>
        </p:txBody>
      </p:sp>
    </p:spTree>
    <p:extLst>
      <p:ext uri="{BB962C8B-B14F-4D97-AF65-F5344CB8AC3E}">
        <p14:creationId xmlns:p14="http://schemas.microsoft.com/office/powerpoint/2010/main" val="202447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CE69078-15BB-4494-918E-454A2C1A51CB}" type="datetime1">
              <a:rPr lang="da-DK" smtClean="0"/>
              <a:t>18-03-2024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E1F2F3F-5469-4225-A732-2FBAF26EBDF5}" type="slidenum">
              <a:rPr lang="da-DK" smtClean="0"/>
              <a:t>‹nr.›</a:t>
            </a:fld>
            <a:endParaRPr lang="da-DK"/>
          </a:p>
        </p:txBody>
      </p:sp>
    </p:spTree>
    <p:extLst>
      <p:ext uri="{BB962C8B-B14F-4D97-AF65-F5344CB8AC3E}">
        <p14:creationId xmlns:p14="http://schemas.microsoft.com/office/powerpoint/2010/main" val="409306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A055E1-8BB1-4571-8902-2C2C565B1F43}" type="datetime1">
              <a:rPr lang="da-DK" smtClean="0"/>
              <a:t>18-03-2024</a:t>
            </a:fld>
            <a:endParaRPr lang="da-DK"/>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1F2F3F-5469-4225-A732-2FBAF26EBDF5}" type="slidenum">
              <a:rPr lang="da-DK" smtClean="0"/>
              <a:t>‹nr.›</a:t>
            </a:fld>
            <a:endParaRPr lang="da-DK"/>
          </a:p>
        </p:txBody>
      </p:sp>
    </p:spTree>
    <p:extLst>
      <p:ext uri="{BB962C8B-B14F-4D97-AF65-F5344CB8AC3E}">
        <p14:creationId xmlns:p14="http://schemas.microsoft.com/office/powerpoint/2010/main" val="2636987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1A566-9212-7B24-5583-81F395446817}"/>
              </a:ext>
            </a:extLst>
          </p:cNvPr>
          <p:cNvSpPr>
            <a:spLocks noGrp="1"/>
          </p:cNvSpPr>
          <p:nvPr>
            <p:ph type="title"/>
          </p:nvPr>
        </p:nvSpPr>
        <p:spPr/>
        <p:txBody>
          <a:bodyPr/>
          <a:lstStyle/>
          <a:p>
            <a:r>
              <a:rPr lang="da-DK" dirty="0"/>
              <a:t>VØ 1.a tirsdag den 19. marts 2024</a:t>
            </a:r>
          </a:p>
        </p:txBody>
      </p:sp>
      <p:sp>
        <p:nvSpPr>
          <p:cNvPr id="3" name="Pladsholder til slidenummer 2">
            <a:extLst>
              <a:ext uri="{FF2B5EF4-FFF2-40B4-BE49-F238E27FC236}">
                <a16:creationId xmlns:a16="http://schemas.microsoft.com/office/drawing/2014/main" id="{D072EA94-BA7C-485C-B7A6-1651EEE2A027}"/>
              </a:ext>
            </a:extLst>
          </p:cNvPr>
          <p:cNvSpPr>
            <a:spLocks noGrp="1"/>
          </p:cNvSpPr>
          <p:nvPr>
            <p:ph type="sldNum" sz="quarter" idx="12"/>
          </p:nvPr>
        </p:nvSpPr>
        <p:spPr/>
        <p:txBody>
          <a:bodyPr/>
          <a:lstStyle/>
          <a:p>
            <a:fld id="{7E1F2F3F-5469-4225-A732-2FBAF26EBDF5}" type="slidenum">
              <a:rPr lang="da-DK" smtClean="0"/>
              <a:t>1</a:t>
            </a:fld>
            <a:endParaRPr lang="da-DK"/>
          </a:p>
        </p:txBody>
      </p:sp>
      <p:graphicFrame>
        <p:nvGraphicFramePr>
          <p:cNvPr id="4" name="Tabel 3">
            <a:extLst>
              <a:ext uri="{FF2B5EF4-FFF2-40B4-BE49-F238E27FC236}">
                <a16:creationId xmlns:a16="http://schemas.microsoft.com/office/drawing/2014/main" id="{6058F680-8CFE-2378-C061-A043110AA879}"/>
              </a:ext>
            </a:extLst>
          </p:cNvPr>
          <p:cNvGraphicFramePr>
            <a:graphicFrameLocks noGrp="1"/>
          </p:cNvGraphicFramePr>
          <p:nvPr>
            <p:extLst>
              <p:ext uri="{D42A27DB-BD31-4B8C-83A1-F6EECF244321}">
                <p14:modId xmlns:p14="http://schemas.microsoft.com/office/powerpoint/2010/main" val="575982519"/>
              </p:ext>
            </p:extLst>
          </p:nvPr>
        </p:nvGraphicFramePr>
        <p:xfrm>
          <a:off x="793180" y="1377317"/>
          <a:ext cx="7950200" cy="5278120"/>
        </p:xfrm>
        <a:graphic>
          <a:graphicData uri="http://schemas.openxmlformats.org/drawingml/2006/table">
            <a:tbl>
              <a:tblPr firstRow="1" bandRow="1">
                <a:tableStyleId>{5C22544A-7EE6-4342-B048-85BDC9FD1C3A}</a:tableStyleId>
              </a:tblPr>
              <a:tblGrid>
                <a:gridCol w="2052168">
                  <a:extLst>
                    <a:ext uri="{9D8B030D-6E8A-4147-A177-3AD203B41FA5}">
                      <a16:colId xmlns:a16="http://schemas.microsoft.com/office/drawing/2014/main" val="3779664218"/>
                    </a:ext>
                  </a:extLst>
                </a:gridCol>
                <a:gridCol w="5898032">
                  <a:extLst>
                    <a:ext uri="{9D8B030D-6E8A-4147-A177-3AD203B41FA5}">
                      <a16:colId xmlns:a16="http://schemas.microsoft.com/office/drawing/2014/main" val="3319448881"/>
                    </a:ext>
                  </a:extLst>
                </a:gridCol>
              </a:tblGrid>
              <a:tr h="277514">
                <a:tc>
                  <a:txBody>
                    <a:bodyPr/>
                    <a:lstStyle/>
                    <a:p>
                      <a:r>
                        <a:rPr lang="da-DK" sz="1400" dirty="0"/>
                        <a:t>Tid</a:t>
                      </a:r>
                    </a:p>
                  </a:txBody>
                  <a:tcPr/>
                </a:tc>
                <a:tc>
                  <a:txBody>
                    <a:bodyPr/>
                    <a:lstStyle/>
                    <a:p>
                      <a:r>
                        <a:rPr lang="da-DK" sz="1400" dirty="0"/>
                        <a:t>Indhold</a:t>
                      </a:r>
                    </a:p>
                  </a:txBody>
                  <a:tcPr/>
                </a:tc>
                <a:extLst>
                  <a:ext uri="{0D108BD9-81ED-4DB2-BD59-A6C34878D82A}">
                    <a16:rowId xmlns:a16="http://schemas.microsoft.com/office/drawing/2014/main" val="3544839146"/>
                  </a:ext>
                </a:extLst>
              </a:tr>
              <a:tr h="245565">
                <a:tc>
                  <a:txBody>
                    <a:bodyPr/>
                    <a:lstStyle/>
                    <a:p>
                      <a:pPr algn="l"/>
                      <a:r>
                        <a:rPr lang="da-DK" sz="1400" dirty="0"/>
                        <a:t>11.50 – 11.55</a:t>
                      </a:r>
                    </a:p>
                  </a:txBody>
                  <a:tcPr/>
                </a:tc>
                <a:tc>
                  <a:txBody>
                    <a:bodyPr/>
                    <a:lstStyle/>
                    <a:p>
                      <a:pPr algn="l"/>
                      <a:r>
                        <a:rPr lang="da-DK" sz="1400" dirty="0"/>
                        <a:t>Registrering + spørgsmål om VØ-opgave fra sidst</a:t>
                      </a:r>
                    </a:p>
                  </a:txBody>
                  <a:tcPr/>
                </a:tc>
                <a:extLst>
                  <a:ext uri="{0D108BD9-81ED-4DB2-BD59-A6C34878D82A}">
                    <a16:rowId xmlns:a16="http://schemas.microsoft.com/office/drawing/2014/main" val="61202123"/>
                  </a:ext>
                </a:extLst>
              </a:tr>
              <a:tr h="268569">
                <a:tc>
                  <a:txBody>
                    <a:bodyPr/>
                    <a:lstStyle/>
                    <a:p>
                      <a:r>
                        <a:rPr lang="da-DK" sz="1400" dirty="0"/>
                        <a:t>11.55 – 12.10</a:t>
                      </a:r>
                    </a:p>
                  </a:txBody>
                  <a:tcPr/>
                </a:tc>
                <a:tc>
                  <a:txBody>
                    <a:bodyPr/>
                    <a:lstStyle/>
                    <a:p>
                      <a:r>
                        <a:rPr lang="da-DK" sz="1400" dirty="0"/>
                        <a:t>Repetition fra sidst: Etableringsbudget, Finansieringsbudget, Resultatbudget</a:t>
                      </a:r>
                    </a:p>
                  </a:txBody>
                  <a:tcPr/>
                </a:tc>
                <a:extLst>
                  <a:ext uri="{0D108BD9-81ED-4DB2-BD59-A6C34878D82A}">
                    <a16:rowId xmlns:a16="http://schemas.microsoft.com/office/drawing/2014/main" val="2800967205"/>
                  </a:ext>
                </a:extLst>
              </a:tr>
              <a:tr h="268569">
                <a:tc>
                  <a:txBody>
                    <a:bodyPr/>
                    <a:lstStyle/>
                    <a:p>
                      <a:r>
                        <a:rPr lang="da-DK" sz="1400" dirty="0"/>
                        <a:t>12.10 – 12.30</a:t>
                      </a:r>
                    </a:p>
                  </a:txBody>
                  <a:tcPr/>
                </a:tc>
                <a:tc>
                  <a:txBody>
                    <a:bodyPr/>
                    <a:lstStyle/>
                    <a:p>
                      <a:r>
                        <a:rPr lang="da-DK" sz="1400" dirty="0"/>
                        <a:t>Repetition: Likviditetsbudget</a:t>
                      </a:r>
                    </a:p>
                    <a:p>
                      <a:r>
                        <a:rPr lang="da-DK" sz="1400" dirty="0"/>
                        <a:t>Gruppearbejde: Afslut opgave 6.6 med at lave et likviditetsbudget</a:t>
                      </a:r>
                    </a:p>
                  </a:txBody>
                  <a:tcPr/>
                </a:tc>
                <a:extLst>
                  <a:ext uri="{0D108BD9-81ED-4DB2-BD59-A6C34878D82A}">
                    <a16:rowId xmlns:a16="http://schemas.microsoft.com/office/drawing/2014/main" val="2955074914"/>
                  </a:ext>
                </a:extLst>
              </a:tr>
              <a:tr h="268569">
                <a:tc>
                  <a:txBody>
                    <a:bodyPr/>
                    <a:lstStyle/>
                    <a:p>
                      <a:r>
                        <a:rPr lang="da-DK" sz="1400" dirty="0"/>
                        <a:t>12.30 – 12.50</a:t>
                      </a:r>
                    </a:p>
                  </a:txBody>
                  <a:tcPr/>
                </a:tc>
                <a:tc>
                  <a:txBody>
                    <a:bodyPr/>
                    <a:lstStyle/>
                    <a:p>
                      <a:r>
                        <a:rPr lang="da-DK" sz="1400" dirty="0"/>
                        <a:t>Gennemgang af opgave 6.6. Likviditetsbudget på klassen</a:t>
                      </a:r>
                    </a:p>
                  </a:txBody>
                  <a:tcPr/>
                </a:tc>
                <a:extLst>
                  <a:ext uri="{0D108BD9-81ED-4DB2-BD59-A6C34878D82A}">
                    <a16:rowId xmlns:a16="http://schemas.microsoft.com/office/drawing/2014/main" val="3190603669"/>
                  </a:ext>
                </a:extLst>
              </a:tr>
              <a:tr h="268569">
                <a:tc>
                  <a:txBody>
                    <a:bodyPr/>
                    <a:lstStyle/>
                    <a:p>
                      <a:r>
                        <a:rPr lang="da-DK" sz="1400" dirty="0"/>
                        <a:t>12.50 – 13.00</a:t>
                      </a:r>
                    </a:p>
                  </a:txBody>
                  <a:tcPr/>
                </a:tc>
                <a:tc>
                  <a:txBody>
                    <a:bodyPr/>
                    <a:lstStyle/>
                    <a:p>
                      <a:r>
                        <a:rPr lang="da-DK" sz="1400" dirty="0"/>
                        <a:t>Pause</a:t>
                      </a:r>
                    </a:p>
                  </a:txBody>
                  <a:tcPr/>
                </a:tc>
                <a:extLst>
                  <a:ext uri="{0D108BD9-81ED-4DB2-BD59-A6C34878D82A}">
                    <a16:rowId xmlns:a16="http://schemas.microsoft.com/office/drawing/2014/main" val="1469964992"/>
                  </a:ext>
                </a:extLst>
              </a:tr>
              <a:tr h="268569">
                <a:tc>
                  <a:txBody>
                    <a:bodyPr/>
                    <a:lstStyle/>
                    <a:p>
                      <a:r>
                        <a:rPr lang="da-DK" sz="1400" dirty="0"/>
                        <a:t>13.00 – 13.05</a:t>
                      </a:r>
                    </a:p>
                  </a:txBody>
                  <a:tcPr/>
                </a:tc>
                <a:tc>
                  <a:txBody>
                    <a:bodyPr/>
                    <a:lstStyle/>
                    <a:p>
                      <a:r>
                        <a:rPr lang="da-DK" sz="1400" dirty="0"/>
                        <a:t>Registrering</a:t>
                      </a:r>
                    </a:p>
                  </a:txBody>
                  <a:tcPr/>
                </a:tc>
                <a:extLst>
                  <a:ext uri="{0D108BD9-81ED-4DB2-BD59-A6C34878D82A}">
                    <a16:rowId xmlns:a16="http://schemas.microsoft.com/office/drawing/2014/main" val="3293448775"/>
                  </a:ext>
                </a:extLst>
              </a:tr>
              <a:tr h="268569">
                <a:tc>
                  <a:txBody>
                    <a:bodyPr/>
                    <a:lstStyle/>
                    <a:p>
                      <a:r>
                        <a:rPr lang="da-DK" sz="1400" dirty="0"/>
                        <a:t>13.05-13.25</a:t>
                      </a:r>
                    </a:p>
                  </a:txBody>
                  <a:tcPr/>
                </a:tc>
                <a:tc>
                  <a:txBody>
                    <a:bodyPr/>
                    <a:lstStyle/>
                    <a:p>
                      <a:r>
                        <a:rPr lang="da-DK" sz="1400" dirty="0"/>
                        <a:t>Gennemgang af kapitel 6.6 forretningsmodel</a:t>
                      </a:r>
                    </a:p>
                  </a:txBody>
                  <a:tcPr/>
                </a:tc>
                <a:extLst>
                  <a:ext uri="{0D108BD9-81ED-4DB2-BD59-A6C34878D82A}">
                    <a16:rowId xmlns:a16="http://schemas.microsoft.com/office/drawing/2014/main" val="2063962534"/>
                  </a:ext>
                </a:extLst>
              </a:tr>
              <a:tr h="268569">
                <a:tc>
                  <a:txBody>
                    <a:bodyPr/>
                    <a:lstStyle/>
                    <a:p>
                      <a:r>
                        <a:rPr lang="da-DK" sz="1400" dirty="0"/>
                        <a:t>13.25 – 13.40</a:t>
                      </a:r>
                    </a:p>
                  </a:txBody>
                  <a:tcPr/>
                </a:tc>
                <a:tc>
                  <a:txBody>
                    <a:bodyPr/>
                    <a:lstStyle/>
                    <a:p>
                      <a:r>
                        <a:rPr lang="da-DK" sz="1400" dirty="0"/>
                        <a:t>Gruppearbejde om opgave 6.11 BMC-model for </a:t>
                      </a:r>
                      <a:r>
                        <a:rPr lang="da-DK" sz="1400" dirty="0" err="1"/>
                        <a:t>CoolShop</a:t>
                      </a:r>
                      <a:endParaRPr lang="da-DK" sz="1400" dirty="0"/>
                    </a:p>
                  </a:txBody>
                  <a:tcPr/>
                </a:tc>
                <a:extLst>
                  <a:ext uri="{0D108BD9-81ED-4DB2-BD59-A6C34878D82A}">
                    <a16:rowId xmlns:a16="http://schemas.microsoft.com/office/drawing/2014/main" val="1256309618"/>
                  </a:ext>
                </a:extLst>
              </a:tr>
              <a:tr h="268569">
                <a:tc>
                  <a:txBody>
                    <a:bodyPr/>
                    <a:lstStyle/>
                    <a:p>
                      <a:r>
                        <a:rPr lang="da-DK" sz="1400" dirty="0"/>
                        <a:t>13.45 – 14.00</a:t>
                      </a:r>
                    </a:p>
                  </a:txBody>
                  <a:tcPr/>
                </a:tc>
                <a:tc>
                  <a:txBody>
                    <a:bodyPr/>
                    <a:lstStyle/>
                    <a:p>
                      <a:r>
                        <a:rPr lang="da-DK" sz="1400" dirty="0"/>
                        <a:t>Gennemgang af opgave 6.11 i klassen</a:t>
                      </a:r>
                    </a:p>
                  </a:txBody>
                  <a:tcPr/>
                </a:tc>
                <a:extLst>
                  <a:ext uri="{0D108BD9-81ED-4DB2-BD59-A6C34878D82A}">
                    <a16:rowId xmlns:a16="http://schemas.microsoft.com/office/drawing/2014/main" val="3227205631"/>
                  </a:ext>
                </a:extLst>
              </a:tr>
              <a:tr h="268569">
                <a:tc>
                  <a:txBody>
                    <a:bodyPr/>
                    <a:lstStyle/>
                    <a:p>
                      <a:r>
                        <a:rPr lang="da-DK" sz="1400" dirty="0"/>
                        <a:t>14.00 – 14.10</a:t>
                      </a:r>
                    </a:p>
                  </a:txBody>
                  <a:tcPr/>
                </a:tc>
                <a:tc>
                  <a:txBody>
                    <a:bodyPr/>
                    <a:lstStyle/>
                    <a:p>
                      <a:r>
                        <a:rPr lang="da-DK" sz="1400" dirty="0"/>
                        <a:t>Pause</a:t>
                      </a:r>
                    </a:p>
                  </a:txBody>
                  <a:tcPr/>
                </a:tc>
                <a:extLst>
                  <a:ext uri="{0D108BD9-81ED-4DB2-BD59-A6C34878D82A}">
                    <a16:rowId xmlns:a16="http://schemas.microsoft.com/office/drawing/2014/main" val="1582668514"/>
                  </a:ext>
                </a:extLst>
              </a:tr>
              <a:tr h="268569">
                <a:tc>
                  <a:txBody>
                    <a:bodyPr/>
                    <a:lstStyle/>
                    <a:p>
                      <a:r>
                        <a:rPr lang="da-DK" sz="1400" dirty="0"/>
                        <a:t>14.10 – 14.15</a:t>
                      </a:r>
                    </a:p>
                  </a:txBody>
                  <a:tcPr/>
                </a:tc>
                <a:tc>
                  <a:txBody>
                    <a:bodyPr/>
                    <a:lstStyle/>
                    <a:p>
                      <a:r>
                        <a:rPr lang="da-DK" sz="1400"/>
                        <a:t>Registrering</a:t>
                      </a:r>
                      <a:endParaRPr lang="da-DK" sz="1400" dirty="0"/>
                    </a:p>
                  </a:txBody>
                  <a:tcPr/>
                </a:tc>
                <a:extLst>
                  <a:ext uri="{0D108BD9-81ED-4DB2-BD59-A6C34878D82A}">
                    <a16:rowId xmlns:a16="http://schemas.microsoft.com/office/drawing/2014/main" val="2886385894"/>
                  </a:ext>
                </a:extLst>
              </a:tr>
              <a:tr h="268569">
                <a:tc>
                  <a:txBody>
                    <a:bodyPr/>
                    <a:lstStyle/>
                    <a:p>
                      <a:r>
                        <a:rPr lang="da-DK" sz="1400" dirty="0"/>
                        <a:t>14.15 – 14.30</a:t>
                      </a:r>
                    </a:p>
                  </a:txBody>
                  <a:tcPr/>
                </a:tc>
                <a:tc>
                  <a:txBody>
                    <a:bodyPr/>
                    <a:lstStyle/>
                    <a:p>
                      <a:r>
                        <a:rPr lang="da-DK" sz="1400" dirty="0"/>
                        <a:t>Gennemgang af kapitel 6.7 Hvad kan udfordre en forretningsmodel?</a:t>
                      </a:r>
                    </a:p>
                  </a:txBody>
                  <a:tcPr/>
                </a:tc>
                <a:extLst>
                  <a:ext uri="{0D108BD9-81ED-4DB2-BD59-A6C34878D82A}">
                    <a16:rowId xmlns:a16="http://schemas.microsoft.com/office/drawing/2014/main" val="856301531"/>
                  </a:ext>
                </a:extLst>
              </a:tr>
              <a:tr h="370840">
                <a:tc>
                  <a:txBody>
                    <a:bodyPr/>
                    <a:lstStyle/>
                    <a:p>
                      <a:r>
                        <a:rPr lang="da-DK" sz="1400" dirty="0"/>
                        <a:t>14.30 – 15.00</a:t>
                      </a:r>
                    </a:p>
                  </a:txBody>
                  <a:tcPr/>
                </a:tc>
                <a:tc>
                  <a:txBody>
                    <a:bodyPr/>
                    <a:lstStyle/>
                    <a:p>
                      <a:r>
                        <a:rPr lang="da-DK" sz="1400" dirty="0"/>
                        <a:t>Arbejde med afleveringsopgave 3 – individuel opgave som skal afleveres den 6. april</a:t>
                      </a:r>
                    </a:p>
                  </a:txBody>
                  <a:tcPr/>
                </a:tc>
                <a:extLst>
                  <a:ext uri="{0D108BD9-81ED-4DB2-BD59-A6C34878D82A}">
                    <a16:rowId xmlns:a16="http://schemas.microsoft.com/office/drawing/2014/main" val="3992184788"/>
                  </a:ext>
                </a:extLst>
              </a:tr>
              <a:tr h="370840">
                <a:tc>
                  <a:txBody>
                    <a:bodyPr/>
                    <a:lstStyle/>
                    <a:p>
                      <a:r>
                        <a:rPr lang="da-DK" sz="1400" dirty="0"/>
                        <a:t>15.00 – 15.10</a:t>
                      </a:r>
                    </a:p>
                  </a:txBody>
                  <a:tcPr/>
                </a:tc>
                <a:tc>
                  <a:txBody>
                    <a:bodyPr/>
                    <a:lstStyle/>
                    <a:p>
                      <a:r>
                        <a:rPr lang="da-DK" sz="1400" dirty="0"/>
                        <a:t>Afrunding – spørgsmål – </a:t>
                      </a:r>
                      <a:r>
                        <a:rPr lang="da-DK" sz="1400"/>
                        <a:t>god påske</a:t>
                      </a:r>
                      <a:endParaRPr lang="da-DK" sz="1400" dirty="0"/>
                    </a:p>
                  </a:txBody>
                  <a:tcPr/>
                </a:tc>
                <a:extLst>
                  <a:ext uri="{0D108BD9-81ED-4DB2-BD59-A6C34878D82A}">
                    <a16:rowId xmlns:a16="http://schemas.microsoft.com/office/drawing/2014/main" val="3972777503"/>
                  </a:ext>
                </a:extLst>
              </a:tr>
            </a:tbl>
          </a:graphicData>
        </a:graphic>
      </p:graphicFrame>
    </p:spTree>
    <p:extLst>
      <p:ext uri="{BB962C8B-B14F-4D97-AF65-F5344CB8AC3E}">
        <p14:creationId xmlns:p14="http://schemas.microsoft.com/office/powerpoint/2010/main" val="422543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A373D-CAFD-E92E-964E-06795BAAD8B5}"/>
              </a:ext>
            </a:extLst>
          </p:cNvPr>
          <p:cNvSpPr>
            <a:spLocks noGrp="1"/>
          </p:cNvSpPr>
          <p:nvPr>
            <p:ph type="title"/>
          </p:nvPr>
        </p:nvSpPr>
        <p:spPr/>
        <p:txBody>
          <a:bodyPr/>
          <a:lstStyle/>
          <a:p>
            <a:r>
              <a:rPr lang="da-DK" b="1" dirty="0"/>
              <a:t>BMC-modellen – hvad - værditilbud</a:t>
            </a:r>
          </a:p>
        </p:txBody>
      </p:sp>
      <p:sp>
        <p:nvSpPr>
          <p:cNvPr id="3" name="Pladsholder til indhold 2">
            <a:extLst>
              <a:ext uri="{FF2B5EF4-FFF2-40B4-BE49-F238E27FC236}">
                <a16:creationId xmlns:a16="http://schemas.microsoft.com/office/drawing/2014/main" id="{AFA597D1-A3F9-222D-9FB8-62E8E5022072}"/>
              </a:ext>
            </a:extLst>
          </p:cNvPr>
          <p:cNvSpPr>
            <a:spLocks noGrp="1"/>
          </p:cNvSpPr>
          <p:nvPr>
            <p:ph idx="1"/>
          </p:nvPr>
        </p:nvSpPr>
        <p:spPr/>
        <p:txBody>
          <a:bodyPr/>
          <a:lstStyle/>
          <a:p>
            <a:pPr marL="0" indent="0">
              <a:buNone/>
            </a:pPr>
            <a:r>
              <a:rPr lang="da-DK" dirty="0"/>
              <a:t>Beskrive virksomhedens særlige tilbud til forskellige kunder – med andre ord:</a:t>
            </a:r>
          </a:p>
          <a:p>
            <a:r>
              <a:rPr lang="da-DK" dirty="0"/>
              <a:t>Den grundlæggende idé?</a:t>
            </a:r>
          </a:p>
          <a:p>
            <a:r>
              <a:rPr lang="da-DK" dirty="0"/>
              <a:t>Det grundlæggende værdigrundlag?</a:t>
            </a:r>
          </a:p>
          <a:p>
            <a:r>
              <a:rPr lang="da-DK" dirty="0"/>
              <a:t>Virksomhedens særpræg?</a:t>
            </a:r>
          </a:p>
          <a:p>
            <a:r>
              <a:rPr lang="da-DK" dirty="0"/>
              <a:t>Hvad er det, virksomheden særligt gør for kunderne?</a:t>
            </a:r>
          </a:p>
          <a:p>
            <a:r>
              <a:rPr lang="da-DK" dirty="0"/>
              <a:t>Hvordan adskiller virksomheden sig fra konkurrenter i markedet?</a:t>
            </a:r>
          </a:p>
          <a:p>
            <a:pPr marL="0" indent="0">
              <a:buNone/>
            </a:pPr>
            <a:endParaRPr lang="da-DK" dirty="0"/>
          </a:p>
        </p:txBody>
      </p:sp>
      <p:sp>
        <p:nvSpPr>
          <p:cNvPr id="4" name="Pladsholder til slidenummer 3">
            <a:extLst>
              <a:ext uri="{FF2B5EF4-FFF2-40B4-BE49-F238E27FC236}">
                <a16:creationId xmlns:a16="http://schemas.microsoft.com/office/drawing/2014/main" id="{B727813D-A20D-00BA-02F4-3A3DD3FE0A89}"/>
              </a:ext>
            </a:extLst>
          </p:cNvPr>
          <p:cNvSpPr>
            <a:spLocks noGrp="1"/>
          </p:cNvSpPr>
          <p:nvPr>
            <p:ph type="sldNum" sz="quarter" idx="12"/>
          </p:nvPr>
        </p:nvSpPr>
        <p:spPr/>
        <p:txBody>
          <a:bodyPr/>
          <a:lstStyle/>
          <a:p>
            <a:fld id="{7E1F2F3F-5469-4225-A732-2FBAF26EBDF5}" type="slidenum">
              <a:rPr lang="da-DK" smtClean="0"/>
              <a:t>10</a:t>
            </a:fld>
            <a:endParaRPr lang="da-DK"/>
          </a:p>
        </p:txBody>
      </p:sp>
    </p:spTree>
    <p:extLst>
      <p:ext uri="{BB962C8B-B14F-4D97-AF65-F5344CB8AC3E}">
        <p14:creationId xmlns:p14="http://schemas.microsoft.com/office/powerpoint/2010/main" val="421372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7DC92-BAC4-8555-9315-BDE0DA6CD86C}"/>
              </a:ext>
            </a:extLst>
          </p:cNvPr>
          <p:cNvSpPr>
            <a:spLocks noGrp="1"/>
          </p:cNvSpPr>
          <p:nvPr>
            <p:ph type="title"/>
          </p:nvPr>
        </p:nvSpPr>
        <p:spPr/>
        <p:txBody>
          <a:bodyPr>
            <a:normAutofit/>
          </a:bodyPr>
          <a:lstStyle/>
          <a:p>
            <a:r>
              <a:rPr lang="da-DK" sz="3200" b="1" dirty="0"/>
              <a:t>BMC-modellen – hvem – kundevende aktiviteter</a:t>
            </a:r>
          </a:p>
        </p:txBody>
      </p:sp>
      <p:sp>
        <p:nvSpPr>
          <p:cNvPr id="3" name="Pladsholder til indhold 2">
            <a:extLst>
              <a:ext uri="{FF2B5EF4-FFF2-40B4-BE49-F238E27FC236}">
                <a16:creationId xmlns:a16="http://schemas.microsoft.com/office/drawing/2014/main" id="{003F3106-7499-222D-1D57-83320345F0FA}"/>
              </a:ext>
            </a:extLst>
          </p:cNvPr>
          <p:cNvSpPr>
            <a:spLocks noGrp="1"/>
          </p:cNvSpPr>
          <p:nvPr>
            <p:ph idx="1"/>
          </p:nvPr>
        </p:nvSpPr>
        <p:spPr/>
        <p:txBody>
          <a:bodyPr/>
          <a:lstStyle/>
          <a:p>
            <a:pPr marL="0" indent="0">
              <a:buNone/>
            </a:pPr>
            <a:r>
              <a:rPr lang="da-DK" dirty="0"/>
              <a:t>Kundesegmenter: Virksomhedens målgrupper</a:t>
            </a:r>
          </a:p>
          <a:p>
            <a:pPr marL="0" indent="0">
              <a:buNone/>
            </a:pPr>
            <a:r>
              <a:rPr lang="da-DK" dirty="0"/>
              <a:t>Kunderelationer: Forholdet til hver målgruppe</a:t>
            </a:r>
          </a:p>
          <a:p>
            <a:pPr marL="0" indent="0">
              <a:buNone/>
            </a:pPr>
            <a:r>
              <a:rPr lang="da-DK" dirty="0"/>
              <a:t>Kanaler: Virksomhedens kommunikations- og distributionskanal til hver målgruppe</a:t>
            </a:r>
          </a:p>
        </p:txBody>
      </p:sp>
      <p:sp>
        <p:nvSpPr>
          <p:cNvPr id="4" name="Pladsholder til slidenummer 3">
            <a:extLst>
              <a:ext uri="{FF2B5EF4-FFF2-40B4-BE49-F238E27FC236}">
                <a16:creationId xmlns:a16="http://schemas.microsoft.com/office/drawing/2014/main" id="{52F1309B-B872-360F-E59E-D4830F66DB9C}"/>
              </a:ext>
            </a:extLst>
          </p:cNvPr>
          <p:cNvSpPr>
            <a:spLocks noGrp="1"/>
          </p:cNvSpPr>
          <p:nvPr>
            <p:ph type="sldNum" sz="quarter" idx="12"/>
          </p:nvPr>
        </p:nvSpPr>
        <p:spPr/>
        <p:txBody>
          <a:bodyPr/>
          <a:lstStyle/>
          <a:p>
            <a:fld id="{7E1F2F3F-5469-4225-A732-2FBAF26EBDF5}" type="slidenum">
              <a:rPr lang="da-DK" smtClean="0"/>
              <a:t>11</a:t>
            </a:fld>
            <a:endParaRPr lang="da-DK"/>
          </a:p>
        </p:txBody>
      </p:sp>
    </p:spTree>
    <p:extLst>
      <p:ext uri="{BB962C8B-B14F-4D97-AF65-F5344CB8AC3E}">
        <p14:creationId xmlns:p14="http://schemas.microsoft.com/office/powerpoint/2010/main" val="307953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DC3E1-5B21-CAF7-259C-A78F9DDDC485}"/>
              </a:ext>
            </a:extLst>
          </p:cNvPr>
          <p:cNvSpPr>
            <a:spLocks noGrp="1"/>
          </p:cNvSpPr>
          <p:nvPr>
            <p:ph type="title"/>
          </p:nvPr>
        </p:nvSpPr>
        <p:spPr/>
        <p:txBody>
          <a:bodyPr>
            <a:normAutofit/>
          </a:bodyPr>
          <a:lstStyle/>
          <a:p>
            <a:r>
              <a:rPr lang="da-DK" sz="3200" b="1" dirty="0"/>
              <a:t>BMC-modellen – Hvordan - Infrastruktur</a:t>
            </a:r>
          </a:p>
        </p:txBody>
      </p:sp>
      <p:sp>
        <p:nvSpPr>
          <p:cNvPr id="3" name="Pladsholder til indhold 2">
            <a:extLst>
              <a:ext uri="{FF2B5EF4-FFF2-40B4-BE49-F238E27FC236}">
                <a16:creationId xmlns:a16="http://schemas.microsoft.com/office/drawing/2014/main" id="{015684E6-1732-76A8-6B0C-7F94AA7CF2DF}"/>
              </a:ext>
            </a:extLst>
          </p:cNvPr>
          <p:cNvSpPr>
            <a:spLocks noGrp="1"/>
          </p:cNvSpPr>
          <p:nvPr>
            <p:ph idx="1"/>
          </p:nvPr>
        </p:nvSpPr>
        <p:spPr/>
        <p:txBody>
          <a:bodyPr>
            <a:normAutofit fontScale="77500" lnSpcReduction="20000"/>
          </a:bodyPr>
          <a:lstStyle/>
          <a:p>
            <a:pPr marL="0" indent="0">
              <a:buNone/>
            </a:pPr>
            <a:r>
              <a:rPr lang="da-DK" dirty="0"/>
              <a:t>Nøglepartnere:</a:t>
            </a:r>
          </a:p>
          <a:p>
            <a:r>
              <a:rPr lang="da-DK" dirty="0"/>
              <a:t>Hvem samarbejder vi med som er afgørende for at skabe værdi for kunden?</a:t>
            </a:r>
          </a:p>
          <a:p>
            <a:r>
              <a:rPr lang="da-DK" dirty="0"/>
              <a:t>Hvem leverer til os og hvordan?</a:t>
            </a:r>
          </a:p>
          <a:p>
            <a:r>
              <a:rPr lang="da-DK" dirty="0"/>
              <a:t>Hvilke forsyningskæder og netværk indgår vi i?</a:t>
            </a:r>
          </a:p>
          <a:p>
            <a:pPr marL="0" indent="0">
              <a:buNone/>
            </a:pPr>
            <a:r>
              <a:rPr lang="da-DK" dirty="0"/>
              <a:t>Nøgleaktiviteter:</a:t>
            </a:r>
          </a:p>
          <a:p>
            <a:r>
              <a:rPr lang="da-DK" dirty="0"/>
              <a:t>Hvad er det helt afgørende, vi skal lykkes med for at skabe værdi for kunden?</a:t>
            </a:r>
          </a:p>
          <a:p>
            <a:r>
              <a:rPr lang="da-DK" dirty="0"/>
              <a:t>Hvordan bidrager andre fx leverandører til at vi kan skabe værdi for kunden?</a:t>
            </a:r>
          </a:p>
          <a:p>
            <a:pPr marL="0" indent="0">
              <a:buNone/>
            </a:pPr>
            <a:r>
              <a:rPr lang="da-DK" dirty="0"/>
              <a:t>Nøgleressourcer: </a:t>
            </a:r>
          </a:p>
          <a:p>
            <a:r>
              <a:rPr lang="da-DK" dirty="0"/>
              <a:t>Maskiner, bygninger, IT-systemer, medarbejdere (viden), kapital som er nødvendig for at levere værdi til kunden</a:t>
            </a:r>
          </a:p>
          <a:p>
            <a:endParaRPr lang="da-DK" dirty="0"/>
          </a:p>
          <a:p>
            <a:pPr marL="0" indent="0">
              <a:buNone/>
            </a:pPr>
            <a:endParaRPr lang="da-DK" dirty="0"/>
          </a:p>
        </p:txBody>
      </p:sp>
      <p:sp>
        <p:nvSpPr>
          <p:cNvPr id="4" name="Pladsholder til slidenummer 3">
            <a:extLst>
              <a:ext uri="{FF2B5EF4-FFF2-40B4-BE49-F238E27FC236}">
                <a16:creationId xmlns:a16="http://schemas.microsoft.com/office/drawing/2014/main" id="{9F7E6108-B8E9-D2AD-C6CC-66651048A0DB}"/>
              </a:ext>
            </a:extLst>
          </p:cNvPr>
          <p:cNvSpPr>
            <a:spLocks noGrp="1"/>
          </p:cNvSpPr>
          <p:nvPr>
            <p:ph type="sldNum" sz="quarter" idx="12"/>
          </p:nvPr>
        </p:nvSpPr>
        <p:spPr/>
        <p:txBody>
          <a:bodyPr/>
          <a:lstStyle/>
          <a:p>
            <a:fld id="{7E1F2F3F-5469-4225-A732-2FBAF26EBDF5}" type="slidenum">
              <a:rPr lang="da-DK" smtClean="0"/>
              <a:t>12</a:t>
            </a:fld>
            <a:endParaRPr lang="da-DK"/>
          </a:p>
        </p:txBody>
      </p:sp>
    </p:spTree>
    <p:extLst>
      <p:ext uri="{BB962C8B-B14F-4D97-AF65-F5344CB8AC3E}">
        <p14:creationId xmlns:p14="http://schemas.microsoft.com/office/powerpoint/2010/main" val="75603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30685-D0BB-4996-824F-CE1B393B7F47}"/>
              </a:ext>
            </a:extLst>
          </p:cNvPr>
          <p:cNvSpPr>
            <a:spLocks noGrp="1"/>
          </p:cNvSpPr>
          <p:nvPr>
            <p:ph type="title"/>
          </p:nvPr>
        </p:nvSpPr>
        <p:spPr/>
        <p:txBody>
          <a:bodyPr/>
          <a:lstStyle/>
          <a:p>
            <a:r>
              <a:rPr lang="da-DK" dirty="0"/>
              <a:t>BMC-modellen – økonomi - indtjening</a:t>
            </a:r>
          </a:p>
        </p:txBody>
      </p:sp>
      <p:sp>
        <p:nvSpPr>
          <p:cNvPr id="3" name="Pladsholder til indhold 2">
            <a:extLst>
              <a:ext uri="{FF2B5EF4-FFF2-40B4-BE49-F238E27FC236}">
                <a16:creationId xmlns:a16="http://schemas.microsoft.com/office/drawing/2014/main" id="{26DB1B4D-0948-DEA5-3B10-729FF48247D2}"/>
              </a:ext>
            </a:extLst>
          </p:cNvPr>
          <p:cNvSpPr>
            <a:spLocks noGrp="1"/>
          </p:cNvSpPr>
          <p:nvPr>
            <p:ph idx="1"/>
          </p:nvPr>
        </p:nvSpPr>
        <p:spPr/>
        <p:txBody>
          <a:bodyPr/>
          <a:lstStyle/>
          <a:p>
            <a:pPr marL="0" indent="0">
              <a:buNone/>
            </a:pPr>
            <a:r>
              <a:rPr lang="da-DK" dirty="0"/>
              <a:t>Omkostningsstruktur:</a:t>
            </a:r>
          </a:p>
          <a:p>
            <a:r>
              <a:rPr lang="da-DK" dirty="0"/>
              <a:t>Hvad er de største omkostninger, som virksomheden skal overvåge og sikre er effektive?</a:t>
            </a:r>
          </a:p>
          <a:p>
            <a:pPr marL="0" indent="0">
              <a:buNone/>
            </a:pPr>
            <a:endParaRPr lang="da-DK" dirty="0"/>
          </a:p>
          <a:p>
            <a:pPr marL="0" indent="0">
              <a:buNone/>
            </a:pPr>
            <a:r>
              <a:rPr lang="da-DK" dirty="0"/>
              <a:t>Indtjening:</a:t>
            </a:r>
          </a:p>
          <a:p>
            <a:r>
              <a:rPr lang="da-DK" dirty="0"/>
              <a:t>Hvad er det, der udløser indtægtsstrømme i virksomheden?</a:t>
            </a:r>
          </a:p>
          <a:p>
            <a:endParaRPr lang="da-DK" dirty="0"/>
          </a:p>
        </p:txBody>
      </p:sp>
      <p:sp>
        <p:nvSpPr>
          <p:cNvPr id="4" name="Pladsholder til slidenummer 3">
            <a:extLst>
              <a:ext uri="{FF2B5EF4-FFF2-40B4-BE49-F238E27FC236}">
                <a16:creationId xmlns:a16="http://schemas.microsoft.com/office/drawing/2014/main" id="{26BD6532-531D-D160-C2B3-8B6B3E42279B}"/>
              </a:ext>
            </a:extLst>
          </p:cNvPr>
          <p:cNvSpPr>
            <a:spLocks noGrp="1"/>
          </p:cNvSpPr>
          <p:nvPr>
            <p:ph type="sldNum" sz="quarter" idx="12"/>
          </p:nvPr>
        </p:nvSpPr>
        <p:spPr/>
        <p:txBody>
          <a:bodyPr/>
          <a:lstStyle/>
          <a:p>
            <a:fld id="{7E1F2F3F-5469-4225-A732-2FBAF26EBDF5}" type="slidenum">
              <a:rPr lang="da-DK" smtClean="0"/>
              <a:t>13</a:t>
            </a:fld>
            <a:endParaRPr lang="da-DK"/>
          </a:p>
        </p:txBody>
      </p:sp>
    </p:spTree>
    <p:extLst>
      <p:ext uri="{BB962C8B-B14F-4D97-AF65-F5344CB8AC3E}">
        <p14:creationId xmlns:p14="http://schemas.microsoft.com/office/powerpoint/2010/main" val="170753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8C028990-2633-1F50-544E-3D7F3E5BFA99}"/>
              </a:ext>
            </a:extLst>
          </p:cNvPr>
          <p:cNvSpPr>
            <a:spLocks noGrp="1"/>
          </p:cNvSpPr>
          <p:nvPr>
            <p:ph type="sldNum" sz="quarter" idx="12"/>
          </p:nvPr>
        </p:nvSpPr>
        <p:spPr/>
        <p:txBody>
          <a:bodyPr/>
          <a:lstStyle/>
          <a:p>
            <a:fld id="{7E1F2F3F-5469-4225-A732-2FBAF26EBDF5}" type="slidenum">
              <a:rPr lang="da-DK" smtClean="0"/>
              <a:t>14</a:t>
            </a:fld>
            <a:endParaRPr lang="da-DK"/>
          </a:p>
        </p:txBody>
      </p:sp>
      <p:pic>
        <p:nvPicPr>
          <p:cNvPr id="6" name="Billede 5">
            <a:extLst>
              <a:ext uri="{FF2B5EF4-FFF2-40B4-BE49-F238E27FC236}">
                <a16:creationId xmlns:a16="http://schemas.microsoft.com/office/drawing/2014/main" id="{62B57E34-27D2-9ECC-9677-A7DB7C236878}"/>
              </a:ext>
            </a:extLst>
          </p:cNvPr>
          <p:cNvPicPr>
            <a:picLocks noChangeAspect="1"/>
          </p:cNvPicPr>
          <p:nvPr/>
        </p:nvPicPr>
        <p:blipFill rotWithShape="1">
          <a:blip r:embed="rId2"/>
          <a:srcRect t="10388"/>
          <a:stretch/>
        </p:blipFill>
        <p:spPr>
          <a:xfrm>
            <a:off x="0" y="210733"/>
            <a:ext cx="9224963" cy="6590673"/>
          </a:xfrm>
          <a:prstGeom prst="rect">
            <a:avLst/>
          </a:prstGeom>
        </p:spPr>
      </p:pic>
    </p:spTree>
    <p:extLst>
      <p:ext uri="{BB962C8B-B14F-4D97-AF65-F5344CB8AC3E}">
        <p14:creationId xmlns:p14="http://schemas.microsoft.com/office/powerpoint/2010/main" val="118534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CE8AA-6A1E-ED30-69E0-46AA91090F38}"/>
              </a:ext>
            </a:extLst>
          </p:cNvPr>
          <p:cNvSpPr>
            <a:spLocks noGrp="1"/>
          </p:cNvSpPr>
          <p:nvPr>
            <p:ph type="title"/>
          </p:nvPr>
        </p:nvSpPr>
        <p:spPr/>
        <p:txBody>
          <a:bodyPr/>
          <a:lstStyle/>
          <a:p>
            <a:r>
              <a:rPr lang="da-DK" dirty="0"/>
              <a:t>BMC-modellen - opgave</a:t>
            </a:r>
          </a:p>
        </p:txBody>
      </p:sp>
      <p:sp>
        <p:nvSpPr>
          <p:cNvPr id="3" name="Pladsholder til indhold 2">
            <a:extLst>
              <a:ext uri="{FF2B5EF4-FFF2-40B4-BE49-F238E27FC236}">
                <a16:creationId xmlns:a16="http://schemas.microsoft.com/office/drawing/2014/main" id="{04B99B9B-BEAF-67B9-C3F2-DC7C051840C9}"/>
              </a:ext>
            </a:extLst>
          </p:cNvPr>
          <p:cNvSpPr>
            <a:spLocks noGrp="1"/>
          </p:cNvSpPr>
          <p:nvPr>
            <p:ph idx="1"/>
          </p:nvPr>
        </p:nvSpPr>
        <p:spPr/>
        <p:txBody>
          <a:bodyPr/>
          <a:lstStyle/>
          <a:p>
            <a:pPr marL="0" indent="0">
              <a:buNone/>
            </a:pPr>
            <a:r>
              <a:rPr lang="da-DK" dirty="0"/>
              <a:t>Gruppearbejde om at løse opgave 6.11 Opstil BMC model for </a:t>
            </a:r>
            <a:r>
              <a:rPr lang="da-DK" dirty="0" err="1"/>
              <a:t>CoolShop</a:t>
            </a:r>
            <a:endParaRPr lang="da-DK" dirty="0"/>
          </a:p>
          <a:p>
            <a:pPr marL="0" indent="0">
              <a:buNone/>
            </a:pPr>
            <a:endParaRPr lang="da-DK" dirty="0"/>
          </a:p>
          <a:p>
            <a:pPr marL="0" indent="0">
              <a:buNone/>
            </a:pPr>
            <a:r>
              <a:rPr lang="da-DK" dirty="0"/>
              <a:t>Fremlæggelse i klassen</a:t>
            </a:r>
          </a:p>
        </p:txBody>
      </p:sp>
      <p:sp>
        <p:nvSpPr>
          <p:cNvPr id="4" name="Pladsholder til slidenummer 3">
            <a:extLst>
              <a:ext uri="{FF2B5EF4-FFF2-40B4-BE49-F238E27FC236}">
                <a16:creationId xmlns:a16="http://schemas.microsoft.com/office/drawing/2014/main" id="{43AD0E6D-1DBB-0CB7-4A73-4A19A31597A4}"/>
              </a:ext>
            </a:extLst>
          </p:cNvPr>
          <p:cNvSpPr>
            <a:spLocks noGrp="1"/>
          </p:cNvSpPr>
          <p:nvPr>
            <p:ph type="sldNum" sz="quarter" idx="12"/>
          </p:nvPr>
        </p:nvSpPr>
        <p:spPr/>
        <p:txBody>
          <a:bodyPr/>
          <a:lstStyle/>
          <a:p>
            <a:fld id="{7E1F2F3F-5469-4225-A732-2FBAF26EBDF5}" type="slidenum">
              <a:rPr lang="da-DK" smtClean="0"/>
              <a:t>15</a:t>
            </a:fld>
            <a:endParaRPr lang="da-DK"/>
          </a:p>
        </p:txBody>
      </p:sp>
    </p:spTree>
    <p:extLst>
      <p:ext uri="{BB962C8B-B14F-4D97-AF65-F5344CB8AC3E}">
        <p14:creationId xmlns:p14="http://schemas.microsoft.com/office/powerpoint/2010/main" val="250318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30342-8E9A-DD34-F8AB-C4630A3133F6}"/>
              </a:ext>
            </a:extLst>
          </p:cNvPr>
          <p:cNvSpPr>
            <a:spLocks noGrp="1"/>
          </p:cNvSpPr>
          <p:nvPr>
            <p:ph type="title"/>
          </p:nvPr>
        </p:nvSpPr>
        <p:spPr/>
        <p:txBody>
          <a:bodyPr>
            <a:normAutofit/>
          </a:bodyPr>
          <a:lstStyle/>
          <a:p>
            <a:r>
              <a:rPr lang="da-DK" sz="3600" dirty="0"/>
              <a:t>6.7 Hvad kan udfordre en forretningsmodel?</a:t>
            </a:r>
          </a:p>
        </p:txBody>
      </p:sp>
      <p:sp>
        <p:nvSpPr>
          <p:cNvPr id="3" name="Pladsholder til indhold 2">
            <a:extLst>
              <a:ext uri="{FF2B5EF4-FFF2-40B4-BE49-F238E27FC236}">
                <a16:creationId xmlns:a16="http://schemas.microsoft.com/office/drawing/2014/main" id="{596656C6-E302-A1D1-983B-C550E684200C}"/>
              </a:ext>
            </a:extLst>
          </p:cNvPr>
          <p:cNvSpPr>
            <a:spLocks noGrp="1"/>
          </p:cNvSpPr>
          <p:nvPr>
            <p:ph idx="1"/>
          </p:nvPr>
        </p:nvSpPr>
        <p:spPr/>
        <p:txBody>
          <a:bodyPr>
            <a:normAutofit fontScale="92500" lnSpcReduction="20000"/>
          </a:bodyPr>
          <a:lstStyle/>
          <a:p>
            <a:r>
              <a:rPr lang="da-DK" dirty="0"/>
              <a:t>Internettet - hvor geografi ikke er vigtig – konkurrence fra andre lande.</a:t>
            </a:r>
          </a:p>
          <a:p>
            <a:r>
              <a:rPr lang="da-DK" dirty="0"/>
              <a:t>Moores lov – kundernes forventning om at få mere for pengene.</a:t>
            </a:r>
          </a:p>
          <a:p>
            <a:r>
              <a:rPr lang="da-DK" dirty="0"/>
              <a:t>Digitale forretningsmodeller med lave driftsomkostninger.</a:t>
            </a:r>
          </a:p>
          <a:p>
            <a:r>
              <a:rPr lang="da-DK" dirty="0"/>
              <a:t>Illoyale kunder – manglende kundeloyalitet/-genkøb/anbefaling bl.a. </a:t>
            </a:r>
            <a:r>
              <a:rPr lang="da-DK" dirty="0" err="1"/>
              <a:t>pga</a:t>
            </a:r>
            <a:r>
              <a:rPr lang="da-DK" dirty="0"/>
              <a:t> muligheder for at undersøge og finde billigere tilbud på nettet.</a:t>
            </a:r>
          </a:p>
          <a:p>
            <a:r>
              <a:rPr lang="da-DK" dirty="0"/>
              <a:t>Deleøkonomi</a:t>
            </a:r>
          </a:p>
          <a:p>
            <a:r>
              <a:rPr lang="da-DK" dirty="0"/>
              <a:t>Tidsånden – nye tendenser – nye generationers ønsker og behov</a:t>
            </a:r>
          </a:p>
          <a:p>
            <a:endParaRPr lang="da-DK" dirty="0"/>
          </a:p>
        </p:txBody>
      </p:sp>
      <p:sp>
        <p:nvSpPr>
          <p:cNvPr id="4" name="Pladsholder til slidenummer 3">
            <a:extLst>
              <a:ext uri="{FF2B5EF4-FFF2-40B4-BE49-F238E27FC236}">
                <a16:creationId xmlns:a16="http://schemas.microsoft.com/office/drawing/2014/main" id="{CD5D08A1-F14D-81F7-A502-69D8B64ABCE1}"/>
              </a:ext>
            </a:extLst>
          </p:cNvPr>
          <p:cNvSpPr>
            <a:spLocks noGrp="1"/>
          </p:cNvSpPr>
          <p:nvPr>
            <p:ph type="sldNum" sz="quarter" idx="12"/>
          </p:nvPr>
        </p:nvSpPr>
        <p:spPr/>
        <p:txBody>
          <a:bodyPr/>
          <a:lstStyle/>
          <a:p>
            <a:fld id="{7E1F2F3F-5469-4225-A732-2FBAF26EBDF5}" type="slidenum">
              <a:rPr lang="da-DK" smtClean="0"/>
              <a:t>16</a:t>
            </a:fld>
            <a:endParaRPr lang="da-DK"/>
          </a:p>
        </p:txBody>
      </p:sp>
    </p:spTree>
    <p:extLst>
      <p:ext uri="{BB962C8B-B14F-4D97-AF65-F5344CB8AC3E}">
        <p14:creationId xmlns:p14="http://schemas.microsoft.com/office/powerpoint/2010/main" val="869613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93178-CC3F-E403-9B19-63410B84B2DC}"/>
              </a:ext>
            </a:extLst>
          </p:cNvPr>
          <p:cNvSpPr>
            <a:spLocks noGrp="1"/>
          </p:cNvSpPr>
          <p:nvPr>
            <p:ph type="title"/>
          </p:nvPr>
        </p:nvSpPr>
        <p:spPr/>
        <p:txBody>
          <a:bodyPr>
            <a:normAutofit/>
          </a:bodyPr>
          <a:lstStyle/>
          <a:p>
            <a:r>
              <a:rPr lang="da-DK" sz="3600" dirty="0"/>
              <a:t>6.7 Hvad kan udfordre en forretningsmodel?</a:t>
            </a:r>
          </a:p>
        </p:txBody>
      </p:sp>
      <p:sp>
        <p:nvSpPr>
          <p:cNvPr id="3" name="Pladsholder til indhold 2">
            <a:extLst>
              <a:ext uri="{FF2B5EF4-FFF2-40B4-BE49-F238E27FC236}">
                <a16:creationId xmlns:a16="http://schemas.microsoft.com/office/drawing/2014/main" id="{D5297285-4BD0-F5DF-4842-580CF67DA4AB}"/>
              </a:ext>
            </a:extLst>
          </p:cNvPr>
          <p:cNvSpPr>
            <a:spLocks noGrp="1"/>
          </p:cNvSpPr>
          <p:nvPr>
            <p:ph idx="1"/>
          </p:nvPr>
        </p:nvSpPr>
        <p:spPr/>
        <p:txBody>
          <a:bodyPr>
            <a:normAutofit fontScale="92500" lnSpcReduction="10000"/>
          </a:bodyPr>
          <a:lstStyle/>
          <a:p>
            <a:pPr marL="0" indent="0">
              <a:buNone/>
            </a:pPr>
            <a:r>
              <a:rPr lang="da-DK" b="1" dirty="0"/>
              <a:t>Disruption</a:t>
            </a:r>
            <a:r>
              <a:rPr lang="da-DK" dirty="0"/>
              <a:t>: Nye virksomheder overtager et marked og undergraver eksisterende virksomheders forretningsmodeller (fx mobiltelefoner/fastnet, </a:t>
            </a:r>
            <a:r>
              <a:rPr lang="da-DK" dirty="0" err="1"/>
              <a:t>email</a:t>
            </a:r>
            <a:r>
              <a:rPr lang="da-DK" dirty="0"/>
              <a:t>/fysisk post, fysisk kamera/kamera i mobilen).</a:t>
            </a:r>
          </a:p>
          <a:p>
            <a:pPr marL="0" indent="0">
              <a:buNone/>
            </a:pPr>
            <a:endParaRPr lang="da-DK" dirty="0"/>
          </a:p>
          <a:p>
            <a:pPr marL="0" indent="0">
              <a:buNone/>
            </a:pPr>
            <a:r>
              <a:rPr lang="da-DK" b="1" dirty="0"/>
              <a:t>Low-end disruption: </a:t>
            </a:r>
            <a:r>
              <a:rPr lang="da-DK" dirty="0"/>
              <a:t>Eksisterende produkter eller ydelser udbydes til lavere priser (Jysk </a:t>
            </a:r>
            <a:r>
              <a:rPr lang="da-DK" dirty="0" err="1"/>
              <a:t>ifht</a:t>
            </a:r>
            <a:r>
              <a:rPr lang="da-DK" dirty="0"/>
              <a:t> specialbutikker med sengetøj).</a:t>
            </a:r>
          </a:p>
          <a:p>
            <a:pPr marL="0" indent="0">
              <a:buNone/>
            </a:pPr>
            <a:endParaRPr lang="da-DK" dirty="0"/>
          </a:p>
          <a:p>
            <a:pPr marL="0" indent="0">
              <a:buNone/>
            </a:pPr>
            <a:r>
              <a:rPr lang="da-DK" b="1" dirty="0"/>
              <a:t>New-</a:t>
            </a:r>
            <a:r>
              <a:rPr lang="da-DK" b="1" dirty="0" err="1"/>
              <a:t>market</a:t>
            </a:r>
            <a:r>
              <a:rPr lang="da-DK" b="1" dirty="0"/>
              <a:t> disruption: </a:t>
            </a:r>
            <a:r>
              <a:rPr lang="da-DK" dirty="0"/>
              <a:t>Ny teknologi og nye produkter skaber et nyt marked og nye kunder.</a:t>
            </a:r>
          </a:p>
          <a:p>
            <a:pPr marL="0" indent="0">
              <a:buNone/>
            </a:pPr>
            <a:endParaRPr lang="da-DK" dirty="0"/>
          </a:p>
        </p:txBody>
      </p:sp>
      <p:sp>
        <p:nvSpPr>
          <p:cNvPr id="4" name="Pladsholder til slidenummer 3">
            <a:extLst>
              <a:ext uri="{FF2B5EF4-FFF2-40B4-BE49-F238E27FC236}">
                <a16:creationId xmlns:a16="http://schemas.microsoft.com/office/drawing/2014/main" id="{55B59EB4-27D0-AEA2-B2C0-162FB82522A1}"/>
              </a:ext>
            </a:extLst>
          </p:cNvPr>
          <p:cNvSpPr>
            <a:spLocks noGrp="1"/>
          </p:cNvSpPr>
          <p:nvPr>
            <p:ph type="sldNum" sz="quarter" idx="12"/>
          </p:nvPr>
        </p:nvSpPr>
        <p:spPr/>
        <p:txBody>
          <a:bodyPr/>
          <a:lstStyle/>
          <a:p>
            <a:fld id="{7E1F2F3F-5469-4225-A732-2FBAF26EBDF5}" type="slidenum">
              <a:rPr lang="da-DK" smtClean="0"/>
              <a:t>17</a:t>
            </a:fld>
            <a:endParaRPr lang="da-DK"/>
          </a:p>
        </p:txBody>
      </p:sp>
    </p:spTree>
    <p:extLst>
      <p:ext uri="{BB962C8B-B14F-4D97-AF65-F5344CB8AC3E}">
        <p14:creationId xmlns:p14="http://schemas.microsoft.com/office/powerpoint/2010/main" val="2181613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8F295-0FEA-A6EE-D7CD-AF3CBA303BB3}"/>
              </a:ext>
            </a:extLst>
          </p:cNvPr>
          <p:cNvSpPr>
            <a:spLocks noGrp="1"/>
          </p:cNvSpPr>
          <p:nvPr>
            <p:ph type="title"/>
          </p:nvPr>
        </p:nvSpPr>
        <p:spPr/>
        <p:txBody>
          <a:bodyPr/>
          <a:lstStyle/>
          <a:p>
            <a:r>
              <a:rPr lang="da-DK" dirty="0"/>
              <a:t>Arbejde med afleveringsopgave</a:t>
            </a:r>
          </a:p>
        </p:txBody>
      </p:sp>
      <p:sp>
        <p:nvSpPr>
          <p:cNvPr id="3" name="Pladsholder til indhold 2">
            <a:extLst>
              <a:ext uri="{FF2B5EF4-FFF2-40B4-BE49-F238E27FC236}">
                <a16:creationId xmlns:a16="http://schemas.microsoft.com/office/drawing/2014/main" id="{18FF0172-9E68-CAA6-559D-C1332E920041}"/>
              </a:ext>
            </a:extLst>
          </p:cNvPr>
          <p:cNvSpPr>
            <a:spLocks noGrp="1"/>
          </p:cNvSpPr>
          <p:nvPr>
            <p:ph idx="1"/>
          </p:nvPr>
        </p:nvSpPr>
        <p:spPr/>
        <p:txBody>
          <a:bodyPr/>
          <a:lstStyle/>
          <a:p>
            <a:pPr marL="0" indent="0">
              <a:buNone/>
            </a:pPr>
            <a:r>
              <a:rPr lang="da-DK" dirty="0"/>
              <a:t>Arbejd alene eller i grupper om afleveringsopgave 3, som I skal aflevere den 6. april kl. 22.00</a:t>
            </a:r>
          </a:p>
        </p:txBody>
      </p:sp>
      <p:sp>
        <p:nvSpPr>
          <p:cNvPr id="4" name="Pladsholder til slidenummer 3">
            <a:extLst>
              <a:ext uri="{FF2B5EF4-FFF2-40B4-BE49-F238E27FC236}">
                <a16:creationId xmlns:a16="http://schemas.microsoft.com/office/drawing/2014/main" id="{48913CD6-31B7-8E3A-4FFA-3B53302E1259}"/>
              </a:ext>
            </a:extLst>
          </p:cNvPr>
          <p:cNvSpPr>
            <a:spLocks noGrp="1"/>
          </p:cNvSpPr>
          <p:nvPr>
            <p:ph type="sldNum" sz="quarter" idx="12"/>
          </p:nvPr>
        </p:nvSpPr>
        <p:spPr/>
        <p:txBody>
          <a:bodyPr/>
          <a:lstStyle/>
          <a:p>
            <a:fld id="{7E1F2F3F-5469-4225-A732-2FBAF26EBDF5}" type="slidenum">
              <a:rPr lang="da-DK" smtClean="0"/>
              <a:t>18</a:t>
            </a:fld>
            <a:endParaRPr lang="da-DK"/>
          </a:p>
        </p:txBody>
      </p:sp>
    </p:spTree>
    <p:extLst>
      <p:ext uri="{BB962C8B-B14F-4D97-AF65-F5344CB8AC3E}">
        <p14:creationId xmlns:p14="http://schemas.microsoft.com/office/powerpoint/2010/main" val="383678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F18E8-9D94-3360-8E87-A612DC2441EB}"/>
              </a:ext>
            </a:extLst>
          </p:cNvPr>
          <p:cNvSpPr>
            <a:spLocks noGrp="1"/>
          </p:cNvSpPr>
          <p:nvPr>
            <p:ph type="title"/>
          </p:nvPr>
        </p:nvSpPr>
        <p:spPr/>
        <p:txBody>
          <a:bodyPr/>
          <a:lstStyle/>
          <a:p>
            <a:r>
              <a:rPr lang="da-DK" dirty="0"/>
              <a:t>Repetition af 6.3 Budgetter</a:t>
            </a:r>
          </a:p>
        </p:txBody>
      </p:sp>
      <p:sp>
        <p:nvSpPr>
          <p:cNvPr id="3" name="Pladsholder til indhold 2">
            <a:extLst>
              <a:ext uri="{FF2B5EF4-FFF2-40B4-BE49-F238E27FC236}">
                <a16:creationId xmlns:a16="http://schemas.microsoft.com/office/drawing/2014/main" id="{5FC9A52F-3939-5CF2-EA6C-D79A676C34D1}"/>
              </a:ext>
            </a:extLst>
          </p:cNvPr>
          <p:cNvSpPr>
            <a:spLocks noGrp="1"/>
          </p:cNvSpPr>
          <p:nvPr>
            <p:ph idx="1"/>
          </p:nvPr>
        </p:nvSpPr>
        <p:spPr>
          <a:xfrm>
            <a:off x="681038" y="2471739"/>
            <a:ext cx="8543925" cy="3705224"/>
          </a:xfrm>
        </p:spPr>
        <p:txBody>
          <a:bodyPr/>
          <a:lstStyle/>
          <a:p>
            <a:pPr marL="0" indent="0">
              <a:buNone/>
            </a:pPr>
            <a:endParaRPr lang="da-DK" dirty="0"/>
          </a:p>
          <a:p>
            <a:pPr marL="0" indent="0">
              <a:buNone/>
            </a:pPr>
            <a:endParaRPr lang="da-DK" dirty="0"/>
          </a:p>
          <a:p>
            <a:pPr marL="0" indent="0">
              <a:buNone/>
            </a:pPr>
            <a:endParaRPr lang="da-DK" dirty="0"/>
          </a:p>
        </p:txBody>
      </p:sp>
      <p:sp>
        <p:nvSpPr>
          <p:cNvPr id="4" name="Pladsholder til slidenummer 3">
            <a:extLst>
              <a:ext uri="{FF2B5EF4-FFF2-40B4-BE49-F238E27FC236}">
                <a16:creationId xmlns:a16="http://schemas.microsoft.com/office/drawing/2014/main" id="{8892889D-7CB9-B9CF-FAC9-BC1450682C90}"/>
              </a:ext>
            </a:extLst>
          </p:cNvPr>
          <p:cNvSpPr>
            <a:spLocks noGrp="1"/>
          </p:cNvSpPr>
          <p:nvPr>
            <p:ph type="sldNum" sz="quarter" idx="12"/>
          </p:nvPr>
        </p:nvSpPr>
        <p:spPr/>
        <p:txBody>
          <a:bodyPr/>
          <a:lstStyle/>
          <a:p>
            <a:fld id="{7E1F2F3F-5469-4225-A732-2FBAF26EBDF5}" type="slidenum">
              <a:rPr lang="da-DK" smtClean="0"/>
              <a:t>2</a:t>
            </a:fld>
            <a:endParaRPr lang="da-DK"/>
          </a:p>
        </p:txBody>
      </p:sp>
      <p:sp>
        <p:nvSpPr>
          <p:cNvPr id="7" name="Tekstfelt 6">
            <a:extLst>
              <a:ext uri="{FF2B5EF4-FFF2-40B4-BE49-F238E27FC236}">
                <a16:creationId xmlns:a16="http://schemas.microsoft.com/office/drawing/2014/main" id="{07EA6C9D-77C7-88A9-22A1-3AD4FB2779E8}"/>
              </a:ext>
            </a:extLst>
          </p:cNvPr>
          <p:cNvSpPr txBox="1"/>
          <p:nvPr/>
        </p:nvSpPr>
        <p:spPr>
          <a:xfrm>
            <a:off x="681037" y="1509623"/>
            <a:ext cx="8543924" cy="3416320"/>
          </a:xfrm>
          <a:prstGeom prst="rect">
            <a:avLst/>
          </a:prstGeom>
          <a:noFill/>
        </p:spPr>
        <p:txBody>
          <a:bodyPr wrap="square" rtlCol="0">
            <a:spAutoFit/>
          </a:bodyPr>
          <a:lstStyle/>
          <a:p>
            <a:r>
              <a:rPr lang="da-DK" sz="2400" dirty="0"/>
              <a:t>En forretningsplan indeholder altid flere budgetter, som giver indblik i virksomhedens forventede økonomi fra forskellige vinkler:</a:t>
            </a:r>
          </a:p>
          <a:p>
            <a:pPr marL="342900" indent="-342900">
              <a:buFont typeface="Arial" panose="020B0604020202020204" pitchFamily="34" charset="0"/>
              <a:buChar char="•"/>
            </a:pPr>
            <a:r>
              <a:rPr lang="da-DK" sz="2400" dirty="0"/>
              <a:t>Hvad er et etableringsbudget? Eksempler på hvad et etableringsbudget indeholder?</a:t>
            </a:r>
          </a:p>
          <a:p>
            <a:pPr marL="342900" indent="-342900">
              <a:buFont typeface="Arial" panose="020B0604020202020204" pitchFamily="34" charset="0"/>
              <a:buChar char="•"/>
            </a:pPr>
            <a:r>
              <a:rPr lang="da-DK" sz="2400" dirty="0"/>
              <a:t>Hvad er et finansieringsbudget? Eksempler på, hvad det finansieringsbudget indeholder?</a:t>
            </a:r>
          </a:p>
          <a:p>
            <a:pPr marL="342900" indent="-342900">
              <a:buFont typeface="Arial" panose="020B0604020202020204" pitchFamily="34" charset="0"/>
              <a:buChar char="•"/>
            </a:pPr>
            <a:r>
              <a:rPr lang="da-DK" sz="2400" dirty="0"/>
              <a:t>Hvad er et resultatbudget? Hvad indeholder et resultatbudget?</a:t>
            </a:r>
          </a:p>
        </p:txBody>
      </p:sp>
    </p:spTree>
    <p:extLst>
      <p:ext uri="{BB962C8B-B14F-4D97-AF65-F5344CB8AC3E}">
        <p14:creationId xmlns:p14="http://schemas.microsoft.com/office/powerpoint/2010/main" val="118373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A5BAE-4E3B-3BC8-734C-4E6AB2BC068B}"/>
              </a:ext>
            </a:extLst>
          </p:cNvPr>
          <p:cNvSpPr>
            <a:spLocks noGrp="1"/>
          </p:cNvSpPr>
          <p:nvPr>
            <p:ph type="title"/>
          </p:nvPr>
        </p:nvSpPr>
        <p:spPr/>
        <p:txBody>
          <a:bodyPr/>
          <a:lstStyle/>
          <a:p>
            <a:r>
              <a:rPr lang="da-DK" dirty="0"/>
              <a:t>6.3.3 Resultatbudget - nøgletal</a:t>
            </a:r>
          </a:p>
        </p:txBody>
      </p:sp>
      <p:sp>
        <p:nvSpPr>
          <p:cNvPr id="4" name="Pladsholder til slidenummer 3">
            <a:extLst>
              <a:ext uri="{FF2B5EF4-FFF2-40B4-BE49-F238E27FC236}">
                <a16:creationId xmlns:a16="http://schemas.microsoft.com/office/drawing/2014/main" id="{09332D68-0A4A-DC74-363C-55F8BE05B35D}"/>
              </a:ext>
            </a:extLst>
          </p:cNvPr>
          <p:cNvSpPr>
            <a:spLocks noGrp="1"/>
          </p:cNvSpPr>
          <p:nvPr>
            <p:ph type="sldNum" sz="quarter" idx="12"/>
          </p:nvPr>
        </p:nvSpPr>
        <p:spPr/>
        <p:txBody>
          <a:bodyPr/>
          <a:lstStyle/>
          <a:p>
            <a:fld id="{7E1F2F3F-5469-4225-A732-2FBAF26EBDF5}" type="slidenum">
              <a:rPr lang="da-DK" smtClean="0"/>
              <a:t>3</a:t>
            </a:fld>
            <a:endParaRPr lang="da-DK"/>
          </a:p>
        </p:txBody>
      </p:sp>
      <p:pic>
        <p:nvPicPr>
          <p:cNvPr id="8" name="Billede 7">
            <a:extLst>
              <a:ext uri="{FF2B5EF4-FFF2-40B4-BE49-F238E27FC236}">
                <a16:creationId xmlns:a16="http://schemas.microsoft.com/office/drawing/2014/main" id="{74DC2F6A-14E9-EBBB-FB01-4D29F1D67F89}"/>
              </a:ext>
            </a:extLst>
          </p:cNvPr>
          <p:cNvPicPr>
            <a:picLocks noChangeAspect="1"/>
          </p:cNvPicPr>
          <p:nvPr/>
        </p:nvPicPr>
        <p:blipFill>
          <a:blip r:embed="rId2"/>
          <a:stretch>
            <a:fillRect/>
          </a:stretch>
        </p:blipFill>
        <p:spPr>
          <a:xfrm>
            <a:off x="485775" y="1280336"/>
            <a:ext cx="7717946" cy="5101414"/>
          </a:xfrm>
          <a:prstGeom prst="rect">
            <a:avLst/>
          </a:prstGeom>
        </p:spPr>
      </p:pic>
    </p:spTree>
    <p:extLst>
      <p:ext uri="{BB962C8B-B14F-4D97-AF65-F5344CB8AC3E}">
        <p14:creationId xmlns:p14="http://schemas.microsoft.com/office/powerpoint/2010/main" val="307734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8429C-2D0E-AA9E-A91F-B177BA0C3085}"/>
              </a:ext>
            </a:extLst>
          </p:cNvPr>
          <p:cNvSpPr>
            <a:spLocks noGrp="1"/>
          </p:cNvSpPr>
          <p:nvPr>
            <p:ph type="title"/>
          </p:nvPr>
        </p:nvSpPr>
        <p:spPr/>
        <p:txBody>
          <a:bodyPr/>
          <a:lstStyle/>
          <a:p>
            <a:r>
              <a:rPr lang="da-DK" dirty="0"/>
              <a:t>6.3.4 Likviditetsbudget (1)</a:t>
            </a:r>
          </a:p>
        </p:txBody>
      </p:sp>
      <p:sp>
        <p:nvSpPr>
          <p:cNvPr id="3" name="Pladsholder til indhold 2">
            <a:extLst>
              <a:ext uri="{FF2B5EF4-FFF2-40B4-BE49-F238E27FC236}">
                <a16:creationId xmlns:a16="http://schemas.microsoft.com/office/drawing/2014/main" id="{F10B41C1-7B71-EE51-3EA6-9754BCD13B84}"/>
              </a:ext>
            </a:extLst>
          </p:cNvPr>
          <p:cNvSpPr>
            <a:spLocks noGrp="1"/>
          </p:cNvSpPr>
          <p:nvPr>
            <p:ph idx="1"/>
          </p:nvPr>
        </p:nvSpPr>
        <p:spPr/>
        <p:txBody>
          <a:bodyPr>
            <a:normAutofit fontScale="92500" lnSpcReduction="20000"/>
          </a:bodyPr>
          <a:lstStyle/>
          <a:p>
            <a:pPr marL="0" indent="0">
              <a:buNone/>
            </a:pPr>
            <a:r>
              <a:rPr lang="da-DK" dirty="0"/>
              <a:t>Definition: Et likviditetsbudget viser de forventede ind- og udbetalinger og dermed den forventede likviditet for en periode</a:t>
            </a:r>
          </a:p>
          <a:p>
            <a:pPr marL="0" indent="0">
              <a:buNone/>
            </a:pPr>
            <a:r>
              <a:rPr lang="da-DK" dirty="0"/>
              <a:t>Likviditet = penge </a:t>
            </a:r>
          </a:p>
          <a:p>
            <a:pPr marL="0" indent="0">
              <a:buNone/>
            </a:pPr>
            <a:r>
              <a:rPr lang="da-DK" dirty="0"/>
              <a:t>Likviditeten kan bestå af:</a:t>
            </a:r>
          </a:p>
          <a:p>
            <a:pPr>
              <a:buFontTx/>
              <a:buChar char="-"/>
            </a:pPr>
            <a:r>
              <a:rPr lang="da-DK" dirty="0"/>
              <a:t>Virksomhedens ”egne” penge som står på en konto,</a:t>
            </a:r>
          </a:p>
          <a:p>
            <a:pPr>
              <a:buFontTx/>
              <a:buChar char="-"/>
            </a:pPr>
            <a:r>
              <a:rPr lang="da-DK" dirty="0"/>
              <a:t>Virksomhedens ”lån” af leverandører (lange betalingstider)</a:t>
            </a:r>
          </a:p>
          <a:p>
            <a:pPr>
              <a:buFontTx/>
              <a:buChar char="-"/>
            </a:pPr>
            <a:r>
              <a:rPr lang="da-DK" dirty="0"/>
              <a:t>Virksomhedens ”lån” af SKAT (Moms, A-skat, pensioner, feriepenge)</a:t>
            </a:r>
          </a:p>
          <a:p>
            <a:pPr>
              <a:buFontTx/>
              <a:buChar char="-"/>
            </a:pPr>
            <a:r>
              <a:rPr lang="da-DK" dirty="0"/>
              <a:t>Kassekredit, som ydes af banken</a:t>
            </a:r>
          </a:p>
          <a:p>
            <a:pPr>
              <a:buFontTx/>
              <a:buChar char="-"/>
            </a:pPr>
            <a:r>
              <a:rPr lang="da-DK" dirty="0"/>
              <a:t>Fondsstøtte eller andre former for økonomisk støtte</a:t>
            </a:r>
          </a:p>
          <a:p>
            <a:pPr marL="0" indent="0">
              <a:buNone/>
            </a:pPr>
            <a:endParaRPr lang="da-DK" dirty="0"/>
          </a:p>
        </p:txBody>
      </p:sp>
      <p:sp>
        <p:nvSpPr>
          <p:cNvPr id="4" name="Pladsholder til slidenummer 3">
            <a:extLst>
              <a:ext uri="{FF2B5EF4-FFF2-40B4-BE49-F238E27FC236}">
                <a16:creationId xmlns:a16="http://schemas.microsoft.com/office/drawing/2014/main" id="{88D4BF33-A3A9-70F0-E555-2DA12BA9F799}"/>
              </a:ext>
            </a:extLst>
          </p:cNvPr>
          <p:cNvSpPr>
            <a:spLocks noGrp="1"/>
          </p:cNvSpPr>
          <p:nvPr>
            <p:ph type="sldNum" sz="quarter" idx="12"/>
          </p:nvPr>
        </p:nvSpPr>
        <p:spPr/>
        <p:txBody>
          <a:bodyPr/>
          <a:lstStyle/>
          <a:p>
            <a:fld id="{7E1F2F3F-5469-4225-A732-2FBAF26EBDF5}" type="slidenum">
              <a:rPr lang="da-DK" smtClean="0"/>
              <a:t>4</a:t>
            </a:fld>
            <a:endParaRPr lang="da-DK"/>
          </a:p>
        </p:txBody>
      </p:sp>
    </p:spTree>
    <p:extLst>
      <p:ext uri="{BB962C8B-B14F-4D97-AF65-F5344CB8AC3E}">
        <p14:creationId xmlns:p14="http://schemas.microsoft.com/office/powerpoint/2010/main" val="84568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0E418-61D0-EABA-81B4-08BA7163FBE3}"/>
              </a:ext>
            </a:extLst>
          </p:cNvPr>
          <p:cNvSpPr>
            <a:spLocks noGrp="1"/>
          </p:cNvSpPr>
          <p:nvPr>
            <p:ph type="title"/>
          </p:nvPr>
        </p:nvSpPr>
        <p:spPr/>
        <p:txBody>
          <a:bodyPr/>
          <a:lstStyle/>
          <a:p>
            <a:r>
              <a:rPr lang="da-DK" dirty="0"/>
              <a:t>6.3.4 Likviditetsbudget (2)</a:t>
            </a:r>
          </a:p>
        </p:txBody>
      </p:sp>
      <p:sp>
        <p:nvSpPr>
          <p:cNvPr id="3" name="Pladsholder til indhold 2">
            <a:extLst>
              <a:ext uri="{FF2B5EF4-FFF2-40B4-BE49-F238E27FC236}">
                <a16:creationId xmlns:a16="http://schemas.microsoft.com/office/drawing/2014/main" id="{061F1737-49BF-CC9D-91DD-68733004F5F8}"/>
              </a:ext>
            </a:extLst>
          </p:cNvPr>
          <p:cNvSpPr>
            <a:spLocks noGrp="1"/>
          </p:cNvSpPr>
          <p:nvPr>
            <p:ph idx="1"/>
          </p:nvPr>
        </p:nvSpPr>
        <p:spPr/>
        <p:txBody>
          <a:bodyPr>
            <a:normAutofit fontScale="77500" lnSpcReduction="20000"/>
          </a:bodyPr>
          <a:lstStyle/>
          <a:p>
            <a:pPr marL="0" indent="0">
              <a:buNone/>
            </a:pPr>
            <a:r>
              <a:rPr lang="da-DK" dirty="0"/>
              <a:t>Der kan være stor forskel på indtjening og beholdningen af penge, fordi:</a:t>
            </a:r>
          </a:p>
          <a:p>
            <a:pPr>
              <a:buFontTx/>
              <a:buChar char="-"/>
            </a:pPr>
            <a:r>
              <a:rPr lang="da-DK" dirty="0"/>
              <a:t>Køb og salg sker ikke altid mod kontant betaling,</a:t>
            </a:r>
          </a:p>
          <a:p>
            <a:pPr>
              <a:buFontTx/>
              <a:buChar char="-"/>
            </a:pPr>
            <a:r>
              <a:rPr lang="da-DK" dirty="0"/>
              <a:t>Kredit til kunder betyder, at pengene kommer efter salget er registreret som salg,</a:t>
            </a:r>
          </a:p>
          <a:p>
            <a:pPr>
              <a:buFontTx/>
              <a:buChar char="-"/>
            </a:pPr>
            <a:r>
              <a:rPr lang="da-DK" dirty="0"/>
              <a:t>Leverandørkredit betyder, at virksomheden måske når at sælge en vare, før den er betalt.</a:t>
            </a:r>
          </a:p>
          <a:p>
            <a:pPr>
              <a:buFontTx/>
              <a:buChar char="-"/>
            </a:pPr>
            <a:r>
              <a:rPr lang="da-DK" dirty="0"/>
              <a:t>Varelager binder kapital, fordi varer ligger på lager og venter på at blive brugt, men er betalt. Fx fordi virksomheden skal købe en vis mængde varer ad gangen. Fx kasser af 10 </a:t>
            </a:r>
            <a:r>
              <a:rPr lang="da-DK" dirty="0" err="1"/>
              <a:t>stk</a:t>
            </a:r>
            <a:r>
              <a:rPr lang="da-DK" dirty="0"/>
              <a:t>, hvor man sælger 1 </a:t>
            </a:r>
            <a:r>
              <a:rPr lang="da-DK" dirty="0" err="1"/>
              <a:t>stk</a:t>
            </a:r>
            <a:r>
              <a:rPr lang="da-DK" dirty="0"/>
              <a:t> ad gangen.</a:t>
            </a:r>
          </a:p>
          <a:p>
            <a:pPr>
              <a:buFontTx/>
              <a:buChar char="-"/>
            </a:pPr>
            <a:r>
              <a:rPr lang="da-DK" dirty="0"/>
              <a:t>Der kan være udbetalinger, som ikke hænger sammen med indtjeningen – fx betaling af husleje og forsikringer.</a:t>
            </a:r>
          </a:p>
          <a:p>
            <a:pPr marL="0" indent="0">
              <a:buNone/>
            </a:pPr>
            <a:r>
              <a:rPr lang="da-DK" dirty="0"/>
              <a:t>Vi ser på eksemplet Beauty.Gros.dk</a:t>
            </a:r>
          </a:p>
        </p:txBody>
      </p:sp>
      <p:sp>
        <p:nvSpPr>
          <p:cNvPr id="4" name="Pladsholder til slidenummer 3">
            <a:extLst>
              <a:ext uri="{FF2B5EF4-FFF2-40B4-BE49-F238E27FC236}">
                <a16:creationId xmlns:a16="http://schemas.microsoft.com/office/drawing/2014/main" id="{1175F16E-9D5E-1A82-3572-22758C425B75}"/>
              </a:ext>
            </a:extLst>
          </p:cNvPr>
          <p:cNvSpPr>
            <a:spLocks noGrp="1"/>
          </p:cNvSpPr>
          <p:nvPr>
            <p:ph type="sldNum" sz="quarter" idx="12"/>
          </p:nvPr>
        </p:nvSpPr>
        <p:spPr/>
        <p:txBody>
          <a:bodyPr/>
          <a:lstStyle/>
          <a:p>
            <a:fld id="{7E1F2F3F-5469-4225-A732-2FBAF26EBDF5}" type="slidenum">
              <a:rPr lang="da-DK" smtClean="0"/>
              <a:t>5</a:t>
            </a:fld>
            <a:endParaRPr lang="da-DK"/>
          </a:p>
        </p:txBody>
      </p:sp>
    </p:spTree>
    <p:extLst>
      <p:ext uri="{BB962C8B-B14F-4D97-AF65-F5344CB8AC3E}">
        <p14:creationId xmlns:p14="http://schemas.microsoft.com/office/powerpoint/2010/main" val="89798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8FAC6-F6F7-821A-78C3-997BA57CB62F}"/>
              </a:ext>
            </a:extLst>
          </p:cNvPr>
          <p:cNvSpPr>
            <a:spLocks noGrp="1"/>
          </p:cNvSpPr>
          <p:nvPr>
            <p:ph type="title"/>
          </p:nvPr>
        </p:nvSpPr>
        <p:spPr/>
        <p:txBody>
          <a:bodyPr/>
          <a:lstStyle/>
          <a:p>
            <a:r>
              <a:rPr lang="da-DK" dirty="0"/>
              <a:t>Gruppeopgave – likviditetsbudget</a:t>
            </a:r>
          </a:p>
        </p:txBody>
      </p:sp>
      <p:sp>
        <p:nvSpPr>
          <p:cNvPr id="3" name="Pladsholder til indhold 2">
            <a:extLst>
              <a:ext uri="{FF2B5EF4-FFF2-40B4-BE49-F238E27FC236}">
                <a16:creationId xmlns:a16="http://schemas.microsoft.com/office/drawing/2014/main" id="{10DE0B97-E42B-7617-666B-F5692BCEA85C}"/>
              </a:ext>
            </a:extLst>
          </p:cNvPr>
          <p:cNvSpPr>
            <a:spLocks noGrp="1"/>
          </p:cNvSpPr>
          <p:nvPr>
            <p:ph idx="1"/>
          </p:nvPr>
        </p:nvSpPr>
        <p:spPr/>
        <p:txBody>
          <a:bodyPr/>
          <a:lstStyle/>
          <a:p>
            <a:pPr marL="0" indent="0">
              <a:buNone/>
            </a:pPr>
            <a:r>
              <a:rPr lang="da-DK" dirty="0"/>
              <a:t>Gruppearbejde om opgave 6.6. som handler om Hans Jensens </a:t>
            </a:r>
            <a:r>
              <a:rPr lang="da-DK" dirty="0" err="1"/>
              <a:t>Pick</a:t>
            </a:r>
            <a:r>
              <a:rPr lang="da-DK" dirty="0"/>
              <a:t> Up Service likviditetsbudget (som vi begyndte på sidst)</a:t>
            </a:r>
          </a:p>
          <a:p>
            <a:pPr marL="0" indent="0">
              <a:buNone/>
            </a:pPr>
            <a:endParaRPr lang="da-DK" dirty="0"/>
          </a:p>
          <a:p>
            <a:pPr marL="0" indent="0">
              <a:buNone/>
            </a:pPr>
            <a:r>
              <a:rPr lang="da-DK" dirty="0"/>
              <a:t>Fremlæggelse i klassen</a:t>
            </a:r>
          </a:p>
        </p:txBody>
      </p:sp>
      <p:sp>
        <p:nvSpPr>
          <p:cNvPr id="4" name="Pladsholder til slidenummer 3">
            <a:extLst>
              <a:ext uri="{FF2B5EF4-FFF2-40B4-BE49-F238E27FC236}">
                <a16:creationId xmlns:a16="http://schemas.microsoft.com/office/drawing/2014/main" id="{C7A56533-E1D6-9606-E59B-F4348322B04C}"/>
              </a:ext>
            </a:extLst>
          </p:cNvPr>
          <p:cNvSpPr>
            <a:spLocks noGrp="1"/>
          </p:cNvSpPr>
          <p:nvPr>
            <p:ph type="sldNum" sz="quarter" idx="12"/>
          </p:nvPr>
        </p:nvSpPr>
        <p:spPr/>
        <p:txBody>
          <a:bodyPr/>
          <a:lstStyle/>
          <a:p>
            <a:fld id="{7E1F2F3F-5469-4225-A732-2FBAF26EBDF5}" type="slidenum">
              <a:rPr lang="da-DK" smtClean="0"/>
              <a:t>6</a:t>
            </a:fld>
            <a:endParaRPr lang="da-DK"/>
          </a:p>
        </p:txBody>
      </p:sp>
    </p:spTree>
    <p:extLst>
      <p:ext uri="{BB962C8B-B14F-4D97-AF65-F5344CB8AC3E}">
        <p14:creationId xmlns:p14="http://schemas.microsoft.com/office/powerpoint/2010/main" val="255682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5E4B3-DA51-6632-B855-3741ABC20CAB}"/>
              </a:ext>
            </a:extLst>
          </p:cNvPr>
          <p:cNvSpPr>
            <a:spLocks noGrp="1"/>
          </p:cNvSpPr>
          <p:nvPr>
            <p:ph type="title"/>
          </p:nvPr>
        </p:nvSpPr>
        <p:spPr/>
        <p:txBody>
          <a:bodyPr/>
          <a:lstStyle/>
          <a:p>
            <a:r>
              <a:rPr lang="da-DK" dirty="0"/>
              <a:t>6.6 Forretningsmodel</a:t>
            </a:r>
          </a:p>
        </p:txBody>
      </p:sp>
      <p:sp>
        <p:nvSpPr>
          <p:cNvPr id="3" name="Pladsholder til indhold 2">
            <a:extLst>
              <a:ext uri="{FF2B5EF4-FFF2-40B4-BE49-F238E27FC236}">
                <a16:creationId xmlns:a16="http://schemas.microsoft.com/office/drawing/2014/main" id="{193BF819-5B6C-7A10-AF0F-1961373C5F76}"/>
              </a:ext>
            </a:extLst>
          </p:cNvPr>
          <p:cNvSpPr>
            <a:spLocks noGrp="1"/>
          </p:cNvSpPr>
          <p:nvPr>
            <p:ph idx="1"/>
          </p:nvPr>
        </p:nvSpPr>
        <p:spPr/>
        <p:txBody>
          <a:bodyPr>
            <a:normAutofit fontScale="85000" lnSpcReduction="20000"/>
          </a:bodyPr>
          <a:lstStyle/>
          <a:p>
            <a:pPr marL="0" indent="0">
              <a:buNone/>
            </a:pPr>
            <a:r>
              <a:rPr lang="da-DK" dirty="0"/>
              <a:t>En </a:t>
            </a:r>
            <a:r>
              <a:rPr lang="da-DK" b="1" dirty="0"/>
              <a:t>forretningsplan</a:t>
            </a:r>
            <a:r>
              <a:rPr lang="da-DK" dirty="0"/>
              <a:t> er et værktøj til iværksættere </a:t>
            </a:r>
            <a:r>
              <a:rPr lang="da-DK" dirty="0" err="1"/>
              <a:t>mhp</a:t>
            </a:r>
            <a:r>
              <a:rPr lang="da-DK" dirty="0"/>
              <a:t> samtaler med långivere og investorer om at låne virksomheden penge. </a:t>
            </a:r>
          </a:p>
          <a:p>
            <a:pPr marL="0" indent="0">
              <a:buNone/>
            </a:pPr>
            <a:r>
              <a:rPr lang="da-DK" dirty="0"/>
              <a:t>Forretningsplanen har fokus på at beskrive nogle mål og hvordan disse mål kan nås.</a:t>
            </a:r>
          </a:p>
          <a:p>
            <a:pPr marL="0" indent="0">
              <a:buNone/>
            </a:pPr>
            <a:endParaRPr lang="da-DK" dirty="0"/>
          </a:p>
          <a:p>
            <a:pPr marL="0" indent="0">
              <a:buNone/>
            </a:pPr>
            <a:r>
              <a:rPr lang="da-DK" dirty="0"/>
              <a:t>En </a:t>
            </a:r>
            <a:r>
              <a:rPr lang="da-DK" b="1" dirty="0"/>
              <a:t>forretningsmodel </a:t>
            </a:r>
            <a:r>
              <a:rPr lang="da-DK" dirty="0"/>
              <a:t>har fokus på at forklare, hvordan virksomheden vil tjene penge. En forretningsmodel har fokus på hvordan virksomheden vil skabe </a:t>
            </a:r>
            <a:r>
              <a:rPr lang="da-DK" b="1" dirty="0"/>
              <a:t>værdi for kunderne</a:t>
            </a:r>
            <a:r>
              <a:rPr lang="da-DK" dirty="0"/>
              <a:t>, og hvordan virksomheden vil opnå </a:t>
            </a:r>
            <a:r>
              <a:rPr lang="da-DK" b="1" dirty="0"/>
              <a:t>konkurrencemæssige fordele</a:t>
            </a:r>
            <a:r>
              <a:rPr lang="da-DK" dirty="0"/>
              <a:t>.</a:t>
            </a:r>
          </a:p>
          <a:p>
            <a:pPr marL="0" indent="0">
              <a:buNone/>
            </a:pPr>
            <a:endParaRPr lang="da-DK" dirty="0"/>
          </a:p>
          <a:p>
            <a:pPr marL="0" indent="0">
              <a:buNone/>
            </a:pPr>
            <a:r>
              <a:rPr lang="da-DK" dirty="0"/>
              <a:t>Definition: En </a:t>
            </a:r>
            <a:r>
              <a:rPr lang="da-DK" b="1" dirty="0"/>
              <a:t>forretningsmodel</a:t>
            </a:r>
            <a:r>
              <a:rPr lang="da-DK" dirty="0"/>
              <a:t> beskriver, hvordan en virksomhed skaber og leverer værdi, for hvem, og hvordan den gør det. Den beskriver også, hvordan indtægter og omkostninger skabes.</a:t>
            </a:r>
          </a:p>
          <a:p>
            <a:pPr marL="0" indent="0">
              <a:buNone/>
            </a:pPr>
            <a:endParaRPr lang="da-DK" dirty="0"/>
          </a:p>
          <a:p>
            <a:pPr marL="0" indent="0">
              <a:buNone/>
            </a:pPr>
            <a:endParaRPr lang="da-DK" dirty="0"/>
          </a:p>
          <a:p>
            <a:pPr marL="0" indent="0">
              <a:buNone/>
            </a:pPr>
            <a:endParaRPr lang="da-DK" dirty="0"/>
          </a:p>
        </p:txBody>
      </p:sp>
      <p:sp>
        <p:nvSpPr>
          <p:cNvPr id="4" name="Pladsholder til slidenummer 3">
            <a:extLst>
              <a:ext uri="{FF2B5EF4-FFF2-40B4-BE49-F238E27FC236}">
                <a16:creationId xmlns:a16="http://schemas.microsoft.com/office/drawing/2014/main" id="{A2AE2696-3700-7A9A-94A9-FBC6D6B70B96}"/>
              </a:ext>
            </a:extLst>
          </p:cNvPr>
          <p:cNvSpPr>
            <a:spLocks noGrp="1"/>
          </p:cNvSpPr>
          <p:nvPr>
            <p:ph type="sldNum" sz="quarter" idx="12"/>
          </p:nvPr>
        </p:nvSpPr>
        <p:spPr/>
        <p:txBody>
          <a:bodyPr/>
          <a:lstStyle/>
          <a:p>
            <a:fld id="{7E1F2F3F-5469-4225-A732-2FBAF26EBDF5}" type="slidenum">
              <a:rPr lang="da-DK" smtClean="0"/>
              <a:t>7</a:t>
            </a:fld>
            <a:endParaRPr lang="da-DK"/>
          </a:p>
        </p:txBody>
      </p:sp>
    </p:spTree>
    <p:extLst>
      <p:ext uri="{BB962C8B-B14F-4D97-AF65-F5344CB8AC3E}">
        <p14:creationId xmlns:p14="http://schemas.microsoft.com/office/powerpoint/2010/main" val="253917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6F8C1-38E3-4C0E-F52E-F070556F5C6D}"/>
              </a:ext>
            </a:extLst>
          </p:cNvPr>
          <p:cNvSpPr>
            <a:spLocks noGrp="1"/>
          </p:cNvSpPr>
          <p:nvPr>
            <p:ph type="title"/>
          </p:nvPr>
        </p:nvSpPr>
        <p:spPr/>
        <p:txBody>
          <a:bodyPr/>
          <a:lstStyle/>
          <a:p>
            <a:r>
              <a:rPr lang="da-DK" dirty="0"/>
              <a:t>Business Model </a:t>
            </a:r>
            <a:r>
              <a:rPr lang="da-DK" dirty="0" err="1"/>
              <a:t>Canvas</a:t>
            </a:r>
            <a:endParaRPr lang="da-DK" dirty="0"/>
          </a:p>
        </p:txBody>
      </p:sp>
      <p:sp>
        <p:nvSpPr>
          <p:cNvPr id="4" name="Pladsholder til slidenummer 3">
            <a:extLst>
              <a:ext uri="{FF2B5EF4-FFF2-40B4-BE49-F238E27FC236}">
                <a16:creationId xmlns:a16="http://schemas.microsoft.com/office/drawing/2014/main" id="{FF495E4B-2943-06DF-32AC-5C75B0CBEC56}"/>
              </a:ext>
            </a:extLst>
          </p:cNvPr>
          <p:cNvSpPr>
            <a:spLocks noGrp="1"/>
          </p:cNvSpPr>
          <p:nvPr>
            <p:ph type="sldNum" sz="quarter" idx="12"/>
          </p:nvPr>
        </p:nvSpPr>
        <p:spPr/>
        <p:txBody>
          <a:bodyPr/>
          <a:lstStyle/>
          <a:p>
            <a:fld id="{7E1F2F3F-5469-4225-A732-2FBAF26EBDF5}" type="slidenum">
              <a:rPr lang="da-DK" smtClean="0"/>
              <a:t>8</a:t>
            </a:fld>
            <a:endParaRPr lang="da-DK"/>
          </a:p>
        </p:txBody>
      </p:sp>
      <p:pic>
        <p:nvPicPr>
          <p:cNvPr id="8" name="Billede 7">
            <a:extLst>
              <a:ext uri="{FF2B5EF4-FFF2-40B4-BE49-F238E27FC236}">
                <a16:creationId xmlns:a16="http://schemas.microsoft.com/office/drawing/2014/main" id="{A69E8A9B-B40A-1E1B-6073-BB2A02C3317A}"/>
              </a:ext>
            </a:extLst>
          </p:cNvPr>
          <p:cNvPicPr>
            <a:picLocks noChangeAspect="1"/>
          </p:cNvPicPr>
          <p:nvPr/>
        </p:nvPicPr>
        <p:blipFill>
          <a:blip r:embed="rId2"/>
          <a:stretch>
            <a:fillRect/>
          </a:stretch>
        </p:blipFill>
        <p:spPr>
          <a:xfrm>
            <a:off x="76200" y="2178048"/>
            <a:ext cx="9829800" cy="4314825"/>
          </a:xfrm>
          <a:prstGeom prst="rect">
            <a:avLst/>
          </a:prstGeom>
        </p:spPr>
      </p:pic>
      <p:sp>
        <p:nvSpPr>
          <p:cNvPr id="9" name="Tekstfelt 8">
            <a:extLst>
              <a:ext uri="{FF2B5EF4-FFF2-40B4-BE49-F238E27FC236}">
                <a16:creationId xmlns:a16="http://schemas.microsoft.com/office/drawing/2014/main" id="{C9EB07F8-94D6-E32D-564E-1B64D0829F0E}"/>
              </a:ext>
            </a:extLst>
          </p:cNvPr>
          <p:cNvSpPr txBox="1"/>
          <p:nvPr/>
        </p:nvSpPr>
        <p:spPr>
          <a:xfrm>
            <a:off x="362309" y="1862469"/>
            <a:ext cx="7228936" cy="461665"/>
          </a:xfrm>
          <a:prstGeom prst="rect">
            <a:avLst/>
          </a:prstGeom>
          <a:noFill/>
        </p:spPr>
        <p:txBody>
          <a:bodyPr wrap="square" rtlCol="0">
            <a:spAutoFit/>
          </a:bodyPr>
          <a:lstStyle/>
          <a:p>
            <a:r>
              <a:rPr lang="da-DK" sz="2400" dirty="0"/>
              <a:t>BMC-modellen består af 9 byggesten og 4 områder:</a:t>
            </a:r>
          </a:p>
        </p:txBody>
      </p:sp>
    </p:spTree>
    <p:extLst>
      <p:ext uri="{BB962C8B-B14F-4D97-AF65-F5344CB8AC3E}">
        <p14:creationId xmlns:p14="http://schemas.microsoft.com/office/powerpoint/2010/main" val="32826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1A503-323D-C4CE-8022-1D0B74A835C4}"/>
              </a:ext>
            </a:extLst>
          </p:cNvPr>
          <p:cNvSpPr>
            <a:spLocks noGrp="1"/>
          </p:cNvSpPr>
          <p:nvPr>
            <p:ph type="title"/>
          </p:nvPr>
        </p:nvSpPr>
        <p:spPr/>
        <p:txBody>
          <a:bodyPr/>
          <a:lstStyle/>
          <a:p>
            <a:r>
              <a:rPr lang="da-DK" dirty="0"/>
              <a:t>BMC-modellen – 4 områder:</a:t>
            </a:r>
          </a:p>
        </p:txBody>
      </p:sp>
      <p:sp>
        <p:nvSpPr>
          <p:cNvPr id="4" name="Pladsholder til slidenummer 3">
            <a:extLst>
              <a:ext uri="{FF2B5EF4-FFF2-40B4-BE49-F238E27FC236}">
                <a16:creationId xmlns:a16="http://schemas.microsoft.com/office/drawing/2014/main" id="{57CF561E-E621-21E6-5A79-90D747C588CB}"/>
              </a:ext>
            </a:extLst>
          </p:cNvPr>
          <p:cNvSpPr>
            <a:spLocks noGrp="1"/>
          </p:cNvSpPr>
          <p:nvPr>
            <p:ph type="sldNum" sz="quarter" idx="12"/>
          </p:nvPr>
        </p:nvSpPr>
        <p:spPr/>
        <p:txBody>
          <a:bodyPr/>
          <a:lstStyle/>
          <a:p>
            <a:fld id="{7E1F2F3F-5469-4225-A732-2FBAF26EBDF5}" type="slidenum">
              <a:rPr lang="da-DK" smtClean="0"/>
              <a:t>9</a:t>
            </a:fld>
            <a:endParaRPr lang="da-DK"/>
          </a:p>
        </p:txBody>
      </p:sp>
      <p:pic>
        <p:nvPicPr>
          <p:cNvPr id="6" name="Billede 5">
            <a:extLst>
              <a:ext uri="{FF2B5EF4-FFF2-40B4-BE49-F238E27FC236}">
                <a16:creationId xmlns:a16="http://schemas.microsoft.com/office/drawing/2014/main" id="{96E0AF20-27E9-D256-DB9A-648C959F8ADA}"/>
              </a:ext>
            </a:extLst>
          </p:cNvPr>
          <p:cNvPicPr>
            <a:picLocks noChangeAspect="1"/>
          </p:cNvPicPr>
          <p:nvPr/>
        </p:nvPicPr>
        <p:blipFill>
          <a:blip r:embed="rId2"/>
          <a:stretch>
            <a:fillRect/>
          </a:stretch>
        </p:blipFill>
        <p:spPr>
          <a:xfrm>
            <a:off x="95250" y="1469546"/>
            <a:ext cx="9810750" cy="4781550"/>
          </a:xfrm>
          <a:prstGeom prst="rect">
            <a:avLst/>
          </a:prstGeom>
        </p:spPr>
      </p:pic>
    </p:spTree>
    <p:extLst>
      <p:ext uri="{BB962C8B-B14F-4D97-AF65-F5344CB8AC3E}">
        <p14:creationId xmlns:p14="http://schemas.microsoft.com/office/powerpoint/2010/main" val="3772222492"/>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b29427a-4ed3-4f0e-a3ff-ced1342f64ac}" enabled="0" method="" siteId="{1b29427a-4ed3-4f0e-a3ff-ced1342f64ac}" removed="1"/>
</clbl:labelList>
</file>

<file path=docProps/app.xml><?xml version="1.0" encoding="utf-8"?>
<Properties xmlns="http://schemas.openxmlformats.org/officeDocument/2006/extended-properties" xmlns:vt="http://schemas.openxmlformats.org/officeDocument/2006/docPropsVTypes">
  <Template>Office Theme</Template>
  <TotalTime>725</TotalTime>
  <Words>965</Words>
  <Application>Microsoft Office PowerPoint</Application>
  <PresentationFormat>A4-papir (210 x 297 mm)</PresentationFormat>
  <Paragraphs>135</Paragraphs>
  <Slides>18</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18</vt:i4>
      </vt:variant>
    </vt:vector>
  </HeadingPairs>
  <TitlesOfParts>
    <vt:vector size="22" baseType="lpstr">
      <vt:lpstr>Aptos</vt:lpstr>
      <vt:lpstr>Aptos Display</vt:lpstr>
      <vt:lpstr>Arial</vt:lpstr>
      <vt:lpstr>Office-tema</vt:lpstr>
      <vt:lpstr>VØ 1.a tirsdag den 19. marts 2024</vt:lpstr>
      <vt:lpstr>Repetition af 6.3 Budgetter</vt:lpstr>
      <vt:lpstr>6.3.3 Resultatbudget - nøgletal</vt:lpstr>
      <vt:lpstr>6.3.4 Likviditetsbudget (1)</vt:lpstr>
      <vt:lpstr>6.3.4 Likviditetsbudget (2)</vt:lpstr>
      <vt:lpstr>Gruppeopgave – likviditetsbudget</vt:lpstr>
      <vt:lpstr>6.6 Forretningsmodel</vt:lpstr>
      <vt:lpstr>Business Model Canvas</vt:lpstr>
      <vt:lpstr>BMC-modellen – 4 områder:</vt:lpstr>
      <vt:lpstr>BMC-modellen – hvad - værditilbud</vt:lpstr>
      <vt:lpstr>BMC-modellen – hvem – kundevende aktiviteter</vt:lpstr>
      <vt:lpstr>BMC-modellen – Hvordan - Infrastruktur</vt:lpstr>
      <vt:lpstr>BMC-modellen – økonomi - indtjening</vt:lpstr>
      <vt:lpstr>PowerPoint-præsentation</vt:lpstr>
      <vt:lpstr>BMC-modellen - opgave</vt:lpstr>
      <vt:lpstr>6.7 Hvad kan udfordre en forretningsmodel?</vt:lpstr>
      <vt:lpstr>6.7 Hvad kan udfordre en forretningsmodel?</vt:lpstr>
      <vt:lpstr>Arbejde med afleveringsopgave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Heidi Hansen (HEI.ZBC - Lektor - NAHA - ZBC)</dc:creator>
  <cp:lastModifiedBy>Heidi Hansen (HEI.ZBC - Lektor - NAHA - ZBC)</cp:lastModifiedBy>
  <cp:revision>5</cp:revision>
  <cp:lastPrinted>2024-03-11T13:14:21Z</cp:lastPrinted>
  <dcterms:created xsi:type="dcterms:W3CDTF">2024-03-04T17:09:33Z</dcterms:created>
  <dcterms:modified xsi:type="dcterms:W3CDTF">2024-03-18T19:04:47Z</dcterms:modified>
</cp:coreProperties>
</file>