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6" r:id="rId3"/>
    <p:sldId id="267" r:id="rId4"/>
    <p:sldId id="268" r:id="rId5"/>
    <p:sldId id="269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6" autoAdjust="0"/>
    <p:restoredTop sz="94660"/>
  </p:normalViewPr>
  <p:slideViewPr>
    <p:cSldViewPr snapToGrid="0">
      <p:cViewPr varScale="1">
        <p:scale>
          <a:sx n="65" d="100"/>
          <a:sy n="65" d="100"/>
        </p:scale>
        <p:origin x="11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13E6-B176-4EC6-B7F6-608DCA8368D0}" type="datetimeFigureOut">
              <a:rPr lang="da-DK" smtClean="0"/>
              <a:t>12-05-2024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0AA16-3D2E-4F5A-A674-A235B92CEC1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279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13E6-B176-4EC6-B7F6-608DCA8368D0}" type="datetimeFigureOut">
              <a:rPr lang="da-DK" smtClean="0"/>
              <a:t>12-05-2024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0AA16-3D2E-4F5A-A674-A235B92CEC1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46272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13E6-B176-4EC6-B7F6-608DCA8368D0}" type="datetimeFigureOut">
              <a:rPr lang="da-DK" smtClean="0"/>
              <a:t>12-05-2024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0AA16-3D2E-4F5A-A674-A235B92CEC1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25595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13E6-B176-4EC6-B7F6-608DCA8368D0}" type="datetimeFigureOut">
              <a:rPr lang="da-DK" smtClean="0"/>
              <a:t>12-05-2024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0AA16-3D2E-4F5A-A674-A235B92CEC1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7059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13E6-B176-4EC6-B7F6-608DCA8368D0}" type="datetimeFigureOut">
              <a:rPr lang="da-DK" smtClean="0"/>
              <a:t>12-05-2024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0AA16-3D2E-4F5A-A674-A235B92CEC1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24543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13E6-B176-4EC6-B7F6-608DCA8368D0}" type="datetimeFigureOut">
              <a:rPr lang="da-DK" smtClean="0"/>
              <a:t>12-05-2024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0AA16-3D2E-4F5A-A674-A235B92CEC1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9657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13E6-B176-4EC6-B7F6-608DCA8368D0}" type="datetimeFigureOut">
              <a:rPr lang="da-DK" smtClean="0"/>
              <a:t>12-05-2024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0AA16-3D2E-4F5A-A674-A235B92CEC1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6446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13E6-B176-4EC6-B7F6-608DCA8368D0}" type="datetimeFigureOut">
              <a:rPr lang="da-DK" smtClean="0"/>
              <a:t>12-05-2024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0AA16-3D2E-4F5A-A674-A235B92CEC1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6530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13E6-B176-4EC6-B7F6-608DCA8368D0}" type="datetimeFigureOut">
              <a:rPr lang="da-DK" smtClean="0"/>
              <a:t>12-05-2024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0AA16-3D2E-4F5A-A674-A235B92CEC1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2317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13E6-B176-4EC6-B7F6-608DCA8368D0}" type="datetimeFigureOut">
              <a:rPr lang="da-DK" smtClean="0"/>
              <a:t>12-05-2024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0AA16-3D2E-4F5A-A674-A235B92CEC1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12489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13E6-B176-4EC6-B7F6-608DCA8368D0}" type="datetimeFigureOut">
              <a:rPr lang="da-DK" smtClean="0"/>
              <a:t>12-05-2024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0AA16-3D2E-4F5A-A674-A235B92CEC1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8050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EA13E6-B176-4EC6-B7F6-608DCA8368D0}" type="datetimeFigureOut">
              <a:rPr lang="da-DK" smtClean="0"/>
              <a:t>12-05-2024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D0AA16-3D2E-4F5A-A674-A235B92CEC1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2176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virksomhed.systime.dk/?id=476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virksomhed.systime.dk/?id=47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virksomhed.systime.dk/?id=47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virksomhed.systime.dk/?id=479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393AA3-13EF-5D16-CB6A-F26571EA3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2000" dirty="0"/>
              <a:t>Kapitel 11: Årsrapporten</a:t>
            </a:r>
            <a:br>
              <a:rPr lang="da-DK" sz="2000" dirty="0"/>
            </a:br>
            <a:r>
              <a:rPr lang="da-DK" dirty="0"/>
              <a:t>Årsrapportens formål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9A035F-7677-FCBB-B1C9-FC0D381CD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Læs kapitel 11.1 i Virksomhedsøkonomi </a:t>
            </a:r>
            <a:r>
              <a:rPr lang="da-DK" dirty="0">
                <a:hlinkClick r:id="rId2"/>
              </a:rPr>
              <a:t>https://virksomhed.systime.dk/?id=476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Forklar her i punkter, hvad der er formålet med at en virksomhed udarbejder en årsrapport</a:t>
            </a:r>
          </a:p>
          <a:p>
            <a:pPr marL="0" indent="0">
              <a:buNone/>
            </a:pPr>
            <a:r>
              <a:rPr lang="da-DK" dirty="0"/>
              <a:t>(1-2 slides)</a:t>
            </a:r>
          </a:p>
        </p:txBody>
      </p:sp>
    </p:spTree>
    <p:extLst>
      <p:ext uri="{BB962C8B-B14F-4D97-AF65-F5344CB8AC3E}">
        <p14:creationId xmlns:p14="http://schemas.microsoft.com/office/powerpoint/2010/main" val="3984075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6280A0-8619-ED15-7748-389BC5EEE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2000" dirty="0"/>
              <a:t>Kapitel 11: Årsrapporten</a:t>
            </a:r>
            <a:br>
              <a:rPr lang="da-DK" sz="4400" dirty="0"/>
            </a:br>
            <a:r>
              <a:rPr lang="da-DK" dirty="0"/>
              <a:t>Regnskabsklasser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A484C14-2213-D1E3-7040-9743DBC11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a-DK" dirty="0"/>
              <a:t>Læs afsnit 11.2 om regnskabsklasser </a:t>
            </a:r>
            <a:r>
              <a:rPr lang="da-DK" dirty="0">
                <a:hlinkClick r:id="rId2"/>
              </a:rPr>
              <a:t>https://virksomhed.systime.dk/?id=477</a:t>
            </a:r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Hvilke virksomheder skal opfylde kravene i årsregnskabsloven? Er der undtagelser?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Hvad er princippet i de forskellige regnskabsklasser?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Hvornår skifter en virksomhed regnskabsklasse?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Hvilken regnskabsklasse tilhører </a:t>
            </a:r>
            <a:r>
              <a:rPr lang="da-DK" dirty="0" err="1"/>
              <a:t>Ditur</a:t>
            </a:r>
            <a:r>
              <a:rPr lang="da-DK" dirty="0"/>
              <a:t> i forhold til deres årsregnskab for 2023?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Hvad skal der til for at </a:t>
            </a:r>
            <a:r>
              <a:rPr lang="da-DK" dirty="0" err="1"/>
              <a:t>Ditur</a:t>
            </a:r>
            <a:r>
              <a:rPr lang="da-DK" dirty="0"/>
              <a:t> tilhører en anden regnskabsklasse?</a:t>
            </a:r>
          </a:p>
          <a:p>
            <a:pPr marL="514350" indent="-514350">
              <a:buFont typeface="+mj-lt"/>
              <a:buAutoNum type="arabicPeriod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66681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13E4AD-CE91-A276-99E1-9D7EBD703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2000" dirty="0"/>
              <a:t>Kapitel 11: Årsrapporten</a:t>
            </a:r>
            <a:br>
              <a:rPr lang="da-DK" sz="8000" dirty="0"/>
            </a:br>
            <a:r>
              <a:rPr lang="da-DK" dirty="0"/>
              <a:t>Grundlæggende krav til årsrapporten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7C9A358-7A13-A19A-A3E1-BA6670F93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dirty="0"/>
              <a:t>Læs afsnit 11.3  </a:t>
            </a:r>
            <a:r>
              <a:rPr lang="da-DK" dirty="0">
                <a:hlinkClick r:id="rId2"/>
              </a:rPr>
              <a:t>https://virksomhed.systime.dk/?id=478</a:t>
            </a:r>
            <a:endParaRPr lang="da-DK" dirty="0"/>
          </a:p>
          <a:p>
            <a:pPr marL="514350" indent="-514350">
              <a:buAutoNum type="arabicPeriod"/>
            </a:pPr>
            <a:r>
              <a:rPr lang="da-DK" dirty="0"/>
              <a:t>Forklar hvad den overordnede generalklausul for årsrapporten betyder?</a:t>
            </a:r>
          </a:p>
          <a:p>
            <a:pPr marL="514350" indent="-514350">
              <a:buAutoNum type="arabicPeriod"/>
            </a:pPr>
            <a:r>
              <a:rPr lang="da-DK" dirty="0"/>
              <a:t>Hvad betyder det, at årsrapporten skal give et retvisende billede?</a:t>
            </a:r>
          </a:p>
          <a:p>
            <a:pPr marL="514350" indent="-514350">
              <a:buAutoNum type="arabicPeriod"/>
            </a:pPr>
            <a:r>
              <a:rPr lang="da-DK" dirty="0"/>
              <a:t>Forklar de forskellige principper, som indgår i de grundlæggende forudsætninger for udarbejdelse af årsrapporten.</a:t>
            </a:r>
          </a:p>
          <a:p>
            <a:pPr marL="0" indent="0">
              <a:buNone/>
            </a:pPr>
            <a:r>
              <a:rPr lang="da-DK" dirty="0"/>
              <a:t>(1-2 slides)</a:t>
            </a:r>
          </a:p>
        </p:txBody>
      </p:sp>
    </p:spTree>
    <p:extLst>
      <p:ext uri="{BB962C8B-B14F-4D97-AF65-F5344CB8AC3E}">
        <p14:creationId xmlns:p14="http://schemas.microsoft.com/office/powerpoint/2010/main" val="448810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D112B4-499F-BE97-FDA0-1D3C09DBF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2000" dirty="0"/>
              <a:t>Kapitel 11: Årsrapporten</a:t>
            </a:r>
            <a:br>
              <a:rPr lang="da-DK" sz="8000" dirty="0"/>
            </a:br>
            <a:r>
              <a:rPr lang="da-DK" sz="4900" dirty="0"/>
              <a:t>Årsrapportens hovedindhold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E4A09A2-6496-F606-8C11-0CA2A0889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Læs afsnit 11.4 Årsrapportens hovedindhold </a:t>
            </a:r>
            <a:r>
              <a:rPr lang="da-DK" dirty="0">
                <a:hlinkClick r:id="rId2"/>
              </a:rPr>
              <a:t>11.4 Årsrapportens hovedindhold | Virksomhedsøkonomi (systime.dk)</a:t>
            </a:r>
            <a:endParaRPr lang="da-DK" dirty="0"/>
          </a:p>
          <a:p>
            <a:pPr marL="514350" indent="-514350">
              <a:buAutoNum type="arabicPeriod"/>
            </a:pPr>
            <a:r>
              <a:rPr lang="da-DK" dirty="0"/>
              <a:t>Se på </a:t>
            </a:r>
            <a:r>
              <a:rPr lang="da-DK" dirty="0" err="1"/>
              <a:t>Diturs</a:t>
            </a:r>
            <a:r>
              <a:rPr lang="da-DK" dirty="0"/>
              <a:t> Årsregnskab for 2023 – findes alle de elementer, som årsregnskabsloven stiller krav om?</a:t>
            </a:r>
          </a:p>
          <a:p>
            <a:pPr marL="514350" indent="-514350">
              <a:buAutoNum type="arabicPeriod"/>
            </a:pPr>
            <a:r>
              <a:rPr lang="da-DK" dirty="0"/>
              <a:t>Er der noget, som IKKE fremgår af </a:t>
            </a:r>
            <a:r>
              <a:rPr lang="da-DK" dirty="0" err="1"/>
              <a:t>Diturs</a:t>
            </a:r>
            <a:r>
              <a:rPr lang="da-DK" dirty="0"/>
              <a:t> Årsregnskab for 2023 og i så fald hvorfor?</a:t>
            </a:r>
          </a:p>
          <a:p>
            <a:pPr marL="514350" indent="-514350">
              <a:buAutoNum type="arabicPeriod"/>
            </a:pPr>
            <a:r>
              <a:rPr lang="da-DK" dirty="0"/>
              <a:t>Overholder </a:t>
            </a:r>
            <a:r>
              <a:rPr lang="da-DK" dirty="0" err="1"/>
              <a:t>Diturs</a:t>
            </a:r>
            <a:r>
              <a:rPr lang="da-DK" dirty="0"/>
              <a:t> Årsregnskab 2023 de krav, som stilles til virksomheder i deres regnskabsklasse? https://virksomhed.systime.dk/?id=479#c9142</a:t>
            </a:r>
          </a:p>
        </p:txBody>
      </p:sp>
    </p:spTree>
    <p:extLst>
      <p:ext uri="{BB962C8B-B14F-4D97-AF65-F5344CB8AC3E}">
        <p14:creationId xmlns:p14="http://schemas.microsoft.com/office/powerpoint/2010/main" val="4013221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8FA042-150A-1106-358C-9C09ABF4F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sz="1600" dirty="0"/>
              <a:t>Kapitel 11: Årsrapporten</a:t>
            </a:r>
            <a:br>
              <a:rPr lang="da-DK" sz="6600" dirty="0"/>
            </a:br>
            <a:r>
              <a:rPr lang="da-DK" dirty="0"/>
              <a:t>Ledelsens ansvar – ledelsens påtegning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3DEFA6-717C-EF45-2BE5-C24D1EBEC2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Læs afsnit 11.5 Ledelsespåtegning https://virksomhed.systime.dk/?id=480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Hvilket ansvar har ledelsen i forhold til indsendelse af årsregnskab til offentlige myndigheder, bank </a:t>
            </a:r>
            <a:r>
              <a:rPr lang="da-DK" dirty="0" err="1"/>
              <a:t>osv</a:t>
            </a:r>
            <a:r>
              <a:rPr lang="da-DK" dirty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Hvilke krav skal ledelsespåtegningen leve op til?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Læs </a:t>
            </a:r>
            <a:r>
              <a:rPr lang="da-DK" dirty="0" err="1"/>
              <a:t>Diturs</a:t>
            </a:r>
            <a:r>
              <a:rPr lang="da-DK" dirty="0"/>
              <a:t> ledelsespåtegning i Årsrapporten for 2023 side 4. Hvad er det, ledelsen skriver under på? Hvilken betydning har det, at der er sammenfald mellem direktion og bestyrelse?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24873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348</Words>
  <Application>Microsoft Office PowerPoint</Application>
  <PresentationFormat>A4-papir (210 x 297 mm)</PresentationFormat>
  <Paragraphs>27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Office-tema</vt:lpstr>
      <vt:lpstr>Kapitel 11: Årsrapporten Årsrapportens formål</vt:lpstr>
      <vt:lpstr>Kapitel 11: Årsrapporten Regnskabsklasser</vt:lpstr>
      <vt:lpstr>Kapitel 11: Årsrapporten Grundlæggende krav til årsrapporten</vt:lpstr>
      <vt:lpstr>Kapitel 11: Årsrapporten Årsrapportens hovedindhold</vt:lpstr>
      <vt:lpstr>Kapitel 11: Årsrapporten Ledelsens ansvar – ledelsens påtegning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Kapitel 11: Årsrapporten Årsrapportens formål</dc:title>
  <dc:creator>Heidi Hansen (HEI.ZBC - Lektor - NAHA - ZBC)</dc:creator>
  <cp:lastModifiedBy>Heidi Hansen (HEI.ZBC - Lektor - NAHA - ZBC)</cp:lastModifiedBy>
  <cp:revision>1</cp:revision>
  <dcterms:created xsi:type="dcterms:W3CDTF">2024-05-12T19:39:27Z</dcterms:created>
  <dcterms:modified xsi:type="dcterms:W3CDTF">2024-05-12T19:41:28Z</dcterms:modified>
</cp:coreProperties>
</file>