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7" r:id="rId2"/>
    <p:sldId id="319" r:id="rId3"/>
    <p:sldId id="320" r:id="rId4"/>
    <p:sldId id="321" r:id="rId5"/>
    <p:sldId id="322" r:id="rId6"/>
    <p:sldId id="323" r:id="rId7"/>
    <p:sldId id="324" r:id="rId8"/>
    <p:sldId id="325" r:id="rId9"/>
    <p:sldId id="326" r:id="rId10"/>
    <p:sldId id="316" r:id="rId11"/>
  </p:sldIdLst>
  <p:sldSz cx="9906000" cy="6858000" type="A4"/>
  <p:notesSz cx="6858000" cy="9875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496DD-C934-4BF0-A7BC-DE991F9891EC}" v="3" dt="2024-05-27T15:17:32.129"/>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404" autoAdjust="0"/>
  </p:normalViewPr>
  <p:slideViewPr>
    <p:cSldViewPr snapToGrid="0">
      <p:cViewPr varScale="1">
        <p:scale>
          <a:sx n="70" d="100"/>
          <a:sy n="70" d="100"/>
        </p:scale>
        <p:origin x="1036" y="52"/>
      </p:cViewPr>
      <p:guideLst/>
    </p:cSldViewPr>
  </p:slideViewPr>
  <p:notesTextViewPr>
    <p:cViewPr>
      <p:scale>
        <a:sx n="1" d="1"/>
        <a:sy n="1" d="1"/>
      </p:scale>
      <p:origin x="0" y="0"/>
    </p:cViewPr>
  </p:notesTextViewPr>
  <p:sorterViewPr>
    <p:cViewPr varScale="1">
      <p:scale>
        <a:sx n="100" d="100"/>
        <a:sy n="100" d="100"/>
      </p:scale>
      <p:origin x="0" y="-1048"/>
    </p:cViewPr>
  </p:sorterViewPr>
  <p:notesViewPr>
    <p:cSldViewPr snapToGrid="0">
      <p:cViewPr varScale="1">
        <p:scale>
          <a:sx n="49" d="100"/>
          <a:sy n="49" d="100"/>
        </p:scale>
        <p:origin x="2708"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idi Hansen (HEI.ZBC - Lektor - NAHA - ZBC)" userId="b6be4f5a-dc03-4397-8f60-3145300cb296" providerId="ADAL" clId="{561496DD-C934-4BF0-A7BC-DE991F9891EC}"/>
    <pc:docChg chg="undo custSel addSld delSld modSld sldOrd">
      <pc:chgData name="Heidi Hansen (HEI.ZBC - Lektor - NAHA - ZBC)" userId="b6be4f5a-dc03-4397-8f60-3145300cb296" providerId="ADAL" clId="{561496DD-C934-4BF0-A7BC-DE991F9891EC}" dt="2024-05-27T20:59:24.509" v="7833" actId="20577"/>
      <pc:docMkLst>
        <pc:docMk/>
      </pc:docMkLst>
      <pc:sldChg chg="modSp mod ord">
        <pc:chgData name="Heidi Hansen (HEI.ZBC - Lektor - NAHA - ZBC)" userId="b6be4f5a-dc03-4397-8f60-3145300cb296" providerId="ADAL" clId="{561496DD-C934-4BF0-A7BC-DE991F9891EC}" dt="2024-05-27T20:59:24.509" v="7833" actId="20577"/>
        <pc:sldMkLst>
          <pc:docMk/>
          <pc:sldMk cId="4225437522" sldId="257"/>
        </pc:sldMkLst>
        <pc:spChg chg="mod">
          <ac:chgData name="Heidi Hansen (HEI.ZBC - Lektor - NAHA - ZBC)" userId="b6be4f5a-dc03-4397-8f60-3145300cb296" providerId="ADAL" clId="{561496DD-C934-4BF0-A7BC-DE991F9891EC}" dt="2024-05-27T14:24:48.149" v="8" actId="20577"/>
          <ac:spMkLst>
            <pc:docMk/>
            <pc:sldMk cId="4225437522" sldId="257"/>
            <ac:spMk id="2" creationId="{C081A566-9212-7B24-5583-81F395446817}"/>
          </ac:spMkLst>
        </pc:spChg>
        <pc:graphicFrameChg chg="modGraphic">
          <ac:chgData name="Heidi Hansen (HEI.ZBC - Lektor - NAHA - ZBC)" userId="b6be4f5a-dc03-4397-8f60-3145300cb296" providerId="ADAL" clId="{561496DD-C934-4BF0-A7BC-DE991F9891EC}" dt="2024-05-27T20:59:24.509" v="7833" actId="20577"/>
          <ac:graphicFrameMkLst>
            <pc:docMk/>
            <pc:sldMk cId="4225437522" sldId="257"/>
            <ac:graphicFrameMk id="6" creationId="{2B43F412-A698-22CB-E704-1D1D51FE1773}"/>
          </ac:graphicFrameMkLst>
        </pc:graphicFrameChg>
      </pc:sldChg>
      <pc:sldChg chg="modSp add del mod ord">
        <pc:chgData name="Heidi Hansen (HEI.ZBC - Lektor - NAHA - ZBC)" userId="b6be4f5a-dc03-4397-8f60-3145300cb296" providerId="ADAL" clId="{561496DD-C934-4BF0-A7BC-DE991F9891EC}" dt="2024-05-27T20:54:56.874" v="7436" actId="20577"/>
        <pc:sldMkLst>
          <pc:docMk/>
          <pc:sldMk cId="2650345137" sldId="316"/>
        </pc:sldMkLst>
        <pc:spChg chg="mod">
          <ac:chgData name="Heidi Hansen (HEI.ZBC - Lektor - NAHA - ZBC)" userId="b6be4f5a-dc03-4397-8f60-3145300cb296" providerId="ADAL" clId="{561496DD-C934-4BF0-A7BC-DE991F9891EC}" dt="2024-05-27T16:35:10.365" v="7233" actId="20577"/>
          <ac:spMkLst>
            <pc:docMk/>
            <pc:sldMk cId="2650345137" sldId="316"/>
            <ac:spMk id="2" creationId="{4305DFB7-04A6-5EA1-BB19-50FA14E4C3BD}"/>
          </ac:spMkLst>
        </pc:spChg>
        <pc:spChg chg="mod">
          <ac:chgData name="Heidi Hansen (HEI.ZBC - Lektor - NAHA - ZBC)" userId="b6be4f5a-dc03-4397-8f60-3145300cb296" providerId="ADAL" clId="{561496DD-C934-4BF0-A7BC-DE991F9891EC}" dt="2024-05-27T20:54:56.874" v="7436" actId="20577"/>
          <ac:spMkLst>
            <pc:docMk/>
            <pc:sldMk cId="2650345137" sldId="316"/>
            <ac:spMk id="7" creationId="{AF55F213-7D12-E602-4549-825CEBAED2A5}"/>
          </ac:spMkLst>
        </pc:spChg>
      </pc:sldChg>
      <pc:sldChg chg="add del">
        <pc:chgData name="Heidi Hansen (HEI.ZBC - Lektor - NAHA - ZBC)" userId="b6be4f5a-dc03-4397-8f60-3145300cb296" providerId="ADAL" clId="{561496DD-C934-4BF0-A7BC-DE991F9891EC}" dt="2024-05-27T14:39:07.122" v="1045" actId="47"/>
        <pc:sldMkLst>
          <pc:docMk/>
          <pc:sldMk cId="787428533" sldId="317"/>
        </pc:sldMkLst>
      </pc:sldChg>
      <pc:sldChg chg="del ord">
        <pc:chgData name="Heidi Hansen (HEI.ZBC - Lektor - NAHA - ZBC)" userId="b6be4f5a-dc03-4397-8f60-3145300cb296" providerId="ADAL" clId="{561496DD-C934-4BF0-A7BC-DE991F9891EC}" dt="2024-05-27T16:34:24.266" v="7171" actId="47"/>
        <pc:sldMkLst>
          <pc:docMk/>
          <pc:sldMk cId="3499483748" sldId="318"/>
        </pc:sldMkLst>
      </pc:sldChg>
      <pc:sldChg chg="modSp new mod">
        <pc:chgData name="Heidi Hansen (HEI.ZBC - Lektor - NAHA - ZBC)" userId="b6be4f5a-dc03-4397-8f60-3145300cb296" providerId="ADAL" clId="{561496DD-C934-4BF0-A7BC-DE991F9891EC}" dt="2024-05-27T14:55:58.400" v="2169" actId="20577"/>
        <pc:sldMkLst>
          <pc:docMk/>
          <pc:sldMk cId="1936419138" sldId="319"/>
        </pc:sldMkLst>
        <pc:spChg chg="mod">
          <ac:chgData name="Heidi Hansen (HEI.ZBC - Lektor - NAHA - ZBC)" userId="b6be4f5a-dc03-4397-8f60-3145300cb296" providerId="ADAL" clId="{561496DD-C934-4BF0-A7BC-DE991F9891EC}" dt="2024-05-27T14:39:25.510" v="1070" actId="20577"/>
          <ac:spMkLst>
            <pc:docMk/>
            <pc:sldMk cId="1936419138" sldId="319"/>
            <ac:spMk id="2" creationId="{279201D9-9C83-B6C5-995E-DD75FF03472A}"/>
          </ac:spMkLst>
        </pc:spChg>
        <pc:spChg chg="mod">
          <ac:chgData name="Heidi Hansen (HEI.ZBC - Lektor - NAHA - ZBC)" userId="b6be4f5a-dc03-4397-8f60-3145300cb296" providerId="ADAL" clId="{561496DD-C934-4BF0-A7BC-DE991F9891EC}" dt="2024-05-27T14:55:58.400" v="2169" actId="20577"/>
          <ac:spMkLst>
            <pc:docMk/>
            <pc:sldMk cId="1936419138" sldId="319"/>
            <ac:spMk id="3" creationId="{D159617B-FA76-B3B8-5B8B-4E60679F9435}"/>
          </ac:spMkLst>
        </pc:spChg>
      </pc:sldChg>
      <pc:sldChg chg="del">
        <pc:chgData name="Heidi Hansen (HEI.ZBC - Lektor - NAHA - ZBC)" userId="b6be4f5a-dc03-4397-8f60-3145300cb296" providerId="ADAL" clId="{561496DD-C934-4BF0-A7BC-DE991F9891EC}" dt="2024-05-27T14:39:10.216" v="1046" actId="47"/>
        <pc:sldMkLst>
          <pc:docMk/>
          <pc:sldMk cId="2365319811" sldId="319"/>
        </pc:sldMkLst>
      </pc:sldChg>
      <pc:sldChg chg="modSp new mod">
        <pc:chgData name="Heidi Hansen (HEI.ZBC - Lektor - NAHA - ZBC)" userId="b6be4f5a-dc03-4397-8f60-3145300cb296" providerId="ADAL" clId="{561496DD-C934-4BF0-A7BC-DE991F9891EC}" dt="2024-05-27T15:00:47.084" v="2222"/>
        <pc:sldMkLst>
          <pc:docMk/>
          <pc:sldMk cId="3377005108" sldId="320"/>
        </pc:sldMkLst>
        <pc:spChg chg="mod">
          <ac:chgData name="Heidi Hansen (HEI.ZBC - Lektor - NAHA - ZBC)" userId="b6be4f5a-dc03-4397-8f60-3145300cb296" providerId="ADAL" clId="{561496DD-C934-4BF0-A7BC-DE991F9891EC}" dt="2024-05-27T14:46:58.845" v="1827" actId="20577"/>
          <ac:spMkLst>
            <pc:docMk/>
            <pc:sldMk cId="3377005108" sldId="320"/>
            <ac:spMk id="2" creationId="{DE07F434-582B-C1BF-B8E2-5A3BE4DF4DAB}"/>
          </ac:spMkLst>
        </pc:spChg>
        <pc:spChg chg="mod">
          <ac:chgData name="Heidi Hansen (HEI.ZBC - Lektor - NAHA - ZBC)" userId="b6be4f5a-dc03-4397-8f60-3145300cb296" providerId="ADAL" clId="{561496DD-C934-4BF0-A7BC-DE991F9891EC}" dt="2024-05-27T15:00:47.084" v="2222"/>
          <ac:spMkLst>
            <pc:docMk/>
            <pc:sldMk cId="3377005108" sldId="320"/>
            <ac:spMk id="3" creationId="{C5876936-B523-8860-29D6-69FB336B5ADA}"/>
          </ac:spMkLst>
        </pc:spChg>
      </pc:sldChg>
      <pc:sldChg chg="modSp new mod">
        <pc:chgData name="Heidi Hansen (HEI.ZBC - Lektor - NAHA - ZBC)" userId="b6be4f5a-dc03-4397-8f60-3145300cb296" providerId="ADAL" clId="{561496DD-C934-4BF0-A7BC-DE991F9891EC}" dt="2024-05-27T15:05:24.242" v="2777" actId="20577"/>
        <pc:sldMkLst>
          <pc:docMk/>
          <pc:sldMk cId="3873138352" sldId="321"/>
        </pc:sldMkLst>
        <pc:spChg chg="mod">
          <ac:chgData name="Heidi Hansen (HEI.ZBC - Lektor - NAHA - ZBC)" userId="b6be4f5a-dc03-4397-8f60-3145300cb296" providerId="ADAL" clId="{561496DD-C934-4BF0-A7BC-DE991F9891EC}" dt="2024-05-27T15:01:37.874" v="2237" actId="20577"/>
          <ac:spMkLst>
            <pc:docMk/>
            <pc:sldMk cId="3873138352" sldId="321"/>
            <ac:spMk id="2" creationId="{2F94FEEC-1EC6-9AF1-294D-F0E0191078B7}"/>
          </ac:spMkLst>
        </pc:spChg>
        <pc:spChg chg="mod">
          <ac:chgData name="Heidi Hansen (HEI.ZBC - Lektor - NAHA - ZBC)" userId="b6be4f5a-dc03-4397-8f60-3145300cb296" providerId="ADAL" clId="{561496DD-C934-4BF0-A7BC-DE991F9891EC}" dt="2024-05-27T15:05:24.242" v="2777" actId="20577"/>
          <ac:spMkLst>
            <pc:docMk/>
            <pc:sldMk cId="3873138352" sldId="321"/>
            <ac:spMk id="3" creationId="{566BD72F-873F-618C-D5C3-67C1A09B23D5}"/>
          </ac:spMkLst>
        </pc:spChg>
      </pc:sldChg>
      <pc:sldChg chg="modSp new mod">
        <pc:chgData name="Heidi Hansen (HEI.ZBC - Lektor - NAHA - ZBC)" userId="b6be4f5a-dc03-4397-8f60-3145300cb296" providerId="ADAL" clId="{561496DD-C934-4BF0-A7BC-DE991F9891EC}" dt="2024-05-27T15:17:33.672" v="4306" actId="27636"/>
        <pc:sldMkLst>
          <pc:docMk/>
          <pc:sldMk cId="1984097640" sldId="322"/>
        </pc:sldMkLst>
        <pc:spChg chg="mod">
          <ac:chgData name="Heidi Hansen (HEI.ZBC - Lektor - NAHA - ZBC)" userId="b6be4f5a-dc03-4397-8f60-3145300cb296" providerId="ADAL" clId="{561496DD-C934-4BF0-A7BC-DE991F9891EC}" dt="2024-05-27T15:14:09.867" v="3937" actId="20577"/>
          <ac:spMkLst>
            <pc:docMk/>
            <pc:sldMk cId="1984097640" sldId="322"/>
            <ac:spMk id="2" creationId="{934773C2-BFF8-069D-2C9A-C778CFA4490E}"/>
          </ac:spMkLst>
        </pc:spChg>
        <pc:spChg chg="mod">
          <ac:chgData name="Heidi Hansen (HEI.ZBC - Lektor - NAHA - ZBC)" userId="b6be4f5a-dc03-4397-8f60-3145300cb296" providerId="ADAL" clId="{561496DD-C934-4BF0-A7BC-DE991F9891EC}" dt="2024-05-27T15:17:33.672" v="4306" actId="27636"/>
          <ac:spMkLst>
            <pc:docMk/>
            <pc:sldMk cId="1984097640" sldId="322"/>
            <ac:spMk id="3" creationId="{01BEC9EA-20A4-2EA8-30C7-4904A0D49A07}"/>
          </ac:spMkLst>
        </pc:spChg>
      </pc:sldChg>
      <pc:sldChg chg="addSp modSp new mod">
        <pc:chgData name="Heidi Hansen (HEI.ZBC - Lektor - NAHA - ZBC)" userId="b6be4f5a-dc03-4397-8f60-3145300cb296" providerId="ADAL" clId="{561496DD-C934-4BF0-A7BC-DE991F9891EC}" dt="2024-05-27T15:27:41.804" v="5393" actId="20577"/>
        <pc:sldMkLst>
          <pc:docMk/>
          <pc:sldMk cId="3621032260" sldId="323"/>
        </pc:sldMkLst>
        <pc:spChg chg="mod">
          <ac:chgData name="Heidi Hansen (HEI.ZBC - Lektor - NAHA - ZBC)" userId="b6be4f5a-dc03-4397-8f60-3145300cb296" providerId="ADAL" clId="{561496DD-C934-4BF0-A7BC-DE991F9891EC}" dt="2024-05-27T15:27:41.804" v="5393" actId="20577"/>
          <ac:spMkLst>
            <pc:docMk/>
            <pc:sldMk cId="3621032260" sldId="323"/>
            <ac:spMk id="2" creationId="{CCB2A9BB-F9FA-EEB3-DA41-C9C8E2CA11B2}"/>
          </ac:spMkLst>
        </pc:spChg>
        <pc:spChg chg="mod">
          <ac:chgData name="Heidi Hansen (HEI.ZBC - Lektor - NAHA - ZBC)" userId="b6be4f5a-dc03-4397-8f60-3145300cb296" providerId="ADAL" clId="{561496DD-C934-4BF0-A7BC-DE991F9891EC}" dt="2024-05-27T15:27:27.020" v="5388" actId="27636"/>
          <ac:spMkLst>
            <pc:docMk/>
            <pc:sldMk cId="3621032260" sldId="323"/>
            <ac:spMk id="3" creationId="{88ED25AC-95C3-7FCE-AF74-397AA5492EE4}"/>
          </ac:spMkLst>
        </pc:spChg>
        <pc:picChg chg="add mod">
          <ac:chgData name="Heidi Hansen (HEI.ZBC - Lektor - NAHA - ZBC)" userId="b6be4f5a-dc03-4397-8f60-3145300cb296" providerId="ADAL" clId="{561496DD-C934-4BF0-A7BC-DE991F9891EC}" dt="2024-05-27T15:27:29.202" v="5389" actId="1076"/>
          <ac:picMkLst>
            <pc:docMk/>
            <pc:sldMk cId="3621032260" sldId="323"/>
            <ac:picMk id="6" creationId="{BD55FEB0-944E-CDA1-A5CC-51797512E253}"/>
          </ac:picMkLst>
        </pc:picChg>
      </pc:sldChg>
      <pc:sldChg chg="modSp new mod">
        <pc:chgData name="Heidi Hansen (HEI.ZBC - Lektor - NAHA - ZBC)" userId="b6be4f5a-dc03-4397-8f60-3145300cb296" providerId="ADAL" clId="{561496DD-C934-4BF0-A7BC-DE991F9891EC}" dt="2024-05-27T16:24:41.080" v="6031"/>
        <pc:sldMkLst>
          <pc:docMk/>
          <pc:sldMk cId="3925604448" sldId="324"/>
        </pc:sldMkLst>
        <pc:spChg chg="mod">
          <ac:chgData name="Heidi Hansen (HEI.ZBC - Lektor - NAHA - ZBC)" userId="b6be4f5a-dc03-4397-8f60-3145300cb296" providerId="ADAL" clId="{561496DD-C934-4BF0-A7BC-DE991F9891EC}" dt="2024-05-27T15:27:50.708" v="5417" actId="20577"/>
          <ac:spMkLst>
            <pc:docMk/>
            <pc:sldMk cId="3925604448" sldId="324"/>
            <ac:spMk id="2" creationId="{1B5A56DB-6CA5-FBCB-C129-70D8EF8D2C06}"/>
          </ac:spMkLst>
        </pc:spChg>
        <pc:spChg chg="mod">
          <ac:chgData name="Heidi Hansen (HEI.ZBC - Lektor - NAHA - ZBC)" userId="b6be4f5a-dc03-4397-8f60-3145300cb296" providerId="ADAL" clId="{561496DD-C934-4BF0-A7BC-DE991F9891EC}" dt="2024-05-27T16:24:41.080" v="6031"/>
          <ac:spMkLst>
            <pc:docMk/>
            <pc:sldMk cId="3925604448" sldId="324"/>
            <ac:spMk id="3" creationId="{5E62F0D2-67C0-F09E-E345-A6661D082709}"/>
          </ac:spMkLst>
        </pc:spChg>
      </pc:sldChg>
      <pc:sldChg chg="modSp new mod">
        <pc:chgData name="Heidi Hansen (HEI.ZBC - Lektor - NAHA - ZBC)" userId="b6be4f5a-dc03-4397-8f60-3145300cb296" providerId="ADAL" clId="{561496DD-C934-4BF0-A7BC-DE991F9891EC}" dt="2024-05-27T16:30:05.518" v="6851" actId="20577"/>
        <pc:sldMkLst>
          <pc:docMk/>
          <pc:sldMk cId="6186155" sldId="325"/>
        </pc:sldMkLst>
        <pc:spChg chg="mod">
          <ac:chgData name="Heidi Hansen (HEI.ZBC - Lektor - NAHA - ZBC)" userId="b6be4f5a-dc03-4397-8f60-3145300cb296" providerId="ADAL" clId="{561496DD-C934-4BF0-A7BC-DE991F9891EC}" dt="2024-05-27T16:30:05.518" v="6851" actId="20577"/>
          <ac:spMkLst>
            <pc:docMk/>
            <pc:sldMk cId="6186155" sldId="325"/>
            <ac:spMk id="2" creationId="{F4E95F74-B714-D998-F1B7-D712A887A755}"/>
          </ac:spMkLst>
        </pc:spChg>
        <pc:spChg chg="mod">
          <ac:chgData name="Heidi Hansen (HEI.ZBC - Lektor - NAHA - ZBC)" userId="b6be4f5a-dc03-4397-8f60-3145300cb296" providerId="ADAL" clId="{561496DD-C934-4BF0-A7BC-DE991F9891EC}" dt="2024-05-27T16:29:53.945" v="6847" actId="113"/>
          <ac:spMkLst>
            <pc:docMk/>
            <pc:sldMk cId="6186155" sldId="325"/>
            <ac:spMk id="3" creationId="{700170F5-26DB-F332-4297-DC66BDC1927A}"/>
          </ac:spMkLst>
        </pc:spChg>
      </pc:sldChg>
      <pc:sldChg chg="modSp new mod">
        <pc:chgData name="Heidi Hansen (HEI.ZBC - Lektor - NAHA - ZBC)" userId="b6be4f5a-dc03-4397-8f60-3145300cb296" providerId="ADAL" clId="{561496DD-C934-4BF0-A7BC-DE991F9891EC}" dt="2024-05-27T16:33:25.726" v="7170" actId="6549"/>
        <pc:sldMkLst>
          <pc:docMk/>
          <pc:sldMk cId="1963578239" sldId="326"/>
        </pc:sldMkLst>
        <pc:spChg chg="mod">
          <ac:chgData name="Heidi Hansen (HEI.ZBC - Lektor - NAHA - ZBC)" userId="b6be4f5a-dc03-4397-8f60-3145300cb296" providerId="ADAL" clId="{561496DD-C934-4BF0-A7BC-DE991F9891EC}" dt="2024-05-27T16:32:30.023" v="7063" actId="20577"/>
          <ac:spMkLst>
            <pc:docMk/>
            <pc:sldMk cId="1963578239" sldId="326"/>
            <ac:spMk id="2" creationId="{88FBBEB3-58C3-1682-4A70-60A52892E9AE}"/>
          </ac:spMkLst>
        </pc:spChg>
        <pc:spChg chg="mod">
          <ac:chgData name="Heidi Hansen (HEI.ZBC - Lektor - NAHA - ZBC)" userId="b6be4f5a-dc03-4397-8f60-3145300cb296" providerId="ADAL" clId="{561496DD-C934-4BF0-A7BC-DE991F9891EC}" dt="2024-05-27T16:33:25.726" v="7170" actId="6549"/>
          <ac:spMkLst>
            <pc:docMk/>
            <pc:sldMk cId="1963578239" sldId="326"/>
            <ac:spMk id="3" creationId="{0676933D-FBB8-5AF5-4C2E-356173776D0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9DB5E49D-D5CE-FEDB-B909-04569D43C86C}"/>
              </a:ext>
            </a:extLst>
          </p:cNvPr>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543829C7-063F-6EB9-F3CD-C92A8158F527}"/>
              </a:ext>
            </a:extLst>
          </p:cNvPr>
          <p:cNvSpPr>
            <a:spLocks noGrp="1"/>
          </p:cNvSpPr>
          <p:nvPr>
            <p:ph type="dt" sz="quarter" idx="1"/>
          </p:nvPr>
        </p:nvSpPr>
        <p:spPr>
          <a:xfrm>
            <a:off x="3884613" y="0"/>
            <a:ext cx="2971800" cy="495300"/>
          </a:xfrm>
          <a:prstGeom prst="rect">
            <a:avLst/>
          </a:prstGeom>
        </p:spPr>
        <p:txBody>
          <a:bodyPr vert="horz" lIns="91440" tIns="45720" rIns="91440" bIns="45720" rtlCol="0"/>
          <a:lstStyle>
            <a:lvl1pPr algn="r">
              <a:defRPr sz="1200"/>
            </a:lvl1pPr>
          </a:lstStyle>
          <a:p>
            <a:fld id="{DF57453F-8C84-40D1-9BAB-7132EEF80304}" type="datetimeFigureOut">
              <a:rPr lang="da-DK" smtClean="0"/>
              <a:t>27-05-2024</a:t>
            </a:fld>
            <a:endParaRPr lang="da-DK"/>
          </a:p>
        </p:txBody>
      </p:sp>
      <p:sp>
        <p:nvSpPr>
          <p:cNvPr id="4" name="Pladsholder til sidefod 3">
            <a:extLst>
              <a:ext uri="{FF2B5EF4-FFF2-40B4-BE49-F238E27FC236}">
                <a16:creationId xmlns:a16="http://schemas.microsoft.com/office/drawing/2014/main" id="{8BA3B6F6-46C9-5D35-6E31-70D85A9AD673}"/>
              </a:ext>
            </a:extLst>
          </p:cNvPr>
          <p:cNvSpPr>
            <a:spLocks noGrp="1"/>
          </p:cNvSpPr>
          <p:nvPr>
            <p:ph type="ftr" sz="quarter" idx="2"/>
          </p:nvPr>
        </p:nvSpPr>
        <p:spPr>
          <a:xfrm>
            <a:off x="0" y="9380538"/>
            <a:ext cx="2971800" cy="495300"/>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ACF39F3D-3E3B-189A-7BC9-532B8A8C834E}"/>
              </a:ext>
            </a:extLst>
          </p:cNvPr>
          <p:cNvSpPr>
            <a:spLocks noGrp="1"/>
          </p:cNvSpPr>
          <p:nvPr>
            <p:ph type="sldNum" sz="quarter" idx="3"/>
          </p:nvPr>
        </p:nvSpPr>
        <p:spPr>
          <a:xfrm>
            <a:off x="3884613" y="9380538"/>
            <a:ext cx="2971800" cy="495300"/>
          </a:xfrm>
          <a:prstGeom prst="rect">
            <a:avLst/>
          </a:prstGeom>
        </p:spPr>
        <p:txBody>
          <a:bodyPr vert="horz" lIns="91440" tIns="45720" rIns="91440" bIns="45720" rtlCol="0" anchor="b"/>
          <a:lstStyle>
            <a:lvl1pPr algn="r">
              <a:defRPr sz="1200"/>
            </a:lvl1pPr>
          </a:lstStyle>
          <a:p>
            <a:fld id="{826A1FCA-6438-4940-A4B6-9EEE8BAB3EA4}" type="slidenum">
              <a:rPr lang="da-DK" smtClean="0"/>
              <a:t>‹nr.›</a:t>
            </a:fld>
            <a:endParaRPr lang="da-DK"/>
          </a:p>
        </p:txBody>
      </p:sp>
    </p:spTree>
    <p:extLst>
      <p:ext uri="{BB962C8B-B14F-4D97-AF65-F5344CB8AC3E}">
        <p14:creationId xmlns:p14="http://schemas.microsoft.com/office/powerpoint/2010/main" val="4085730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95507"/>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95507"/>
          </a:xfrm>
          <a:prstGeom prst="rect">
            <a:avLst/>
          </a:prstGeom>
        </p:spPr>
        <p:txBody>
          <a:bodyPr vert="horz" lIns="91440" tIns="45720" rIns="91440" bIns="45720" rtlCol="0"/>
          <a:lstStyle>
            <a:lvl1pPr algn="r">
              <a:defRPr sz="1200"/>
            </a:lvl1pPr>
          </a:lstStyle>
          <a:p>
            <a:fld id="{E540FAE1-5AB3-4DEC-B015-2454C19DF334}" type="datetimeFigureOut">
              <a:rPr lang="da-DK" smtClean="0"/>
              <a:t>27-05-2024</a:t>
            </a:fld>
            <a:endParaRPr lang="da-DK"/>
          </a:p>
        </p:txBody>
      </p:sp>
      <p:sp>
        <p:nvSpPr>
          <p:cNvPr id="4" name="Pladsholder til slidebillede 3"/>
          <p:cNvSpPr>
            <a:spLocks noGrp="1" noRot="1" noChangeAspect="1"/>
          </p:cNvSpPr>
          <p:nvPr>
            <p:ph type="sldImg" idx="2"/>
          </p:nvPr>
        </p:nvSpPr>
        <p:spPr>
          <a:xfrm>
            <a:off x="1023938" y="1235075"/>
            <a:ext cx="4810125" cy="3332163"/>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752747"/>
            <a:ext cx="5486400" cy="3888611"/>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380333"/>
            <a:ext cx="2971800" cy="495506"/>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9380333"/>
            <a:ext cx="2971800" cy="495506"/>
          </a:xfrm>
          <a:prstGeom prst="rect">
            <a:avLst/>
          </a:prstGeom>
        </p:spPr>
        <p:txBody>
          <a:bodyPr vert="horz" lIns="91440" tIns="45720" rIns="91440" bIns="45720" rtlCol="0" anchor="b"/>
          <a:lstStyle>
            <a:lvl1pPr algn="r">
              <a:defRPr sz="1200"/>
            </a:lvl1pPr>
          </a:lstStyle>
          <a:p>
            <a:fld id="{97DB82C2-8468-4C00-88D5-19B8DE475644}" type="slidenum">
              <a:rPr lang="da-DK" smtClean="0"/>
              <a:t>‹nr.›</a:t>
            </a:fld>
            <a:endParaRPr lang="da-DK"/>
          </a:p>
        </p:txBody>
      </p:sp>
    </p:spTree>
    <p:extLst>
      <p:ext uri="{BB962C8B-B14F-4D97-AF65-F5344CB8AC3E}">
        <p14:creationId xmlns:p14="http://schemas.microsoft.com/office/powerpoint/2010/main" val="2307837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da-DK"/>
              <a:t>Klik for at redigere titeltypografien i masteren</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27ACD5D2-B50A-4191-98B5-58F0BFBF1EB0}" type="datetime1">
              <a:rPr lang="da-DK" smtClean="0"/>
              <a:t>27-05-2024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2823284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2B2C3748-0F75-42C5-8D2C-78333A18FA96}" type="datetime1">
              <a:rPr lang="da-DK" smtClean="0"/>
              <a:t>27-05-2024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1851747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C228FEB-7BDC-44E2-819C-DB88D7EA7ECE}" type="datetime1">
              <a:rPr lang="da-DK" smtClean="0"/>
              <a:t>27-05-2024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566344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70E719AB-7A54-41AE-8B1A-D254090EB697}" type="datetime1">
              <a:rPr lang="da-DK" smtClean="0"/>
              <a:t>27-05-2024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101570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da-DK"/>
              <a:t>Klik for at redigere titeltypografien i masteren</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AE007FB1-39C8-474B-8257-6D768DDAE528}" type="datetime1">
              <a:rPr lang="da-DK" smtClean="0"/>
              <a:t>27-05-2024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3107321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A9830D9E-1B88-4401-9C89-685580E5A5B9}" type="datetime1">
              <a:rPr lang="da-DK" smtClean="0"/>
              <a:t>27-05-2024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294189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682329" y="2505075"/>
            <a:ext cx="4190702"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5014913" y="2505075"/>
            <a:ext cx="4211340"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FDD75A1A-ACD3-468A-B5E7-9EA1C8FD667D}" type="datetime1">
              <a:rPr lang="da-DK" smtClean="0"/>
              <a:t>27-05-2024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404971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5019A761-656F-4399-A2C8-049157A02C37}" type="datetime1">
              <a:rPr lang="da-DK" smtClean="0"/>
              <a:t>27-05-2024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3262717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E87E4D-ACC6-4002-A423-21C16A0E9226}" type="datetime1">
              <a:rPr lang="da-DK" smtClean="0"/>
              <a:t>27-05-2024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976318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da-DK"/>
              <a:t>Klik for at redigere titeltypografien i masteren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57C764F9-A70E-4D7B-A8F4-FCD4EFB31626}" type="datetime1">
              <a:rPr lang="da-DK" smtClean="0"/>
              <a:t>27-05-2024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2024475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CE69078-15BB-4494-918E-454A2C1A51CB}" type="datetime1">
              <a:rPr lang="da-DK" smtClean="0"/>
              <a:t>27-05-2024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7E1F2F3F-5469-4225-A732-2FBAF26EBDF5}" type="slidenum">
              <a:rPr lang="da-DK" smtClean="0"/>
              <a:t>‹nr.›</a:t>
            </a:fld>
            <a:endParaRPr lang="da-DK"/>
          </a:p>
        </p:txBody>
      </p:sp>
    </p:spTree>
    <p:extLst>
      <p:ext uri="{BB962C8B-B14F-4D97-AF65-F5344CB8AC3E}">
        <p14:creationId xmlns:p14="http://schemas.microsoft.com/office/powerpoint/2010/main" val="4093060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055E1-8BB1-4571-8902-2C2C565B1F43}" type="datetime1">
              <a:rPr lang="da-DK" smtClean="0"/>
              <a:t>27-05-2024</a:t>
            </a:fld>
            <a:endParaRPr lang="da-DK"/>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1F2F3F-5469-4225-A732-2FBAF26EBDF5}" type="slidenum">
              <a:rPr lang="da-DK" smtClean="0"/>
              <a:t>‹nr.›</a:t>
            </a:fld>
            <a:endParaRPr lang="da-DK"/>
          </a:p>
        </p:txBody>
      </p:sp>
    </p:spTree>
    <p:extLst>
      <p:ext uri="{BB962C8B-B14F-4D97-AF65-F5344CB8AC3E}">
        <p14:creationId xmlns:p14="http://schemas.microsoft.com/office/powerpoint/2010/main" val="26369875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virksomhed.systime.dk/?id=485#c914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danishcrown.com/media/19422/half-year-report-2023-2024-en.pdf?638520544210000000" TargetMode="External"/><Relationship Id="rId2" Type="http://schemas.openxmlformats.org/officeDocument/2006/relationships/hyperlink" Target="https://virksomhed.systime.dk/?id=487#c915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virksomhed.systime.dk/?id=491#c915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81A566-9212-7B24-5583-81F395446817}"/>
              </a:ext>
            </a:extLst>
          </p:cNvPr>
          <p:cNvSpPr>
            <a:spLocks noGrp="1"/>
          </p:cNvSpPr>
          <p:nvPr>
            <p:ph type="title"/>
          </p:nvPr>
        </p:nvSpPr>
        <p:spPr/>
        <p:txBody>
          <a:bodyPr/>
          <a:lstStyle/>
          <a:p>
            <a:r>
              <a:rPr lang="da-DK" dirty="0"/>
              <a:t>VØ 1a tirsdag den 28. maj 2024</a:t>
            </a:r>
          </a:p>
        </p:txBody>
      </p:sp>
      <p:graphicFrame>
        <p:nvGraphicFramePr>
          <p:cNvPr id="6" name="Tabel 5">
            <a:extLst>
              <a:ext uri="{FF2B5EF4-FFF2-40B4-BE49-F238E27FC236}">
                <a16:creationId xmlns:a16="http://schemas.microsoft.com/office/drawing/2014/main" id="{2B43F412-A698-22CB-E704-1D1D51FE1773}"/>
              </a:ext>
            </a:extLst>
          </p:cNvPr>
          <p:cNvGraphicFramePr>
            <a:graphicFrameLocks noGrp="1"/>
          </p:cNvGraphicFramePr>
          <p:nvPr>
            <p:extLst>
              <p:ext uri="{D42A27DB-BD31-4B8C-83A1-F6EECF244321}">
                <p14:modId xmlns:p14="http://schemas.microsoft.com/office/powerpoint/2010/main" val="3280466874"/>
              </p:ext>
            </p:extLst>
          </p:nvPr>
        </p:nvGraphicFramePr>
        <p:xfrm>
          <a:off x="802257" y="1580041"/>
          <a:ext cx="7901796" cy="4348480"/>
        </p:xfrm>
        <a:graphic>
          <a:graphicData uri="http://schemas.openxmlformats.org/drawingml/2006/table">
            <a:tbl>
              <a:tblPr firstRow="1" bandRow="1">
                <a:tableStyleId>{5C22544A-7EE6-4342-B048-85BDC9FD1C3A}</a:tableStyleId>
              </a:tblPr>
              <a:tblGrid>
                <a:gridCol w="2003764">
                  <a:extLst>
                    <a:ext uri="{9D8B030D-6E8A-4147-A177-3AD203B41FA5}">
                      <a16:colId xmlns:a16="http://schemas.microsoft.com/office/drawing/2014/main" val="3779664218"/>
                    </a:ext>
                  </a:extLst>
                </a:gridCol>
                <a:gridCol w="5898032">
                  <a:extLst>
                    <a:ext uri="{9D8B030D-6E8A-4147-A177-3AD203B41FA5}">
                      <a16:colId xmlns:a16="http://schemas.microsoft.com/office/drawing/2014/main" val="3319448881"/>
                    </a:ext>
                  </a:extLst>
                </a:gridCol>
              </a:tblGrid>
              <a:tr h="370840">
                <a:tc>
                  <a:txBody>
                    <a:bodyPr/>
                    <a:lstStyle/>
                    <a:p>
                      <a:r>
                        <a:rPr lang="da-DK" dirty="0"/>
                        <a:t>Tid</a:t>
                      </a:r>
                    </a:p>
                  </a:txBody>
                  <a:tcPr/>
                </a:tc>
                <a:tc>
                  <a:txBody>
                    <a:bodyPr/>
                    <a:lstStyle/>
                    <a:p>
                      <a:r>
                        <a:rPr lang="da-DK" dirty="0"/>
                        <a:t>Indhold</a:t>
                      </a:r>
                    </a:p>
                  </a:txBody>
                  <a:tcPr/>
                </a:tc>
                <a:extLst>
                  <a:ext uri="{0D108BD9-81ED-4DB2-BD59-A6C34878D82A}">
                    <a16:rowId xmlns:a16="http://schemas.microsoft.com/office/drawing/2014/main" val="3544839146"/>
                  </a:ext>
                </a:extLst>
              </a:tr>
              <a:tr h="370840">
                <a:tc>
                  <a:txBody>
                    <a:bodyPr/>
                    <a:lstStyle/>
                    <a:p>
                      <a:r>
                        <a:rPr lang="da-DK" dirty="0"/>
                        <a:t>10.20 – 10.25</a:t>
                      </a:r>
                    </a:p>
                  </a:txBody>
                  <a:tcPr/>
                </a:tc>
                <a:tc>
                  <a:txBody>
                    <a:bodyPr/>
                    <a:lstStyle/>
                    <a:p>
                      <a:r>
                        <a:rPr lang="da-DK" dirty="0"/>
                        <a:t>Registrering af fravær + præsentation af dagens program</a:t>
                      </a:r>
                    </a:p>
                  </a:txBody>
                  <a:tcPr/>
                </a:tc>
                <a:extLst>
                  <a:ext uri="{0D108BD9-81ED-4DB2-BD59-A6C34878D82A}">
                    <a16:rowId xmlns:a16="http://schemas.microsoft.com/office/drawing/2014/main" val="3201719473"/>
                  </a:ext>
                </a:extLst>
              </a:tr>
              <a:tr h="370840">
                <a:tc>
                  <a:txBody>
                    <a:bodyPr/>
                    <a:lstStyle/>
                    <a:p>
                      <a:r>
                        <a:rPr lang="da-DK" dirty="0"/>
                        <a:t>10.25 – 10.50</a:t>
                      </a:r>
                    </a:p>
                  </a:txBody>
                  <a:tcPr/>
                </a:tc>
                <a:tc>
                  <a:txBody>
                    <a:bodyPr/>
                    <a:lstStyle/>
                    <a:p>
                      <a:r>
                        <a:rPr lang="da-DK" dirty="0"/>
                        <a:t>Gennemgang af 11.9 og 11.10</a:t>
                      </a:r>
                    </a:p>
                  </a:txBody>
                  <a:tcPr/>
                </a:tc>
                <a:extLst>
                  <a:ext uri="{0D108BD9-81ED-4DB2-BD59-A6C34878D82A}">
                    <a16:rowId xmlns:a16="http://schemas.microsoft.com/office/drawing/2014/main" val="4130564279"/>
                  </a:ext>
                </a:extLst>
              </a:tr>
              <a:tr h="0">
                <a:tc>
                  <a:txBody>
                    <a:bodyPr/>
                    <a:lstStyle/>
                    <a:p>
                      <a:r>
                        <a:rPr lang="da-DK" dirty="0"/>
                        <a:t>10.50 – 11.10</a:t>
                      </a:r>
                    </a:p>
                  </a:txBody>
                  <a:tcPr/>
                </a:tc>
                <a:tc>
                  <a:txBody>
                    <a:bodyPr/>
                    <a:lstStyle/>
                    <a:p>
                      <a:r>
                        <a:rPr lang="da-DK" dirty="0"/>
                        <a:t>Arbejde med opgaver </a:t>
                      </a:r>
                      <a:r>
                        <a:rPr lang="da-DK" dirty="0" err="1"/>
                        <a:t>ifht</a:t>
                      </a:r>
                      <a:r>
                        <a:rPr lang="da-DK" dirty="0"/>
                        <a:t> </a:t>
                      </a:r>
                      <a:r>
                        <a:rPr lang="da-DK" dirty="0" err="1"/>
                        <a:t>DitUrs</a:t>
                      </a:r>
                      <a:r>
                        <a:rPr lang="da-DK" dirty="0"/>
                        <a:t> resultatopgørelse og balance</a:t>
                      </a:r>
                    </a:p>
                  </a:txBody>
                  <a:tcPr/>
                </a:tc>
                <a:extLst>
                  <a:ext uri="{0D108BD9-81ED-4DB2-BD59-A6C34878D82A}">
                    <a16:rowId xmlns:a16="http://schemas.microsoft.com/office/drawing/2014/main" val="3246885114"/>
                  </a:ext>
                </a:extLst>
              </a:tr>
              <a:tr h="370840">
                <a:tc>
                  <a:txBody>
                    <a:bodyPr/>
                    <a:lstStyle/>
                    <a:p>
                      <a:r>
                        <a:rPr lang="da-DK" dirty="0"/>
                        <a:t>11.10 – 11.20</a:t>
                      </a:r>
                    </a:p>
                  </a:txBody>
                  <a:tcPr/>
                </a:tc>
                <a:tc>
                  <a:txBody>
                    <a:bodyPr/>
                    <a:lstStyle/>
                    <a:p>
                      <a:r>
                        <a:rPr lang="da-DK" dirty="0"/>
                        <a:t>Vi gennemgår svar i klassen</a:t>
                      </a:r>
                    </a:p>
                  </a:txBody>
                  <a:tcPr/>
                </a:tc>
                <a:extLst>
                  <a:ext uri="{0D108BD9-81ED-4DB2-BD59-A6C34878D82A}">
                    <a16:rowId xmlns:a16="http://schemas.microsoft.com/office/drawing/2014/main" val="67662992"/>
                  </a:ext>
                </a:extLst>
              </a:tr>
              <a:tr h="370840">
                <a:tc>
                  <a:txBody>
                    <a:bodyPr/>
                    <a:lstStyle/>
                    <a:p>
                      <a:r>
                        <a:rPr lang="da-DK" dirty="0"/>
                        <a:t>11.20 – 11.50</a:t>
                      </a:r>
                    </a:p>
                  </a:txBody>
                  <a:tcPr/>
                </a:tc>
                <a:tc>
                  <a:txBody>
                    <a:bodyPr/>
                    <a:lstStyle/>
                    <a:p>
                      <a:r>
                        <a:rPr lang="da-DK" dirty="0"/>
                        <a:t>Frokostpause</a:t>
                      </a:r>
                    </a:p>
                  </a:txBody>
                  <a:tcPr/>
                </a:tc>
                <a:extLst>
                  <a:ext uri="{0D108BD9-81ED-4DB2-BD59-A6C34878D82A}">
                    <a16:rowId xmlns:a16="http://schemas.microsoft.com/office/drawing/2014/main" val="2312464842"/>
                  </a:ext>
                </a:extLst>
              </a:tr>
              <a:tr h="370840">
                <a:tc>
                  <a:txBody>
                    <a:bodyPr/>
                    <a:lstStyle/>
                    <a:p>
                      <a:r>
                        <a:rPr lang="da-DK" dirty="0"/>
                        <a:t>11.50 – 11.55</a:t>
                      </a:r>
                    </a:p>
                  </a:txBody>
                  <a:tcPr/>
                </a:tc>
                <a:tc>
                  <a:txBody>
                    <a:bodyPr/>
                    <a:lstStyle/>
                    <a:p>
                      <a:r>
                        <a:rPr lang="da-DK" dirty="0"/>
                        <a:t>Registrering</a:t>
                      </a:r>
                    </a:p>
                  </a:txBody>
                  <a:tcPr/>
                </a:tc>
                <a:extLst>
                  <a:ext uri="{0D108BD9-81ED-4DB2-BD59-A6C34878D82A}">
                    <a16:rowId xmlns:a16="http://schemas.microsoft.com/office/drawing/2014/main" val="1812818990"/>
                  </a:ext>
                </a:extLst>
              </a:tr>
              <a:tr h="370840">
                <a:tc>
                  <a:txBody>
                    <a:bodyPr/>
                    <a:lstStyle/>
                    <a:p>
                      <a:r>
                        <a:rPr lang="da-DK" dirty="0"/>
                        <a:t>11.55 – 12.35</a:t>
                      </a:r>
                    </a:p>
                  </a:txBody>
                  <a:tcPr/>
                </a:tc>
                <a:tc>
                  <a:txBody>
                    <a:bodyPr/>
                    <a:lstStyle/>
                    <a:p>
                      <a:r>
                        <a:rPr lang="da-DK" dirty="0"/>
                        <a:t>Arbejde med at løse </a:t>
                      </a:r>
                      <a:r>
                        <a:rPr lang="da-DK"/>
                        <a:t>opgave 11.13 (systime)</a:t>
                      </a:r>
                      <a:endParaRPr lang="da-DK" dirty="0"/>
                    </a:p>
                  </a:txBody>
                  <a:tcPr/>
                </a:tc>
                <a:extLst>
                  <a:ext uri="{0D108BD9-81ED-4DB2-BD59-A6C34878D82A}">
                    <a16:rowId xmlns:a16="http://schemas.microsoft.com/office/drawing/2014/main" val="1335661094"/>
                  </a:ext>
                </a:extLst>
              </a:tr>
              <a:tr h="370840">
                <a:tc>
                  <a:txBody>
                    <a:bodyPr/>
                    <a:lstStyle/>
                    <a:p>
                      <a:r>
                        <a:rPr lang="da-DK" dirty="0"/>
                        <a:t>12.35 – 12.50</a:t>
                      </a:r>
                    </a:p>
                  </a:txBody>
                  <a:tcPr/>
                </a:tc>
                <a:tc>
                  <a:txBody>
                    <a:bodyPr/>
                    <a:lstStyle/>
                    <a:p>
                      <a:r>
                        <a:rPr lang="da-DK" dirty="0"/>
                        <a:t>Vi gennemgår løsningen på opgave 11.13</a:t>
                      </a:r>
                    </a:p>
                  </a:txBody>
                  <a:tcPr/>
                </a:tc>
                <a:extLst>
                  <a:ext uri="{0D108BD9-81ED-4DB2-BD59-A6C34878D82A}">
                    <a16:rowId xmlns:a16="http://schemas.microsoft.com/office/drawing/2014/main" val="2947948655"/>
                  </a:ext>
                </a:extLst>
              </a:tr>
              <a:tr h="370840">
                <a:tc>
                  <a:txBody>
                    <a:bodyPr/>
                    <a:lstStyle/>
                    <a:p>
                      <a:endParaRPr lang="da-DK" dirty="0"/>
                    </a:p>
                  </a:txBody>
                  <a:tcPr/>
                </a:tc>
                <a:tc>
                  <a:txBody>
                    <a:bodyPr/>
                    <a:lstStyle/>
                    <a:p>
                      <a:endParaRPr lang="da-DK" dirty="0"/>
                    </a:p>
                  </a:txBody>
                  <a:tcPr/>
                </a:tc>
                <a:extLst>
                  <a:ext uri="{0D108BD9-81ED-4DB2-BD59-A6C34878D82A}">
                    <a16:rowId xmlns:a16="http://schemas.microsoft.com/office/drawing/2014/main" val="1146731171"/>
                  </a:ext>
                </a:extLst>
              </a:tr>
              <a:tr h="370840">
                <a:tc>
                  <a:txBody>
                    <a:bodyPr/>
                    <a:lstStyle/>
                    <a:p>
                      <a:endParaRPr lang="da-DK" dirty="0"/>
                    </a:p>
                  </a:txBody>
                  <a:tcPr/>
                </a:tc>
                <a:tc>
                  <a:txBody>
                    <a:bodyPr/>
                    <a:lstStyle/>
                    <a:p>
                      <a:endParaRPr lang="da-DK" dirty="0"/>
                    </a:p>
                  </a:txBody>
                  <a:tcPr/>
                </a:tc>
                <a:extLst>
                  <a:ext uri="{0D108BD9-81ED-4DB2-BD59-A6C34878D82A}">
                    <a16:rowId xmlns:a16="http://schemas.microsoft.com/office/drawing/2014/main" val="327906481"/>
                  </a:ext>
                </a:extLst>
              </a:tr>
            </a:tbl>
          </a:graphicData>
        </a:graphic>
      </p:graphicFrame>
      <p:sp>
        <p:nvSpPr>
          <p:cNvPr id="3" name="Pladsholder til slidenummer 2">
            <a:extLst>
              <a:ext uri="{FF2B5EF4-FFF2-40B4-BE49-F238E27FC236}">
                <a16:creationId xmlns:a16="http://schemas.microsoft.com/office/drawing/2014/main" id="{D072EA94-BA7C-485C-B7A6-1651EEE2A027}"/>
              </a:ext>
            </a:extLst>
          </p:cNvPr>
          <p:cNvSpPr>
            <a:spLocks noGrp="1"/>
          </p:cNvSpPr>
          <p:nvPr>
            <p:ph type="sldNum" sz="quarter" idx="12"/>
          </p:nvPr>
        </p:nvSpPr>
        <p:spPr/>
        <p:txBody>
          <a:bodyPr/>
          <a:lstStyle/>
          <a:p>
            <a:fld id="{7E1F2F3F-5469-4225-A732-2FBAF26EBDF5}" type="slidenum">
              <a:rPr lang="da-DK" smtClean="0"/>
              <a:t>1</a:t>
            </a:fld>
            <a:endParaRPr lang="da-DK"/>
          </a:p>
        </p:txBody>
      </p:sp>
    </p:spTree>
    <p:extLst>
      <p:ext uri="{BB962C8B-B14F-4D97-AF65-F5344CB8AC3E}">
        <p14:creationId xmlns:p14="http://schemas.microsoft.com/office/powerpoint/2010/main" val="4225437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05DFB7-04A6-5EA1-BB19-50FA14E4C3BD}"/>
              </a:ext>
            </a:extLst>
          </p:cNvPr>
          <p:cNvSpPr>
            <a:spLocks noGrp="1"/>
          </p:cNvSpPr>
          <p:nvPr>
            <p:ph type="title"/>
          </p:nvPr>
        </p:nvSpPr>
        <p:spPr/>
        <p:txBody>
          <a:bodyPr>
            <a:normAutofit fontScale="90000"/>
          </a:bodyPr>
          <a:lstStyle/>
          <a:p>
            <a:r>
              <a:rPr lang="da-DK" dirty="0" err="1"/>
              <a:t>DitUr</a:t>
            </a:r>
            <a:r>
              <a:rPr lang="da-DK" dirty="0"/>
              <a:t> Årsrapport 2023</a:t>
            </a:r>
            <a:br>
              <a:rPr lang="da-DK" dirty="0"/>
            </a:br>
            <a:r>
              <a:rPr lang="da-DK" sz="2800" dirty="0"/>
              <a:t>Opgave om </a:t>
            </a:r>
            <a:r>
              <a:rPr lang="da-DK" sz="2800" b="1" dirty="0"/>
              <a:t>resultatopgørelse </a:t>
            </a:r>
            <a:r>
              <a:rPr lang="da-DK" sz="2800" b="1"/>
              <a:t>og balance </a:t>
            </a:r>
            <a:r>
              <a:rPr lang="da-DK" sz="2800" dirty="0"/>
              <a:t>(løs alene eller i grupper)</a:t>
            </a:r>
          </a:p>
        </p:txBody>
      </p:sp>
      <p:sp>
        <p:nvSpPr>
          <p:cNvPr id="4" name="Pladsholder til slidenummer 3">
            <a:extLst>
              <a:ext uri="{FF2B5EF4-FFF2-40B4-BE49-F238E27FC236}">
                <a16:creationId xmlns:a16="http://schemas.microsoft.com/office/drawing/2014/main" id="{ABCC8F1A-B337-89BB-7FD8-AA71E8982B31}"/>
              </a:ext>
            </a:extLst>
          </p:cNvPr>
          <p:cNvSpPr>
            <a:spLocks noGrp="1"/>
          </p:cNvSpPr>
          <p:nvPr>
            <p:ph type="sldNum" sz="quarter" idx="12"/>
          </p:nvPr>
        </p:nvSpPr>
        <p:spPr/>
        <p:txBody>
          <a:bodyPr/>
          <a:lstStyle/>
          <a:p>
            <a:fld id="{7E1F2F3F-5469-4225-A732-2FBAF26EBDF5}" type="slidenum">
              <a:rPr lang="da-DK" smtClean="0"/>
              <a:t>10</a:t>
            </a:fld>
            <a:endParaRPr lang="da-DK"/>
          </a:p>
        </p:txBody>
      </p:sp>
      <p:sp>
        <p:nvSpPr>
          <p:cNvPr id="7" name="Pladsholder til indhold 6">
            <a:extLst>
              <a:ext uri="{FF2B5EF4-FFF2-40B4-BE49-F238E27FC236}">
                <a16:creationId xmlns:a16="http://schemas.microsoft.com/office/drawing/2014/main" id="{AF55F213-7D12-E602-4549-825CEBAED2A5}"/>
              </a:ext>
            </a:extLst>
          </p:cNvPr>
          <p:cNvSpPr>
            <a:spLocks noGrp="1"/>
          </p:cNvSpPr>
          <p:nvPr>
            <p:ph idx="1"/>
          </p:nvPr>
        </p:nvSpPr>
        <p:spPr/>
        <p:txBody>
          <a:bodyPr>
            <a:normAutofit fontScale="77500" lnSpcReduction="20000"/>
          </a:bodyPr>
          <a:lstStyle/>
          <a:p>
            <a:pPr marL="514350" indent="-514350" algn="l">
              <a:buFont typeface="+mj-lt"/>
              <a:buAutoNum type="arabicPeriod"/>
            </a:pPr>
            <a:r>
              <a:rPr lang="da-DK" b="0" i="0" dirty="0">
                <a:solidFill>
                  <a:srgbClr val="333333"/>
                </a:solidFill>
                <a:effectLst/>
                <a:highlight>
                  <a:srgbClr val="FFFFFF"/>
                </a:highlight>
                <a:latin typeface="Noto Sans" panose="020B0502040504020204" pitchFamily="34" charset="0"/>
              </a:rPr>
              <a:t>Redegør for, hvordan </a:t>
            </a:r>
            <a:r>
              <a:rPr lang="da-DK" b="0" i="0" dirty="0" err="1">
                <a:solidFill>
                  <a:srgbClr val="333333"/>
                </a:solidFill>
                <a:effectLst/>
                <a:highlight>
                  <a:srgbClr val="FFFFFF"/>
                </a:highlight>
                <a:latin typeface="Noto Sans" panose="020B0502040504020204" pitchFamily="34" charset="0"/>
              </a:rPr>
              <a:t>DitUrs</a:t>
            </a:r>
            <a:r>
              <a:rPr lang="da-DK" b="0" i="0" dirty="0">
                <a:solidFill>
                  <a:srgbClr val="333333"/>
                </a:solidFill>
                <a:effectLst/>
                <a:highlight>
                  <a:srgbClr val="FFFFFF"/>
                </a:highlight>
                <a:latin typeface="Noto Sans" panose="020B0502040504020204" pitchFamily="34" charset="0"/>
              </a:rPr>
              <a:t> bruttofortjeneste er opgjort (se side 30).</a:t>
            </a:r>
            <a:endParaRPr lang="da-DK" dirty="0">
              <a:solidFill>
                <a:srgbClr val="333333"/>
              </a:solidFill>
              <a:highlight>
                <a:srgbClr val="FFFFFF"/>
              </a:highlight>
              <a:latin typeface="Noto Sans" panose="020B0502040504020204" pitchFamily="34" charset="0"/>
            </a:endParaRPr>
          </a:p>
          <a:p>
            <a:pPr marL="514350" indent="-514350" algn="l">
              <a:buFont typeface="+mj-lt"/>
              <a:buAutoNum type="arabicPeriod"/>
            </a:pPr>
            <a:r>
              <a:rPr lang="da-DK" b="0" i="0" dirty="0">
                <a:solidFill>
                  <a:srgbClr val="333333"/>
                </a:solidFill>
                <a:effectLst/>
                <a:highlight>
                  <a:srgbClr val="FFFFFF"/>
                </a:highlight>
                <a:latin typeface="Noto Sans" panose="020B0502040504020204" pitchFamily="34" charset="0"/>
              </a:rPr>
              <a:t>Redegør for, hvilke typer af anlægsaktiver, </a:t>
            </a:r>
            <a:r>
              <a:rPr lang="da-DK" b="0" i="0" dirty="0" err="1">
                <a:solidFill>
                  <a:srgbClr val="333333"/>
                </a:solidFill>
                <a:effectLst/>
                <a:highlight>
                  <a:srgbClr val="FFFFFF"/>
                </a:highlight>
                <a:latin typeface="Noto Sans" panose="020B0502040504020204" pitchFamily="34" charset="0"/>
              </a:rPr>
              <a:t>DitUr</a:t>
            </a:r>
            <a:r>
              <a:rPr lang="da-DK" b="0" i="0" dirty="0">
                <a:solidFill>
                  <a:srgbClr val="333333"/>
                </a:solidFill>
                <a:effectLst/>
                <a:highlight>
                  <a:srgbClr val="FFFFFF"/>
                </a:highlight>
                <a:latin typeface="Noto Sans" panose="020B0502040504020204" pitchFamily="34" charset="0"/>
              </a:rPr>
              <a:t> har (se side 20) samt hvordan materielle anlægsaktiver måles i årsrapporten – og principper for afskrivning (se side 32).</a:t>
            </a:r>
          </a:p>
          <a:p>
            <a:pPr marL="514350" indent="-514350" algn="l">
              <a:buFont typeface="+mj-lt"/>
              <a:buAutoNum type="arabicPeriod"/>
            </a:pPr>
            <a:r>
              <a:rPr lang="da-DK" b="0" i="0" dirty="0">
                <a:solidFill>
                  <a:srgbClr val="333333"/>
                </a:solidFill>
                <a:effectLst/>
                <a:highlight>
                  <a:srgbClr val="FFFFFF"/>
                </a:highlight>
                <a:latin typeface="Noto Sans" panose="020B0502040504020204" pitchFamily="34" charset="0"/>
              </a:rPr>
              <a:t>Redegør for, hvilke konkrete immaterielle anlægsaktiver, </a:t>
            </a:r>
            <a:r>
              <a:rPr lang="da-DK" b="0" i="0" dirty="0" err="1">
                <a:solidFill>
                  <a:srgbClr val="333333"/>
                </a:solidFill>
                <a:effectLst/>
                <a:highlight>
                  <a:srgbClr val="FFFFFF"/>
                </a:highlight>
                <a:latin typeface="Noto Sans" panose="020B0502040504020204" pitchFamily="34" charset="0"/>
              </a:rPr>
              <a:t>DitUr</a:t>
            </a:r>
            <a:r>
              <a:rPr lang="da-DK" b="0" i="0" dirty="0">
                <a:solidFill>
                  <a:srgbClr val="333333"/>
                </a:solidFill>
                <a:effectLst/>
                <a:highlight>
                  <a:srgbClr val="FFFFFF"/>
                </a:highlight>
                <a:latin typeface="Noto Sans" panose="020B0502040504020204" pitchFamily="34" charset="0"/>
              </a:rPr>
              <a:t> har (side 20) og hvad de dækker (note 9), og hvordan de værdisættes i årsregnskabet (se side 31).</a:t>
            </a:r>
          </a:p>
          <a:p>
            <a:pPr marL="514350" indent="-514350" algn="l">
              <a:buFont typeface="+mj-lt"/>
              <a:buAutoNum type="arabicPeriod"/>
            </a:pPr>
            <a:r>
              <a:rPr lang="da-DK" dirty="0">
                <a:solidFill>
                  <a:srgbClr val="333333"/>
                </a:solidFill>
                <a:highlight>
                  <a:srgbClr val="FFFFFF"/>
                </a:highlight>
                <a:latin typeface="Noto Sans" panose="020B0502040504020204" pitchFamily="34" charset="0"/>
              </a:rPr>
              <a:t>Redegør for </a:t>
            </a:r>
            <a:r>
              <a:rPr lang="da-DK" dirty="0" err="1">
                <a:solidFill>
                  <a:srgbClr val="333333"/>
                </a:solidFill>
                <a:highlight>
                  <a:srgbClr val="FFFFFF"/>
                </a:highlight>
                <a:latin typeface="Noto Sans" panose="020B0502040504020204" pitchFamily="34" charset="0"/>
              </a:rPr>
              <a:t>DitUrs</a:t>
            </a:r>
            <a:r>
              <a:rPr lang="da-DK" dirty="0">
                <a:solidFill>
                  <a:srgbClr val="333333"/>
                </a:solidFill>
                <a:highlight>
                  <a:srgbClr val="FFFFFF"/>
                </a:highlight>
                <a:latin typeface="Noto Sans" panose="020B0502040504020204" pitchFamily="34" charset="0"/>
              </a:rPr>
              <a:t> varebeholdninger (se side20) – hvilke typer varebeholdninger er der. Og redegør for hvordan varebeholdninger værdisættes i årsregnskabet (se side 33).</a:t>
            </a:r>
          </a:p>
          <a:p>
            <a:pPr marL="514350" indent="-514350" algn="l">
              <a:buFont typeface="+mj-lt"/>
              <a:buAutoNum type="arabicPeriod"/>
            </a:pPr>
            <a:r>
              <a:rPr lang="da-DK" b="0" i="0" dirty="0">
                <a:solidFill>
                  <a:srgbClr val="333333"/>
                </a:solidFill>
                <a:effectLst/>
                <a:highlight>
                  <a:srgbClr val="FFFFFF"/>
                </a:highlight>
                <a:latin typeface="Noto Sans" panose="020B0502040504020204" pitchFamily="34" charset="0"/>
              </a:rPr>
              <a:t>Redegør for </a:t>
            </a:r>
            <a:r>
              <a:rPr lang="da-DK" b="0" i="0" dirty="0" err="1">
                <a:solidFill>
                  <a:srgbClr val="333333"/>
                </a:solidFill>
                <a:effectLst/>
                <a:highlight>
                  <a:srgbClr val="FFFFFF"/>
                </a:highlight>
                <a:latin typeface="Noto Sans" panose="020B0502040504020204" pitchFamily="34" charset="0"/>
              </a:rPr>
              <a:t>DitUrs</a:t>
            </a:r>
            <a:r>
              <a:rPr lang="da-DK" b="0" i="0" dirty="0">
                <a:solidFill>
                  <a:srgbClr val="333333"/>
                </a:solidFill>
                <a:effectLst/>
                <a:highlight>
                  <a:srgbClr val="FFFFFF"/>
                </a:highlight>
                <a:latin typeface="Noto Sans" panose="020B0502040504020204" pitchFamily="34" charset="0"/>
              </a:rPr>
              <a:t> langsigtede gæld (side 21) – hvad dækker den? Se note 15 side 21. Hvilken form for langfristet gæld har </a:t>
            </a:r>
            <a:r>
              <a:rPr lang="da-DK" b="0" i="0" dirty="0" err="1">
                <a:solidFill>
                  <a:srgbClr val="333333"/>
                </a:solidFill>
                <a:effectLst/>
                <a:highlight>
                  <a:srgbClr val="FFFFFF"/>
                </a:highlight>
                <a:latin typeface="Noto Sans" panose="020B0502040504020204" pitchFamily="34" charset="0"/>
              </a:rPr>
              <a:t>DitUr</a:t>
            </a:r>
            <a:r>
              <a:rPr lang="da-DK" b="0" i="0" dirty="0">
                <a:solidFill>
                  <a:srgbClr val="333333"/>
                </a:solidFill>
                <a:effectLst/>
                <a:highlight>
                  <a:srgbClr val="FFFFFF"/>
                </a:highlight>
                <a:latin typeface="Noto Sans" panose="020B0502040504020204" pitchFamily="34" charset="0"/>
              </a:rPr>
              <a:t> ikke, som virksomheder almindeligvis har?</a:t>
            </a:r>
          </a:p>
          <a:p>
            <a:pPr marL="0" indent="0">
              <a:buNone/>
            </a:pPr>
            <a:endParaRPr lang="da-DK" dirty="0"/>
          </a:p>
        </p:txBody>
      </p:sp>
    </p:spTree>
    <p:extLst>
      <p:ext uri="{BB962C8B-B14F-4D97-AF65-F5344CB8AC3E}">
        <p14:creationId xmlns:p14="http://schemas.microsoft.com/office/powerpoint/2010/main" val="265034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9201D9-9C83-B6C5-995E-DD75FF03472A}"/>
              </a:ext>
            </a:extLst>
          </p:cNvPr>
          <p:cNvSpPr>
            <a:spLocks noGrp="1"/>
          </p:cNvSpPr>
          <p:nvPr>
            <p:ph type="title"/>
          </p:nvPr>
        </p:nvSpPr>
        <p:spPr/>
        <p:txBody>
          <a:bodyPr/>
          <a:lstStyle/>
          <a:p>
            <a:r>
              <a:rPr lang="da-DK" dirty="0"/>
              <a:t>11.9 Resultatopgørelsen</a:t>
            </a:r>
          </a:p>
        </p:txBody>
      </p:sp>
      <p:sp>
        <p:nvSpPr>
          <p:cNvPr id="3" name="Pladsholder til indhold 2">
            <a:extLst>
              <a:ext uri="{FF2B5EF4-FFF2-40B4-BE49-F238E27FC236}">
                <a16:creationId xmlns:a16="http://schemas.microsoft.com/office/drawing/2014/main" id="{D159617B-FA76-B3B8-5B8B-4E60679F9435}"/>
              </a:ext>
            </a:extLst>
          </p:cNvPr>
          <p:cNvSpPr>
            <a:spLocks noGrp="1"/>
          </p:cNvSpPr>
          <p:nvPr>
            <p:ph idx="1"/>
          </p:nvPr>
        </p:nvSpPr>
        <p:spPr/>
        <p:txBody>
          <a:bodyPr>
            <a:normAutofit fontScale="85000" lnSpcReduction="20000"/>
          </a:bodyPr>
          <a:lstStyle/>
          <a:p>
            <a:pPr marL="0" indent="0">
              <a:buNone/>
            </a:pPr>
            <a:r>
              <a:rPr lang="da-DK" b="1" dirty="0"/>
              <a:t>Periodiseringsprincippet </a:t>
            </a:r>
            <a:r>
              <a:rPr lang="da-DK" dirty="0"/>
              <a:t>gælder – dvs. at alle indtægter og omkostninger, der vedrører regnskabsåret, tages med i resultatopgørelsen. Uafhængigt af, hvornår betalingen finder sted.</a:t>
            </a:r>
          </a:p>
          <a:p>
            <a:pPr marL="0" indent="0">
              <a:buNone/>
            </a:pPr>
            <a:r>
              <a:rPr lang="da-DK" dirty="0"/>
              <a:t>Resultatopgørelsen placeres typisk </a:t>
            </a:r>
            <a:r>
              <a:rPr lang="da-DK" b="1" dirty="0"/>
              <a:t>før balancen </a:t>
            </a:r>
            <a:r>
              <a:rPr lang="da-DK" dirty="0"/>
              <a:t>i årsrapporten.</a:t>
            </a:r>
          </a:p>
          <a:p>
            <a:pPr marL="0" indent="0">
              <a:buNone/>
            </a:pPr>
            <a:r>
              <a:rPr lang="da-DK" dirty="0"/>
              <a:t>Resultatopgørelsen opstilles i </a:t>
            </a:r>
            <a:r>
              <a:rPr lang="da-DK" b="1" dirty="0"/>
              <a:t>skematisk form</a:t>
            </a:r>
            <a:r>
              <a:rPr lang="da-DK" dirty="0"/>
              <a:t>.</a:t>
            </a:r>
          </a:p>
          <a:p>
            <a:pPr marL="0" indent="0">
              <a:buNone/>
            </a:pPr>
            <a:r>
              <a:rPr lang="da-DK" b="1" dirty="0"/>
              <a:t>Beretningsform</a:t>
            </a:r>
            <a:r>
              <a:rPr lang="da-DK" dirty="0"/>
              <a:t>: Nettoomsætning øverst, og dernæst trækkes en række omkostninger fra, til årsresultatet findes til sidst.</a:t>
            </a:r>
          </a:p>
          <a:p>
            <a:pPr marL="0" indent="0">
              <a:buNone/>
            </a:pPr>
            <a:r>
              <a:rPr lang="da-DK" b="1" dirty="0"/>
              <a:t>Artsopdelt resultatopgørelse</a:t>
            </a:r>
            <a:r>
              <a:rPr lang="da-DK" dirty="0"/>
              <a:t>: Her opdeles omkostningerne efter art. Denne form for resultatopgørelse bruges mest i handels- og servicevirksomheder. Se </a:t>
            </a:r>
            <a:r>
              <a:rPr lang="da-DK" dirty="0">
                <a:hlinkClick r:id="rId2"/>
              </a:rPr>
              <a:t>https://virksomhed.systime.dk/?id=485#c9147</a:t>
            </a:r>
            <a:endParaRPr lang="da-DK" dirty="0"/>
          </a:p>
          <a:p>
            <a:pPr marL="0" indent="0">
              <a:buNone/>
            </a:pPr>
            <a:r>
              <a:rPr lang="da-DK" dirty="0"/>
              <a:t>Se </a:t>
            </a:r>
            <a:r>
              <a:rPr lang="da-DK" dirty="0" err="1"/>
              <a:t>Diturs</a:t>
            </a:r>
            <a:r>
              <a:rPr lang="da-DK" dirty="0"/>
              <a:t> resultatopgørelse i årsrapporten fra 2023 side 19.</a:t>
            </a:r>
          </a:p>
          <a:p>
            <a:pPr marL="0" indent="0">
              <a:buNone/>
            </a:pPr>
            <a:endParaRPr lang="da-DK" dirty="0"/>
          </a:p>
          <a:p>
            <a:pPr marL="0" indent="0">
              <a:buNone/>
            </a:pPr>
            <a:endParaRPr lang="da-DK" dirty="0"/>
          </a:p>
          <a:p>
            <a:pPr marL="0" indent="0">
              <a:buNone/>
            </a:pPr>
            <a:endParaRPr lang="da-DK" dirty="0"/>
          </a:p>
        </p:txBody>
      </p:sp>
      <p:sp>
        <p:nvSpPr>
          <p:cNvPr id="4" name="Pladsholder til slidenummer 3">
            <a:extLst>
              <a:ext uri="{FF2B5EF4-FFF2-40B4-BE49-F238E27FC236}">
                <a16:creationId xmlns:a16="http://schemas.microsoft.com/office/drawing/2014/main" id="{0660DDE6-4932-8296-400A-BE91199CADFE}"/>
              </a:ext>
            </a:extLst>
          </p:cNvPr>
          <p:cNvSpPr>
            <a:spLocks noGrp="1"/>
          </p:cNvSpPr>
          <p:nvPr>
            <p:ph type="sldNum" sz="quarter" idx="12"/>
          </p:nvPr>
        </p:nvSpPr>
        <p:spPr/>
        <p:txBody>
          <a:bodyPr/>
          <a:lstStyle/>
          <a:p>
            <a:fld id="{7E1F2F3F-5469-4225-A732-2FBAF26EBDF5}" type="slidenum">
              <a:rPr lang="da-DK" smtClean="0"/>
              <a:t>2</a:t>
            </a:fld>
            <a:endParaRPr lang="da-DK"/>
          </a:p>
        </p:txBody>
      </p:sp>
    </p:spTree>
    <p:extLst>
      <p:ext uri="{BB962C8B-B14F-4D97-AF65-F5344CB8AC3E}">
        <p14:creationId xmlns:p14="http://schemas.microsoft.com/office/powerpoint/2010/main" val="1936419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07F434-582B-C1BF-B8E2-5A3BE4DF4DAB}"/>
              </a:ext>
            </a:extLst>
          </p:cNvPr>
          <p:cNvSpPr>
            <a:spLocks noGrp="1"/>
          </p:cNvSpPr>
          <p:nvPr>
            <p:ph type="title"/>
          </p:nvPr>
        </p:nvSpPr>
        <p:spPr/>
        <p:txBody>
          <a:bodyPr/>
          <a:lstStyle/>
          <a:p>
            <a:r>
              <a:rPr lang="da-DK" dirty="0"/>
              <a:t>Mere resultatopgørelse</a:t>
            </a:r>
          </a:p>
        </p:txBody>
      </p:sp>
      <p:sp>
        <p:nvSpPr>
          <p:cNvPr id="3" name="Pladsholder til indhold 2">
            <a:extLst>
              <a:ext uri="{FF2B5EF4-FFF2-40B4-BE49-F238E27FC236}">
                <a16:creationId xmlns:a16="http://schemas.microsoft.com/office/drawing/2014/main" id="{C5876936-B523-8860-29D6-69FB336B5ADA}"/>
              </a:ext>
            </a:extLst>
          </p:cNvPr>
          <p:cNvSpPr>
            <a:spLocks noGrp="1"/>
          </p:cNvSpPr>
          <p:nvPr>
            <p:ph idx="1"/>
          </p:nvPr>
        </p:nvSpPr>
        <p:spPr/>
        <p:txBody>
          <a:bodyPr/>
          <a:lstStyle/>
          <a:p>
            <a:pPr marL="0" indent="0">
              <a:buNone/>
            </a:pPr>
            <a:r>
              <a:rPr lang="da-DK" b="1" dirty="0"/>
              <a:t>Funktionsopdelt resultatopgørelse</a:t>
            </a:r>
            <a:r>
              <a:rPr lang="da-DK" dirty="0"/>
              <a:t>: Her opdeles omkostninger efter den funktion, de tilhører.</a:t>
            </a:r>
          </a:p>
          <a:p>
            <a:pPr marL="0" indent="0">
              <a:buNone/>
            </a:pPr>
            <a:r>
              <a:rPr lang="da-DK" dirty="0"/>
              <a:t>Bruges mest i produktionsvirksomheder.</a:t>
            </a:r>
          </a:p>
          <a:p>
            <a:pPr marL="0" indent="0">
              <a:buNone/>
            </a:pPr>
            <a:r>
              <a:rPr lang="da-DK" dirty="0"/>
              <a:t>Se eksempel: </a:t>
            </a:r>
            <a:r>
              <a:rPr lang="da-DK" dirty="0">
                <a:hlinkClick r:id="rId2"/>
              </a:rPr>
              <a:t>https://virksomhed.systime.dk/?id=487#c9152</a:t>
            </a:r>
            <a:endParaRPr lang="da-DK" dirty="0"/>
          </a:p>
          <a:p>
            <a:pPr marL="0" indent="0">
              <a:buNone/>
            </a:pPr>
            <a:endParaRPr lang="da-DK" dirty="0"/>
          </a:p>
          <a:p>
            <a:pPr marL="0" indent="0">
              <a:buNone/>
            </a:pPr>
            <a:r>
              <a:rPr lang="da-DK" dirty="0"/>
              <a:t>Se eksempel fra Danish Crown: </a:t>
            </a:r>
            <a:r>
              <a:rPr lang="en-US" dirty="0">
                <a:hlinkClick r:id="rId3"/>
              </a:rPr>
              <a:t>Half-year report 2023-2024 (EN) (danishcrown.com)</a:t>
            </a:r>
            <a:endParaRPr lang="da-DK" dirty="0"/>
          </a:p>
        </p:txBody>
      </p:sp>
      <p:sp>
        <p:nvSpPr>
          <p:cNvPr id="4" name="Pladsholder til slidenummer 3">
            <a:extLst>
              <a:ext uri="{FF2B5EF4-FFF2-40B4-BE49-F238E27FC236}">
                <a16:creationId xmlns:a16="http://schemas.microsoft.com/office/drawing/2014/main" id="{7AEC73DC-3B19-F019-CC90-64C3761A5ECB}"/>
              </a:ext>
            </a:extLst>
          </p:cNvPr>
          <p:cNvSpPr>
            <a:spLocks noGrp="1"/>
          </p:cNvSpPr>
          <p:nvPr>
            <p:ph type="sldNum" sz="quarter" idx="12"/>
          </p:nvPr>
        </p:nvSpPr>
        <p:spPr/>
        <p:txBody>
          <a:bodyPr/>
          <a:lstStyle/>
          <a:p>
            <a:fld id="{7E1F2F3F-5469-4225-A732-2FBAF26EBDF5}" type="slidenum">
              <a:rPr lang="da-DK" smtClean="0"/>
              <a:t>3</a:t>
            </a:fld>
            <a:endParaRPr lang="da-DK"/>
          </a:p>
        </p:txBody>
      </p:sp>
    </p:spTree>
    <p:extLst>
      <p:ext uri="{BB962C8B-B14F-4D97-AF65-F5344CB8AC3E}">
        <p14:creationId xmlns:p14="http://schemas.microsoft.com/office/powerpoint/2010/main" val="3377005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94FEEC-1EC6-9AF1-294D-F0E0191078B7}"/>
              </a:ext>
            </a:extLst>
          </p:cNvPr>
          <p:cNvSpPr>
            <a:spLocks noGrp="1"/>
          </p:cNvSpPr>
          <p:nvPr>
            <p:ph type="title"/>
          </p:nvPr>
        </p:nvSpPr>
        <p:spPr/>
        <p:txBody>
          <a:bodyPr/>
          <a:lstStyle/>
          <a:p>
            <a:r>
              <a:rPr lang="da-DK" dirty="0"/>
              <a:t>11.10 Balancen</a:t>
            </a:r>
          </a:p>
        </p:txBody>
      </p:sp>
      <p:sp>
        <p:nvSpPr>
          <p:cNvPr id="3" name="Pladsholder til indhold 2">
            <a:extLst>
              <a:ext uri="{FF2B5EF4-FFF2-40B4-BE49-F238E27FC236}">
                <a16:creationId xmlns:a16="http://schemas.microsoft.com/office/drawing/2014/main" id="{566BD72F-873F-618C-D5C3-67C1A09B23D5}"/>
              </a:ext>
            </a:extLst>
          </p:cNvPr>
          <p:cNvSpPr>
            <a:spLocks noGrp="1"/>
          </p:cNvSpPr>
          <p:nvPr>
            <p:ph idx="1"/>
          </p:nvPr>
        </p:nvSpPr>
        <p:spPr/>
        <p:txBody>
          <a:bodyPr>
            <a:normAutofit lnSpcReduction="10000"/>
          </a:bodyPr>
          <a:lstStyle/>
          <a:p>
            <a:pPr marL="0" indent="0">
              <a:buNone/>
            </a:pPr>
            <a:r>
              <a:rPr lang="da-DK" dirty="0"/>
              <a:t>Balancen er en opgørelse over virksomhedens aktiver og passiver den sidste dag i regnskabsåret.</a:t>
            </a:r>
          </a:p>
          <a:p>
            <a:pPr marL="0" indent="0">
              <a:buNone/>
            </a:pPr>
            <a:r>
              <a:rPr lang="da-DK" dirty="0"/>
              <a:t>Balancen vises i en kontoform, hvor de forskellige poster inddeles i nogle bestemte grupper. Det er et krav i årsregnskabsloven.</a:t>
            </a:r>
          </a:p>
          <a:p>
            <a:pPr marL="0" indent="0">
              <a:buNone/>
            </a:pPr>
            <a:r>
              <a:rPr lang="da-DK" dirty="0"/>
              <a:t>Aktiver kommer altid før passiver.</a:t>
            </a:r>
          </a:p>
          <a:p>
            <a:pPr marL="0" indent="0">
              <a:buNone/>
            </a:pPr>
            <a:r>
              <a:rPr lang="da-DK" dirty="0"/>
              <a:t>Aktiver er de værdier, som virksomheden har bundet penge i.</a:t>
            </a:r>
          </a:p>
          <a:p>
            <a:pPr marL="0" indent="0">
              <a:buNone/>
            </a:pPr>
            <a:r>
              <a:rPr lang="da-DK" dirty="0"/>
              <a:t>Passiverne viser, hvordan virksomheden har finansieret de værdier, den har (fx egenkapital, gæld)</a:t>
            </a:r>
          </a:p>
          <a:p>
            <a:pPr marL="0" indent="0">
              <a:buNone/>
            </a:pPr>
            <a:endParaRPr lang="da-DK" dirty="0"/>
          </a:p>
        </p:txBody>
      </p:sp>
      <p:sp>
        <p:nvSpPr>
          <p:cNvPr id="4" name="Pladsholder til slidenummer 3">
            <a:extLst>
              <a:ext uri="{FF2B5EF4-FFF2-40B4-BE49-F238E27FC236}">
                <a16:creationId xmlns:a16="http://schemas.microsoft.com/office/drawing/2014/main" id="{B451F32D-D805-41C4-79DC-DC437758A876}"/>
              </a:ext>
            </a:extLst>
          </p:cNvPr>
          <p:cNvSpPr>
            <a:spLocks noGrp="1"/>
          </p:cNvSpPr>
          <p:nvPr>
            <p:ph type="sldNum" sz="quarter" idx="12"/>
          </p:nvPr>
        </p:nvSpPr>
        <p:spPr/>
        <p:txBody>
          <a:bodyPr/>
          <a:lstStyle/>
          <a:p>
            <a:fld id="{7E1F2F3F-5469-4225-A732-2FBAF26EBDF5}" type="slidenum">
              <a:rPr lang="da-DK" smtClean="0"/>
              <a:t>4</a:t>
            </a:fld>
            <a:endParaRPr lang="da-DK"/>
          </a:p>
        </p:txBody>
      </p:sp>
    </p:spTree>
    <p:extLst>
      <p:ext uri="{BB962C8B-B14F-4D97-AF65-F5344CB8AC3E}">
        <p14:creationId xmlns:p14="http://schemas.microsoft.com/office/powerpoint/2010/main" val="3873138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4773C2-BFF8-069D-2C9A-C778CFA4490E}"/>
              </a:ext>
            </a:extLst>
          </p:cNvPr>
          <p:cNvSpPr>
            <a:spLocks noGrp="1"/>
          </p:cNvSpPr>
          <p:nvPr>
            <p:ph type="title"/>
          </p:nvPr>
        </p:nvSpPr>
        <p:spPr/>
        <p:txBody>
          <a:bodyPr/>
          <a:lstStyle/>
          <a:p>
            <a:r>
              <a:rPr lang="da-DK" dirty="0"/>
              <a:t>Aktiver - anlægsaktiver</a:t>
            </a:r>
          </a:p>
        </p:txBody>
      </p:sp>
      <p:sp>
        <p:nvSpPr>
          <p:cNvPr id="3" name="Pladsholder til indhold 2">
            <a:extLst>
              <a:ext uri="{FF2B5EF4-FFF2-40B4-BE49-F238E27FC236}">
                <a16:creationId xmlns:a16="http://schemas.microsoft.com/office/drawing/2014/main" id="{01BEC9EA-20A4-2EA8-30C7-4904A0D49A07}"/>
              </a:ext>
            </a:extLst>
          </p:cNvPr>
          <p:cNvSpPr>
            <a:spLocks noGrp="1"/>
          </p:cNvSpPr>
          <p:nvPr>
            <p:ph idx="1"/>
          </p:nvPr>
        </p:nvSpPr>
        <p:spPr/>
        <p:txBody>
          <a:bodyPr>
            <a:normAutofit fontScale="62500" lnSpcReduction="20000"/>
          </a:bodyPr>
          <a:lstStyle/>
          <a:p>
            <a:r>
              <a:rPr lang="da-DK" dirty="0"/>
              <a:t>Anlægsaktiver er aktiver, som er bestemt til længere tids brug i virksomheden. Se </a:t>
            </a:r>
            <a:r>
              <a:rPr lang="da-DK" dirty="0">
                <a:hlinkClick r:id="rId2"/>
              </a:rPr>
              <a:t>https://virksomhed.systime.dk/?id=491#c9159</a:t>
            </a:r>
            <a:endParaRPr lang="da-DK" dirty="0"/>
          </a:p>
          <a:p>
            <a:r>
              <a:rPr lang="da-DK" dirty="0"/>
              <a:t>Materielle anlægsaktiver skal ifølge årsregnskabsloven opgøres til kostpris på anskaffelsestidspunktet (købspris, transport, installering mv) og afskrives over en periode, som bestemmes i forhold til anlægsaktivets levetid. </a:t>
            </a:r>
          </a:p>
          <a:p>
            <a:r>
              <a:rPr lang="da-DK" b="1" dirty="0"/>
              <a:t>Immaterielle aktiver </a:t>
            </a:r>
            <a:r>
              <a:rPr lang="da-DK" dirty="0"/>
              <a:t>(rettigheder/patenter, goodwill, hjemmeside/IT).</a:t>
            </a:r>
          </a:p>
          <a:p>
            <a:r>
              <a:rPr lang="da-DK" b="1" dirty="0"/>
              <a:t>Udviklingsprojekter: </a:t>
            </a:r>
            <a:r>
              <a:rPr lang="da-DK" dirty="0"/>
              <a:t>Fx produktudvikling af nyt produkt, udvikling af ny emballage. </a:t>
            </a:r>
          </a:p>
          <a:p>
            <a:r>
              <a:rPr lang="da-DK" dirty="0"/>
              <a:t>Der skelnes mellem udviklingsprojekter og forskningsprojekter. </a:t>
            </a:r>
          </a:p>
          <a:p>
            <a:r>
              <a:rPr lang="da-DK" dirty="0"/>
              <a:t>Udviklingsprojekter medtages som aktiv, når der er rimelig grund til at forvente, at projektet skaber en indtægt. Her sker der en vurdering af de samlede omkostninger (værdien) og værdien afskrives over en periode. Udviklingsprojekter kan fx bestå i at anvende forskning til udvikling af nye produkter.</a:t>
            </a:r>
          </a:p>
          <a:p>
            <a:r>
              <a:rPr lang="da-DK" dirty="0"/>
              <a:t>Forskningsprojekter betragtes som en omkostning, så længe der er tale om grundforskning. Disse omkostninger til fx løn og materialer medtages i resultatopgørelsen.</a:t>
            </a:r>
          </a:p>
          <a:p>
            <a:r>
              <a:rPr lang="da-DK" dirty="0"/>
              <a:t>Finansielle anlægsaktiver er fx værdipapirer eller kapitalandele i andre virksomheder.</a:t>
            </a:r>
          </a:p>
        </p:txBody>
      </p:sp>
      <p:sp>
        <p:nvSpPr>
          <p:cNvPr id="4" name="Pladsholder til slidenummer 3">
            <a:extLst>
              <a:ext uri="{FF2B5EF4-FFF2-40B4-BE49-F238E27FC236}">
                <a16:creationId xmlns:a16="http://schemas.microsoft.com/office/drawing/2014/main" id="{41180DCA-ABEC-4CF8-963A-CCE4215376B6}"/>
              </a:ext>
            </a:extLst>
          </p:cNvPr>
          <p:cNvSpPr>
            <a:spLocks noGrp="1"/>
          </p:cNvSpPr>
          <p:nvPr>
            <p:ph type="sldNum" sz="quarter" idx="12"/>
          </p:nvPr>
        </p:nvSpPr>
        <p:spPr/>
        <p:txBody>
          <a:bodyPr/>
          <a:lstStyle/>
          <a:p>
            <a:fld id="{7E1F2F3F-5469-4225-A732-2FBAF26EBDF5}" type="slidenum">
              <a:rPr lang="da-DK" smtClean="0"/>
              <a:t>5</a:t>
            </a:fld>
            <a:endParaRPr lang="da-DK"/>
          </a:p>
        </p:txBody>
      </p:sp>
    </p:spTree>
    <p:extLst>
      <p:ext uri="{BB962C8B-B14F-4D97-AF65-F5344CB8AC3E}">
        <p14:creationId xmlns:p14="http://schemas.microsoft.com/office/powerpoint/2010/main" val="1984097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B2A9BB-F9FA-EEB3-DA41-C9C8E2CA11B2}"/>
              </a:ext>
            </a:extLst>
          </p:cNvPr>
          <p:cNvSpPr>
            <a:spLocks noGrp="1"/>
          </p:cNvSpPr>
          <p:nvPr>
            <p:ph type="title"/>
          </p:nvPr>
        </p:nvSpPr>
        <p:spPr/>
        <p:txBody>
          <a:bodyPr/>
          <a:lstStyle/>
          <a:p>
            <a:r>
              <a:rPr lang="da-DK" dirty="0"/>
              <a:t>Omsætningsaktiver - 1</a:t>
            </a:r>
          </a:p>
        </p:txBody>
      </p:sp>
      <p:sp>
        <p:nvSpPr>
          <p:cNvPr id="3" name="Pladsholder til indhold 2">
            <a:extLst>
              <a:ext uri="{FF2B5EF4-FFF2-40B4-BE49-F238E27FC236}">
                <a16:creationId xmlns:a16="http://schemas.microsoft.com/office/drawing/2014/main" id="{88ED25AC-95C3-7FCE-AF74-397AA5492EE4}"/>
              </a:ext>
            </a:extLst>
          </p:cNvPr>
          <p:cNvSpPr>
            <a:spLocks noGrp="1"/>
          </p:cNvSpPr>
          <p:nvPr>
            <p:ph idx="1"/>
          </p:nvPr>
        </p:nvSpPr>
        <p:spPr>
          <a:xfrm>
            <a:off x="681038" y="1825625"/>
            <a:ext cx="8543925" cy="4667248"/>
          </a:xfrm>
        </p:spPr>
        <p:txBody>
          <a:bodyPr>
            <a:normAutofit fontScale="70000" lnSpcReduction="20000"/>
          </a:bodyPr>
          <a:lstStyle/>
          <a:p>
            <a:pPr marL="0" indent="0">
              <a:buNone/>
            </a:pPr>
            <a:r>
              <a:rPr lang="da-DK" dirty="0"/>
              <a:t>Omsætningsaktiver er aktiver, som ændrer sig i takt med virksomhedens drift. </a:t>
            </a:r>
            <a:r>
              <a:rPr lang="da-DK" dirty="0" err="1"/>
              <a:t>Omsætningsaktiveropdeles</a:t>
            </a:r>
            <a:r>
              <a:rPr lang="da-DK" dirty="0"/>
              <a:t> i varebeholdninger, tilgodehavender og likvide beholdninger. </a:t>
            </a:r>
          </a:p>
          <a:p>
            <a:pPr marL="0" indent="0">
              <a:buNone/>
            </a:pPr>
            <a:r>
              <a:rPr lang="da-DK" b="1" dirty="0"/>
              <a:t>Varebeholdninger</a:t>
            </a:r>
            <a:r>
              <a:rPr lang="da-DK" dirty="0"/>
              <a:t> i en handelsvirksomhed er ofte handelsvarer. De opgøres til kostprisen i årsrapporten. Her kan man benytte en gennemsnitlig kostpris, hvis der er store udsving.</a:t>
            </a:r>
          </a:p>
          <a:p>
            <a:pPr marL="0" indent="0">
              <a:buNone/>
            </a:pPr>
            <a:endParaRPr lang="da-DK" dirty="0"/>
          </a:p>
          <a:p>
            <a:pPr marL="0" indent="0">
              <a:buNone/>
            </a:pPr>
            <a:endParaRPr lang="da-DK" dirty="0"/>
          </a:p>
          <a:p>
            <a:pPr marL="0" indent="0">
              <a:buNone/>
            </a:pPr>
            <a:endParaRPr lang="da-DK" dirty="0"/>
          </a:p>
          <a:p>
            <a:pPr marL="0" indent="0">
              <a:buNone/>
            </a:pPr>
            <a:endParaRPr lang="da-DK" dirty="0"/>
          </a:p>
          <a:p>
            <a:pPr marL="0" indent="0">
              <a:buNone/>
            </a:pPr>
            <a:r>
              <a:rPr lang="da-DK" dirty="0"/>
              <a:t>Varebeholdninger i en produktionsvirksomhed er a) råvarer og hjælpemidler (opgøres til købspris + omkostninger til levering), b) varer under fremstilling og c) færdigvarer på lager (værdien inkluderer kostpriser på råvarer og materialer og arbejdsløn).</a:t>
            </a:r>
          </a:p>
          <a:p>
            <a:pPr marL="0" indent="0">
              <a:buNone/>
            </a:pPr>
            <a:r>
              <a:rPr lang="da-DK" dirty="0"/>
              <a:t>Ved årsregnskabsårets afslutning foretages en fysisk optælling af virksomhedens varebeholdninger.</a:t>
            </a:r>
          </a:p>
          <a:p>
            <a:pPr marL="0" indent="0">
              <a:buNone/>
            </a:pPr>
            <a:endParaRPr lang="da-DK" dirty="0"/>
          </a:p>
        </p:txBody>
      </p:sp>
      <p:sp>
        <p:nvSpPr>
          <p:cNvPr id="4" name="Pladsholder til slidenummer 3">
            <a:extLst>
              <a:ext uri="{FF2B5EF4-FFF2-40B4-BE49-F238E27FC236}">
                <a16:creationId xmlns:a16="http://schemas.microsoft.com/office/drawing/2014/main" id="{1DE40256-A50C-C82B-A09C-2CA333F1F8CC}"/>
              </a:ext>
            </a:extLst>
          </p:cNvPr>
          <p:cNvSpPr>
            <a:spLocks noGrp="1"/>
          </p:cNvSpPr>
          <p:nvPr>
            <p:ph type="sldNum" sz="quarter" idx="12"/>
          </p:nvPr>
        </p:nvSpPr>
        <p:spPr/>
        <p:txBody>
          <a:bodyPr/>
          <a:lstStyle/>
          <a:p>
            <a:fld id="{7E1F2F3F-5469-4225-A732-2FBAF26EBDF5}" type="slidenum">
              <a:rPr lang="da-DK" smtClean="0"/>
              <a:t>6</a:t>
            </a:fld>
            <a:endParaRPr lang="da-DK"/>
          </a:p>
        </p:txBody>
      </p:sp>
      <p:pic>
        <p:nvPicPr>
          <p:cNvPr id="6" name="Billede 5">
            <a:extLst>
              <a:ext uri="{FF2B5EF4-FFF2-40B4-BE49-F238E27FC236}">
                <a16:creationId xmlns:a16="http://schemas.microsoft.com/office/drawing/2014/main" id="{BD55FEB0-944E-CDA1-A5CC-51797512E253}"/>
              </a:ext>
            </a:extLst>
          </p:cNvPr>
          <p:cNvPicPr>
            <a:picLocks noChangeAspect="1"/>
          </p:cNvPicPr>
          <p:nvPr/>
        </p:nvPicPr>
        <p:blipFill>
          <a:blip r:embed="rId2"/>
          <a:stretch>
            <a:fillRect/>
          </a:stretch>
        </p:blipFill>
        <p:spPr>
          <a:xfrm>
            <a:off x="411480" y="3556183"/>
            <a:ext cx="8813482" cy="1069612"/>
          </a:xfrm>
          <a:prstGeom prst="rect">
            <a:avLst/>
          </a:prstGeom>
        </p:spPr>
      </p:pic>
    </p:spTree>
    <p:extLst>
      <p:ext uri="{BB962C8B-B14F-4D97-AF65-F5344CB8AC3E}">
        <p14:creationId xmlns:p14="http://schemas.microsoft.com/office/powerpoint/2010/main" val="3621032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5A56DB-6CA5-FBCB-C129-70D8EF8D2C06}"/>
              </a:ext>
            </a:extLst>
          </p:cNvPr>
          <p:cNvSpPr>
            <a:spLocks noGrp="1"/>
          </p:cNvSpPr>
          <p:nvPr>
            <p:ph type="title"/>
          </p:nvPr>
        </p:nvSpPr>
        <p:spPr/>
        <p:txBody>
          <a:bodyPr/>
          <a:lstStyle/>
          <a:p>
            <a:r>
              <a:rPr lang="da-DK" dirty="0"/>
              <a:t>Omsætningsaktiver - 2</a:t>
            </a:r>
          </a:p>
        </p:txBody>
      </p:sp>
      <p:sp>
        <p:nvSpPr>
          <p:cNvPr id="3" name="Pladsholder til indhold 2">
            <a:extLst>
              <a:ext uri="{FF2B5EF4-FFF2-40B4-BE49-F238E27FC236}">
                <a16:creationId xmlns:a16="http://schemas.microsoft.com/office/drawing/2014/main" id="{5E62F0D2-67C0-F09E-E345-A6661D082709}"/>
              </a:ext>
            </a:extLst>
          </p:cNvPr>
          <p:cNvSpPr>
            <a:spLocks noGrp="1"/>
          </p:cNvSpPr>
          <p:nvPr>
            <p:ph idx="1"/>
          </p:nvPr>
        </p:nvSpPr>
        <p:spPr/>
        <p:txBody>
          <a:bodyPr>
            <a:normAutofit fontScale="92500" lnSpcReduction="10000"/>
          </a:bodyPr>
          <a:lstStyle/>
          <a:p>
            <a:pPr marL="0" indent="0">
              <a:buNone/>
            </a:pPr>
            <a:r>
              <a:rPr lang="da-DK" b="1" dirty="0"/>
              <a:t>Tilgodehavender </a:t>
            </a:r>
            <a:r>
              <a:rPr lang="da-DK" dirty="0"/>
              <a:t>= virksomheden har noget til gode = nogen skylder os penge. Fx tilgodehavender hos kunder.</a:t>
            </a:r>
          </a:p>
          <a:p>
            <a:pPr marL="0" indent="0">
              <a:buNone/>
            </a:pPr>
            <a:r>
              <a:rPr lang="da-DK" dirty="0"/>
              <a:t>Det er nødvendigt at vurdere </a:t>
            </a:r>
            <a:r>
              <a:rPr lang="da-DK" b="1" dirty="0"/>
              <a:t>risiko </a:t>
            </a:r>
            <a:r>
              <a:rPr lang="da-DK" dirty="0"/>
              <a:t>forbundet med tilgodehavender, fx fordi folk ikke kan betale.</a:t>
            </a:r>
          </a:p>
          <a:p>
            <a:pPr marL="0" indent="0">
              <a:buNone/>
            </a:pPr>
            <a:r>
              <a:rPr lang="da-DK" b="1" dirty="0"/>
              <a:t>Periodeafgrænsningsposter</a:t>
            </a:r>
            <a:r>
              <a:rPr lang="da-DK" dirty="0"/>
              <a:t>: Forudbetalte omkostninger såsom fx husleje. Betalingen er sket men virksomheden har endnu ikke brugt det, der er betalt for. Flyttes i det kommende år til resultatopgørelsen.</a:t>
            </a:r>
          </a:p>
          <a:p>
            <a:pPr marL="0" indent="0">
              <a:buNone/>
            </a:pPr>
            <a:r>
              <a:rPr lang="da-DK" b="1" dirty="0"/>
              <a:t>Likvide beholdninger </a:t>
            </a:r>
            <a:r>
              <a:rPr lang="da-DK" dirty="0"/>
              <a:t>= kasse (kontanter), indestående i banken.</a:t>
            </a:r>
          </a:p>
          <a:p>
            <a:pPr marL="0" indent="0">
              <a:buNone/>
            </a:pPr>
            <a:r>
              <a:rPr lang="da-DK" dirty="0"/>
              <a:t>Se https://virksomhed.systime.dk/?id=492#c1803</a:t>
            </a:r>
          </a:p>
        </p:txBody>
      </p:sp>
      <p:sp>
        <p:nvSpPr>
          <p:cNvPr id="4" name="Pladsholder til slidenummer 3">
            <a:extLst>
              <a:ext uri="{FF2B5EF4-FFF2-40B4-BE49-F238E27FC236}">
                <a16:creationId xmlns:a16="http://schemas.microsoft.com/office/drawing/2014/main" id="{8EA607DC-E1B9-86B5-15A5-B6664F9C2C23}"/>
              </a:ext>
            </a:extLst>
          </p:cNvPr>
          <p:cNvSpPr>
            <a:spLocks noGrp="1"/>
          </p:cNvSpPr>
          <p:nvPr>
            <p:ph type="sldNum" sz="quarter" idx="12"/>
          </p:nvPr>
        </p:nvSpPr>
        <p:spPr/>
        <p:txBody>
          <a:bodyPr/>
          <a:lstStyle/>
          <a:p>
            <a:fld id="{7E1F2F3F-5469-4225-A732-2FBAF26EBDF5}" type="slidenum">
              <a:rPr lang="da-DK" smtClean="0"/>
              <a:t>7</a:t>
            </a:fld>
            <a:endParaRPr lang="da-DK"/>
          </a:p>
        </p:txBody>
      </p:sp>
    </p:spTree>
    <p:extLst>
      <p:ext uri="{BB962C8B-B14F-4D97-AF65-F5344CB8AC3E}">
        <p14:creationId xmlns:p14="http://schemas.microsoft.com/office/powerpoint/2010/main" val="3925604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E95F74-B714-D998-F1B7-D712A887A755}"/>
              </a:ext>
            </a:extLst>
          </p:cNvPr>
          <p:cNvSpPr>
            <a:spLocks noGrp="1"/>
          </p:cNvSpPr>
          <p:nvPr>
            <p:ph type="title"/>
          </p:nvPr>
        </p:nvSpPr>
        <p:spPr/>
        <p:txBody>
          <a:bodyPr/>
          <a:lstStyle/>
          <a:p>
            <a:r>
              <a:rPr lang="da-DK" dirty="0"/>
              <a:t>Passiver – egenkapital </a:t>
            </a:r>
          </a:p>
        </p:txBody>
      </p:sp>
      <p:sp>
        <p:nvSpPr>
          <p:cNvPr id="3" name="Pladsholder til indhold 2">
            <a:extLst>
              <a:ext uri="{FF2B5EF4-FFF2-40B4-BE49-F238E27FC236}">
                <a16:creationId xmlns:a16="http://schemas.microsoft.com/office/drawing/2014/main" id="{700170F5-26DB-F332-4297-DC66BDC1927A}"/>
              </a:ext>
            </a:extLst>
          </p:cNvPr>
          <p:cNvSpPr>
            <a:spLocks noGrp="1"/>
          </p:cNvSpPr>
          <p:nvPr>
            <p:ph idx="1"/>
          </p:nvPr>
        </p:nvSpPr>
        <p:spPr/>
        <p:txBody>
          <a:bodyPr>
            <a:normAutofit fontScale="85000" lnSpcReduction="20000"/>
          </a:bodyPr>
          <a:lstStyle/>
          <a:p>
            <a:pPr marL="0" indent="0">
              <a:buNone/>
            </a:pPr>
            <a:r>
              <a:rPr lang="da-DK" dirty="0"/>
              <a:t>Egenkapital er den del af virksomhedens kapital, der er </a:t>
            </a:r>
            <a:r>
              <a:rPr lang="da-DK" b="1" dirty="0"/>
              <a:t>stillet til rådighed af ejerne </a:t>
            </a:r>
            <a:r>
              <a:rPr lang="da-DK" dirty="0"/>
              <a:t>(fx anpartshavere eller aktionærer).</a:t>
            </a:r>
          </a:p>
          <a:p>
            <a:pPr marL="0" indent="0">
              <a:buNone/>
            </a:pPr>
            <a:r>
              <a:rPr lang="da-DK" dirty="0"/>
              <a:t>Egenkapitalen er </a:t>
            </a:r>
            <a:r>
              <a:rPr lang="da-DK" b="1" dirty="0"/>
              <a:t>ansvarlig kapital</a:t>
            </a:r>
            <a:r>
              <a:rPr lang="da-DK" dirty="0"/>
              <a:t>. Det betyder, at hvis virksomheden går i betalingsstandsning eller erklæres konkurs, så får de andre kreditorer først deres penge, før den ansvarlige kapital udbetales til ejerne.</a:t>
            </a:r>
          </a:p>
          <a:p>
            <a:pPr marL="0" indent="0">
              <a:buNone/>
            </a:pPr>
            <a:r>
              <a:rPr lang="da-DK" dirty="0"/>
              <a:t>Egenkapital består af </a:t>
            </a:r>
            <a:r>
              <a:rPr lang="da-DK" b="1" dirty="0"/>
              <a:t>selskabskapital</a:t>
            </a:r>
            <a:r>
              <a:rPr lang="da-DK" dirty="0"/>
              <a:t> (det oprindelige indskud i virksomheden) og af </a:t>
            </a:r>
            <a:r>
              <a:rPr lang="da-DK" b="1" dirty="0" err="1"/>
              <a:t>resserver</a:t>
            </a:r>
            <a:r>
              <a:rPr lang="da-DK" b="1" dirty="0"/>
              <a:t>, </a:t>
            </a:r>
            <a:r>
              <a:rPr lang="da-DK" dirty="0"/>
              <a:t>og af </a:t>
            </a:r>
            <a:r>
              <a:rPr lang="da-DK" b="1" dirty="0"/>
              <a:t>overført overskud </a:t>
            </a:r>
            <a:r>
              <a:rPr lang="da-DK" dirty="0"/>
              <a:t>fra årets resultatopgørelse.</a:t>
            </a:r>
          </a:p>
          <a:p>
            <a:pPr marL="0" indent="0">
              <a:buNone/>
            </a:pPr>
            <a:r>
              <a:rPr lang="da-DK" dirty="0"/>
              <a:t>Overskud på resultatopgørelsen kan bruges til at udbetale udbytte eller overføres til egenkapitalen.</a:t>
            </a:r>
          </a:p>
          <a:p>
            <a:pPr marL="0" indent="0">
              <a:buNone/>
            </a:pPr>
            <a:r>
              <a:rPr lang="da-DK" dirty="0"/>
              <a:t>Det er </a:t>
            </a:r>
            <a:r>
              <a:rPr lang="da-DK" b="1" dirty="0"/>
              <a:t>generalforsamlingen der beslutter, </a:t>
            </a:r>
            <a:r>
              <a:rPr lang="da-DK" dirty="0"/>
              <a:t>hvordan et eventuelt overskud skal anvendes.</a:t>
            </a:r>
          </a:p>
        </p:txBody>
      </p:sp>
      <p:sp>
        <p:nvSpPr>
          <p:cNvPr id="4" name="Pladsholder til slidenummer 3">
            <a:extLst>
              <a:ext uri="{FF2B5EF4-FFF2-40B4-BE49-F238E27FC236}">
                <a16:creationId xmlns:a16="http://schemas.microsoft.com/office/drawing/2014/main" id="{EE5B43CA-EED1-D194-9EC5-43D2911F04C7}"/>
              </a:ext>
            </a:extLst>
          </p:cNvPr>
          <p:cNvSpPr>
            <a:spLocks noGrp="1"/>
          </p:cNvSpPr>
          <p:nvPr>
            <p:ph type="sldNum" sz="quarter" idx="12"/>
          </p:nvPr>
        </p:nvSpPr>
        <p:spPr/>
        <p:txBody>
          <a:bodyPr/>
          <a:lstStyle/>
          <a:p>
            <a:fld id="{7E1F2F3F-5469-4225-A732-2FBAF26EBDF5}" type="slidenum">
              <a:rPr lang="da-DK" smtClean="0"/>
              <a:t>8</a:t>
            </a:fld>
            <a:endParaRPr lang="da-DK"/>
          </a:p>
        </p:txBody>
      </p:sp>
    </p:spTree>
    <p:extLst>
      <p:ext uri="{BB962C8B-B14F-4D97-AF65-F5344CB8AC3E}">
        <p14:creationId xmlns:p14="http://schemas.microsoft.com/office/powerpoint/2010/main" val="6186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FBBEB3-58C3-1682-4A70-60A52892E9AE}"/>
              </a:ext>
            </a:extLst>
          </p:cNvPr>
          <p:cNvSpPr>
            <a:spLocks noGrp="1"/>
          </p:cNvSpPr>
          <p:nvPr>
            <p:ph type="title"/>
          </p:nvPr>
        </p:nvSpPr>
        <p:spPr/>
        <p:txBody>
          <a:bodyPr/>
          <a:lstStyle/>
          <a:p>
            <a:r>
              <a:rPr lang="da-DK" dirty="0"/>
              <a:t>Passiver – hensatte forpligtelser og gæld</a:t>
            </a:r>
          </a:p>
        </p:txBody>
      </p:sp>
      <p:sp>
        <p:nvSpPr>
          <p:cNvPr id="3" name="Pladsholder til indhold 2">
            <a:extLst>
              <a:ext uri="{FF2B5EF4-FFF2-40B4-BE49-F238E27FC236}">
                <a16:creationId xmlns:a16="http://schemas.microsoft.com/office/drawing/2014/main" id="{0676933D-FBB8-5AF5-4C2E-356173776D0E}"/>
              </a:ext>
            </a:extLst>
          </p:cNvPr>
          <p:cNvSpPr>
            <a:spLocks noGrp="1"/>
          </p:cNvSpPr>
          <p:nvPr>
            <p:ph idx="1"/>
          </p:nvPr>
        </p:nvSpPr>
        <p:spPr/>
        <p:txBody>
          <a:bodyPr/>
          <a:lstStyle/>
          <a:p>
            <a:pPr marL="0" indent="0">
              <a:buNone/>
            </a:pPr>
            <a:r>
              <a:rPr lang="da-DK" dirty="0"/>
              <a:t>Hensatte forpligtelser: Fx udskudt skat, barselsfond, feriepengeforpligtelser.</a:t>
            </a:r>
          </a:p>
          <a:p>
            <a:pPr marL="0" indent="0">
              <a:buNone/>
            </a:pPr>
            <a:r>
              <a:rPr lang="da-DK" dirty="0"/>
              <a:t>Kortfristet gæld: Gæld til leverandører og anden gæld.</a:t>
            </a:r>
          </a:p>
          <a:p>
            <a:pPr marL="0" indent="0">
              <a:buNone/>
            </a:pPr>
            <a:r>
              <a:rPr lang="da-DK" dirty="0"/>
              <a:t>Langfristet gæld: Gæld til kreditinstitutioner – langfristede lån.</a:t>
            </a:r>
          </a:p>
        </p:txBody>
      </p:sp>
      <p:sp>
        <p:nvSpPr>
          <p:cNvPr id="4" name="Pladsholder til slidenummer 3">
            <a:extLst>
              <a:ext uri="{FF2B5EF4-FFF2-40B4-BE49-F238E27FC236}">
                <a16:creationId xmlns:a16="http://schemas.microsoft.com/office/drawing/2014/main" id="{49D76E5C-7AA2-EC5E-37E4-5337FB7B290B}"/>
              </a:ext>
            </a:extLst>
          </p:cNvPr>
          <p:cNvSpPr>
            <a:spLocks noGrp="1"/>
          </p:cNvSpPr>
          <p:nvPr>
            <p:ph type="sldNum" sz="quarter" idx="12"/>
          </p:nvPr>
        </p:nvSpPr>
        <p:spPr/>
        <p:txBody>
          <a:bodyPr/>
          <a:lstStyle/>
          <a:p>
            <a:fld id="{7E1F2F3F-5469-4225-A732-2FBAF26EBDF5}" type="slidenum">
              <a:rPr lang="da-DK" smtClean="0"/>
              <a:t>9</a:t>
            </a:fld>
            <a:endParaRPr lang="da-DK"/>
          </a:p>
        </p:txBody>
      </p:sp>
    </p:spTree>
    <p:extLst>
      <p:ext uri="{BB962C8B-B14F-4D97-AF65-F5344CB8AC3E}">
        <p14:creationId xmlns:p14="http://schemas.microsoft.com/office/powerpoint/2010/main" val="196357823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Office Theme</Template>
  <TotalTime>1216</TotalTime>
  <Words>1011</Words>
  <Application>Microsoft Office PowerPoint</Application>
  <PresentationFormat>A4-papir (210 x 297 mm)</PresentationFormat>
  <Paragraphs>89</Paragraphs>
  <Slides>10</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10</vt:i4>
      </vt:variant>
    </vt:vector>
  </HeadingPairs>
  <TitlesOfParts>
    <vt:vector size="15" baseType="lpstr">
      <vt:lpstr>Aptos</vt:lpstr>
      <vt:lpstr>Aptos Display</vt:lpstr>
      <vt:lpstr>Arial</vt:lpstr>
      <vt:lpstr>Noto Sans</vt:lpstr>
      <vt:lpstr>Office-tema</vt:lpstr>
      <vt:lpstr>VØ 1a tirsdag den 28. maj 2024</vt:lpstr>
      <vt:lpstr>11.9 Resultatopgørelsen</vt:lpstr>
      <vt:lpstr>Mere resultatopgørelse</vt:lpstr>
      <vt:lpstr>11.10 Balancen</vt:lpstr>
      <vt:lpstr>Aktiver - anlægsaktiver</vt:lpstr>
      <vt:lpstr>Omsætningsaktiver - 1</vt:lpstr>
      <vt:lpstr>Omsætningsaktiver - 2</vt:lpstr>
      <vt:lpstr>Passiver – egenkapital </vt:lpstr>
      <vt:lpstr>Passiver – hensatte forpligtelser og gæld</vt:lpstr>
      <vt:lpstr>DitUr Årsrapport 2023 Opgave om resultatopgørelse og balance (løs alene eller i grupper)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Heidi Hansen (HEI.ZBC - Lektor - NAHA - ZBC)</dc:creator>
  <cp:lastModifiedBy>Heidi Hansen (HEI.ZBC - Lektor - NAHA - ZBC)</cp:lastModifiedBy>
  <cp:revision>10</cp:revision>
  <cp:lastPrinted>2024-03-06T17:12:00Z</cp:lastPrinted>
  <dcterms:created xsi:type="dcterms:W3CDTF">2024-03-04T17:09:33Z</dcterms:created>
  <dcterms:modified xsi:type="dcterms:W3CDTF">2024-05-27T20:59:29Z</dcterms:modified>
</cp:coreProperties>
</file>