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74" r:id="rId9"/>
    <p:sldId id="261" r:id="rId10"/>
    <p:sldId id="275" r:id="rId11"/>
    <p:sldId id="262" r:id="rId12"/>
    <p:sldId id="263" r:id="rId13"/>
    <p:sldId id="265" r:id="rId14"/>
    <p:sldId id="266" r:id="rId15"/>
    <p:sldId id="267" r:id="rId16"/>
    <p:sldId id="273" r:id="rId17"/>
    <p:sldId id="276" r:id="rId18"/>
    <p:sldId id="270" r:id="rId19"/>
    <p:sldId id="271" r:id="rId20"/>
    <p:sldId id="272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635B16-F717-4C9C-88C1-24573364B62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ADF9554-8C8F-43D0-B1A4-69BCD8687385}">
      <dgm:prSet phldrT="[Text]"/>
      <dgm:spPr/>
      <dgm:t>
        <a:bodyPr/>
        <a:lstStyle/>
        <a:p>
          <a:r>
            <a:rPr lang="da-DK" dirty="0"/>
            <a:t>un</a:t>
          </a:r>
          <a:endParaRPr lang="en-US" dirty="0"/>
        </a:p>
      </dgm:t>
    </dgm:pt>
    <dgm:pt modelId="{92ADA94E-D9BB-4D4B-9026-6F78025F60DE}" type="parTrans" cxnId="{1CE2E49D-683E-47FA-AA5C-04ED4D36F8ED}">
      <dgm:prSet/>
      <dgm:spPr/>
      <dgm:t>
        <a:bodyPr/>
        <a:lstStyle/>
        <a:p>
          <a:endParaRPr lang="en-US"/>
        </a:p>
      </dgm:t>
    </dgm:pt>
    <dgm:pt modelId="{CC111657-0657-4055-A807-634818AD383D}" type="sibTrans" cxnId="{1CE2E49D-683E-47FA-AA5C-04ED4D36F8ED}">
      <dgm:prSet/>
      <dgm:spPr/>
      <dgm:t>
        <a:bodyPr/>
        <a:lstStyle/>
        <a:p>
          <a:endParaRPr lang="en-US"/>
        </a:p>
      </dgm:t>
    </dgm:pt>
    <dgm:pt modelId="{41EE20BD-5A44-4C0C-B149-3BA68678C3EE}">
      <dgm:prSet phldrT="[Text]"/>
      <dgm:spPr/>
      <dgm:t>
        <a:bodyPr/>
        <a:lstStyle/>
        <a:p>
          <a:r>
            <a:rPr lang="da-DK" dirty="0"/>
            <a:t>une</a:t>
          </a:r>
          <a:endParaRPr lang="en-US" dirty="0"/>
        </a:p>
      </dgm:t>
    </dgm:pt>
    <dgm:pt modelId="{7865C81A-CB0C-4A6B-8CBB-2F1E477F26CF}" type="parTrans" cxnId="{F868B150-4B0B-4B6C-8FFE-3A2583E56A45}">
      <dgm:prSet/>
      <dgm:spPr/>
      <dgm:t>
        <a:bodyPr/>
        <a:lstStyle/>
        <a:p>
          <a:endParaRPr lang="en-US"/>
        </a:p>
      </dgm:t>
    </dgm:pt>
    <dgm:pt modelId="{63123071-C6E4-440A-9F42-C3A82173B5F6}" type="sibTrans" cxnId="{F868B150-4B0B-4B6C-8FFE-3A2583E56A45}">
      <dgm:prSet/>
      <dgm:spPr/>
      <dgm:t>
        <a:bodyPr/>
        <a:lstStyle/>
        <a:p>
          <a:endParaRPr lang="en-US"/>
        </a:p>
      </dgm:t>
    </dgm:pt>
    <dgm:pt modelId="{D5C76D89-7AE4-4CBC-BA2E-FBAD6712879D}">
      <dgm:prSet phldrT="[Text]"/>
      <dgm:spPr/>
      <dgm:t>
        <a:bodyPr/>
        <a:lstStyle/>
        <a:p>
          <a:r>
            <a:rPr lang="da-DK" dirty="0"/>
            <a:t>des</a:t>
          </a:r>
          <a:endParaRPr lang="en-US" dirty="0"/>
        </a:p>
      </dgm:t>
    </dgm:pt>
    <dgm:pt modelId="{0B2FC180-3227-4EB3-968E-278105F046F9}" type="parTrans" cxnId="{6BE4972F-B967-42B5-8321-90E3D3488E72}">
      <dgm:prSet/>
      <dgm:spPr/>
      <dgm:t>
        <a:bodyPr/>
        <a:lstStyle/>
        <a:p>
          <a:endParaRPr lang="en-US"/>
        </a:p>
      </dgm:t>
    </dgm:pt>
    <dgm:pt modelId="{EA1FD5C2-5F32-432A-8893-784942A4A9A3}" type="sibTrans" cxnId="{6BE4972F-B967-42B5-8321-90E3D3488E72}">
      <dgm:prSet/>
      <dgm:spPr/>
      <dgm:t>
        <a:bodyPr/>
        <a:lstStyle/>
        <a:p>
          <a:endParaRPr lang="en-US"/>
        </a:p>
      </dgm:t>
    </dgm:pt>
    <dgm:pt modelId="{8D2549B8-1227-44EF-A952-35A26D9F531D}" type="pres">
      <dgm:prSet presAssocID="{08635B16-F717-4C9C-88C1-24573364B62B}" presName="CompostProcess" presStyleCnt="0">
        <dgm:presLayoutVars>
          <dgm:dir/>
          <dgm:resizeHandles val="exact"/>
        </dgm:presLayoutVars>
      </dgm:prSet>
      <dgm:spPr/>
    </dgm:pt>
    <dgm:pt modelId="{B71321C6-11D4-44B4-A353-B13244E12CC1}" type="pres">
      <dgm:prSet presAssocID="{08635B16-F717-4C9C-88C1-24573364B62B}" presName="arrow" presStyleLbl="bgShp" presStyleIdx="0" presStyleCnt="1"/>
      <dgm:spPr/>
    </dgm:pt>
    <dgm:pt modelId="{895BF4DD-675D-4434-9DE8-BB8FA53E4ACC}" type="pres">
      <dgm:prSet presAssocID="{08635B16-F717-4C9C-88C1-24573364B62B}" presName="linearProcess" presStyleCnt="0"/>
      <dgm:spPr/>
    </dgm:pt>
    <dgm:pt modelId="{FB8A6DD5-513C-4151-83D3-25A42DC5FA50}" type="pres">
      <dgm:prSet presAssocID="{9ADF9554-8C8F-43D0-B1A4-69BCD8687385}" presName="textNode" presStyleLbl="node1" presStyleIdx="0" presStyleCnt="3">
        <dgm:presLayoutVars>
          <dgm:bulletEnabled val="1"/>
        </dgm:presLayoutVars>
      </dgm:prSet>
      <dgm:spPr/>
    </dgm:pt>
    <dgm:pt modelId="{1B411A95-510D-4F78-A1FE-FD15C4596909}" type="pres">
      <dgm:prSet presAssocID="{CC111657-0657-4055-A807-634818AD383D}" presName="sibTrans" presStyleCnt="0"/>
      <dgm:spPr/>
    </dgm:pt>
    <dgm:pt modelId="{81238520-7110-4F01-8A56-3F53D911E688}" type="pres">
      <dgm:prSet presAssocID="{41EE20BD-5A44-4C0C-B149-3BA68678C3EE}" presName="textNode" presStyleLbl="node1" presStyleIdx="1" presStyleCnt="3">
        <dgm:presLayoutVars>
          <dgm:bulletEnabled val="1"/>
        </dgm:presLayoutVars>
      </dgm:prSet>
      <dgm:spPr/>
    </dgm:pt>
    <dgm:pt modelId="{0828034B-47FC-4006-8834-FBE5DCD9FEF8}" type="pres">
      <dgm:prSet presAssocID="{63123071-C6E4-440A-9F42-C3A82173B5F6}" presName="sibTrans" presStyleCnt="0"/>
      <dgm:spPr/>
    </dgm:pt>
    <dgm:pt modelId="{3152B51B-E0E0-4516-B490-5F7F8E4544B6}" type="pres">
      <dgm:prSet presAssocID="{D5C76D89-7AE4-4CBC-BA2E-FBAD6712879D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BE4972F-B967-42B5-8321-90E3D3488E72}" srcId="{08635B16-F717-4C9C-88C1-24573364B62B}" destId="{D5C76D89-7AE4-4CBC-BA2E-FBAD6712879D}" srcOrd="2" destOrd="0" parTransId="{0B2FC180-3227-4EB3-968E-278105F046F9}" sibTransId="{EA1FD5C2-5F32-432A-8893-784942A4A9A3}"/>
    <dgm:cxn modelId="{D141E565-83D5-4C2C-91F8-4308B67ABFFF}" type="presOf" srcId="{D5C76D89-7AE4-4CBC-BA2E-FBAD6712879D}" destId="{3152B51B-E0E0-4516-B490-5F7F8E4544B6}" srcOrd="0" destOrd="0" presId="urn:microsoft.com/office/officeart/2005/8/layout/hProcess9"/>
    <dgm:cxn modelId="{2D70D066-661A-479C-B7F8-EE86C9FB67D9}" type="presOf" srcId="{08635B16-F717-4C9C-88C1-24573364B62B}" destId="{8D2549B8-1227-44EF-A952-35A26D9F531D}" srcOrd="0" destOrd="0" presId="urn:microsoft.com/office/officeart/2005/8/layout/hProcess9"/>
    <dgm:cxn modelId="{F868B150-4B0B-4B6C-8FFE-3A2583E56A45}" srcId="{08635B16-F717-4C9C-88C1-24573364B62B}" destId="{41EE20BD-5A44-4C0C-B149-3BA68678C3EE}" srcOrd="1" destOrd="0" parTransId="{7865C81A-CB0C-4A6B-8CBB-2F1E477F26CF}" sibTransId="{63123071-C6E4-440A-9F42-C3A82173B5F6}"/>
    <dgm:cxn modelId="{AB338851-741A-4FC9-BC61-D7CFAFF3EF2D}" type="presOf" srcId="{41EE20BD-5A44-4C0C-B149-3BA68678C3EE}" destId="{81238520-7110-4F01-8A56-3F53D911E688}" srcOrd="0" destOrd="0" presId="urn:microsoft.com/office/officeart/2005/8/layout/hProcess9"/>
    <dgm:cxn modelId="{3221EF75-FD66-480E-8485-647C5B8A039F}" type="presOf" srcId="{9ADF9554-8C8F-43D0-B1A4-69BCD8687385}" destId="{FB8A6DD5-513C-4151-83D3-25A42DC5FA50}" srcOrd="0" destOrd="0" presId="urn:microsoft.com/office/officeart/2005/8/layout/hProcess9"/>
    <dgm:cxn modelId="{1CE2E49D-683E-47FA-AA5C-04ED4D36F8ED}" srcId="{08635B16-F717-4C9C-88C1-24573364B62B}" destId="{9ADF9554-8C8F-43D0-B1A4-69BCD8687385}" srcOrd="0" destOrd="0" parTransId="{92ADA94E-D9BB-4D4B-9026-6F78025F60DE}" sibTransId="{CC111657-0657-4055-A807-634818AD383D}"/>
    <dgm:cxn modelId="{1741B02F-A0A5-4C82-917C-B2164AC7C150}" type="presParOf" srcId="{8D2549B8-1227-44EF-A952-35A26D9F531D}" destId="{B71321C6-11D4-44B4-A353-B13244E12CC1}" srcOrd="0" destOrd="0" presId="urn:microsoft.com/office/officeart/2005/8/layout/hProcess9"/>
    <dgm:cxn modelId="{8A4279CC-D05E-4E65-BDD1-7138AA21BB6B}" type="presParOf" srcId="{8D2549B8-1227-44EF-A952-35A26D9F531D}" destId="{895BF4DD-675D-4434-9DE8-BB8FA53E4ACC}" srcOrd="1" destOrd="0" presId="urn:microsoft.com/office/officeart/2005/8/layout/hProcess9"/>
    <dgm:cxn modelId="{049B3B78-886D-4C4B-B284-D5A8A87D2D89}" type="presParOf" srcId="{895BF4DD-675D-4434-9DE8-BB8FA53E4ACC}" destId="{FB8A6DD5-513C-4151-83D3-25A42DC5FA50}" srcOrd="0" destOrd="0" presId="urn:microsoft.com/office/officeart/2005/8/layout/hProcess9"/>
    <dgm:cxn modelId="{93557006-99C9-4C24-BA61-98E8ADF1361D}" type="presParOf" srcId="{895BF4DD-675D-4434-9DE8-BB8FA53E4ACC}" destId="{1B411A95-510D-4F78-A1FE-FD15C4596909}" srcOrd="1" destOrd="0" presId="urn:microsoft.com/office/officeart/2005/8/layout/hProcess9"/>
    <dgm:cxn modelId="{E07A04A8-A6FE-48A0-A9DA-D600E5361E62}" type="presParOf" srcId="{895BF4DD-675D-4434-9DE8-BB8FA53E4ACC}" destId="{81238520-7110-4F01-8A56-3F53D911E688}" srcOrd="2" destOrd="0" presId="urn:microsoft.com/office/officeart/2005/8/layout/hProcess9"/>
    <dgm:cxn modelId="{036AD57A-4461-4F0C-8E49-E88826F7EAC9}" type="presParOf" srcId="{895BF4DD-675D-4434-9DE8-BB8FA53E4ACC}" destId="{0828034B-47FC-4006-8834-FBE5DCD9FEF8}" srcOrd="3" destOrd="0" presId="urn:microsoft.com/office/officeart/2005/8/layout/hProcess9"/>
    <dgm:cxn modelId="{34163383-55F4-4A16-94E6-843ADF0BCFC6}" type="presParOf" srcId="{895BF4DD-675D-4434-9DE8-BB8FA53E4ACC}" destId="{3152B51B-E0E0-4516-B490-5F7F8E4544B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321C6-11D4-44B4-A353-B13244E12CC1}">
      <dsp:nvSpPr>
        <dsp:cNvPr id="0" name=""/>
        <dsp:cNvSpPr/>
      </dsp:nvSpPr>
      <dsp:spPr>
        <a:xfrm>
          <a:off x="302894" y="0"/>
          <a:ext cx="3432810" cy="443484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8A6DD5-513C-4151-83D3-25A42DC5FA50}">
      <dsp:nvSpPr>
        <dsp:cNvPr id="0" name=""/>
        <dsp:cNvSpPr/>
      </dsp:nvSpPr>
      <dsp:spPr>
        <a:xfrm>
          <a:off x="44" y="1330451"/>
          <a:ext cx="1262295" cy="17739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4000" kern="1200" dirty="0"/>
            <a:t>un</a:t>
          </a:r>
          <a:endParaRPr lang="en-US" sz="4000" kern="1200" dirty="0"/>
        </a:p>
      </dsp:txBody>
      <dsp:txXfrm>
        <a:off x="61664" y="1392071"/>
        <a:ext cx="1139055" cy="1650696"/>
      </dsp:txXfrm>
    </dsp:sp>
    <dsp:sp modelId="{81238520-7110-4F01-8A56-3F53D911E688}">
      <dsp:nvSpPr>
        <dsp:cNvPr id="0" name=""/>
        <dsp:cNvSpPr/>
      </dsp:nvSpPr>
      <dsp:spPr>
        <a:xfrm>
          <a:off x="1388152" y="1330451"/>
          <a:ext cx="1262295" cy="17739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4000" kern="1200" dirty="0"/>
            <a:t>une</a:t>
          </a:r>
          <a:endParaRPr lang="en-US" sz="4000" kern="1200" dirty="0"/>
        </a:p>
      </dsp:txBody>
      <dsp:txXfrm>
        <a:off x="1449772" y="1392071"/>
        <a:ext cx="1139055" cy="1650696"/>
      </dsp:txXfrm>
    </dsp:sp>
    <dsp:sp modelId="{3152B51B-E0E0-4516-B490-5F7F8E4544B6}">
      <dsp:nvSpPr>
        <dsp:cNvPr id="0" name=""/>
        <dsp:cNvSpPr/>
      </dsp:nvSpPr>
      <dsp:spPr>
        <a:xfrm>
          <a:off x="2776259" y="1330451"/>
          <a:ext cx="1262295" cy="17739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4000" kern="1200" dirty="0"/>
            <a:t>des</a:t>
          </a:r>
          <a:endParaRPr lang="en-US" sz="4000" kern="1200" dirty="0"/>
        </a:p>
      </dsp:txBody>
      <dsp:txXfrm>
        <a:off x="2837879" y="1392071"/>
        <a:ext cx="1139055" cy="16506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4A01-2228-40A5-A6D6-E5890F62E7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1F0D-3586-4031-AFCA-341D0A7E79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4A01-2228-40A5-A6D6-E5890F62E7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1F0D-3586-4031-AFCA-341D0A7E79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4A01-2228-40A5-A6D6-E5890F62E7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1F0D-3586-4031-AFCA-341D0A7E79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4A01-2228-40A5-A6D6-E5890F62E7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1F0D-3586-4031-AFCA-341D0A7E79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4A01-2228-40A5-A6D6-E5890F62E7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1F0D-3586-4031-AFCA-341D0A7E79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4A01-2228-40A5-A6D6-E5890F62E7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1F0D-3586-4031-AFCA-341D0A7E79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4A01-2228-40A5-A6D6-E5890F62E7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1F0D-3586-4031-AFCA-341D0A7E79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4A01-2228-40A5-A6D6-E5890F62E7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1F0D-3586-4031-AFCA-341D0A7E79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4A01-2228-40A5-A6D6-E5890F62E7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1F0D-3586-4031-AFCA-341D0A7E79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4A01-2228-40A5-A6D6-E5890F62E7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1F0D-3586-4031-AFCA-341D0A7E799C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4A01-2228-40A5-A6D6-E5890F62E7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AC11F0D-3586-4031-AFCA-341D0A7E799C}" type="slidenum">
              <a:rPr lang="en-US" smtClean="0"/>
              <a:t>‹nr.›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A74A01-2228-40A5-A6D6-E5890F62E7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C11F0D-3586-4031-AFCA-341D0A7E799C}" type="slidenum">
              <a:rPr lang="en-US" smtClean="0"/>
              <a:t>‹nr.›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a-DK" i="1" dirty="0"/>
              <a:t>Model til at beskrive et billede</a:t>
            </a:r>
            <a:br>
              <a:rPr lang="da-DK" dirty="0"/>
            </a:br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3E45E9D-7475-48AD-9EE3-A424968B9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657706"/>
            <a:ext cx="6263642" cy="381929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438400"/>
            <a:ext cx="8077200" cy="2542736"/>
          </a:xfrm>
        </p:spPr>
        <p:txBody>
          <a:bodyPr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1694688"/>
          </a:xfrm>
        </p:spPr>
        <p:txBody>
          <a:bodyPr>
            <a:normAutofit/>
          </a:bodyPr>
          <a:lstStyle/>
          <a:p>
            <a:pPr algn="ctr"/>
            <a:r>
              <a:rPr lang="da-DK" dirty="0">
                <a:solidFill>
                  <a:srgbClr val="FF0000"/>
                </a:solidFill>
              </a:rPr>
              <a:t>Husk </a:t>
            </a:r>
            <a:r>
              <a:rPr lang="en-US" b="1" dirty="0">
                <a:solidFill>
                  <a:srgbClr val="FF0000"/>
                </a:solidFill>
              </a:rPr>
              <a:t>den </a:t>
            </a:r>
            <a:r>
              <a:rPr lang="en-US" b="1" dirty="0" err="1">
                <a:solidFill>
                  <a:srgbClr val="FF0000"/>
                </a:solidFill>
              </a:rPr>
              <a:t>ubestemte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artikel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457200" y="1920085"/>
          <a:ext cx="4038600" cy="4434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a-DK" b="1" dirty="0"/>
              <a:t>Den ubestemte artikel</a:t>
            </a:r>
            <a:r>
              <a:rPr lang="da-DK" dirty="0"/>
              <a:t> angiver noget ukendt og retter sig i køn og tal efter det substantiv, det står foran.</a:t>
            </a:r>
          </a:p>
          <a:p>
            <a:r>
              <a:rPr lang="en-US" dirty="0" err="1">
                <a:solidFill>
                  <a:srgbClr val="FF0000"/>
                </a:solidFill>
              </a:rPr>
              <a:t>Efter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fx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numeralier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eller</a:t>
            </a:r>
            <a:r>
              <a:rPr lang="en-US" dirty="0">
                <a:solidFill>
                  <a:srgbClr val="FF0000"/>
                </a:solidFill>
              </a:rPr>
              <a:t> possessive </a:t>
            </a:r>
            <a:r>
              <a:rPr lang="en-US" dirty="0" err="1">
                <a:solidFill>
                  <a:srgbClr val="FF0000"/>
                </a:solidFill>
              </a:rPr>
              <a:t>pronominer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bruges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b="1" dirty="0" err="1">
                <a:solidFill>
                  <a:srgbClr val="FF0000"/>
                </a:solidFill>
              </a:rPr>
              <a:t>ingen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artikel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09600" y="22860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hankøn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981200" y="23622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hunkøn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429000" y="22860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flertal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Hvad  har personerne på (om tøj):</a:t>
            </a:r>
            <a:br>
              <a:rPr lang="da-DK" dirty="0"/>
            </a:br>
            <a:r>
              <a:rPr lang="da-DK" dirty="0"/>
              <a:t>...porte (portent)...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chapeau (m): hat</a:t>
            </a:r>
            <a:br>
              <a:rPr lang="en-US" dirty="0"/>
            </a:br>
            <a:r>
              <a:rPr lang="en-US" dirty="0" err="1"/>
              <a:t>chaussure</a:t>
            </a:r>
            <a:r>
              <a:rPr lang="en-US" dirty="0"/>
              <a:t> (f): </a:t>
            </a:r>
            <a:r>
              <a:rPr lang="en-US" dirty="0" err="1"/>
              <a:t>sko</a:t>
            </a:r>
            <a:br>
              <a:rPr lang="en-US" dirty="0"/>
            </a:br>
            <a:r>
              <a:rPr lang="en-US" dirty="0"/>
              <a:t>chemise (f): </a:t>
            </a:r>
            <a:r>
              <a:rPr lang="en-US" dirty="0" err="1"/>
              <a:t>skjorte</a:t>
            </a:r>
            <a:br>
              <a:rPr lang="en-US" dirty="0"/>
            </a:br>
            <a:r>
              <a:rPr lang="en-US" dirty="0"/>
              <a:t>costume (m): </a:t>
            </a:r>
            <a:r>
              <a:rPr lang="en-US" dirty="0" err="1"/>
              <a:t>jakkesæt</a:t>
            </a:r>
            <a:br>
              <a:rPr lang="en-US" dirty="0"/>
            </a:br>
            <a:r>
              <a:rPr lang="en-US" dirty="0" err="1"/>
              <a:t>cravate</a:t>
            </a:r>
            <a:r>
              <a:rPr lang="en-US" dirty="0"/>
              <a:t> (f): slips</a:t>
            </a:r>
            <a:br>
              <a:rPr lang="en-US" dirty="0"/>
            </a:br>
            <a:r>
              <a:rPr lang="en-US" dirty="0" err="1"/>
              <a:t>jupe</a:t>
            </a:r>
            <a:r>
              <a:rPr lang="en-US" dirty="0"/>
              <a:t> (f): </a:t>
            </a:r>
            <a:r>
              <a:rPr lang="en-US" dirty="0" err="1"/>
              <a:t>nederdel</a:t>
            </a:r>
            <a:br>
              <a:rPr lang="en-US" dirty="0"/>
            </a:br>
            <a:r>
              <a:rPr lang="en-US" dirty="0" err="1"/>
              <a:t>manteau</a:t>
            </a:r>
            <a:r>
              <a:rPr lang="en-US" dirty="0"/>
              <a:t> (m): </a:t>
            </a:r>
            <a:r>
              <a:rPr lang="en-US" dirty="0" err="1"/>
              <a:t>frakke</a:t>
            </a:r>
            <a:r>
              <a:rPr lang="en-US" dirty="0"/>
              <a:t> (</a:t>
            </a:r>
            <a:r>
              <a:rPr lang="en-US" dirty="0" err="1"/>
              <a:t>lang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pantalon</a:t>
            </a:r>
            <a:r>
              <a:rPr lang="en-US" dirty="0"/>
              <a:t> (m, </a:t>
            </a:r>
            <a:r>
              <a:rPr lang="en-US" dirty="0" err="1"/>
              <a:t>ental</a:t>
            </a:r>
            <a:r>
              <a:rPr lang="en-US" dirty="0"/>
              <a:t>): </a:t>
            </a:r>
            <a:r>
              <a:rPr lang="en-US" dirty="0" err="1"/>
              <a:t>bukser</a:t>
            </a:r>
            <a:br>
              <a:rPr lang="en-US" dirty="0"/>
            </a:br>
            <a:r>
              <a:rPr lang="en-US" dirty="0"/>
              <a:t>pull (m): sweater, </a:t>
            </a:r>
            <a:r>
              <a:rPr lang="en-US" dirty="0" err="1"/>
              <a:t>trøje</a:t>
            </a:r>
            <a:br>
              <a:rPr lang="en-US" dirty="0"/>
            </a:br>
            <a:r>
              <a:rPr lang="en-US" dirty="0"/>
              <a:t>robe (f): </a:t>
            </a:r>
            <a:r>
              <a:rPr lang="en-US" dirty="0" err="1"/>
              <a:t>kjole</a:t>
            </a:r>
            <a:br>
              <a:rPr lang="en-US" dirty="0"/>
            </a:br>
            <a:r>
              <a:rPr lang="en-US" dirty="0"/>
              <a:t>short (m, </a:t>
            </a:r>
            <a:r>
              <a:rPr lang="en-US" dirty="0" err="1"/>
              <a:t>altid</a:t>
            </a:r>
            <a:r>
              <a:rPr lang="en-US" dirty="0"/>
              <a:t> </a:t>
            </a:r>
            <a:r>
              <a:rPr lang="en-US" dirty="0" err="1"/>
              <a:t>ental</a:t>
            </a:r>
            <a:r>
              <a:rPr lang="en-US" dirty="0"/>
              <a:t>): shorts</a:t>
            </a:r>
            <a:br>
              <a:rPr lang="en-US" dirty="0"/>
            </a:br>
            <a:r>
              <a:rPr lang="en-US" dirty="0"/>
              <a:t>T-shirt (m) : T-shirt</a:t>
            </a:r>
            <a:br>
              <a:rPr lang="en-US" dirty="0"/>
            </a:br>
            <a:r>
              <a:rPr lang="en-US" dirty="0" err="1"/>
              <a:t>veste</a:t>
            </a:r>
            <a:r>
              <a:rPr lang="en-US" dirty="0"/>
              <a:t> (f): </a:t>
            </a:r>
            <a:r>
              <a:rPr lang="en-US" dirty="0" err="1"/>
              <a:t>jakke</a:t>
            </a:r>
            <a:r>
              <a:rPr lang="en-US" dirty="0"/>
              <a:t> (</a:t>
            </a:r>
            <a:r>
              <a:rPr lang="en-US" dirty="0" err="1"/>
              <a:t>kort</a:t>
            </a:r>
            <a:r>
              <a:rPr lang="en-US" dirty="0"/>
              <a:t>), </a:t>
            </a:r>
            <a:r>
              <a:rPr lang="en-US" dirty="0" err="1"/>
              <a:t>trøje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a-DK" dirty="0"/>
              <a:t>Farver</a:t>
            </a:r>
            <a:br>
              <a:rPr lang="da-DK" dirty="0"/>
            </a:br>
            <a:r>
              <a:rPr lang="da-DK" i="1" dirty="0">
                <a:solidFill>
                  <a:srgbClr val="FF0000"/>
                </a:solidFill>
              </a:rPr>
              <a:t>Farver placeres bagved substantivet!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bleu: </a:t>
            </a:r>
            <a:r>
              <a:rPr lang="en-US" sz="1800" dirty="0" err="1"/>
              <a:t>blå</a:t>
            </a:r>
            <a:br>
              <a:rPr lang="en-US" sz="1800" dirty="0"/>
            </a:br>
            <a:r>
              <a:rPr lang="en-US" sz="1800" dirty="0"/>
              <a:t>rouge: </a:t>
            </a:r>
            <a:r>
              <a:rPr lang="en-US" sz="1800" dirty="0" err="1"/>
              <a:t>rød</a:t>
            </a:r>
            <a:br>
              <a:rPr lang="en-US" sz="1800" dirty="0"/>
            </a:br>
            <a:r>
              <a:rPr lang="en-US" sz="1800" dirty="0" err="1"/>
              <a:t>vert</a:t>
            </a:r>
            <a:r>
              <a:rPr lang="en-US" sz="1800" dirty="0"/>
              <a:t>: </a:t>
            </a:r>
            <a:r>
              <a:rPr lang="en-US" sz="1800" dirty="0" err="1"/>
              <a:t>grøn</a:t>
            </a:r>
            <a:br>
              <a:rPr lang="en-US" sz="1800" dirty="0"/>
            </a:br>
            <a:r>
              <a:rPr lang="en-US" sz="1800" dirty="0" err="1"/>
              <a:t>jaune</a:t>
            </a:r>
            <a:r>
              <a:rPr lang="en-US" sz="1800" dirty="0"/>
              <a:t>. </a:t>
            </a:r>
            <a:r>
              <a:rPr lang="en-US" sz="1800" dirty="0" err="1"/>
              <a:t>gul</a:t>
            </a:r>
            <a:br>
              <a:rPr lang="en-US" sz="1800" dirty="0"/>
            </a:br>
            <a:r>
              <a:rPr lang="en-US" sz="1800" dirty="0"/>
              <a:t>noir: sort</a:t>
            </a:r>
            <a:br>
              <a:rPr lang="en-US" sz="1800" dirty="0"/>
            </a:br>
            <a:r>
              <a:rPr lang="en-US" sz="1800" dirty="0" err="1"/>
              <a:t>gris</a:t>
            </a:r>
            <a:r>
              <a:rPr lang="en-US" sz="1800" dirty="0"/>
              <a:t>: </a:t>
            </a:r>
            <a:r>
              <a:rPr lang="en-US" sz="1800" dirty="0" err="1"/>
              <a:t>grå</a:t>
            </a:r>
            <a:br>
              <a:rPr lang="en-US" sz="1800" dirty="0"/>
            </a:br>
            <a:r>
              <a:rPr lang="en-US" sz="1800" dirty="0" err="1">
                <a:solidFill>
                  <a:srgbClr val="FF0000"/>
                </a:solidFill>
              </a:rPr>
              <a:t>marron</a:t>
            </a:r>
            <a:r>
              <a:rPr lang="en-US" sz="1800" dirty="0">
                <a:solidFill>
                  <a:srgbClr val="FF0000"/>
                </a:solidFill>
              </a:rPr>
              <a:t>: </a:t>
            </a:r>
            <a:r>
              <a:rPr lang="en-US" sz="1800" dirty="0" err="1">
                <a:solidFill>
                  <a:srgbClr val="FF0000"/>
                </a:solidFill>
              </a:rPr>
              <a:t>brun</a:t>
            </a:r>
            <a:r>
              <a:rPr lang="en-US" sz="1800" dirty="0">
                <a:solidFill>
                  <a:srgbClr val="FF0000"/>
                </a:solidFill>
              </a:rPr>
              <a:t> (</a:t>
            </a:r>
            <a:r>
              <a:rPr lang="en-US" sz="1800" dirty="0" err="1">
                <a:solidFill>
                  <a:srgbClr val="FF0000"/>
                </a:solidFill>
              </a:rPr>
              <a:t>ubøjet</a:t>
            </a:r>
            <a:r>
              <a:rPr lang="en-US" sz="1800" dirty="0">
                <a:solidFill>
                  <a:srgbClr val="FF0000"/>
                </a:solidFill>
              </a:rPr>
              <a:t> = </a:t>
            </a:r>
            <a:r>
              <a:rPr lang="en-US" sz="1800" dirty="0" err="1">
                <a:solidFill>
                  <a:srgbClr val="FF0000"/>
                </a:solidFill>
              </a:rPr>
              <a:t>samme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flertal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/>
              <a:t>des </a:t>
            </a:r>
            <a:r>
              <a:rPr lang="en-US" sz="1800" dirty="0" err="1"/>
              <a:t>yeux</a:t>
            </a:r>
            <a:r>
              <a:rPr lang="en-US" sz="1800" dirty="0"/>
              <a:t> </a:t>
            </a:r>
            <a:r>
              <a:rPr lang="en-US" sz="1800" dirty="0" err="1"/>
              <a:t>marron</a:t>
            </a:r>
            <a:r>
              <a:rPr lang="en-US" sz="1800" dirty="0"/>
              <a:t> = </a:t>
            </a:r>
            <a:r>
              <a:rPr lang="en-US" sz="1800" dirty="0" err="1"/>
              <a:t>brune</a:t>
            </a:r>
            <a:r>
              <a:rPr lang="en-US" sz="1800" dirty="0"/>
              <a:t> </a:t>
            </a:r>
            <a:r>
              <a:rPr lang="en-US" sz="1800" dirty="0" err="1"/>
              <a:t>øjne</a:t>
            </a:r>
            <a:br>
              <a:rPr lang="en-US" sz="1800" dirty="0"/>
            </a:br>
            <a:r>
              <a:rPr lang="en-US" sz="1800" dirty="0" err="1"/>
              <a:t>blanc</a:t>
            </a:r>
            <a:r>
              <a:rPr lang="en-US" sz="1800" dirty="0"/>
              <a:t> (</a:t>
            </a:r>
            <a:r>
              <a:rPr lang="en-US" sz="1800" dirty="0" err="1"/>
              <a:t>adj</a:t>
            </a:r>
            <a:r>
              <a:rPr lang="en-US" sz="1800" dirty="0"/>
              <a:t> m) blanche (f): </a:t>
            </a:r>
            <a:r>
              <a:rPr lang="en-US" sz="1800" dirty="0" err="1"/>
              <a:t>hvid</a:t>
            </a:r>
            <a:br>
              <a:rPr lang="en-US" sz="1800" dirty="0"/>
            </a:br>
            <a:r>
              <a:rPr lang="en-US" sz="1800" dirty="0"/>
              <a:t>violet (</a:t>
            </a:r>
            <a:r>
              <a:rPr lang="en-US" sz="1800" dirty="0" err="1"/>
              <a:t>adj</a:t>
            </a:r>
            <a:r>
              <a:rPr lang="en-US" sz="1800" dirty="0"/>
              <a:t> m) </a:t>
            </a:r>
            <a:r>
              <a:rPr lang="en-US" sz="1800" dirty="0" err="1"/>
              <a:t>violette</a:t>
            </a:r>
            <a:r>
              <a:rPr lang="en-US" sz="1800" dirty="0"/>
              <a:t> (</a:t>
            </a:r>
            <a:r>
              <a:rPr lang="en-US" sz="1800" dirty="0" err="1"/>
              <a:t>adj</a:t>
            </a:r>
            <a:r>
              <a:rPr lang="en-US" sz="1800" dirty="0"/>
              <a:t> f): </a:t>
            </a:r>
            <a:r>
              <a:rPr lang="en-US" sz="1800" dirty="0" err="1"/>
              <a:t>lilla</a:t>
            </a:r>
            <a:br>
              <a:rPr lang="en-US" sz="1800" dirty="0"/>
            </a:br>
            <a:r>
              <a:rPr lang="en-US" sz="1800" dirty="0"/>
              <a:t>rose: </a:t>
            </a:r>
            <a:r>
              <a:rPr lang="en-US" sz="1800" dirty="0" err="1"/>
              <a:t>lyserød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orange: orange</a:t>
            </a:r>
            <a:br>
              <a:rPr lang="en-US" sz="1800" dirty="0"/>
            </a:br>
            <a:r>
              <a:rPr lang="en-US" sz="1800" dirty="0" err="1"/>
              <a:t>multicolore</a:t>
            </a:r>
            <a:r>
              <a:rPr lang="en-US" sz="1800" dirty="0"/>
              <a:t> (</a:t>
            </a:r>
            <a:r>
              <a:rPr lang="en-US" sz="1800" dirty="0" err="1"/>
              <a:t>adj</a:t>
            </a:r>
            <a:r>
              <a:rPr lang="en-US" sz="1800" dirty="0"/>
              <a:t> m/f) = </a:t>
            </a:r>
            <a:r>
              <a:rPr lang="en-US" sz="1800" dirty="0" err="1"/>
              <a:t>flerfarvet</a:t>
            </a:r>
            <a:br>
              <a:rPr lang="en-US" sz="1800" dirty="0"/>
            </a:br>
            <a:r>
              <a:rPr lang="en-US" sz="1800" dirty="0" err="1"/>
              <a:t>tillægsordet</a:t>
            </a:r>
            <a:r>
              <a:rPr lang="en-US" sz="1800" dirty="0"/>
              <a:t> </a:t>
            </a:r>
            <a:r>
              <a:rPr lang="en-US" sz="1800" dirty="0" err="1"/>
              <a:t>får</a:t>
            </a:r>
            <a:r>
              <a:rPr lang="en-US" sz="1800" dirty="0"/>
              <a:t> -s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flertal</a:t>
            </a:r>
            <a:r>
              <a:rPr lang="en-US" sz="1800" dirty="0"/>
              <a:t> = </a:t>
            </a:r>
            <a:r>
              <a:rPr lang="en-US" sz="1800" dirty="0" err="1"/>
              <a:t>multicolores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" name="Content Placeholder 4" descr="l'accord des couleurs_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62200"/>
            <a:ext cx="4386792" cy="3290094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40907388-87BE-492C-B3AC-F8EFB51F13A5}"/>
              </a:ext>
            </a:extLst>
          </p:cNvPr>
          <p:cNvSpPr/>
          <p:nvPr/>
        </p:nvSpPr>
        <p:spPr>
          <a:xfrm>
            <a:off x="1181100" y="162560"/>
            <a:ext cx="6324600" cy="213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dirty="0"/>
              <a:t>Hvad laver personerne på billedet?</a:t>
            </a:r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7BD2154C-8861-4FED-AF80-AD146B51E541}"/>
              </a:ext>
            </a:extLst>
          </p:cNvPr>
          <p:cNvSpPr/>
          <p:nvPr/>
        </p:nvSpPr>
        <p:spPr>
          <a:xfrm>
            <a:off x="60960" y="2534920"/>
            <a:ext cx="4191000" cy="434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porter (1)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avoir l’air (u) + adjektiv...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être en train de (u) + inf...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être assis/e (u)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être debout (u)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être couché/e (u) ..</a:t>
            </a:r>
            <a:endParaRPr lang="da-DK" sz="2800" dirty="0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EC312578-5868-45E2-8D14-82AAA2D785F4}"/>
              </a:ext>
            </a:extLst>
          </p:cNvPr>
          <p:cNvSpPr/>
          <p:nvPr/>
        </p:nvSpPr>
        <p:spPr>
          <a:xfrm>
            <a:off x="4597400" y="2438400"/>
            <a:ext cx="4318000" cy="441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3200" dirty="0"/>
              <a:t>at have på (om tøj) 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3200" dirty="0"/>
              <a:t>at se ud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3200" dirty="0"/>
              <a:t>at være i færd med at 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3200" dirty="0"/>
              <a:t>at sidde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3200" dirty="0"/>
              <a:t>at stå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3200" dirty="0"/>
              <a:t>at ligge </a:t>
            </a:r>
          </a:p>
        </p:txBody>
      </p:sp>
      <p:sp>
        <p:nvSpPr>
          <p:cNvPr id="6" name="Pil: nedad 5">
            <a:extLst>
              <a:ext uri="{FF2B5EF4-FFF2-40B4-BE49-F238E27FC236}">
                <a16:creationId xmlns:a16="http://schemas.microsoft.com/office/drawing/2014/main" id="{2A181777-7650-4E11-B43F-915112D58DA6}"/>
              </a:ext>
            </a:extLst>
          </p:cNvPr>
          <p:cNvSpPr/>
          <p:nvPr/>
        </p:nvSpPr>
        <p:spPr>
          <a:xfrm>
            <a:off x="6400800" y="2019300"/>
            <a:ext cx="685800" cy="419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Pil: nedad 7">
            <a:extLst>
              <a:ext uri="{FF2B5EF4-FFF2-40B4-BE49-F238E27FC236}">
                <a16:creationId xmlns:a16="http://schemas.microsoft.com/office/drawing/2014/main" id="{42051971-D745-4805-B25D-005645C18180}"/>
              </a:ext>
            </a:extLst>
          </p:cNvPr>
          <p:cNvSpPr/>
          <p:nvPr/>
        </p:nvSpPr>
        <p:spPr>
          <a:xfrm>
            <a:off x="1371600" y="1905000"/>
            <a:ext cx="762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0247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5EB3F01-7931-4519-B704-94B81960A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0"/>
            <a:ext cx="5943600" cy="393763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24BFA552-471B-46F7-A2E7-612F77E5D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771900"/>
            <a:ext cx="2238375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13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Stemningen er ... L’ambiance est ...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bonne</a:t>
            </a:r>
            <a:br>
              <a:rPr lang="en-US" dirty="0"/>
            </a:br>
            <a:r>
              <a:rPr lang="en-US" dirty="0" err="1"/>
              <a:t>amicale</a:t>
            </a:r>
            <a:br>
              <a:rPr lang="en-US" dirty="0"/>
            </a:br>
            <a:r>
              <a:rPr lang="en-US" dirty="0" err="1"/>
              <a:t>détendue</a:t>
            </a:r>
            <a:endParaRPr lang="en-US" dirty="0"/>
          </a:p>
          <a:p>
            <a:r>
              <a:rPr lang="en-US" dirty="0" err="1"/>
              <a:t>mauvaise</a:t>
            </a:r>
            <a:br>
              <a:rPr lang="en-US" dirty="0"/>
            </a:br>
            <a:r>
              <a:rPr lang="en-US" dirty="0"/>
              <a:t>hostile</a:t>
            </a:r>
            <a:br>
              <a:rPr lang="en-US" dirty="0"/>
            </a:br>
            <a:r>
              <a:rPr lang="en-US" dirty="0" err="1"/>
              <a:t>tendue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/>
              <a:t>god</a:t>
            </a:r>
            <a:br>
              <a:rPr lang="en-US" dirty="0"/>
            </a:br>
            <a:r>
              <a:rPr lang="en-US" i="1" dirty="0" err="1"/>
              <a:t>venskabelig</a:t>
            </a:r>
            <a:br>
              <a:rPr lang="en-US" dirty="0"/>
            </a:br>
            <a:r>
              <a:rPr lang="en-US" i="1" dirty="0" err="1"/>
              <a:t>afslappet</a:t>
            </a:r>
            <a:br>
              <a:rPr lang="en-US" dirty="0"/>
            </a:br>
            <a:r>
              <a:rPr lang="en-US" i="1" dirty="0" err="1"/>
              <a:t>dårlig</a:t>
            </a:r>
            <a:br>
              <a:rPr lang="en-US" dirty="0"/>
            </a:br>
            <a:r>
              <a:rPr lang="en-US" i="1" dirty="0" err="1"/>
              <a:t>fjendtlig</a:t>
            </a:r>
            <a:br>
              <a:rPr lang="en-US" dirty="0"/>
            </a:br>
            <a:r>
              <a:rPr lang="en-US" i="1" dirty="0" err="1"/>
              <a:t>anspændt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Vejret      le temps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sz="6500" dirty="0"/>
              <a:t>Il fait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det</a:t>
            </a:r>
            <a:r>
              <a:rPr lang="en-US" sz="4400" i="1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er</a:t>
            </a:r>
            <a:r>
              <a:rPr lang="en-US" sz="4400" i="1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solskin</a:t>
            </a:r>
            <a:br>
              <a:rPr lang="en-US" sz="4400" dirty="0">
                <a:latin typeface="Segoe UI Black" pitchFamily="34" charset="0"/>
                <a:ea typeface="Segoe UI Black" pitchFamily="34" charset="0"/>
              </a:rPr>
            </a:br>
            <a:endParaRPr lang="en-US" sz="4400" dirty="0">
              <a:latin typeface="Segoe UI Black" pitchFamily="34" charset="0"/>
              <a:ea typeface="Segoe UI Black" pitchFamily="34" charset="0"/>
            </a:endParaRPr>
          </a:p>
          <a:p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det</a:t>
            </a:r>
            <a:r>
              <a:rPr lang="en-US" sz="4400" i="1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er</a:t>
            </a:r>
            <a:r>
              <a:rPr lang="en-US" sz="4400" i="1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godt</a:t>
            </a:r>
            <a:r>
              <a:rPr lang="en-US" sz="4400" i="1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vejr</a:t>
            </a:r>
            <a:br>
              <a:rPr lang="en-US" sz="4400" dirty="0">
                <a:latin typeface="Segoe UI Black" pitchFamily="34" charset="0"/>
                <a:ea typeface="Segoe UI Black" pitchFamily="34" charset="0"/>
              </a:rPr>
            </a:br>
            <a:endParaRPr lang="en-US" sz="4400" dirty="0">
              <a:latin typeface="Segoe UI Black" pitchFamily="34" charset="0"/>
              <a:ea typeface="Segoe UI Black" pitchFamily="34" charset="0"/>
            </a:endParaRPr>
          </a:p>
          <a:p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det</a:t>
            </a:r>
            <a:r>
              <a:rPr lang="en-US" sz="4400" i="1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er</a:t>
            </a:r>
            <a:r>
              <a:rPr lang="en-US" sz="4400" i="1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dårligt</a:t>
            </a:r>
            <a:r>
              <a:rPr lang="en-US" sz="4400" i="1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vejr</a:t>
            </a:r>
            <a:br>
              <a:rPr lang="en-US" sz="4400" dirty="0">
                <a:latin typeface="Segoe UI Black" pitchFamily="34" charset="0"/>
                <a:ea typeface="Segoe UI Black" pitchFamily="34" charset="0"/>
              </a:rPr>
            </a:br>
            <a:endParaRPr lang="en-US" sz="4400" dirty="0">
              <a:latin typeface="Segoe UI Black" pitchFamily="34" charset="0"/>
              <a:ea typeface="Segoe UI Black" pitchFamily="34" charset="0"/>
            </a:endParaRPr>
          </a:p>
          <a:p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det</a:t>
            </a:r>
            <a:r>
              <a:rPr lang="en-US" sz="4400" i="1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er</a:t>
            </a:r>
            <a:r>
              <a:rPr lang="en-US" sz="4400" i="1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varmt</a:t>
            </a:r>
            <a:br>
              <a:rPr lang="en-US" sz="4400" dirty="0">
                <a:latin typeface="Segoe UI Black" pitchFamily="34" charset="0"/>
                <a:ea typeface="Segoe UI Black" pitchFamily="34" charset="0"/>
              </a:rPr>
            </a:br>
            <a:endParaRPr lang="en-US" sz="4400" dirty="0">
              <a:latin typeface="Segoe UI Black" pitchFamily="34" charset="0"/>
              <a:ea typeface="Segoe UI Black" pitchFamily="34" charset="0"/>
            </a:endParaRPr>
          </a:p>
          <a:p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det</a:t>
            </a:r>
            <a:r>
              <a:rPr lang="en-US" sz="4400" i="1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er</a:t>
            </a:r>
            <a:r>
              <a:rPr lang="en-US" sz="4400" i="1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koldt</a:t>
            </a:r>
            <a:br>
              <a:rPr lang="en-US" sz="4400" dirty="0">
                <a:latin typeface="Segoe UI Black" pitchFamily="34" charset="0"/>
                <a:ea typeface="Segoe UI Black" pitchFamily="34" charset="0"/>
              </a:rPr>
            </a:br>
            <a:endParaRPr lang="en-US" sz="4400" dirty="0">
              <a:latin typeface="Segoe UI Black" pitchFamily="34" charset="0"/>
              <a:ea typeface="Segoe UI Black" pitchFamily="34" charset="0"/>
            </a:endParaRPr>
          </a:p>
          <a:p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det</a:t>
            </a:r>
            <a:r>
              <a:rPr lang="en-US" sz="4400" i="1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blæse</a:t>
            </a:r>
            <a:br>
              <a:rPr lang="en-US" sz="4400" dirty="0">
                <a:latin typeface="Segoe UI Black" pitchFamily="34" charset="0"/>
                <a:ea typeface="Segoe UI Black" pitchFamily="34" charset="0"/>
              </a:rPr>
            </a:br>
            <a:endParaRPr lang="en-US" sz="4400" dirty="0">
              <a:latin typeface="Segoe UI Black" pitchFamily="34" charset="0"/>
              <a:ea typeface="Segoe UI Black" pitchFamily="34" charset="0"/>
            </a:endParaRPr>
          </a:p>
          <a:p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det</a:t>
            </a:r>
            <a:r>
              <a:rPr lang="en-US" sz="4400" i="1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er</a:t>
            </a:r>
            <a:r>
              <a:rPr lang="en-US" sz="4400" i="1" dirty="0"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4400" i="1" dirty="0" err="1">
                <a:latin typeface="Segoe UI Black" pitchFamily="34" charset="0"/>
                <a:ea typeface="Segoe UI Black" pitchFamily="34" charset="0"/>
              </a:rPr>
              <a:t>overskyet</a:t>
            </a:r>
            <a:br>
              <a:rPr lang="en-US" sz="4400" dirty="0">
                <a:latin typeface="Segoe UI Black" pitchFamily="34" charset="0"/>
                <a:ea typeface="Segoe UI Black" pitchFamily="34" charset="0"/>
              </a:rPr>
            </a:br>
            <a:endParaRPr lang="en-US" sz="4400" dirty="0">
              <a:latin typeface="Segoe UI Black" pitchFamily="34" charset="0"/>
              <a:ea typeface="Segoe UI Black" pitchFamily="34" charset="0"/>
            </a:endParaRP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5" name="Right Brace 4"/>
          <p:cNvSpPr/>
          <p:nvPr/>
        </p:nvSpPr>
        <p:spPr>
          <a:xfrm>
            <a:off x="1752600" y="2057400"/>
            <a:ext cx="228600" cy="4267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81200" y="2057400"/>
            <a:ext cx="2286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/>
              <a:t>du soleil</a:t>
            </a:r>
            <a:br>
              <a:rPr lang="fr-FR" sz="3600" dirty="0"/>
            </a:br>
            <a:r>
              <a:rPr lang="fr-FR" sz="3600" dirty="0"/>
              <a:t>beau</a:t>
            </a:r>
            <a:br>
              <a:rPr lang="fr-FR" sz="3600" dirty="0"/>
            </a:br>
            <a:r>
              <a:rPr lang="fr-FR" sz="3600" dirty="0"/>
              <a:t>mauvais</a:t>
            </a:r>
            <a:br>
              <a:rPr lang="fr-FR" sz="3600" dirty="0"/>
            </a:br>
            <a:r>
              <a:rPr lang="fr-FR" sz="3600" dirty="0"/>
              <a:t>chaud</a:t>
            </a:r>
            <a:br>
              <a:rPr lang="fr-FR" sz="3600" dirty="0"/>
            </a:br>
            <a:r>
              <a:rPr lang="fr-FR" sz="3600" dirty="0"/>
              <a:t>froid</a:t>
            </a:r>
            <a:br>
              <a:rPr lang="fr-FR" sz="3600" dirty="0"/>
            </a:br>
            <a:r>
              <a:rPr lang="fr-FR" sz="3600" dirty="0"/>
              <a:t>du vent</a:t>
            </a:r>
            <a:br>
              <a:rPr lang="fr-FR" sz="3600" dirty="0"/>
            </a:br>
            <a:r>
              <a:rPr lang="fr-FR" sz="3600" dirty="0"/>
              <a:t>nuageux</a:t>
            </a:r>
            <a:br>
              <a:rPr lang="fr-FR" sz="3600" dirty="0"/>
            </a:br>
            <a:endParaRPr lang="en-US" sz="3600" dirty="0"/>
          </a:p>
        </p:txBody>
      </p:sp>
      <p:sp>
        <p:nvSpPr>
          <p:cNvPr id="7" name="Left Brace 6"/>
          <p:cNvSpPr/>
          <p:nvPr/>
        </p:nvSpPr>
        <p:spPr>
          <a:xfrm>
            <a:off x="4572000" y="2286000"/>
            <a:ext cx="457200" cy="426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  Din mening .. Ton opinion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je crois que ...</a:t>
            </a:r>
            <a:br>
              <a:rPr lang="fr-FR" sz="3600" dirty="0"/>
            </a:br>
            <a:r>
              <a:rPr lang="fr-FR" sz="3600" dirty="0"/>
              <a:t>je pense / trouve que ...</a:t>
            </a:r>
            <a:br>
              <a:rPr lang="fr-FR" sz="3600" dirty="0"/>
            </a:br>
            <a:r>
              <a:rPr lang="fr-FR" sz="3600" dirty="0"/>
              <a:t>j’imagine que ...</a:t>
            </a:r>
          </a:p>
          <a:p>
            <a:r>
              <a:rPr lang="fr-FR" sz="3600" dirty="0"/>
              <a:t>à mon avis ...</a:t>
            </a:r>
            <a:br>
              <a:rPr lang="fr-FR" sz="3600" dirty="0"/>
            </a:br>
            <a:r>
              <a:rPr lang="fr-FR" sz="3600" dirty="0"/>
              <a:t>j’aime / j’adore ...</a:t>
            </a:r>
            <a:br>
              <a:rPr lang="fr-FR" sz="3600" dirty="0"/>
            </a:br>
            <a:r>
              <a:rPr lang="fr-FR" sz="3600" dirty="0"/>
              <a:t>je n’aime pas ...</a:t>
            </a:r>
            <a:br>
              <a:rPr lang="fr-FR" sz="3600" dirty="0"/>
            </a:br>
            <a:br>
              <a:rPr lang="fr-FR" sz="3600" dirty="0"/>
            </a:b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2057399"/>
            <a:ext cx="4191000" cy="4648201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 err="1"/>
              <a:t>jeg</a:t>
            </a:r>
            <a:r>
              <a:rPr lang="en-US" i="1" dirty="0"/>
              <a:t> </a:t>
            </a:r>
            <a:r>
              <a:rPr lang="en-US" i="1" dirty="0" err="1"/>
              <a:t>tror</a:t>
            </a:r>
            <a:r>
              <a:rPr lang="en-US" i="1" dirty="0"/>
              <a:t> at</a:t>
            </a:r>
          </a:p>
          <a:p>
            <a:br>
              <a:rPr lang="en-US" dirty="0"/>
            </a:br>
            <a:r>
              <a:rPr lang="en-US" i="1" dirty="0" err="1"/>
              <a:t>jeg</a:t>
            </a:r>
            <a:r>
              <a:rPr lang="en-US" i="1" dirty="0"/>
              <a:t> </a:t>
            </a:r>
            <a:r>
              <a:rPr lang="en-US" i="1" dirty="0" err="1"/>
              <a:t>mener</a:t>
            </a:r>
            <a:r>
              <a:rPr lang="en-US" i="1" dirty="0"/>
              <a:t> / </a:t>
            </a:r>
            <a:r>
              <a:rPr lang="en-US" i="1" dirty="0" err="1"/>
              <a:t>synes</a:t>
            </a:r>
            <a:r>
              <a:rPr lang="en-US" i="1" dirty="0"/>
              <a:t> at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i="1" dirty="0" err="1"/>
              <a:t>jeg</a:t>
            </a:r>
            <a:r>
              <a:rPr lang="en-US" i="1" dirty="0"/>
              <a:t> </a:t>
            </a:r>
            <a:r>
              <a:rPr lang="en-US" i="1" dirty="0" err="1"/>
              <a:t>forestiller</a:t>
            </a:r>
            <a:r>
              <a:rPr lang="en-US" i="1" dirty="0"/>
              <a:t> </a:t>
            </a:r>
            <a:r>
              <a:rPr lang="en-US" i="1" dirty="0" err="1"/>
              <a:t>mig</a:t>
            </a:r>
            <a:r>
              <a:rPr lang="en-US" i="1" dirty="0"/>
              <a:t> at</a:t>
            </a:r>
            <a:br>
              <a:rPr lang="en-US" dirty="0"/>
            </a:br>
            <a:endParaRPr lang="en-US" dirty="0"/>
          </a:p>
          <a:p>
            <a:r>
              <a:rPr lang="en-US" i="1" dirty="0" err="1"/>
              <a:t>efter</a:t>
            </a:r>
            <a:r>
              <a:rPr lang="en-US" i="1" dirty="0"/>
              <a:t> min </a:t>
            </a:r>
            <a:r>
              <a:rPr lang="en-US" i="1" dirty="0" err="1"/>
              <a:t>mening</a:t>
            </a:r>
            <a:br>
              <a:rPr lang="en-US" dirty="0"/>
            </a:br>
            <a:endParaRPr lang="en-US" dirty="0"/>
          </a:p>
          <a:p>
            <a:r>
              <a:rPr lang="en-US" i="1" dirty="0" err="1"/>
              <a:t>jeg</a:t>
            </a:r>
            <a:r>
              <a:rPr lang="en-US" i="1" dirty="0"/>
              <a:t> </a:t>
            </a:r>
            <a:r>
              <a:rPr lang="en-US" i="1" dirty="0" err="1"/>
              <a:t>kan</a:t>
            </a:r>
            <a:r>
              <a:rPr lang="en-US" i="1" dirty="0"/>
              <a:t> </a:t>
            </a:r>
            <a:r>
              <a:rPr lang="en-US" i="1" dirty="0" err="1"/>
              <a:t>godt</a:t>
            </a:r>
            <a:r>
              <a:rPr lang="en-US" i="1" dirty="0"/>
              <a:t> </a:t>
            </a:r>
            <a:r>
              <a:rPr lang="en-US" i="1" dirty="0" err="1"/>
              <a:t>lide</a:t>
            </a:r>
            <a:br>
              <a:rPr lang="en-US" dirty="0"/>
            </a:br>
            <a:endParaRPr lang="en-US" dirty="0"/>
          </a:p>
          <a:p>
            <a:r>
              <a:rPr lang="en-US" i="1" dirty="0" err="1"/>
              <a:t>jeg</a:t>
            </a:r>
            <a:r>
              <a:rPr lang="en-US" i="1" dirty="0"/>
              <a:t> </a:t>
            </a:r>
            <a:r>
              <a:rPr lang="en-US" i="1" dirty="0" err="1"/>
              <a:t>kan</a:t>
            </a:r>
            <a:r>
              <a:rPr lang="en-US" i="1" dirty="0"/>
              <a:t> </a:t>
            </a:r>
            <a:r>
              <a:rPr lang="en-US" i="1" dirty="0" err="1"/>
              <a:t>ikke</a:t>
            </a:r>
            <a:r>
              <a:rPr lang="en-US" i="1" dirty="0"/>
              <a:t> </a:t>
            </a:r>
            <a:r>
              <a:rPr lang="en-US" i="1" dirty="0" err="1"/>
              <a:t>lide</a:t>
            </a:r>
            <a:br>
              <a:rPr lang="en-US" dirty="0"/>
            </a:br>
            <a:endParaRPr lang="da-DK" dirty="0"/>
          </a:p>
        </p:txBody>
      </p:sp>
      <p:sp>
        <p:nvSpPr>
          <p:cNvPr id="5" name="Rectangle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F683B4AF-C7EF-42AA-9412-CF6F23CBD516}"/>
              </a:ext>
            </a:extLst>
          </p:cNvPr>
          <p:cNvSpPr txBox="1"/>
          <p:nvPr/>
        </p:nvSpPr>
        <p:spPr>
          <a:xfrm>
            <a:off x="1600201" y="-76200"/>
            <a:ext cx="6096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4000" dirty="0">
              <a:solidFill>
                <a:srgbClr val="FF0000"/>
              </a:solidFill>
            </a:endParaRPr>
          </a:p>
          <a:p>
            <a:r>
              <a:rPr lang="da-DK" sz="2800" dirty="0" err="1">
                <a:solidFill>
                  <a:srgbClr val="FF0000"/>
                </a:solidFill>
              </a:rPr>
              <a:t>C’est</a:t>
            </a:r>
            <a:r>
              <a:rPr lang="da-DK" sz="2800" dirty="0">
                <a:solidFill>
                  <a:srgbClr val="FF0000"/>
                </a:solidFill>
              </a:rPr>
              <a:t> </a:t>
            </a:r>
            <a:r>
              <a:rPr lang="da-DK" sz="2800" dirty="0" err="1">
                <a:solidFill>
                  <a:srgbClr val="FF0000"/>
                </a:solidFill>
              </a:rPr>
              <a:t>quel</a:t>
            </a:r>
            <a:r>
              <a:rPr lang="da-DK" sz="2800" dirty="0">
                <a:solidFill>
                  <a:srgbClr val="FF0000"/>
                </a:solidFill>
              </a:rPr>
              <a:t> genre de </a:t>
            </a:r>
            <a:r>
              <a:rPr lang="da-DK" sz="2800" dirty="0" err="1">
                <a:solidFill>
                  <a:srgbClr val="FF0000"/>
                </a:solidFill>
              </a:rPr>
              <a:t>l’image</a:t>
            </a:r>
            <a:r>
              <a:rPr lang="da-DK" sz="2800" dirty="0">
                <a:solidFill>
                  <a:srgbClr val="FF0000"/>
                </a:solidFill>
              </a:rPr>
              <a:t>?</a:t>
            </a:r>
          </a:p>
          <a:p>
            <a:r>
              <a:rPr lang="da-DK" sz="2800" dirty="0" err="1">
                <a:solidFill>
                  <a:srgbClr val="FF0000"/>
                </a:solidFill>
              </a:rPr>
              <a:t>Où</a:t>
            </a:r>
            <a:r>
              <a:rPr lang="da-DK" sz="2800" dirty="0">
                <a:solidFill>
                  <a:srgbClr val="FF0000"/>
                </a:solidFill>
              </a:rPr>
              <a:t> a </a:t>
            </a:r>
            <a:r>
              <a:rPr lang="da-DK" sz="2800" dirty="0" err="1">
                <a:solidFill>
                  <a:srgbClr val="FF0000"/>
                </a:solidFill>
              </a:rPr>
              <a:t>lieu</a:t>
            </a:r>
            <a:r>
              <a:rPr lang="da-DK" sz="2800" dirty="0">
                <a:solidFill>
                  <a:srgbClr val="FF0000"/>
                </a:solidFill>
              </a:rPr>
              <a:t> la </a:t>
            </a:r>
            <a:r>
              <a:rPr lang="da-DK" sz="2800" dirty="0" err="1">
                <a:solidFill>
                  <a:srgbClr val="FF0000"/>
                </a:solidFill>
              </a:rPr>
              <a:t>scène</a:t>
            </a:r>
            <a:r>
              <a:rPr lang="da-DK" sz="2800" dirty="0">
                <a:solidFill>
                  <a:srgbClr val="FF0000"/>
                </a:solidFill>
              </a:rPr>
              <a:t>?</a:t>
            </a:r>
          </a:p>
          <a:p>
            <a:r>
              <a:rPr lang="da-DK" sz="2800" dirty="0" err="1">
                <a:solidFill>
                  <a:srgbClr val="FF0000"/>
                </a:solidFill>
              </a:rPr>
              <a:t>Qu’est</a:t>
            </a:r>
            <a:r>
              <a:rPr lang="da-DK" sz="2800" dirty="0">
                <a:solidFill>
                  <a:srgbClr val="FF0000"/>
                </a:solidFill>
              </a:rPr>
              <a:t>-ce </a:t>
            </a:r>
            <a:r>
              <a:rPr lang="da-DK" sz="2800" dirty="0" err="1">
                <a:solidFill>
                  <a:srgbClr val="FF0000"/>
                </a:solidFill>
              </a:rPr>
              <a:t>que</a:t>
            </a:r>
            <a:r>
              <a:rPr lang="da-DK" sz="2800" dirty="0">
                <a:solidFill>
                  <a:srgbClr val="FF0000"/>
                </a:solidFill>
              </a:rPr>
              <a:t> les </a:t>
            </a:r>
            <a:r>
              <a:rPr lang="da-DK" sz="2800" dirty="0" err="1">
                <a:solidFill>
                  <a:srgbClr val="FF0000"/>
                </a:solidFill>
              </a:rPr>
              <a:t>personnes</a:t>
            </a:r>
            <a:r>
              <a:rPr lang="da-DK" sz="2800" dirty="0">
                <a:solidFill>
                  <a:srgbClr val="FF0000"/>
                </a:solidFill>
              </a:rPr>
              <a:t> font?</a:t>
            </a:r>
          </a:p>
          <a:p>
            <a:endParaRPr lang="da-DK" sz="2800" dirty="0">
              <a:solidFill>
                <a:srgbClr val="FF0000"/>
              </a:solidFill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A07A987-0DD3-45DF-827B-130CE8A42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9" y="1877254"/>
            <a:ext cx="7626661" cy="50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72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F7A87C9-706A-4F36-908F-70C8045F9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88" y="2303923"/>
            <a:ext cx="6865912" cy="4568952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294C650-8CB4-45B4-8065-B1FF04258DE5}"/>
              </a:ext>
            </a:extLst>
          </p:cNvPr>
          <p:cNvSpPr/>
          <p:nvPr/>
        </p:nvSpPr>
        <p:spPr>
          <a:xfrm>
            <a:off x="381000" y="76200"/>
            <a:ext cx="8008912" cy="2438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2800" dirty="0"/>
              <a:t>1.Qu’est- ce </a:t>
            </a:r>
            <a:r>
              <a:rPr lang="da-DK" sz="2800" dirty="0" err="1"/>
              <a:t>que</a:t>
            </a:r>
            <a:r>
              <a:rPr lang="da-DK" sz="2800" dirty="0"/>
              <a:t> les </a:t>
            </a:r>
            <a:r>
              <a:rPr lang="da-DK" sz="2800" dirty="0" err="1"/>
              <a:t>personnes</a:t>
            </a:r>
            <a:r>
              <a:rPr lang="da-DK" sz="2800" dirty="0"/>
              <a:t> </a:t>
            </a:r>
            <a:r>
              <a:rPr lang="da-DK" sz="2800" dirty="0" err="1"/>
              <a:t>portent</a:t>
            </a:r>
            <a:r>
              <a:rPr lang="da-DK" sz="2800" dirty="0"/>
              <a:t>? </a:t>
            </a:r>
          </a:p>
          <a:p>
            <a:r>
              <a:rPr lang="da-DK" sz="2800" dirty="0"/>
              <a:t>2. </a:t>
            </a:r>
            <a:r>
              <a:rPr lang="da-DK" sz="2800" dirty="0" err="1"/>
              <a:t>Quelle</a:t>
            </a:r>
            <a:r>
              <a:rPr lang="da-DK" sz="2800" dirty="0"/>
              <a:t> </a:t>
            </a:r>
            <a:r>
              <a:rPr lang="da-DK" sz="2800" dirty="0" err="1"/>
              <a:t>est</a:t>
            </a:r>
            <a:r>
              <a:rPr lang="da-DK" sz="2800" dirty="0"/>
              <a:t> </a:t>
            </a:r>
            <a:r>
              <a:rPr lang="da-DK" sz="2800" dirty="0" err="1"/>
              <a:t>l’ambiance</a:t>
            </a:r>
            <a:r>
              <a:rPr lang="da-DK" sz="2800" dirty="0"/>
              <a:t> sur </a:t>
            </a:r>
            <a:r>
              <a:rPr lang="da-DK" sz="2800" dirty="0" err="1"/>
              <a:t>cette</a:t>
            </a:r>
            <a:r>
              <a:rPr lang="da-DK" sz="2800" dirty="0"/>
              <a:t> image?</a:t>
            </a:r>
          </a:p>
        </p:txBody>
      </p:sp>
    </p:spTree>
    <p:extLst>
      <p:ext uri="{BB962C8B-B14F-4D97-AF65-F5344CB8AC3E}">
        <p14:creationId xmlns:p14="http://schemas.microsoft.com/office/powerpoint/2010/main" val="3360560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a-DK" dirty="0"/>
              <a:t>Hvordan skal vi starte?</a:t>
            </a:r>
            <a:br>
              <a:rPr lang="da-DK" dirty="0"/>
            </a:br>
            <a:r>
              <a:rPr lang="da-DK" dirty="0"/>
              <a:t>Billedtype: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la photo ... </a:t>
            </a:r>
            <a:r>
              <a:rPr lang="en-US" i="1" dirty="0" err="1"/>
              <a:t>fotoet</a:t>
            </a:r>
            <a:r>
              <a:rPr lang="en-US" i="1" dirty="0"/>
              <a:t>, </a:t>
            </a:r>
            <a:r>
              <a:rPr lang="en-US" i="1" dirty="0" err="1"/>
              <a:t>billedet</a:t>
            </a:r>
            <a:r>
              <a:rPr lang="en-US" i="1" dirty="0"/>
              <a:t> ...</a:t>
            </a:r>
            <a:br>
              <a:rPr lang="en-US" dirty="0"/>
            </a:br>
            <a:r>
              <a:rPr lang="en-US" dirty="0"/>
              <a:t>       </a:t>
            </a:r>
            <a:br>
              <a:rPr lang="en-US" dirty="0"/>
            </a:br>
            <a:r>
              <a:rPr lang="en-US" dirty="0" err="1"/>
              <a:t>l’image</a:t>
            </a:r>
            <a:r>
              <a:rPr lang="en-US" dirty="0"/>
              <a:t> (f) ...</a:t>
            </a:r>
            <a:r>
              <a:rPr lang="en-US" i="1" dirty="0"/>
              <a:t> </a:t>
            </a:r>
            <a:r>
              <a:rPr lang="en-US" i="1" dirty="0" err="1"/>
              <a:t>billedet</a:t>
            </a:r>
            <a:r>
              <a:rPr lang="en-US" i="1" dirty="0"/>
              <a:t> ...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 tableau ...</a:t>
            </a:r>
            <a:r>
              <a:rPr lang="en-US" i="1" dirty="0"/>
              <a:t> </a:t>
            </a:r>
            <a:r>
              <a:rPr lang="en-US" i="1" dirty="0" err="1"/>
              <a:t>maleriet</a:t>
            </a:r>
            <a:r>
              <a:rPr lang="en-US" i="1" dirty="0"/>
              <a:t> ...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 </a:t>
            </a:r>
            <a:r>
              <a:rPr lang="en-US" dirty="0" err="1"/>
              <a:t>dessin</a:t>
            </a:r>
            <a:r>
              <a:rPr lang="en-US" dirty="0"/>
              <a:t> ...</a:t>
            </a:r>
            <a:r>
              <a:rPr lang="en-US" i="1" dirty="0"/>
              <a:t> </a:t>
            </a:r>
            <a:r>
              <a:rPr lang="en-US" i="1" dirty="0" err="1"/>
              <a:t>tegningen</a:t>
            </a:r>
            <a:r>
              <a:rPr lang="en-US" i="1" dirty="0"/>
              <a:t> ...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 </a:t>
            </a:r>
            <a:r>
              <a:rPr lang="en-US" dirty="0" err="1"/>
              <a:t>panneau</a:t>
            </a:r>
            <a:r>
              <a:rPr lang="en-US" dirty="0"/>
              <a:t> ...</a:t>
            </a:r>
            <a:r>
              <a:rPr lang="en-US" i="1" dirty="0"/>
              <a:t> </a:t>
            </a:r>
            <a:r>
              <a:rPr lang="en-US" i="1" dirty="0" err="1"/>
              <a:t>skiltet</a:t>
            </a:r>
            <a:r>
              <a:rPr lang="en-US" i="1" dirty="0"/>
              <a:t> ...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la </a:t>
            </a:r>
            <a:r>
              <a:rPr lang="en-US" dirty="0" err="1"/>
              <a:t>publicité</a:t>
            </a:r>
            <a:r>
              <a:rPr lang="en-US" dirty="0"/>
              <a:t> ...</a:t>
            </a:r>
            <a:r>
              <a:rPr lang="en-US" i="1" dirty="0"/>
              <a:t> </a:t>
            </a:r>
            <a:r>
              <a:rPr lang="en-US" i="1" dirty="0" err="1"/>
              <a:t>reklamen</a:t>
            </a:r>
            <a:r>
              <a:rPr lang="en-US" i="1" dirty="0"/>
              <a:t> ...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707BB7A-9469-48A8-96CC-AB1F57CD0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760" y="2248138"/>
            <a:ext cx="6229640" cy="4151472"/>
          </a:xfrm>
          <a:prstGeom prst="rect">
            <a:avLst/>
          </a:prstGeom>
        </p:spPr>
      </p:pic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1AB90DC2-A761-4404-9C8C-0F5F31789FEF}"/>
              </a:ext>
            </a:extLst>
          </p:cNvPr>
          <p:cNvSpPr/>
          <p:nvPr/>
        </p:nvSpPr>
        <p:spPr>
          <a:xfrm>
            <a:off x="1066800" y="228599"/>
            <a:ext cx="7772400" cy="1981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sz="2800" dirty="0"/>
          </a:p>
          <a:p>
            <a:endParaRPr lang="da-DK" sz="2800" dirty="0"/>
          </a:p>
          <a:p>
            <a:r>
              <a:rPr lang="da-DK" sz="2800" dirty="0"/>
              <a:t>1.Qu’est-ce </a:t>
            </a:r>
            <a:r>
              <a:rPr lang="da-DK" sz="2800" dirty="0" err="1"/>
              <a:t>qu’on</a:t>
            </a:r>
            <a:r>
              <a:rPr lang="da-DK" sz="2800" dirty="0"/>
              <a:t> </a:t>
            </a:r>
            <a:r>
              <a:rPr lang="da-DK" sz="2800" dirty="0" err="1"/>
              <a:t>voit</a:t>
            </a:r>
            <a:r>
              <a:rPr lang="da-DK" sz="2800" dirty="0"/>
              <a:t> au </a:t>
            </a:r>
            <a:r>
              <a:rPr lang="da-DK" sz="2800" dirty="0" err="1"/>
              <a:t>premier</a:t>
            </a:r>
            <a:r>
              <a:rPr lang="da-DK" sz="2800" dirty="0"/>
              <a:t> plan?</a:t>
            </a:r>
          </a:p>
          <a:p>
            <a:r>
              <a:rPr lang="da-DK" sz="2800" dirty="0"/>
              <a:t>2.Qu’est-ce </a:t>
            </a:r>
            <a:r>
              <a:rPr lang="da-DK" sz="2800" dirty="0" err="1"/>
              <a:t>qu</a:t>
            </a:r>
            <a:r>
              <a:rPr lang="da-DK" sz="2800" dirty="0"/>
              <a:t> ’il y a à </a:t>
            </a:r>
            <a:r>
              <a:rPr lang="da-DK" sz="2800" dirty="0" err="1"/>
              <a:t>l’arrière</a:t>
            </a:r>
            <a:r>
              <a:rPr lang="da-DK" sz="2800" dirty="0"/>
              <a:t> plan?</a:t>
            </a:r>
          </a:p>
          <a:p>
            <a:r>
              <a:rPr lang="da-DK" sz="2800" dirty="0"/>
              <a:t>3. </a:t>
            </a:r>
            <a:r>
              <a:rPr lang="da-DK" sz="2800" dirty="0" err="1"/>
              <a:t>Quelles</a:t>
            </a:r>
            <a:r>
              <a:rPr lang="da-DK" sz="2800" dirty="0"/>
              <a:t> </a:t>
            </a:r>
            <a:r>
              <a:rPr lang="da-DK" sz="2800" dirty="0" err="1"/>
              <a:t>sont</a:t>
            </a:r>
            <a:r>
              <a:rPr lang="da-DK" sz="2800" dirty="0"/>
              <a:t> les </a:t>
            </a:r>
            <a:r>
              <a:rPr lang="da-DK" sz="2800" dirty="0" err="1"/>
              <a:t>couleurs</a:t>
            </a:r>
            <a:r>
              <a:rPr lang="da-DK" sz="2800" dirty="0"/>
              <a:t> sur  </a:t>
            </a:r>
            <a:r>
              <a:rPr lang="da-DK" sz="2800" dirty="0" err="1"/>
              <a:t>l’image</a:t>
            </a:r>
            <a:r>
              <a:rPr lang="da-DK" sz="2800" dirty="0"/>
              <a:t>?</a:t>
            </a:r>
          </a:p>
          <a:p>
            <a:endParaRPr lang="da-DK" sz="2800" dirty="0"/>
          </a:p>
          <a:p>
            <a:endParaRPr lang="da-DK" dirty="0"/>
          </a:p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83556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119B324-C4BD-402E-8CCC-B3EED3A42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35609"/>
            <a:ext cx="7543800" cy="4806299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8B14BC2-3917-42AE-83C2-1FFBCC4BF28E}"/>
              </a:ext>
            </a:extLst>
          </p:cNvPr>
          <p:cNvSpPr/>
          <p:nvPr/>
        </p:nvSpPr>
        <p:spPr>
          <a:xfrm>
            <a:off x="1000760" y="118289"/>
            <a:ext cx="68961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sz="2400" dirty="0" err="1"/>
              <a:t>Quel</a:t>
            </a:r>
            <a:r>
              <a:rPr lang="da-DK" sz="2400" dirty="0"/>
              <a:t> </a:t>
            </a:r>
            <a:r>
              <a:rPr lang="da-DK" sz="2400" dirty="0" err="1"/>
              <a:t>est</a:t>
            </a:r>
            <a:r>
              <a:rPr lang="da-DK" sz="2400" dirty="0"/>
              <a:t> le </a:t>
            </a:r>
            <a:r>
              <a:rPr lang="da-DK" sz="2400" dirty="0" err="1"/>
              <a:t>temps</a:t>
            </a:r>
            <a:r>
              <a:rPr lang="da-DK" sz="2400" dirty="0"/>
              <a:t> 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a-DK" sz="2400" dirty="0" err="1"/>
              <a:t>Quelle</a:t>
            </a:r>
            <a:r>
              <a:rPr lang="da-DK" sz="2400" dirty="0"/>
              <a:t> </a:t>
            </a:r>
            <a:r>
              <a:rPr lang="da-DK" sz="2400" dirty="0" err="1"/>
              <a:t>est</a:t>
            </a:r>
            <a:r>
              <a:rPr lang="da-DK" sz="2400" dirty="0"/>
              <a:t> ton opinion? </a:t>
            </a:r>
            <a:r>
              <a:rPr lang="da-DK" sz="2400" dirty="0" err="1"/>
              <a:t>Je</a:t>
            </a:r>
            <a:r>
              <a:rPr lang="da-DK" sz="2400" dirty="0"/>
              <a:t> </a:t>
            </a:r>
            <a:r>
              <a:rPr lang="da-DK" sz="2400" dirty="0" err="1"/>
              <a:t>pense</a:t>
            </a:r>
            <a:r>
              <a:rPr lang="da-DK" sz="2400" dirty="0"/>
              <a:t> </a:t>
            </a:r>
            <a:r>
              <a:rPr lang="da-DK" sz="2400" dirty="0" err="1"/>
              <a:t>que</a:t>
            </a:r>
            <a:r>
              <a:rPr lang="da-DK" sz="24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045485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EE798-0AB8-41F7-9985-D58290A8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               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35DE2C-A6F3-424D-9A59-11F97AB66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                        </a:t>
            </a:r>
            <a:r>
              <a:rPr lang="da-DK" sz="4000" dirty="0"/>
              <a:t>Arbejde i par: </a:t>
            </a:r>
          </a:p>
          <a:p>
            <a:r>
              <a:rPr lang="da-DK" dirty="0"/>
              <a:t>En elev beskriver et billede i detaljer, mens den anden elev tegner, hvad den første elev beskriver. Til sidst sammenligner I resultatet og ser, hvad der er blevet tegnet. Derefter skifter I roller.</a:t>
            </a:r>
          </a:p>
        </p:txBody>
      </p:sp>
    </p:spTree>
    <p:extLst>
      <p:ext uri="{BB962C8B-B14F-4D97-AF65-F5344CB8AC3E}">
        <p14:creationId xmlns:p14="http://schemas.microsoft.com/office/powerpoint/2010/main" val="3340450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D8143-16FD-4AF3-B092-B06260B99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a-DK" dirty="0"/>
              <a:t>   </a:t>
            </a:r>
            <a:r>
              <a:rPr lang="da-DK" sz="4000" dirty="0"/>
              <a:t>Fais </a:t>
            </a:r>
            <a:r>
              <a:rPr lang="da-DK" sz="4000" dirty="0" err="1"/>
              <a:t>une</a:t>
            </a:r>
            <a:r>
              <a:rPr lang="da-DK" sz="4000" dirty="0"/>
              <a:t> </a:t>
            </a:r>
            <a:r>
              <a:rPr lang="da-DK" sz="4000" dirty="0" err="1"/>
              <a:t>description</a:t>
            </a:r>
            <a:r>
              <a:rPr lang="da-DK" sz="4000" dirty="0"/>
              <a:t> à </a:t>
            </a:r>
            <a:r>
              <a:rPr lang="da-DK" sz="4000" dirty="0" err="1"/>
              <a:t>l’aide</a:t>
            </a:r>
            <a:r>
              <a:rPr lang="da-DK" sz="4000" dirty="0"/>
              <a:t> du PP </a:t>
            </a:r>
            <a:br>
              <a:rPr lang="da-DK" sz="4000" dirty="0"/>
            </a:br>
            <a:r>
              <a:rPr lang="da-DK" sz="4000" dirty="0"/>
              <a:t>”Model til at beskrive et billede”</a:t>
            </a:r>
            <a:br>
              <a:rPr lang="da-DK" sz="4000" dirty="0"/>
            </a:br>
            <a:r>
              <a:rPr lang="da-DK" sz="4000" dirty="0"/>
              <a:t>Husk at aflevere i elevfeedback</a:t>
            </a:r>
            <a:r>
              <a:rPr lang="da-DK" sz="4000" dirty="0">
                <a:sym typeface="Wingdings" panose="05000000000000000000" pitchFamily="2" charset="2"/>
              </a:rPr>
              <a:t></a:t>
            </a:r>
            <a:endParaRPr lang="da-DK" sz="4000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C963226-7F4D-41F9-9CC4-58E9DBBF9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03222"/>
            <a:ext cx="7010053" cy="467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88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B1CA13D-C22F-4196-9236-C496BD657AC1}"/>
              </a:ext>
            </a:extLst>
          </p:cNvPr>
          <p:cNvSpPr/>
          <p:nvPr/>
        </p:nvSpPr>
        <p:spPr>
          <a:xfrm>
            <a:off x="1676400" y="304800"/>
            <a:ext cx="65532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200" dirty="0">
                <a:solidFill>
                  <a:srgbClr val="FF0000"/>
                </a:solidFill>
              </a:rPr>
              <a:t>Pararbejde</a:t>
            </a:r>
            <a:r>
              <a:rPr lang="da-DK" sz="3200" dirty="0"/>
              <a:t>: </a:t>
            </a:r>
            <a:r>
              <a:rPr lang="da-DK" sz="2800" dirty="0"/>
              <a:t>Kig på billedet, vælg et par, og improviser om, hvad de siger. I har 15 minutter til at forberede din dialog. Genskab din dialog foran klassen.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0BD420C-795E-45D5-A869-1EABFC4C5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514600"/>
            <a:ext cx="5876925" cy="391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25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1E0F05-C3B1-4C15-9BE1-0863A330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err="1"/>
              <a:t>Conclusion</a:t>
            </a:r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B915E73E-6A01-4CF3-817E-CE02F60606DD}"/>
              </a:ext>
            </a:extLst>
          </p:cNvPr>
          <p:cNvSpPr/>
          <p:nvPr/>
        </p:nvSpPr>
        <p:spPr>
          <a:xfrm>
            <a:off x="1828800" y="2137473"/>
            <a:ext cx="502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800" dirty="0">
                <a:solidFill>
                  <a:srgbClr val="FF0000"/>
                </a:solidFill>
              </a:rPr>
              <a:t>Lav et mindmap på tavlen, der giver dig overblik over dine gloser til billedbeskrivelsen.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DEF0B61-12D1-419F-AC69-1BB067F51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4958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81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001000" cy="1920084"/>
          </a:xfrm>
        </p:spPr>
        <p:txBody>
          <a:bodyPr>
            <a:normAutofit fontScale="90000"/>
          </a:bodyPr>
          <a:lstStyle/>
          <a:p>
            <a:pPr algn="ctr"/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/>
              <a:t>Du skal vælge verber for at beskrive i nutid:  </a:t>
            </a:r>
            <a:br>
              <a:rPr lang="da-DK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représente…</a:t>
            </a:r>
            <a:br>
              <a:rPr lang="fr-FR" dirty="0"/>
            </a:br>
            <a:r>
              <a:rPr lang="fr-FR" dirty="0"/>
              <a:t>montre…</a:t>
            </a:r>
            <a:br>
              <a:rPr lang="fr-FR" dirty="0"/>
            </a:br>
            <a:r>
              <a:rPr lang="fr-FR" dirty="0"/>
              <a:t>illustre…</a:t>
            </a:r>
            <a:br>
              <a:rPr lang="fr-FR" dirty="0"/>
            </a:br>
            <a:r>
              <a:rPr lang="fr-FR" dirty="0"/>
              <a:t>décrit …</a:t>
            </a:r>
            <a:br>
              <a:rPr lang="fr-FR" dirty="0"/>
            </a:br>
            <a:r>
              <a:rPr lang="fr-FR" dirty="0"/>
              <a:t>fait penser à …</a:t>
            </a:r>
            <a:br>
              <a:rPr lang="fr-FR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 err="1"/>
              <a:t>forestiller</a:t>
            </a:r>
            <a:r>
              <a:rPr lang="en-US" i="1" dirty="0"/>
              <a:t>…</a:t>
            </a:r>
            <a:br>
              <a:rPr lang="en-US" dirty="0"/>
            </a:br>
            <a:r>
              <a:rPr lang="en-US" i="1" dirty="0" err="1"/>
              <a:t>viser</a:t>
            </a:r>
            <a:r>
              <a:rPr lang="en-US" i="1" dirty="0"/>
              <a:t>…</a:t>
            </a:r>
            <a:br>
              <a:rPr lang="en-US" dirty="0"/>
            </a:br>
            <a:r>
              <a:rPr lang="en-US" i="1" dirty="0" err="1"/>
              <a:t>illustrerer</a:t>
            </a:r>
            <a:r>
              <a:rPr lang="en-US" i="1" dirty="0"/>
              <a:t>…</a:t>
            </a:r>
            <a:br>
              <a:rPr lang="en-US" dirty="0"/>
            </a:br>
            <a:r>
              <a:rPr lang="en-US" i="1" dirty="0" err="1"/>
              <a:t>beskriver</a:t>
            </a:r>
            <a:br>
              <a:rPr lang="en-US" dirty="0"/>
            </a:br>
            <a:r>
              <a:rPr lang="da-DK" i="1" dirty="0"/>
              <a:t>får til at tænke på </a:t>
            </a:r>
            <a:br>
              <a:rPr lang="da-DK" dirty="0"/>
            </a:b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1618488"/>
          </a:xfrm>
        </p:spPr>
        <p:txBody>
          <a:bodyPr>
            <a:normAutofit/>
          </a:bodyPr>
          <a:lstStyle/>
          <a:p>
            <a:pPr algn="ctr"/>
            <a:r>
              <a:rPr lang="da-DK" dirty="0"/>
              <a:t>Hvad ser du på billedet? </a:t>
            </a:r>
            <a:br>
              <a:rPr lang="da-DK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382000" cy="4770120"/>
          </a:xfrm>
        </p:spPr>
        <p:txBody>
          <a:bodyPr>
            <a:noAutofit/>
          </a:bodyPr>
          <a:lstStyle/>
          <a:p>
            <a:r>
              <a:rPr lang="en-US" sz="1800" dirty="0" err="1"/>
              <a:t>campagne</a:t>
            </a:r>
            <a:r>
              <a:rPr lang="en-US" sz="1800" dirty="0"/>
              <a:t> (f): </a:t>
            </a:r>
            <a:r>
              <a:rPr lang="en-US" sz="1800" dirty="0" err="1"/>
              <a:t>landet</a:t>
            </a:r>
            <a:r>
              <a:rPr lang="en-US" sz="1800" dirty="0"/>
              <a:t> (her </a:t>
            </a:r>
            <a:r>
              <a:rPr lang="en-US" sz="1800" dirty="0" err="1"/>
              <a:t>bestemt</a:t>
            </a:r>
            <a:r>
              <a:rPr lang="en-US" sz="1800" dirty="0"/>
              <a:t> </a:t>
            </a:r>
            <a:r>
              <a:rPr lang="en-US" sz="1800" dirty="0" err="1"/>
              <a:t>kendeord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château (m): slot</a:t>
            </a:r>
            <a:br>
              <a:rPr lang="en-US" sz="1800" dirty="0"/>
            </a:br>
            <a:r>
              <a:rPr lang="en-US" sz="1800" dirty="0" err="1"/>
              <a:t>école</a:t>
            </a:r>
            <a:r>
              <a:rPr lang="en-US" sz="1800" dirty="0"/>
              <a:t> (f): </a:t>
            </a:r>
            <a:r>
              <a:rPr lang="en-US" sz="1800" dirty="0" err="1"/>
              <a:t>skole</a:t>
            </a:r>
            <a:br>
              <a:rPr lang="en-US" sz="1800" dirty="0"/>
            </a:br>
            <a:r>
              <a:rPr lang="en-US" sz="1800" dirty="0" err="1"/>
              <a:t>église</a:t>
            </a:r>
            <a:r>
              <a:rPr lang="en-US" sz="1800" dirty="0"/>
              <a:t> (f): </a:t>
            </a:r>
            <a:r>
              <a:rPr lang="en-US" sz="1800" dirty="0" err="1"/>
              <a:t>kirke</a:t>
            </a:r>
            <a:br>
              <a:rPr lang="en-US" sz="1800" dirty="0"/>
            </a:br>
            <a:r>
              <a:rPr lang="en-US" sz="1800" dirty="0" err="1"/>
              <a:t>ferme</a:t>
            </a:r>
            <a:r>
              <a:rPr lang="en-US" sz="1800" dirty="0"/>
              <a:t> (f): </a:t>
            </a:r>
            <a:r>
              <a:rPr lang="en-US" sz="1800" dirty="0" err="1"/>
              <a:t>gård</a:t>
            </a:r>
            <a:br>
              <a:rPr lang="en-US" sz="1800" dirty="0"/>
            </a:br>
            <a:r>
              <a:rPr lang="en-US" sz="1800" dirty="0" err="1"/>
              <a:t>forêt</a:t>
            </a:r>
            <a:r>
              <a:rPr lang="en-US" sz="1800" dirty="0"/>
              <a:t> (f): </a:t>
            </a:r>
            <a:r>
              <a:rPr lang="en-US" sz="1800" dirty="0" err="1"/>
              <a:t>skov</a:t>
            </a:r>
            <a:r>
              <a:rPr lang="en-US" sz="1800" dirty="0"/>
              <a:t> </a:t>
            </a:r>
            <a:r>
              <a:rPr lang="en-US" sz="1800" dirty="0" err="1"/>
              <a:t>eller</a:t>
            </a:r>
            <a:r>
              <a:rPr lang="en-US" sz="1800" dirty="0"/>
              <a:t> : "un bois"</a:t>
            </a:r>
            <a:br>
              <a:rPr lang="en-US" sz="1800" dirty="0"/>
            </a:br>
            <a:r>
              <a:rPr lang="en-US" sz="1800" dirty="0" err="1"/>
              <a:t>fontaine</a:t>
            </a:r>
            <a:r>
              <a:rPr lang="en-US" sz="1800" dirty="0"/>
              <a:t> (f): </a:t>
            </a:r>
            <a:r>
              <a:rPr lang="en-US" sz="1800" dirty="0" err="1"/>
              <a:t>springvand</a:t>
            </a:r>
            <a:br>
              <a:rPr lang="en-US" sz="1800" dirty="0"/>
            </a:br>
            <a:r>
              <a:rPr lang="en-US" sz="1800" dirty="0" err="1"/>
              <a:t>hôtel</a:t>
            </a:r>
            <a:r>
              <a:rPr lang="en-US" sz="1800" dirty="0"/>
              <a:t> (m): hotel</a:t>
            </a:r>
            <a:br>
              <a:rPr lang="en-US" sz="1800" dirty="0"/>
            </a:br>
            <a:r>
              <a:rPr lang="en-US" sz="1800" dirty="0" err="1"/>
              <a:t>immeuble</a:t>
            </a:r>
            <a:r>
              <a:rPr lang="en-US" sz="1800" dirty="0"/>
              <a:t> (m): </a:t>
            </a:r>
            <a:r>
              <a:rPr lang="en-US" sz="1800" dirty="0" err="1"/>
              <a:t>ejendom</a:t>
            </a:r>
            <a:br>
              <a:rPr lang="en-US" sz="1800" dirty="0"/>
            </a:br>
            <a:r>
              <a:rPr lang="en-US" sz="1800" dirty="0" err="1"/>
              <a:t>jardin</a:t>
            </a:r>
            <a:r>
              <a:rPr lang="en-US" sz="1800" dirty="0"/>
              <a:t> (m): have</a:t>
            </a:r>
            <a:br>
              <a:rPr lang="en-US" sz="1800" dirty="0"/>
            </a:br>
            <a:r>
              <a:rPr lang="en-US" sz="1800" dirty="0" err="1"/>
              <a:t>lycée</a:t>
            </a:r>
            <a:r>
              <a:rPr lang="en-US" sz="1800" dirty="0"/>
              <a:t> (m): gymnasium</a:t>
            </a:r>
            <a:br>
              <a:rPr lang="en-US" sz="1800" dirty="0"/>
            </a:br>
            <a:r>
              <a:rPr lang="en-US" sz="1800" dirty="0" err="1"/>
              <a:t>parc</a:t>
            </a:r>
            <a:r>
              <a:rPr lang="en-US" sz="1800" dirty="0"/>
              <a:t> (m): park</a:t>
            </a:r>
            <a:br>
              <a:rPr lang="en-US" sz="1800" dirty="0"/>
            </a:br>
            <a:r>
              <a:rPr lang="en-US" sz="1800" dirty="0" err="1"/>
              <a:t>plage</a:t>
            </a:r>
            <a:r>
              <a:rPr lang="en-US" sz="1800" dirty="0"/>
              <a:t> (f): strand</a:t>
            </a:r>
            <a:br>
              <a:rPr lang="en-US" sz="1800" dirty="0"/>
            </a:br>
            <a:r>
              <a:rPr lang="en-US" sz="1800" dirty="0" err="1"/>
              <a:t>pont</a:t>
            </a:r>
            <a:r>
              <a:rPr lang="en-US" sz="1800" dirty="0"/>
              <a:t> (m): bro</a:t>
            </a:r>
            <a:br>
              <a:rPr lang="en-US" sz="1800" dirty="0"/>
            </a:br>
            <a:r>
              <a:rPr lang="en-US" sz="1800" dirty="0"/>
              <a:t>port (m): </a:t>
            </a:r>
            <a:r>
              <a:rPr lang="en-US" sz="1800" dirty="0" err="1"/>
              <a:t>havn</a:t>
            </a:r>
            <a:br>
              <a:rPr lang="en-US" sz="1800" dirty="0"/>
            </a:br>
            <a:r>
              <a:rPr lang="en-US" sz="1800" dirty="0"/>
              <a:t>village (m): </a:t>
            </a:r>
            <a:r>
              <a:rPr lang="en-US" sz="1800" dirty="0" err="1"/>
              <a:t>landsby</a:t>
            </a:r>
            <a:br>
              <a:rPr lang="en-US" sz="1800" dirty="0"/>
            </a:br>
            <a:r>
              <a:rPr lang="en-US" sz="1800" dirty="0" err="1"/>
              <a:t>ville</a:t>
            </a:r>
            <a:r>
              <a:rPr lang="en-US" sz="1800" dirty="0"/>
              <a:t> (f): by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E693-4E57-4014-B3C5-B6DECB5E3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458200" cy="1200912"/>
          </a:xfrm>
        </p:spPr>
        <p:txBody>
          <a:bodyPr>
            <a:normAutofit fontScale="90000"/>
          </a:bodyPr>
          <a:lstStyle/>
          <a:p>
            <a:r>
              <a:rPr lang="da-DK" dirty="0"/>
              <a:t> 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/>
              <a:t>                  Uddyb dit svar</a:t>
            </a:r>
            <a:r>
              <a:rPr lang="da-DK" dirty="0">
                <a:sym typeface="Wingdings" panose="05000000000000000000" pitchFamily="2" charset="2"/>
              </a:rPr>
              <a:t></a:t>
            </a:r>
            <a:br>
              <a:rPr lang="da-DK" dirty="0"/>
            </a:br>
            <a:r>
              <a:rPr lang="da-DK" dirty="0"/>
              <a:t>      Le </a:t>
            </a:r>
            <a:r>
              <a:rPr lang="da-DK" dirty="0" err="1"/>
              <a:t>lieu</a:t>
            </a:r>
            <a:r>
              <a:rPr lang="da-DK" dirty="0"/>
              <a:t>                       Stedet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4C9359E-A8EB-4599-BF27-4960E87AC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CF92B2A-6DE0-4A0B-A6BE-BA8469E486A5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33BFF75-54EC-46B1-A24E-35003664B1A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914400"/>
          </a:xfrm>
        </p:spPr>
        <p:txBody>
          <a:bodyPr>
            <a:noAutofit/>
          </a:bodyPr>
          <a:lstStyle/>
          <a:p>
            <a:r>
              <a:rPr lang="da-DK" sz="2800" dirty="0"/>
              <a:t>La scene a </a:t>
            </a:r>
            <a:r>
              <a:rPr lang="da-DK" sz="2800" dirty="0" err="1"/>
              <a:t>lieu</a:t>
            </a:r>
            <a:r>
              <a:rPr lang="da-DK" sz="2800" dirty="0"/>
              <a:t> …</a:t>
            </a:r>
          </a:p>
          <a:p>
            <a:r>
              <a:rPr lang="da-DK" sz="2800" dirty="0" err="1"/>
              <a:t>L’action</a:t>
            </a:r>
            <a:r>
              <a:rPr lang="da-DK" sz="2800" dirty="0"/>
              <a:t> se passe … 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66FF8FB-F916-4348-8C27-C87AA296D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>
            <a:normAutofit/>
          </a:bodyPr>
          <a:lstStyle/>
          <a:p>
            <a:r>
              <a:rPr lang="da-DK" sz="2800" dirty="0"/>
              <a:t>Scenen finder sted …</a:t>
            </a:r>
          </a:p>
          <a:p>
            <a:r>
              <a:rPr lang="da-DK" sz="2800" dirty="0"/>
              <a:t>Handlingen foregår … 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4BAA38E0-81C8-4C8F-B64F-202CCA909273}"/>
              </a:ext>
            </a:extLst>
          </p:cNvPr>
          <p:cNvSpPr/>
          <p:nvPr/>
        </p:nvSpPr>
        <p:spPr>
          <a:xfrm>
            <a:off x="762000" y="3810000"/>
            <a:ext cx="8229600" cy="2895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ville/dans la </a:t>
            </a:r>
            <a:r>
              <a:rPr lang="da-DK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rue</a:t>
            </a:r>
            <a:r>
              <a:rPr lang="da-DK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 à la </a:t>
            </a:r>
            <a:r>
              <a:rPr lang="da-DK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campagne</a:t>
            </a:r>
            <a:r>
              <a:rPr lang="da-DK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(på landet)/en </a:t>
            </a:r>
            <a:r>
              <a:rPr lang="da-DK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plein</a:t>
            </a:r>
            <a:r>
              <a:rPr lang="da-DK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air(i det fri)/à la plage/</a:t>
            </a:r>
          </a:p>
          <a:p>
            <a:pPr algn="ctr"/>
            <a:r>
              <a:rPr lang="da-DK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 </a:t>
            </a:r>
            <a:r>
              <a:rPr lang="da-DK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lycée</a:t>
            </a:r>
            <a:r>
              <a:rPr lang="da-DK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,/ à </a:t>
            </a:r>
            <a:r>
              <a:rPr lang="da-DK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l’école</a:t>
            </a:r>
            <a:r>
              <a:rPr lang="da-DK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/dans </a:t>
            </a:r>
            <a:r>
              <a:rPr lang="da-DK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une</a:t>
            </a:r>
            <a:r>
              <a:rPr lang="da-DK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a-DK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maison</a:t>
            </a:r>
            <a:r>
              <a:rPr lang="da-DK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 </a:t>
            </a:r>
          </a:p>
          <a:p>
            <a:pPr algn="ctr"/>
            <a:r>
              <a:rPr lang="da-DK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à </a:t>
            </a:r>
            <a:r>
              <a:rPr lang="da-DK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l’étranger</a:t>
            </a:r>
            <a:r>
              <a:rPr lang="da-DK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(i udlandet)</a:t>
            </a:r>
          </a:p>
        </p:txBody>
      </p:sp>
      <p:sp>
        <p:nvSpPr>
          <p:cNvPr id="10" name="Pil: nedad 9">
            <a:extLst>
              <a:ext uri="{FF2B5EF4-FFF2-40B4-BE49-F238E27FC236}">
                <a16:creationId xmlns:a16="http://schemas.microsoft.com/office/drawing/2014/main" id="{AF7F2B80-8A49-4E88-95FE-99A5905CBB19}"/>
              </a:ext>
            </a:extLst>
          </p:cNvPr>
          <p:cNvSpPr/>
          <p:nvPr/>
        </p:nvSpPr>
        <p:spPr>
          <a:xfrm>
            <a:off x="1905000" y="1981200"/>
            <a:ext cx="609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il: nedad 10">
            <a:extLst>
              <a:ext uri="{FF2B5EF4-FFF2-40B4-BE49-F238E27FC236}">
                <a16:creationId xmlns:a16="http://schemas.microsoft.com/office/drawing/2014/main" id="{06FE4684-B791-4283-84F8-0BBF9C680E58}"/>
              </a:ext>
            </a:extLst>
          </p:cNvPr>
          <p:cNvSpPr/>
          <p:nvPr/>
        </p:nvSpPr>
        <p:spPr>
          <a:xfrm>
            <a:off x="6134894" y="1981200"/>
            <a:ext cx="570706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9204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Les </a:t>
            </a:r>
            <a:r>
              <a:rPr lang="en-US" b="1" dirty="0" err="1"/>
              <a:t>prépositions</a:t>
            </a:r>
            <a:r>
              <a:rPr lang="en-US" b="1" dirty="0"/>
              <a:t> (</a:t>
            </a:r>
            <a:r>
              <a:rPr lang="en-US" i="1" dirty="0" err="1"/>
              <a:t>forholdsord</a:t>
            </a:r>
            <a:r>
              <a:rPr lang="en-US" i="1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92500" lnSpcReduction="20000"/>
          </a:bodyPr>
          <a:lstStyle/>
          <a:p>
            <a:pPr algn="ctr">
              <a:buNone/>
            </a:pPr>
            <a:r>
              <a:rPr lang="da-DK" dirty="0"/>
              <a:t>Du starter din sætning med ...</a:t>
            </a:r>
            <a:endParaRPr lang="fr-FR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au premier plan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forgrunden</a:t>
            </a:r>
            <a:r>
              <a:rPr lang="en-US" i="1" dirty="0"/>
              <a:t>    </a:t>
            </a:r>
            <a:br>
              <a:rPr lang="en-US" dirty="0"/>
            </a:br>
            <a:r>
              <a:rPr lang="en-US" dirty="0"/>
              <a:t> </a:t>
            </a:r>
            <a:br>
              <a:rPr lang="fr-FR" dirty="0"/>
            </a:br>
            <a:r>
              <a:rPr lang="fr-FR" dirty="0"/>
              <a:t>au centre / au milieu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midten</a:t>
            </a:r>
            <a:br>
              <a:rPr lang="en-US" dirty="0"/>
            </a:br>
            <a:r>
              <a:rPr lang="en-US" dirty="0"/>
              <a:t> </a:t>
            </a:r>
            <a:br>
              <a:rPr lang="fr-FR" dirty="0"/>
            </a:br>
            <a:r>
              <a:rPr lang="fr-FR" dirty="0"/>
              <a:t> à l’arrière-plan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baggrunden</a:t>
            </a:r>
            <a:r>
              <a:rPr lang="en-US" i="1" dirty="0"/>
              <a:t>               de la photo </a:t>
            </a:r>
            <a:br>
              <a:rPr lang="en-US" dirty="0"/>
            </a:br>
            <a:r>
              <a:rPr lang="en-US" dirty="0"/>
              <a:t> </a:t>
            </a:r>
            <a:br>
              <a:rPr lang="fr-FR" dirty="0"/>
            </a:br>
            <a:r>
              <a:rPr lang="fr-FR" dirty="0"/>
              <a:t>en haut</a:t>
            </a:r>
            <a:r>
              <a:rPr lang="en-US" i="1" dirty="0"/>
              <a:t> </a:t>
            </a:r>
            <a:r>
              <a:rPr lang="en-US" i="1" dirty="0" err="1"/>
              <a:t>foroven</a:t>
            </a:r>
            <a:br>
              <a:rPr lang="en-US" dirty="0"/>
            </a:br>
            <a:r>
              <a:rPr lang="en-US" dirty="0"/>
              <a:t> </a:t>
            </a:r>
            <a:br>
              <a:rPr lang="fr-FR" dirty="0"/>
            </a:br>
            <a:r>
              <a:rPr lang="fr-FR" dirty="0"/>
              <a:t>en bas</a:t>
            </a:r>
            <a:r>
              <a:rPr lang="en-US" i="1" dirty="0"/>
              <a:t> </a:t>
            </a:r>
            <a:r>
              <a:rPr lang="en-US" i="1" dirty="0" err="1"/>
              <a:t>forneden</a:t>
            </a:r>
            <a:br>
              <a:rPr lang="en-US" dirty="0"/>
            </a:br>
            <a:r>
              <a:rPr lang="en-US" dirty="0"/>
              <a:t> </a:t>
            </a:r>
            <a:br>
              <a:rPr lang="fr-FR" dirty="0"/>
            </a:br>
            <a:r>
              <a:rPr lang="fr-FR" dirty="0"/>
              <a:t>à droite                                                  sur la photo </a:t>
            </a:r>
            <a:br>
              <a:rPr lang="fr-FR" dirty="0"/>
            </a:br>
            <a:r>
              <a:rPr lang="fr-FR" dirty="0"/>
              <a:t>à gauche</a:t>
            </a:r>
            <a:br>
              <a:rPr lang="fr-FR" dirty="0"/>
            </a:b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5334000" y="2514600"/>
            <a:ext cx="381000" cy="2438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5410200" y="5257800"/>
            <a:ext cx="76200" cy="609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1E34FE-3769-4488-87C1-DB6C40DB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        Plus de </a:t>
            </a:r>
            <a:r>
              <a:rPr lang="da-DK" dirty="0" err="1"/>
              <a:t>prépositions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17BCFEE-F9BE-4BD1-8A34-E44781DC1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CE00F2F-2585-488B-A6B0-8D37E8D9E919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592EAB5-59CA-4DC3-9212-F21ED9BFFE87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vant</a:t>
            </a:r>
          </a:p>
          <a:p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</a:t>
            </a:r>
          </a:p>
          <a:p>
            <a:r>
              <a:rPr lang="da-DK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Près</a:t>
            </a:r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</a:t>
            </a:r>
          </a:p>
          <a:p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</a:t>
            </a:r>
          </a:p>
          <a:p>
            <a:r>
              <a:rPr lang="da-DK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Sous</a:t>
            </a:r>
            <a:endParaRPr lang="da-D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Dehors</a:t>
            </a:r>
            <a:endParaRPr lang="da-D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a-DK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Loin</a:t>
            </a:r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</a:t>
            </a:r>
          </a:p>
          <a:p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</a:t>
            </a:r>
          </a:p>
          <a:p>
            <a:r>
              <a:rPr lang="da-DK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Parmi</a:t>
            </a:r>
            <a:endParaRPr lang="da-D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a-DK" dirty="0"/>
          </a:p>
          <a:p>
            <a:endParaRPr lang="da-DK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F0C884E-FE17-43A3-9C87-F363585E248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Foran</a:t>
            </a:r>
          </a:p>
          <a:p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På</a:t>
            </a:r>
          </a:p>
          <a:p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Tæt på</a:t>
            </a:r>
          </a:p>
          <a:p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,På</a:t>
            </a:r>
          </a:p>
          <a:p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</a:t>
            </a:r>
          </a:p>
          <a:p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Udenfor</a:t>
            </a:r>
          </a:p>
          <a:p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Langt fra</a:t>
            </a:r>
          </a:p>
          <a:p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Mellem</a:t>
            </a:r>
          </a:p>
          <a:p>
            <a:r>
              <a:rPr lang="da-D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Blandt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7791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Du fortsætter den samme sætning med verber...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il y a…</a:t>
            </a:r>
            <a:br>
              <a:rPr lang="fr-FR" dirty="0"/>
            </a:br>
            <a:r>
              <a:rPr lang="fr-FR" dirty="0">
                <a:solidFill>
                  <a:srgbClr val="FF0000"/>
                </a:solidFill>
              </a:rPr>
              <a:t>se trouve ...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se trouvent …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>
                <a:solidFill>
                  <a:srgbClr val="FF0000"/>
                </a:solidFill>
              </a:rPr>
              <a:t>on voit…</a:t>
            </a:r>
            <a:br>
              <a:rPr lang="fr-FR" dirty="0"/>
            </a:br>
            <a:r>
              <a:rPr lang="fr-FR" dirty="0"/>
              <a:t>on distingue…</a:t>
            </a:r>
            <a:br>
              <a:rPr lang="fr-FR" dirty="0"/>
            </a:br>
            <a:r>
              <a:rPr lang="fr-FR" dirty="0"/>
              <a:t>on aperçoit…</a:t>
            </a:r>
            <a:br>
              <a:rPr lang="fr-FR" dirty="0"/>
            </a:br>
            <a:r>
              <a:rPr lang="fr-FR" dirty="0"/>
              <a:t>on découvre…</a:t>
            </a:r>
            <a:br>
              <a:rPr lang="fr-FR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err="1"/>
              <a:t>er</a:t>
            </a:r>
            <a:r>
              <a:rPr lang="en-US" i="1" dirty="0"/>
              <a:t> der…</a:t>
            </a:r>
            <a:br>
              <a:rPr lang="en-US" dirty="0"/>
            </a:br>
            <a:r>
              <a:rPr lang="da-DK" i="1" dirty="0"/>
              <a:t> befinder sig…(3. p. ental)</a:t>
            </a:r>
            <a:br>
              <a:rPr lang="da-DK" dirty="0"/>
            </a:br>
            <a:r>
              <a:rPr lang="en-US" i="1" dirty="0"/>
              <a:t> (3. p. </a:t>
            </a:r>
            <a:r>
              <a:rPr lang="en-US" i="1" dirty="0" err="1"/>
              <a:t>flertal</a:t>
            </a:r>
            <a:r>
              <a:rPr lang="en-US" i="1" dirty="0"/>
              <a:t>)</a:t>
            </a:r>
            <a:br>
              <a:rPr lang="en-US" dirty="0"/>
            </a:br>
            <a:r>
              <a:rPr lang="en-US" i="1" dirty="0"/>
              <a:t> ser man…</a:t>
            </a:r>
            <a:br>
              <a:rPr lang="en-US" dirty="0"/>
            </a:br>
            <a:r>
              <a:rPr lang="en-US" i="1" dirty="0"/>
              <a:t> </a:t>
            </a:r>
            <a:r>
              <a:rPr lang="en-US" i="1" dirty="0" err="1"/>
              <a:t>kan</a:t>
            </a:r>
            <a:r>
              <a:rPr lang="en-US" i="1" dirty="0"/>
              <a:t> man </a:t>
            </a:r>
            <a:r>
              <a:rPr lang="en-US" i="1" dirty="0" err="1"/>
              <a:t>skelne</a:t>
            </a:r>
            <a:r>
              <a:rPr lang="en-US" i="1" dirty="0"/>
              <a:t>…</a:t>
            </a:r>
            <a:br>
              <a:rPr lang="en-US" dirty="0"/>
            </a:br>
            <a:r>
              <a:rPr lang="en-US" i="1" dirty="0"/>
              <a:t> </a:t>
            </a:r>
            <a:r>
              <a:rPr lang="en-US" i="1" dirty="0" err="1"/>
              <a:t>får</a:t>
            </a:r>
            <a:r>
              <a:rPr lang="en-US" i="1" dirty="0"/>
              <a:t> man </a:t>
            </a:r>
            <a:r>
              <a:rPr lang="en-US" i="1" dirty="0" err="1"/>
              <a:t>øje</a:t>
            </a:r>
            <a:r>
              <a:rPr lang="en-US" i="1" dirty="0"/>
              <a:t> </a:t>
            </a:r>
            <a:r>
              <a:rPr lang="en-US" i="1" dirty="0" err="1"/>
              <a:t>på</a:t>
            </a:r>
            <a:r>
              <a:rPr lang="en-US" i="1" dirty="0"/>
              <a:t>…</a:t>
            </a:r>
            <a:br>
              <a:rPr lang="en-US" dirty="0"/>
            </a:br>
            <a:r>
              <a:rPr lang="en-US" i="1" dirty="0"/>
              <a:t> </a:t>
            </a:r>
            <a:r>
              <a:rPr lang="en-US" i="1" dirty="0" err="1"/>
              <a:t>opdager</a:t>
            </a:r>
            <a:r>
              <a:rPr lang="en-US" i="1" dirty="0"/>
              <a:t> man…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                      Hvem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personne</a:t>
            </a:r>
            <a:r>
              <a:rPr lang="en-US" sz="2000" dirty="0">
                <a:solidFill>
                  <a:srgbClr val="FF0000"/>
                </a:solidFill>
              </a:rPr>
              <a:t> (f): en person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adolescent (m/f): en teenager</a:t>
            </a:r>
            <a:br>
              <a:rPr lang="en-US" sz="2000" dirty="0"/>
            </a:br>
            <a:r>
              <a:rPr lang="en-US" sz="2000" dirty="0" err="1"/>
              <a:t>adulte</a:t>
            </a:r>
            <a:r>
              <a:rPr lang="en-US" sz="2000" dirty="0"/>
              <a:t> (m): </a:t>
            </a:r>
            <a:r>
              <a:rPr lang="en-US" sz="2000" dirty="0" err="1"/>
              <a:t>voksen</a:t>
            </a:r>
            <a:br>
              <a:rPr lang="en-US" sz="2000" dirty="0"/>
            </a:br>
            <a:r>
              <a:rPr lang="en-US" sz="2000" dirty="0" err="1"/>
              <a:t>bébé</a:t>
            </a:r>
            <a:r>
              <a:rPr lang="en-US" sz="2000" dirty="0"/>
              <a:t> (m): baby</a:t>
            </a:r>
            <a:br>
              <a:rPr lang="en-US" sz="2000" dirty="0"/>
            </a:br>
            <a:r>
              <a:rPr lang="en-US" sz="2000" dirty="0"/>
              <a:t>couple de </a:t>
            </a:r>
            <a:r>
              <a:rPr lang="en-US" sz="2000" dirty="0" err="1"/>
              <a:t>mariés</a:t>
            </a:r>
            <a:r>
              <a:rPr lang="en-US" sz="2000" dirty="0"/>
              <a:t> (m): </a:t>
            </a:r>
            <a:r>
              <a:rPr lang="en-US" sz="2000" dirty="0" err="1"/>
              <a:t>brudepar</a:t>
            </a:r>
            <a:br>
              <a:rPr lang="en-US" sz="2000" dirty="0"/>
            </a:br>
            <a:r>
              <a:rPr lang="en-US" sz="2000" dirty="0"/>
              <a:t>enfant (m): barn</a:t>
            </a:r>
            <a:br>
              <a:rPr lang="en-US" sz="2000" dirty="0"/>
            </a:br>
            <a:r>
              <a:rPr lang="en-US" sz="2000" dirty="0"/>
              <a:t>femme (f): </a:t>
            </a:r>
            <a:r>
              <a:rPr lang="en-US" sz="2000" dirty="0" err="1"/>
              <a:t>kvinde</a:t>
            </a:r>
            <a:br>
              <a:rPr lang="en-US" sz="2000" dirty="0"/>
            </a:br>
            <a:r>
              <a:rPr lang="en-US" sz="2000" dirty="0" err="1"/>
              <a:t>fille</a:t>
            </a:r>
            <a:r>
              <a:rPr lang="en-US" sz="2000" dirty="0"/>
              <a:t> (f): </a:t>
            </a:r>
            <a:r>
              <a:rPr lang="en-US" sz="2000" dirty="0" err="1"/>
              <a:t>pige</a:t>
            </a:r>
            <a:br>
              <a:rPr lang="en-US" sz="2000" dirty="0"/>
            </a:br>
            <a:r>
              <a:rPr lang="en-US" sz="2000" dirty="0" err="1"/>
              <a:t>garçon</a:t>
            </a:r>
            <a:r>
              <a:rPr lang="en-US" sz="2000" dirty="0"/>
              <a:t> (m): </a:t>
            </a:r>
            <a:r>
              <a:rPr lang="en-US" sz="2000" dirty="0" err="1"/>
              <a:t>dreng</a:t>
            </a:r>
            <a:br>
              <a:rPr lang="en-US" sz="2000" dirty="0"/>
            </a:br>
            <a:r>
              <a:rPr lang="en-US" sz="2000" dirty="0"/>
              <a:t>gens (</a:t>
            </a:r>
            <a:r>
              <a:rPr lang="en-US" sz="2000" dirty="0" err="1"/>
              <a:t>pl,m</a:t>
            </a:r>
            <a:r>
              <a:rPr lang="en-US" sz="2000" dirty="0"/>
              <a:t>): folk</a:t>
            </a:r>
            <a:br>
              <a:rPr lang="en-US" sz="2000" dirty="0"/>
            </a:br>
            <a:r>
              <a:rPr lang="en-US" sz="2000" dirty="0" err="1"/>
              <a:t>homme</a:t>
            </a:r>
            <a:r>
              <a:rPr lang="en-US" sz="2000" dirty="0"/>
              <a:t> (m): </a:t>
            </a:r>
            <a:r>
              <a:rPr lang="en-US" sz="2000" dirty="0" err="1"/>
              <a:t>mand</a:t>
            </a:r>
            <a:br>
              <a:rPr lang="en-US" sz="2000" dirty="0"/>
            </a:br>
            <a:r>
              <a:rPr lang="en-US" sz="2000" dirty="0" err="1"/>
              <a:t>personne</a:t>
            </a:r>
            <a:r>
              <a:rPr lang="en-US" sz="2000" dirty="0"/>
              <a:t> </a:t>
            </a:r>
            <a:r>
              <a:rPr lang="en-US" sz="2000" dirty="0" err="1"/>
              <a:t>âgée</a:t>
            </a:r>
            <a:r>
              <a:rPr lang="en-US" sz="2000" dirty="0"/>
              <a:t> (f): </a:t>
            </a:r>
            <a:r>
              <a:rPr lang="en-US" sz="2000" dirty="0" err="1"/>
              <a:t>ældre</a:t>
            </a:r>
            <a:r>
              <a:rPr lang="en-US" sz="2000" dirty="0"/>
              <a:t> person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10600" y="6294120"/>
            <a:ext cx="76200" cy="45719"/>
          </a:xfrm>
        </p:spPr>
        <p:txBody>
          <a:bodyPr>
            <a:normAutofit fontScale="25000" lnSpcReduction="20000"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C9BAE6133A46E4EB18E8E089CA7AF00" ma:contentTypeVersion="12" ma:contentTypeDescription="Opret et nyt dokument." ma:contentTypeScope="" ma:versionID="e8f129b18f8b0d8df80f98040e704dd9">
  <xsd:schema xmlns:xsd="http://www.w3.org/2001/XMLSchema" xmlns:xs="http://www.w3.org/2001/XMLSchema" xmlns:p="http://schemas.microsoft.com/office/2006/metadata/properties" xmlns:ns3="a5743137-2acd-4d9a-b697-6e1d6cf90658" targetNamespace="http://schemas.microsoft.com/office/2006/metadata/properties" ma:root="true" ma:fieldsID="358bf301470782ab5e790a2a15ce16b0" ns3:_="">
    <xsd:import namespace="a5743137-2acd-4d9a-b697-6e1d6cf9065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743137-2acd-4d9a-b697-6e1d6cf906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5743137-2acd-4d9a-b697-6e1d6cf90658" xsi:nil="true"/>
  </documentManagement>
</p:properties>
</file>

<file path=customXml/itemProps1.xml><?xml version="1.0" encoding="utf-8"?>
<ds:datastoreItem xmlns:ds="http://schemas.openxmlformats.org/officeDocument/2006/customXml" ds:itemID="{496A16FE-BAED-41C1-81D4-4380533341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7A626C-0565-4591-8B34-47490D58D0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743137-2acd-4d9a-b697-6e1d6cf906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D38DB0-A0C7-4C3C-96CE-70A1CD221713}">
  <ds:schemaRefs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a5743137-2acd-4d9a-b697-6e1d6cf90658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334</TotalTime>
  <Words>1241</Words>
  <Application>Microsoft Office PowerPoint</Application>
  <PresentationFormat>Skærmshow (4:3)</PresentationFormat>
  <Paragraphs>126</Paragraphs>
  <Slides>25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2" baseType="lpstr">
      <vt:lpstr>Arial</vt:lpstr>
      <vt:lpstr>Calibri</vt:lpstr>
      <vt:lpstr>Constantia</vt:lpstr>
      <vt:lpstr>Segoe UI Black</vt:lpstr>
      <vt:lpstr>Wingdings</vt:lpstr>
      <vt:lpstr>Wingdings 2</vt:lpstr>
      <vt:lpstr>Flow</vt:lpstr>
      <vt:lpstr>Model til at beskrive et billede </vt:lpstr>
      <vt:lpstr>Hvordan skal vi starte? Billedtype:</vt:lpstr>
      <vt:lpstr>     Du skal vælge verber for at beskrive i nutid:   </vt:lpstr>
      <vt:lpstr>Hvad ser du på billedet?  </vt:lpstr>
      <vt:lpstr>                      Uddyb dit svar       Le lieu                       Stedet</vt:lpstr>
      <vt:lpstr>Les prépositions (forholdsord) </vt:lpstr>
      <vt:lpstr>         Plus de prépositions</vt:lpstr>
      <vt:lpstr>Du fortsætter den samme sætning med verber...</vt:lpstr>
      <vt:lpstr>                       Hvem ?</vt:lpstr>
      <vt:lpstr>Husk den ubestemte artikel  </vt:lpstr>
      <vt:lpstr>Hvad  har personerne på (om tøj): ...porte (portent)...</vt:lpstr>
      <vt:lpstr>Farver Farver placeres bagved substantivet!</vt:lpstr>
      <vt:lpstr>PowerPoint-præsentation</vt:lpstr>
      <vt:lpstr>PowerPoint-præsentation</vt:lpstr>
      <vt:lpstr>Stemningen er ... L’ambiance est ... </vt:lpstr>
      <vt:lpstr>Vejret      le temps</vt:lpstr>
      <vt:lpstr>   Din mening .. Ton opinion</vt:lpstr>
      <vt:lpstr>PowerPoint-præsentation</vt:lpstr>
      <vt:lpstr>PowerPoint-præsentation</vt:lpstr>
      <vt:lpstr>PowerPoint-præsentation</vt:lpstr>
      <vt:lpstr>PowerPoint-præsentation</vt:lpstr>
      <vt:lpstr>                 </vt:lpstr>
      <vt:lpstr>   Fais une description à l’aide du PP  ”Model til at beskrive et billede” Husk at aflevere i elevfeedback</vt:lpstr>
      <vt:lpstr>PowerPoint-præsentation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 til at beskrive et billede</dc:title>
  <dc:creator>Natalie Eriksen (NKU.ZBC - Lektor - NAHA - ZBC)</dc:creator>
  <cp:lastModifiedBy>Natalie Eriksen (NKU.ZBC - Lektor - NAHA - ZBC)</cp:lastModifiedBy>
  <cp:revision>48</cp:revision>
  <dcterms:created xsi:type="dcterms:W3CDTF">2023-11-13T09:23:33Z</dcterms:created>
  <dcterms:modified xsi:type="dcterms:W3CDTF">2024-11-14T09:20:13Z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0x0101005C9BAE6133A46E4EB18E8E089CA7AF00</vt:lpwstr>
  </property>
</Properties>
</file>