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4"/>
  </p:sldMasterIdLst>
  <p:notesMasterIdLst>
    <p:notesMasterId r:id="rId21"/>
  </p:notesMasterIdLst>
  <p:sldIdLst>
    <p:sldId id="289" r:id="rId5"/>
    <p:sldId id="257" r:id="rId6"/>
    <p:sldId id="258" r:id="rId7"/>
    <p:sldId id="259" r:id="rId8"/>
    <p:sldId id="274" r:id="rId9"/>
    <p:sldId id="261" r:id="rId10"/>
    <p:sldId id="287" r:id="rId11"/>
    <p:sldId id="262" r:id="rId12"/>
    <p:sldId id="263" r:id="rId13"/>
    <p:sldId id="265" r:id="rId14"/>
    <p:sldId id="266" r:id="rId15"/>
    <p:sldId id="267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Eriksen (NKU.ZBC - Lektor - NAHA - ZBC)" userId="8995744a-5265-44af-b22a-1c99d6dea1fe" providerId="ADAL" clId="{51B7A925-7097-41EC-8127-443F4B87EBA0}"/>
    <pc:docChg chg="custSel delSld">
      <pc:chgData name="Natalie Eriksen (NKU.ZBC - Lektor - NAHA - ZBC)" userId="8995744a-5265-44af-b22a-1c99d6dea1fe" providerId="ADAL" clId="{51B7A925-7097-41EC-8127-443F4B87EBA0}" dt="2024-11-14T19:13:31.624" v="11" actId="2696"/>
      <pc:docMkLst>
        <pc:docMk/>
      </pc:docMkLst>
      <pc:sldChg chg="del">
        <pc:chgData name="Natalie Eriksen (NKU.ZBC - Lektor - NAHA - ZBC)" userId="8995744a-5265-44af-b22a-1c99d6dea1fe" providerId="ADAL" clId="{51B7A925-7097-41EC-8127-443F4B87EBA0}" dt="2024-11-14T19:13:10.048" v="2" actId="2696"/>
        <pc:sldMkLst>
          <pc:docMk/>
          <pc:sldMk cId="3801672736" sldId="277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14.351" v="3" actId="2696"/>
        <pc:sldMkLst>
          <pc:docMk/>
          <pc:sldMk cId="3360560176" sldId="278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17.005" v="4" actId="2696"/>
        <pc:sldMkLst>
          <pc:docMk/>
          <pc:sldMk cId="2183556732" sldId="279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18.834" v="5" actId="2696"/>
        <pc:sldMkLst>
          <pc:docMk/>
          <pc:sldMk cId="3045485291" sldId="280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22.750" v="7" actId="2696"/>
        <pc:sldMkLst>
          <pc:docMk/>
          <pc:sldMk cId="3340450667" sldId="282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24.460" v="8" actId="2696"/>
        <pc:sldMkLst>
          <pc:docMk/>
          <pc:sldMk cId="1841188640" sldId="283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26.673" v="9" actId="2696"/>
        <pc:sldMkLst>
          <pc:docMk/>
          <pc:sldMk cId="1850281254" sldId="285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28.902" v="10" actId="2696"/>
        <pc:sldMkLst>
          <pc:docMk/>
          <pc:sldMk cId="2080038461" sldId="286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20.824" v="6" actId="2696"/>
        <pc:sldMkLst>
          <pc:docMk/>
          <pc:sldMk cId="2123625847" sldId="288"/>
        </pc:sldMkLst>
      </pc:sldChg>
      <pc:sldChg chg="del">
        <pc:chgData name="Natalie Eriksen (NKU.ZBC - Lektor - NAHA - ZBC)" userId="8995744a-5265-44af-b22a-1c99d6dea1fe" providerId="ADAL" clId="{51B7A925-7097-41EC-8127-443F4B87EBA0}" dt="2024-11-14T19:12:57.522" v="0" actId="2696"/>
        <pc:sldMkLst>
          <pc:docMk/>
          <pc:sldMk cId="585027162" sldId="291"/>
        </pc:sldMkLst>
      </pc:sldChg>
      <pc:sldChg chg="del">
        <pc:chgData name="Natalie Eriksen (NKU.ZBC - Lektor - NAHA - ZBC)" userId="8995744a-5265-44af-b22a-1c99d6dea1fe" providerId="ADAL" clId="{51B7A925-7097-41EC-8127-443F4B87EBA0}" dt="2024-11-14T19:12:59.428" v="1" actId="2696"/>
        <pc:sldMkLst>
          <pc:docMk/>
          <pc:sldMk cId="2248804834" sldId="292"/>
        </pc:sldMkLst>
      </pc:sldChg>
      <pc:sldChg chg="del">
        <pc:chgData name="Natalie Eriksen (NKU.ZBC - Lektor - NAHA - ZBC)" userId="8995744a-5265-44af-b22a-1c99d6dea1fe" providerId="ADAL" clId="{51B7A925-7097-41EC-8127-443F4B87EBA0}" dt="2024-11-14T19:13:31.624" v="11" actId="2696"/>
        <pc:sldMkLst>
          <pc:docMk/>
          <pc:sldMk cId="4069019418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5B16-F717-4C9C-88C1-24573364B6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ADF9554-8C8F-43D0-B1A4-69BCD8687385}">
      <dgm:prSet phldrT="[Text]"/>
      <dgm:spPr/>
      <dgm:t>
        <a:bodyPr/>
        <a:lstStyle/>
        <a:p>
          <a:r>
            <a:rPr lang="da-DK" dirty="0"/>
            <a:t>un</a:t>
          </a:r>
          <a:endParaRPr lang="en-US" dirty="0"/>
        </a:p>
      </dgm:t>
    </dgm:pt>
    <dgm:pt modelId="{92ADA94E-D9BB-4D4B-9026-6F78025F60DE}" type="parTrans" cxnId="{1CE2E49D-683E-47FA-AA5C-04ED4D36F8ED}">
      <dgm:prSet/>
      <dgm:spPr/>
      <dgm:t>
        <a:bodyPr/>
        <a:lstStyle/>
        <a:p>
          <a:endParaRPr lang="en-US"/>
        </a:p>
      </dgm:t>
    </dgm:pt>
    <dgm:pt modelId="{CC111657-0657-4055-A807-634818AD383D}" type="sibTrans" cxnId="{1CE2E49D-683E-47FA-AA5C-04ED4D36F8ED}">
      <dgm:prSet/>
      <dgm:spPr/>
      <dgm:t>
        <a:bodyPr/>
        <a:lstStyle/>
        <a:p>
          <a:endParaRPr lang="en-US"/>
        </a:p>
      </dgm:t>
    </dgm:pt>
    <dgm:pt modelId="{41EE20BD-5A44-4C0C-B149-3BA68678C3EE}">
      <dgm:prSet phldrT="[Text]"/>
      <dgm:spPr/>
      <dgm:t>
        <a:bodyPr/>
        <a:lstStyle/>
        <a:p>
          <a:r>
            <a:rPr lang="da-DK" dirty="0"/>
            <a:t>une</a:t>
          </a:r>
          <a:endParaRPr lang="en-US" dirty="0"/>
        </a:p>
      </dgm:t>
    </dgm:pt>
    <dgm:pt modelId="{7865C81A-CB0C-4A6B-8CBB-2F1E477F26CF}" type="parTrans" cxnId="{F868B150-4B0B-4B6C-8FFE-3A2583E56A45}">
      <dgm:prSet/>
      <dgm:spPr/>
      <dgm:t>
        <a:bodyPr/>
        <a:lstStyle/>
        <a:p>
          <a:endParaRPr lang="en-US"/>
        </a:p>
      </dgm:t>
    </dgm:pt>
    <dgm:pt modelId="{63123071-C6E4-440A-9F42-C3A82173B5F6}" type="sibTrans" cxnId="{F868B150-4B0B-4B6C-8FFE-3A2583E56A45}">
      <dgm:prSet/>
      <dgm:spPr/>
      <dgm:t>
        <a:bodyPr/>
        <a:lstStyle/>
        <a:p>
          <a:endParaRPr lang="en-US"/>
        </a:p>
      </dgm:t>
    </dgm:pt>
    <dgm:pt modelId="{D5C76D89-7AE4-4CBC-BA2E-FBAD6712879D}">
      <dgm:prSet phldrT="[Text]"/>
      <dgm:spPr/>
      <dgm:t>
        <a:bodyPr/>
        <a:lstStyle/>
        <a:p>
          <a:r>
            <a:rPr lang="da-DK" dirty="0"/>
            <a:t>des</a:t>
          </a:r>
          <a:endParaRPr lang="en-US" dirty="0"/>
        </a:p>
      </dgm:t>
    </dgm:pt>
    <dgm:pt modelId="{0B2FC180-3227-4EB3-968E-278105F046F9}" type="parTrans" cxnId="{6BE4972F-B967-42B5-8321-90E3D3488E72}">
      <dgm:prSet/>
      <dgm:spPr/>
      <dgm:t>
        <a:bodyPr/>
        <a:lstStyle/>
        <a:p>
          <a:endParaRPr lang="en-US"/>
        </a:p>
      </dgm:t>
    </dgm:pt>
    <dgm:pt modelId="{EA1FD5C2-5F32-432A-8893-784942A4A9A3}" type="sibTrans" cxnId="{6BE4972F-B967-42B5-8321-90E3D3488E72}">
      <dgm:prSet/>
      <dgm:spPr/>
      <dgm:t>
        <a:bodyPr/>
        <a:lstStyle/>
        <a:p>
          <a:endParaRPr lang="en-US"/>
        </a:p>
      </dgm:t>
    </dgm:pt>
    <dgm:pt modelId="{8D2549B8-1227-44EF-A952-35A26D9F531D}" type="pres">
      <dgm:prSet presAssocID="{08635B16-F717-4C9C-88C1-24573364B62B}" presName="CompostProcess" presStyleCnt="0">
        <dgm:presLayoutVars>
          <dgm:dir/>
          <dgm:resizeHandles val="exact"/>
        </dgm:presLayoutVars>
      </dgm:prSet>
      <dgm:spPr/>
    </dgm:pt>
    <dgm:pt modelId="{B71321C6-11D4-44B4-A353-B13244E12CC1}" type="pres">
      <dgm:prSet presAssocID="{08635B16-F717-4C9C-88C1-24573364B62B}" presName="arrow" presStyleLbl="bgShp" presStyleIdx="0" presStyleCnt="1"/>
      <dgm:spPr/>
    </dgm:pt>
    <dgm:pt modelId="{895BF4DD-675D-4434-9DE8-BB8FA53E4ACC}" type="pres">
      <dgm:prSet presAssocID="{08635B16-F717-4C9C-88C1-24573364B62B}" presName="linearProcess" presStyleCnt="0"/>
      <dgm:spPr/>
    </dgm:pt>
    <dgm:pt modelId="{FB8A6DD5-513C-4151-83D3-25A42DC5FA50}" type="pres">
      <dgm:prSet presAssocID="{9ADF9554-8C8F-43D0-B1A4-69BCD8687385}" presName="textNode" presStyleLbl="node1" presStyleIdx="0" presStyleCnt="3" custLinFactX="-44640" custLinFactNeighborX="-100000" custLinFactNeighborY="-2">
        <dgm:presLayoutVars>
          <dgm:bulletEnabled val="1"/>
        </dgm:presLayoutVars>
      </dgm:prSet>
      <dgm:spPr/>
    </dgm:pt>
    <dgm:pt modelId="{1B411A95-510D-4F78-A1FE-FD15C4596909}" type="pres">
      <dgm:prSet presAssocID="{CC111657-0657-4055-A807-634818AD383D}" presName="sibTrans" presStyleCnt="0"/>
      <dgm:spPr/>
    </dgm:pt>
    <dgm:pt modelId="{81238520-7110-4F01-8A56-3F53D911E688}" type="pres">
      <dgm:prSet presAssocID="{41EE20BD-5A44-4C0C-B149-3BA68678C3EE}" presName="textNode" presStyleLbl="node1" presStyleIdx="1" presStyleCnt="3" custAng="0">
        <dgm:presLayoutVars>
          <dgm:bulletEnabled val="1"/>
        </dgm:presLayoutVars>
      </dgm:prSet>
      <dgm:spPr/>
    </dgm:pt>
    <dgm:pt modelId="{0828034B-47FC-4006-8834-FBE5DCD9FEF8}" type="pres">
      <dgm:prSet presAssocID="{63123071-C6E4-440A-9F42-C3A82173B5F6}" presName="sibTrans" presStyleCnt="0"/>
      <dgm:spPr/>
    </dgm:pt>
    <dgm:pt modelId="{3152B51B-E0E0-4516-B490-5F7F8E4544B6}" type="pres">
      <dgm:prSet presAssocID="{D5C76D89-7AE4-4CBC-BA2E-FBAD6712879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BE4972F-B967-42B5-8321-90E3D3488E72}" srcId="{08635B16-F717-4C9C-88C1-24573364B62B}" destId="{D5C76D89-7AE4-4CBC-BA2E-FBAD6712879D}" srcOrd="2" destOrd="0" parTransId="{0B2FC180-3227-4EB3-968E-278105F046F9}" sibTransId="{EA1FD5C2-5F32-432A-8893-784942A4A9A3}"/>
    <dgm:cxn modelId="{D141E565-83D5-4C2C-91F8-4308B67ABFFF}" type="presOf" srcId="{D5C76D89-7AE4-4CBC-BA2E-FBAD6712879D}" destId="{3152B51B-E0E0-4516-B490-5F7F8E4544B6}" srcOrd="0" destOrd="0" presId="urn:microsoft.com/office/officeart/2005/8/layout/hProcess9"/>
    <dgm:cxn modelId="{2D70D066-661A-479C-B7F8-EE86C9FB67D9}" type="presOf" srcId="{08635B16-F717-4C9C-88C1-24573364B62B}" destId="{8D2549B8-1227-44EF-A952-35A26D9F531D}" srcOrd="0" destOrd="0" presId="urn:microsoft.com/office/officeart/2005/8/layout/hProcess9"/>
    <dgm:cxn modelId="{F868B150-4B0B-4B6C-8FFE-3A2583E56A45}" srcId="{08635B16-F717-4C9C-88C1-24573364B62B}" destId="{41EE20BD-5A44-4C0C-B149-3BA68678C3EE}" srcOrd="1" destOrd="0" parTransId="{7865C81A-CB0C-4A6B-8CBB-2F1E477F26CF}" sibTransId="{63123071-C6E4-440A-9F42-C3A82173B5F6}"/>
    <dgm:cxn modelId="{AB338851-741A-4FC9-BC61-D7CFAFF3EF2D}" type="presOf" srcId="{41EE20BD-5A44-4C0C-B149-3BA68678C3EE}" destId="{81238520-7110-4F01-8A56-3F53D911E688}" srcOrd="0" destOrd="0" presId="urn:microsoft.com/office/officeart/2005/8/layout/hProcess9"/>
    <dgm:cxn modelId="{3221EF75-FD66-480E-8485-647C5B8A039F}" type="presOf" srcId="{9ADF9554-8C8F-43D0-B1A4-69BCD8687385}" destId="{FB8A6DD5-513C-4151-83D3-25A42DC5FA50}" srcOrd="0" destOrd="0" presId="urn:microsoft.com/office/officeart/2005/8/layout/hProcess9"/>
    <dgm:cxn modelId="{1CE2E49D-683E-47FA-AA5C-04ED4D36F8ED}" srcId="{08635B16-F717-4C9C-88C1-24573364B62B}" destId="{9ADF9554-8C8F-43D0-B1A4-69BCD8687385}" srcOrd="0" destOrd="0" parTransId="{92ADA94E-D9BB-4D4B-9026-6F78025F60DE}" sibTransId="{CC111657-0657-4055-A807-634818AD383D}"/>
    <dgm:cxn modelId="{1741B02F-A0A5-4C82-917C-B2164AC7C150}" type="presParOf" srcId="{8D2549B8-1227-44EF-A952-35A26D9F531D}" destId="{B71321C6-11D4-44B4-A353-B13244E12CC1}" srcOrd="0" destOrd="0" presId="urn:microsoft.com/office/officeart/2005/8/layout/hProcess9"/>
    <dgm:cxn modelId="{8A4279CC-D05E-4E65-BDD1-7138AA21BB6B}" type="presParOf" srcId="{8D2549B8-1227-44EF-A952-35A26D9F531D}" destId="{895BF4DD-675D-4434-9DE8-BB8FA53E4ACC}" srcOrd="1" destOrd="0" presId="urn:microsoft.com/office/officeart/2005/8/layout/hProcess9"/>
    <dgm:cxn modelId="{049B3B78-886D-4C4B-B284-D5A8A87D2D89}" type="presParOf" srcId="{895BF4DD-675D-4434-9DE8-BB8FA53E4ACC}" destId="{FB8A6DD5-513C-4151-83D3-25A42DC5FA50}" srcOrd="0" destOrd="0" presId="urn:microsoft.com/office/officeart/2005/8/layout/hProcess9"/>
    <dgm:cxn modelId="{93557006-99C9-4C24-BA61-98E8ADF1361D}" type="presParOf" srcId="{895BF4DD-675D-4434-9DE8-BB8FA53E4ACC}" destId="{1B411A95-510D-4F78-A1FE-FD15C4596909}" srcOrd="1" destOrd="0" presId="urn:microsoft.com/office/officeart/2005/8/layout/hProcess9"/>
    <dgm:cxn modelId="{E07A04A8-A6FE-48A0-A9DA-D600E5361E62}" type="presParOf" srcId="{895BF4DD-675D-4434-9DE8-BB8FA53E4ACC}" destId="{81238520-7110-4F01-8A56-3F53D911E688}" srcOrd="2" destOrd="0" presId="urn:microsoft.com/office/officeart/2005/8/layout/hProcess9"/>
    <dgm:cxn modelId="{036AD57A-4461-4F0C-8E49-E88826F7EAC9}" type="presParOf" srcId="{895BF4DD-675D-4434-9DE8-BB8FA53E4ACC}" destId="{0828034B-47FC-4006-8834-FBE5DCD9FEF8}" srcOrd="3" destOrd="0" presId="urn:microsoft.com/office/officeart/2005/8/layout/hProcess9"/>
    <dgm:cxn modelId="{34163383-55F4-4A16-94E6-843ADF0BCFC6}" type="presParOf" srcId="{895BF4DD-675D-4434-9DE8-BB8FA53E4ACC}" destId="{3152B51B-E0E0-4516-B490-5F7F8E4544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321C6-11D4-44B4-A353-B13244E12CC1}">
      <dsp:nvSpPr>
        <dsp:cNvPr id="0" name=""/>
        <dsp:cNvSpPr/>
      </dsp:nvSpPr>
      <dsp:spPr>
        <a:xfrm>
          <a:off x="292893" y="0"/>
          <a:ext cx="3319462" cy="34468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A6DD5-513C-4151-83D3-25A42DC5FA50}">
      <dsp:nvSpPr>
        <dsp:cNvPr id="0" name=""/>
        <dsp:cNvSpPr/>
      </dsp:nvSpPr>
      <dsp:spPr>
        <a:xfrm>
          <a:off x="0" y="1034025"/>
          <a:ext cx="1209823" cy="137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 dirty="0"/>
            <a:t>un</a:t>
          </a:r>
          <a:endParaRPr lang="en-US" sz="4200" kern="1200" dirty="0"/>
        </a:p>
      </dsp:txBody>
      <dsp:txXfrm>
        <a:off x="59059" y="1093084"/>
        <a:ext cx="1091705" cy="1260619"/>
      </dsp:txXfrm>
    </dsp:sp>
    <dsp:sp modelId="{81238520-7110-4F01-8A56-3F53D911E688}">
      <dsp:nvSpPr>
        <dsp:cNvPr id="0" name=""/>
        <dsp:cNvSpPr/>
      </dsp:nvSpPr>
      <dsp:spPr>
        <a:xfrm>
          <a:off x="1347713" y="1034053"/>
          <a:ext cx="1209823" cy="137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 dirty="0"/>
            <a:t>une</a:t>
          </a:r>
          <a:endParaRPr lang="en-US" sz="4200" kern="1200" dirty="0"/>
        </a:p>
      </dsp:txBody>
      <dsp:txXfrm>
        <a:off x="1406772" y="1093112"/>
        <a:ext cx="1091705" cy="1260619"/>
      </dsp:txXfrm>
    </dsp:sp>
    <dsp:sp modelId="{3152B51B-E0E0-4516-B490-5F7F8E4544B6}">
      <dsp:nvSpPr>
        <dsp:cNvPr id="0" name=""/>
        <dsp:cNvSpPr/>
      </dsp:nvSpPr>
      <dsp:spPr>
        <a:xfrm>
          <a:off x="2693496" y="1034053"/>
          <a:ext cx="1209823" cy="13787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200" kern="1200" dirty="0"/>
            <a:t>des</a:t>
          </a:r>
          <a:endParaRPr lang="en-US" sz="4200" kern="1200" dirty="0"/>
        </a:p>
      </dsp:txBody>
      <dsp:txXfrm>
        <a:off x="2752555" y="1093112"/>
        <a:ext cx="1091705" cy="126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CAC5-28F9-49ED-A035-55FE7C27222B}" type="datetimeFigureOut">
              <a:rPr lang="da-DK" smtClean="0"/>
              <a:t>14-11-2024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5AA29-8ECA-4DA1-840D-02624B2757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6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9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31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4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6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93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7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34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9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65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8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3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7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4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A74A01-2228-40A5-A6D6-E5890F62E70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11F0D-3586-4031-AFCA-341D0A7E7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rt.googleusercontent.com/slidesz/AGV_vUeZFfv2saVhosSQKFKzp8tBUQGnzqSmTgRi65YaMi4ARYE6yRQxMWQIZbL3o84S-KWww4hAx-CIVYTmbDtNbqYA0jz0h1QmklGm-l8mZPHw1fgS_9MunZcUj3jiER0N8bXTv23rbDbJxiJc5JS8Ar4BzQ=s2048?key=2HvF-Q6zK0XLatytcFg39Q">
            <a:extLst>
              <a:ext uri="{FF2B5EF4-FFF2-40B4-BE49-F238E27FC236}">
                <a16:creationId xmlns:a16="http://schemas.microsoft.com/office/drawing/2014/main" id="{9DFD8998-B615-41E4-9E93-7A908F48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" y="990600"/>
            <a:ext cx="8288867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694688"/>
          </a:xfrm>
        </p:spPr>
        <p:txBody>
          <a:bodyPr>
            <a:normAutofit/>
          </a:bodyPr>
          <a:lstStyle/>
          <a:p>
            <a:pPr algn="ctr"/>
            <a:r>
              <a:rPr lang="da-DK" dirty="0">
                <a:solidFill>
                  <a:srgbClr val="FF0000"/>
                </a:solidFill>
              </a:rPr>
              <a:t>Husk </a:t>
            </a:r>
            <a:r>
              <a:rPr lang="en-US" b="1" dirty="0">
                <a:solidFill>
                  <a:srgbClr val="FF0000"/>
                </a:solidFill>
              </a:rPr>
              <a:t>den </a:t>
            </a:r>
            <a:r>
              <a:rPr lang="en-US" b="1" dirty="0" err="1">
                <a:solidFill>
                  <a:srgbClr val="FF0000"/>
                </a:solidFill>
              </a:rPr>
              <a:t>ubestemte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artikel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8796085"/>
              </p:ext>
            </p:extLst>
          </p:nvPr>
        </p:nvGraphicFramePr>
        <p:xfrm>
          <a:off x="609600" y="2487612"/>
          <a:ext cx="3905250" cy="3446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b="1" dirty="0"/>
              <a:t>Den ubestemte artikel</a:t>
            </a:r>
            <a:r>
              <a:rPr lang="da-DK" dirty="0"/>
              <a:t> angiver noget ukendt og retter sig i køn og tal efter det substantiv, det står foran.</a:t>
            </a:r>
          </a:p>
          <a:p>
            <a:r>
              <a:rPr lang="en-US" dirty="0" err="1">
                <a:solidFill>
                  <a:srgbClr val="FF0000"/>
                </a:solidFill>
              </a:rPr>
              <a:t>Efter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numeralier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eller</a:t>
            </a:r>
            <a:r>
              <a:rPr lang="en-US" dirty="0">
                <a:solidFill>
                  <a:srgbClr val="FF0000"/>
                </a:solidFill>
              </a:rPr>
              <a:t> possessive </a:t>
            </a:r>
            <a:r>
              <a:rPr lang="en-US" dirty="0" err="1">
                <a:solidFill>
                  <a:srgbClr val="FF0000"/>
                </a:solidFill>
              </a:rPr>
              <a:t>pronominer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bruges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ingen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artikel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2286000"/>
            <a:ext cx="1241298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hankøn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1200" y="2362200"/>
            <a:ext cx="131749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hunkøn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29000" y="2286000"/>
            <a:ext cx="108585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flertal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Hvad  har personerne på (om tøj):</a:t>
            </a:r>
            <a:br>
              <a:rPr lang="da-DK" b="1" dirty="0">
                <a:highlight>
                  <a:srgbClr val="FFFF00"/>
                </a:highlight>
              </a:rPr>
            </a:br>
            <a:r>
              <a:rPr lang="da-DK" b="1" dirty="0">
                <a:highlight>
                  <a:srgbClr val="FFFF00"/>
                </a:highlight>
              </a:rPr>
              <a:t>...porte (portent)...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highlight>
                  <a:srgbClr val="FFFF00"/>
                </a:highlight>
              </a:rPr>
              <a:t>chapeau (m): hat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chaussure</a:t>
            </a:r>
            <a:r>
              <a:rPr lang="en-US" sz="1800" b="1" dirty="0">
                <a:highlight>
                  <a:srgbClr val="FFFF00"/>
                </a:highlight>
              </a:rPr>
              <a:t> (f): </a:t>
            </a:r>
            <a:r>
              <a:rPr lang="en-US" sz="1800" b="1" dirty="0" err="1">
                <a:highlight>
                  <a:srgbClr val="FFFF00"/>
                </a:highlight>
              </a:rPr>
              <a:t>sko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chemise (f): </a:t>
            </a:r>
            <a:r>
              <a:rPr lang="en-US" sz="1800" b="1" dirty="0" err="1">
                <a:highlight>
                  <a:srgbClr val="FFFF00"/>
                </a:highlight>
              </a:rPr>
              <a:t>skjorte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costume (m): </a:t>
            </a:r>
            <a:r>
              <a:rPr lang="en-US" sz="1800" b="1" dirty="0" err="1">
                <a:highlight>
                  <a:srgbClr val="FFFF00"/>
                </a:highlight>
              </a:rPr>
              <a:t>jakkesæt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cravate</a:t>
            </a:r>
            <a:r>
              <a:rPr lang="en-US" sz="1800" b="1" dirty="0">
                <a:highlight>
                  <a:srgbClr val="FFFF00"/>
                </a:highlight>
              </a:rPr>
              <a:t> (f): slips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jupe</a:t>
            </a:r>
            <a:r>
              <a:rPr lang="en-US" sz="1800" b="1" dirty="0">
                <a:highlight>
                  <a:srgbClr val="FFFF00"/>
                </a:highlight>
              </a:rPr>
              <a:t> (f): </a:t>
            </a:r>
            <a:r>
              <a:rPr lang="en-US" sz="1800" b="1" dirty="0" err="1">
                <a:highlight>
                  <a:srgbClr val="FFFF00"/>
                </a:highlight>
              </a:rPr>
              <a:t>nederdel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manteau</a:t>
            </a:r>
            <a:r>
              <a:rPr lang="en-US" sz="1800" b="1" dirty="0">
                <a:highlight>
                  <a:srgbClr val="FFFF00"/>
                </a:highlight>
              </a:rPr>
              <a:t> (m): </a:t>
            </a:r>
            <a:r>
              <a:rPr lang="en-US" sz="1800" b="1" dirty="0" err="1">
                <a:highlight>
                  <a:srgbClr val="FFFF00"/>
                </a:highlight>
              </a:rPr>
              <a:t>frakke</a:t>
            </a:r>
            <a:r>
              <a:rPr lang="en-US" sz="1800" b="1" dirty="0">
                <a:highlight>
                  <a:srgbClr val="FFFF00"/>
                </a:highlight>
              </a:rPr>
              <a:t> (</a:t>
            </a:r>
            <a:r>
              <a:rPr lang="en-US" sz="1800" b="1" dirty="0" err="1">
                <a:highlight>
                  <a:srgbClr val="FFFF00"/>
                </a:highlight>
              </a:rPr>
              <a:t>lang</a:t>
            </a:r>
            <a:r>
              <a:rPr lang="en-US" sz="1800" b="1" dirty="0">
                <a:highlight>
                  <a:srgbClr val="FFFF00"/>
                </a:highlight>
              </a:rPr>
              <a:t>)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pantalon</a:t>
            </a:r>
            <a:r>
              <a:rPr lang="en-US" sz="1800" b="1" dirty="0">
                <a:highlight>
                  <a:srgbClr val="FFFF00"/>
                </a:highlight>
              </a:rPr>
              <a:t> (m, </a:t>
            </a:r>
            <a:r>
              <a:rPr lang="en-US" sz="1800" b="1" dirty="0" err="1">
                <a:highlight>
                  <a:srgbClr val="FFFF00"/>
                </a:highlight>
              </a:rPr>
              <a:t>ental</a:t>
            </a:r>
            <a:r>
              <a:rPr lang="en-US" sz="1800" b="1" dirty="0">
                <a:highlight>
                  <a:srgbClr val="FFFF00"/>
                </a:highlight>
              </a:rPr>
              <a:t>): </a:t>
            </a:r>
            <a:r>
              <a:rPr lang="en-US" sz="1800" b="1" dirty="0" err="1">
                <a:highlight>
                  <a:srgbClr val="FFFF00"/>
                </a:highlight>
              </a:rPr>
              <a:t>bukser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pull (m): sweater, </a:t>
            </a:r>
            <a:r>
              <a:rPr lang="en-US" sz="1800" b="1" dirty="0" err="1">
                <a:highlight>
                  <a:srgbClr val="FFFF00"/>
                </a:highlight>
              </a:rPr>
              <a:t>trøje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robe (f): </a:t>
            </a:r>
            <a:r>
              <a:rPr lang="en-US" sz="1800" b="1" dirty="0" err="1">
                <a:highlight>
                  <a:srgbClr val="FFFF00"/>
                </a:highlight>
              </a:rPr>
              <a:t>kjole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short (m, </a:t>
            </a:r>
            <a:r>
              <a:rPr lang="en-US" sz="1800" b="1" dirty="0" err="1">
                <a:highlight>
                  <a:srgbClr val="FFFF00"/>
                </a:highlight>
              </a:rPr>
              <a:t>altid</a:t>
            </a:r>
            <a:r>
              <a:rPr lang="en-US" sz="1800" b="1" dirty="0">
                <a:highlight>
                  <a:srgbClr val="FFFF00"/>
                </a:highlight>
              </a:rPr>
              <a:t> </a:t>
            </a:r>
            <a:r>
              <a:rPr lang="en-US" sz="1800" b="1" dirty="0" err="1">
                <a:highlight>
                  <a:srgbClr val="FFFF00"/>
                </a:highlight>
              </a:rPr>
              <a:t>ental</a:t>
            </a:r>
            <a:r>
              <a:rPr lang="en-US" sz="1800" b="1" dirty="0">
                <a:highlight>
                  <a:srgbClr val="FFFF00"/>
                </a:highlight>
              </a:rPr>
              <a:t>): shorts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>
                <a:highlight>
                  <a:srgbClr val="FFFF00"/>
                </a:highlight>
              </a:rPr>
              <a:t>T-shirt (m) : T-shirt</a:t>
            </a:r>
            <a:br>
              <a:rPr lang="en-US" sz="1800" b="1" dirty="0">
                <a:highlight>
                  <a:srgbClr val="FFFF00"/>
                </a:highlight>
              </a:rPr>
            </a:br>
            <a:r>
              <a:rPr lang="en-US" sz="1800" b="1" dirty="0" err="1">
                <a:highlight>
                  <a:srgbClr val="FFFF00"/>
                </a:highlight>
              </a:rPr>
              <a:t>veste</a:t>
            </a:r>
            <a:r>
              <a:rPr lang="en-US" sz="1800" b="1" dirty="0">
                <a:highlight>
                  <a:srgbClr val="FFFF00"/>
                </a:highlight>
              </a:rPr>
              <a:t> (f): </a:t>
            </a:r>
            <a:r>
              <a:rPr lang="en-US" sz="1800" b="1" dirty="0" err="1">
                <a:highlight>
                  <a:srgbClr val="FFFF00"/>
                </a:highlight>
              </a:rPr>
              <a:t>jakke</a:t>
            </a:r>
            <a:r>
              <a:rPr lang="en-US" sz="1800" b="1" dirty="0">
                <a:highlight>
                  <a:srgbClr val="FFFF00"/>
                </a:highlight>
              </a:rPr>
              <a:t> (</a:t>
            </a:r>
            <a:r>
              <a:rPr lang="en-US" sz="1800" b="1" dirty="0" err="1">
                <a:highlight>
                  <a:srgbClr val="FFFF00"/>
                </a:highlight>
              </a:rPr>
              <a:t>kort</a:t>
            </a:r>
            <a:r>
              <a:rPr lang="en-US" sz="1800" b="1" dirty="0">
                <a:highlight>
                  <a:srgbClr val="FFFF00"/>
                </a:highlight>
              </a:rPr>
              <a:t>), </a:t>
            </a:r>
            <a:r>
              <a:rPr lang="en-US" sz="1800" b="1" dirty="0" err="1">
                <a:highlight>
                  <a:srgbClr val="FFFF00"/>
                </a:highlight>
              </a:rPr>
              <a:t>trøje</a:t>
            </a:r>
            <a:endParaRPr lang="en-US" sz="1800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1"/>
            <a:ext cx="584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Farver</a:t>
            </a:r>
            <a:br>
              <a:rPr lang="da-DK" b="1" dirty="0"/>
            </a:br>
            <a:r>
              <a:rPr lang="da-DK" sz="3100" b="1" i="1" dirty="0">
                <a:solidFill>
                  <a:srgbClr val="FF0000"/>
                </a:solidFill>
                <a:highlight>
                  <a:srgbClr val="FFFF00"/>
                </a:highlight>
              </a:rPr>
              <a:t>Farver placeres bagved substantivet!</a:t>
            </a:r>
            <a:endParaRPr lang="en-US" sz="31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1"/>
            <a:ext cx="3886201" cy="4876799"/>
          </a:xfrm>
        </p:spPr>
        <p:txBody>
          <a:bodyPr>
            <a:noAutofit/>
          </a:bodyPr>
          <a:lstStyle/>
          <a:p>
            <a:r>
              <a:rPr lang="en-US" sz="1800" b="1" dirty="0"/>
              <a:t>bleu: </a:t>
            </a:r>
            <a:r>
              <a:rPr lang="en-US" sz="1800" b="1" dirty="0" err="1"/>
              <a:t>blå</a:t>
            </a:r>
            <a:br>
              <a:rPr lang="en-US" sz="1800" b="1" dirty="0"/>
            </a:br>
            <a:r>
              <a:rPr lang="en-US" sz="1800" b="1" dirty="0"/>
              <a:t>rouge: </a:t>
            </a:r>
            <a:r>
              <a:rPr lang="en-US" sz="1800" b="1" dirty="0" err="1"/>
              <a:t>rød</a:t>
            </a:r>
            <a:br>
              <a:rPr lang="en-US" sz="1800" b="1" dirty="0"/>
            </a:br>
            <a:r>
              <a:rPr lang="en-US" sz="1800" b="1" dirty="0" err="1"/>
              <a:t>vert</a:t>
            </a:r>
            <a:r>
              <a:rPr lang="en-US" sz="1800" b="1" dirty="0"/>
              <a:t>: </a:t>
            </a:r>
            <a:r>
              <a:rPr lang="en-US" sz="1800" b="1" dirty="0" err="1"/>
              <a:t>grøn</a:t>
            </a:r>
            <a:br>
              <a:rPr lang="en-US" sz="1800" b="1" dirty="0"/>
            </a:br>
            <a:r>
              <a:rPr lang="en-US" sz="1800" b="1" dirty="0" err="1"/>
              <a:t>jaune</a:t>
            </a:r>
            <a:r>
              <a:rPr lang="en-US" sz="1800" b="1" dirty="0"/>
              <a:t>. </a:t>
            </a:r>
            <a:r>
              <a:rPr lang="en-US" sz="1800" b="1" dirty="0" err="1"/>
              <a:t>gul</a:t>
            </a:r>
            <a:br>
              <a:rPr lang="en-US" sz="1800" b="1" dirty="0"/>
            </a:br>
            <a:r>
              <a:rPr lang="en-US" sz="1800" b="1" dirty="0"/>
              <a:t>noir: sort</a:t>
            </a:r>
            <a:br>
              <a:rPr lang="en-US" sz="1800" b="1" dirty="0"/>
            </a:br>
            <a:r>
              <a:rPr lang="en-US" sz="1800" b="1" dirty="0" err="1"/>
              <a:t>gris</a:t>
            </a:r>
            <a:r>
              <a:rPr lang="en-US" sz="1800" b="1" dirty="0"/>
              <a:t>: </a:t>
            </a:r>
            <a:r>
              <a:rPr lang="en-US" sz="1800" b="1" dirty="0" err="1"/>
              <a:t>grå</a:t>
            </a:r>
            <a:br>
              <a:rPr lang="en-US" sz="1800" b="1" dirty="0"/>
            </a:br>
            <a:r>
              <a:rPr lang="en-US" sz="1800" b="1" dirty="0" err="1">
                <a:solidFill>
                  <a:srgbClr val="FF0000"/>
                </a:solidFill>
              </a:rPr>
              <a:t>marron</a:t>
            </a:r>
            <a:r>
              <a:rPr lang="en-US" sz="1800" b="1" dirty="0">
                <a:solidFill>
                  <a:srgbClr val="FF0000"/>
                </a:solidFill>
              </a:rPr>
              <a:t>: </a:t>
            </a:r>
            <a:r>
              <a:rPr lang="en-US" sz="1800" b="1" dirty="0" err="1">
                <a:solidFill>
                  <a:srgbClr val="FF0000"/>
                </a:solidFill>
              </a:rPr>
              <a:t>brun</a:t>
            </a:r>
            <a:r>
              <a:rPr lang="en-US" sz="1800" b="1" dirty="0">
                <a:solidFill>
                  <a:srgbClr val="FF0000"/>
                </a:solidFill>
              </a:rPr>
              <a:t> (</a:t>
            </a:r>
            <a:r>
              <a:rPr lang="en-US" sz="1800" b="1" dirty="0" err="1">
                <a:solidFill>
                  <a:srgbClr val="FF0000"/>
                </a:solidFill>
              </a:rPr>
              <a:t>ubøjet</a:t>
            </a:r>
            <a:r>
              <a:rPr lang="en-US" sz="1800" b="1" dirty="0">
                <a:solidFill>
                  <a:srgbClr val="FF0000"/>
                </a:solidFill>
              </a:rPr>
              <a:t> = </a:t>
            </a:r>
            <a:r>
              <a:rPr lang="en-US" sz="1800" b="1" dirty="0" err="1">
                <a:solidFill>
                  <a:srgbClr val="FF0000"/>
                </a:solidFill>
              </a:rPr>
              <a:t>samme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flertal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/>
              <a:t>des </a:t>
            </a:r>
            <a:r>
              <a:rPr lang="en-US" sz="1800" b="1" dirty="0" err="1"/>
              <a:t>yeux</a:t>
            </a:r>
            <a:r>
              <a:rPr lang="en-US" sz="1800" b="1" dirty="0"/>
              <a:t> </a:t>
            </a:r>
            <a:r>
              <a:rPr lang="en-US" sz="1800" b="1" dirty="0" err="1"/>
              <a:t>marron</a:t>
            </a:r>
            <a:r>
              <a:rPr lang="en-US" sz="1800" b="1" dirty="0"/>
              <a:t> = </a:t>
            </a:r>
            <a:r>
              <a:rPr lang="en-US" sz="1800" b="1" dirty="0" err="1"/>
              <a:t>brune</a:t>
            </a:r>
            <a:r>
              <a:rPr lang="en-US" sz="1800" b="1" dirty="0"/>
              <a:t> </a:t>
            </a:r>
            <a:r>
              <a:rPr lang="en-US" sz="1800" b="1" dirty="0" err="1"/>
              <a:t>øjne</a:t>
            </a:r>
            <a:br>
              <a:rPr lang="en-US" sz="1800" b="1" dirty="0"/>
            </a:br>
            <a:r>
              <a:rPr lang="en-US" sz="1800" b="1" dirty="0" err="1"/>
              <a:t>blanc</a:t>
            </a:r>
            <a:r>
              <a:rPr lang="en-US" sz="1800" b="1" dirty="0"/>
              <a:t> (</a:t>
            </a:r>
            <a:r>
              <a:rPr lang="en-US" sz="1800" b="1" dirty="0" err="1"/>
              <a:t>adj</a:t>
            </a:r>
            <a:r>
              <a:rPr lang="en-US" sz="1800" b="1" dirty="0"/>
              <a:t> m) blanche (f): </a:t>
            </a:r>
            <a:r>
              <a:rPr lang="en-US" sz="1800" b="1" dirty="0" err="1"/>
              <a:t>hvid</a:t>
            </a:r>
            <a:br>
              <a:rPr lang="en-US" sz="1800" b="1" dirty="0"/>
            </a:br>
            <a:r>
              <a:rPr lang="en-US" sz="1800" b="1" dirty="0"/>
              <a:t>violet (</a:t>
            </a:r>
            <a:r>
              <a:rPr lang="en-US" sz="1800" b="1" dirty="0" err="1"/>
              <a:t>adj</a:t>
            </a:r>
            <a:r>
              <a:rPr lang="en-US" sz="1800" b="1" dirty="0"/>
              <a:t> m) </a:t>
            </a:r>
            <a:r>
              <a:rPr lang="en-US" sz="1800" b="1" dirty="0" err="1"/>
              <a:t>violette</a:t>
            </a:r>
            <a:r>
              <a:rPr lang="en-US" sz="1800" b="1" dirty="0"/>
              <a:t> (</a:t>
            </a:r>
            <a:r>
              <a:rPr lang="en-US" sz="1800" b="1" dirty="0" err="1"/>
              <a:t>adj</a:t>
            </a:r>
            <a:r>
              <a:rPr lang="en-US" sz="1800" b="1" dirty="0"/>
              <a:t> f): </a:t>
            </a:r>
            <a:r>
              <a:rPr lang="en-US" sz="1800" b="1" dirty="0" err="1"/>
              <a:t>lilla</a:t>
            </a:r>
            <a:br>
              <a:rPr lang="en-US" sz="1800" b="1" dirty="0"/>
            </a:br>
            <a:r>
              <a:rPr lang="en-US" sz="1800" b="1" dirty="0"/>
              <a:t>rose: </a:t>
            </a:r>
            <a:r>
              <a:rPr lang="en-US" sz="1800" b="1" dirty="0" err="1"/>
              <a:t>lyserød</a:t>
            </a:r>
            <a:br>
              <a:rPr lang="en-US" sz="1800" b="1" dirty="0"/>
            </a:br>
            <a:r>
              <a:rPr lang="en-US" sz="1800" b="1" dirty="0">
                <a:solidFill>
                  <a:srgbClr val="FF0000"/>
                </a:solidFill>
              </a:rPr>
              <a:t>orange: orange</a:t>
            </a:r>
            <a:br>
              <a:rPr lang="en-US" sz="1800" b="1" dirty="0"/>
            </a:br>
            <a:r>
              <a:rPr lang="en-US" sz="1800" b="1" dirty="0" err="1"/>
              <a:t>multicolore</a:t>
            </a:r>
            <a:r>
              <a:rPr lang="en-US" sz="1800" b="1" dirty="0"/>
              <a:t> (</a:t>
            </a:r>
            <a:r>
              <a:rPr lang="en-US" sz="1800" b="1" dirty="0" err="1"/>
              <a:t>adj</a:t>
            </a:r>
            <a:r>
              <a:rPr lang="en-US" sz="1800" b="1" dirty="0"/>
              <a:t> m/f) = </a:t>
            </a:r>
            <a:r>
              <a:rPr lang="en-US" sz="1800" b="1" dirty="0" err="1"/>
              <a:t>flerfarvet</a:t>
            </a:r>
            <a:br>
              <a:rPr lang="en-US" sz="1800" b="1" dirty="0"/>
            </a:br>
            <a:r>
              <a:rPr lang="en-US" sz="1800" b="1" dirty="0" err="1"/>
              <a:t>tillægsordet</a:t>
            </a:r>
            <a:r>
              <a:rPr lang="en-US" sz="1800" b="1" dirty="0"/>
              <a:t> </a:t>
            </a:r>
            <a:r>
              <a:rPr lang="en-US" sz="1800" b="1" dirty="0" err="1"/>
              <a:t>får</a:t>
            </a:r>
            <a:r>
              <a:rPr lang="en-US" sz="1800" b="1" dirty="0"/>
              <a:t> -s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flertal</a:t>
            </a:r>
            <a:r>
              <a:rPr lang="en-US" sz="1800" b="1" dirty="0"/>
              <a:t> = </a:t>
            </a:r>
            <a:r>
              <a:rPr lang="en-US" sz="1800" b="1" dirty="0" err="1"/>
              <a:t>multicolores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" name="Content Placeholder 4" descr="l'accord des couleurs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0850" y="2380539"/>
            <a:ext cx="4445949" cy="333446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40907388-87BE-492C-B3AC-F8EFB51F13A5}"/>
              </a:ext>
            </a:extLst>
          </p:cNvPr>
          <p:cNvSpPr/>
          <p:nvPr/>
        </p:nvSpPr>
        <p:spPr>
          <a:xfrm>
            <a:off x="1181100" y="162560"/>
            <a:ext cx="6324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Hvad laver personerne på billedet?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7BD2154C-8861-4FED-AF80-AD146B51E541}"/>
              </a:ext>
            </a:extLst>
          </p:cNvPr>
          <p:cNvSpPr/>
          <p:nvPr/>
        </p:nvSpPr>
        <p:spPr>
          <a:xfrm>
            <a:off x="60960" y="2534920"/>
            <a:ext cx="41910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porter (1)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avoir l’air (u) + adjektiv...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en train de (u) + inf...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assis/e (u)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debout (u)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être couché/e (u) ..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EC312578-5868-45E2-8D14-82AAA2D785F4}"/>
              </a:ext>
            </a:extLst>
          </p:cNvPr>
          <p:cNvSpPr/>
          <p:nvPr/>
        </p:nvSpPr>
        <p:spPr>
          <a:xfrm>
            <a:off x="4597400" y="2438400"/>
            <a:ext cx="43180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have på (om tøj)…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se ud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være i færd med 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sidde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stå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/>
                </a:solidFill>
              </a:rPr>
              <a:t>at ligge </a:t>
            </a:r>
          </a:p>
        </p:txBody>
      </p:sp>
      <p:sp>
        <p:nvSpPr>
          <p:cNvPr id="6" name="Pil: nedad 5">
            <a:extLst>
              <a:ext uri="{FF2B5EF4-FFF2-40B4-BE49-F238E27FC236}">
                <a16:creationId xmlns:a16="http://schemas.microsoft.com/office/drawing/2014/main" id="{2A181777-7650-4E11-B43F-915112D58DA6}"/>
              </a:ext>
            </a:extLst>
          </p:cNvPr>
          <p:cNvSpPr/>
          <p:nvPr/>
        </p:nvSpPr>
        <p:spPr>
          <a:xfrm>
            <a:off x="6400800" y="2019300"/>
            <a:ext cx="685800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l: nedad 7">
            <a:extLst>
              <a:ext uri="{FF2B5EF4-FFF2-40B4-BE49-F238E27FC236}">
                <a16:creationId xmlns:a16="http://schemas.microsoft.com/office/drawing/2014/main" id="{42051971-D745-4805-B25D-005645C18180}"/>
              </a:ext>
            </a:extLst>
          </p:cNvPr>
          <p:cNvSpPr/>
          <p:nvPr/>
        </p:nvSpPr>
        <p:spPr>
          <a:xfrm>
            <a:off x="1371600" y="1905000"/>
            <a:ext cx="762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24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Stemningen er ... L’ambiance est ...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pc="300" dirty="0" err="1">
                <a:highlight>
                  <a:srgbClr val="FFFF00"/>
                </a:highlight>
              </a:rPr>
              <a:t>bonne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 err="1">
                <a:highlight>
                  <a:srgbClr val="FFFF00"/>
                </a:highlight>
              </a:rPr>
              <a:t>amicale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 err="1">
                <a:highlight>
                  <a:srgbClr val="FFFF00"/>
                </a:highlight>
              </a:rPr>
              <a:t>détendue</a:t>
            </a:r>
            <a:endParaRPr lang="en-US" b="1" spc="3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b="1" spc="300" dirty="0" err="1">
                <a:highlight>
                  <a:srgbClr val="FFFF00"/>
                </a:highlight>
              </a:rPr>
              <a:t>mauvaise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>
                <a:highlight>
                  <a:srgbClr val="FFFF00"/>
                </a:highlight>
              </a:rPr>
              <a:t>hostile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spc="300" dirty="0" err="1">
                <a:highlight>
                  <a:srgbClr val="FFFF00"/>
                </a:highlight>
              </a:rPr>
              <a:t>tendue</a:t>
            </a:r>
            <a:br>
              <a:rPr lang="en-US" b="1" spc="300" dirty="0">
                <a:highlight>
                  <a:srgbClr val="FFFF00"/>
                </a:highlight>
              </a:rPr>
            </a:br>
            <a:br>
              <a:rPr lang="en-US" b="1" spc="300" dirty="0">
                <a:highlight>
                  <a:srgbClr val="FFFF00"/>
                </a:highlight>
              </a:rPr>
            </a:br>
            <a:endParaRPr lang="en-US" b="1" spc="300" dirty="0">
              <a:highlight>
                <a:srgbClr val="FFFF00"/>
              </a:highligh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spc="300" dirty="0">
                <a:highlight>
                  <a:srgbClr val="FFFF00"/>
                </a:highlight>
              </a:rPr>
              <a:t>god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venskabelig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afslappet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dårlig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fjendtlig</a:t>
            </a:r>
            <a:br>
              <a:rPr lang="en-US" b="1" spc="300" dirty="0">
                <a:highlight>
                  <a:srgbClr val="FFFF00"/>
                </a:highlight>
              </a:rPr>
            </a:br>
            <a:r>
              <a:rPr lang="en-US" b="1" i="1" spc="300" dirty="0" err="1">
                <a:highlight>
                  <a:srgbClr val="FFFF00"/>
                </a:highlight>
              </a:rPr>
              <a:t>anspændt</a:t>
            </a:r>
            <a:br>
              <a:rPr lang="en-US" b="1" spc="300" dirty="0">
                <a:highlight>
                  <a:srgbClr val="FFFF00"/>
                </a:highlight>
              </a:rPr>
            </a:br>
            <a:endParaRPr lang="en-US" b="1" spc="3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highlight>
                  <a:srgbClr val="FFFF00"/>
                </a:highlight>
              </a:rPr>
              <a:t>Vejret      le temps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7168"/>
            <a:ext cx="3676226" cy="3447288"/>
          </a:xfrm>
        </p:spPr>
        <p:txBody>
          <a:bodyPr>
            <a:normAutofit fontScale="32500" lnSpcReduction="20000"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9800" dirty="0">
                <a:highlight>
                  <a:srgbClr val="FFFF00"/>
                </a:highlight>
              </a:rPr>
              <a:t>Il fait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226" y="2487168"/>
            <a:ext cx="3163486" cy="3447288"/>
          </a:xfrm>
        </p:spPr>
        <p:txBody>
          <a:bodyPr>
            <a:normAutofit fontScale="32500" lnSpcReduction="20000"/>
          </a:bodyPr>
          <a:lstStyle/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solskin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godt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vejr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dårligt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vejr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varmt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koldt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blæse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det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er</a:t>
            </a:r>
            <a:r>
              <a:rPr lang="en-US" sz="4400" i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en-US" sz="4400" i="1" dirty="0" err="1">
                <a:latin typeface="Segoe UI Black" pitchFamily="34" charset="0"/>
                <a:ea typeface="Segoe UI Black" pitchFamily="34" charset="0"/>
              </a:rPr>
              <a:t>overskyet</a:t>
            </a:r>
            <a:br>
              <a:rPr lang="en-US" sz="4400" dirty="0">
                <a:latin typeface="Segoe UI Black" pitchFamily="34" charset="0"/>
                <a:ea typeface="Segoe UI Black" pitchFamily="34" charset="0"/>
              </a:rPr>
            </a:br>
            <a:endParaRPr lang="en-US" sz="4400" dirty="0">
              <a:latin typeface="Segoe UI Black" pitchFamily="34" charset="0"/>
              <a:ea typeface="Segoe UI Black" pitchFamily="34" charset="0"/>
            </a:endParaRP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Right Brace 4"/>
          <p:cNvSpPr/>
          <p:nvPr/>
        </p:nvSpPr>
        <p:spPr>
          <a:xfrm>
            <a:off x="1752600" y="2057400"/>
            <a:ext cx="228600" cy="426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2487168"/>
            <a:ext cx="2189480" cy="36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du soleil</a:t>
            </a:r>
            <a:br>
              <a:rPr lang="fr-FR" sz="2800" dirty="0"/>
            </a:br>
            <a:r>
              <a:rPr lang="fr-FR" sz="2800" dirty="0"/>
              <a:t>beau</a:t>
            </a:r>
            <a:br>
              <a:rPr lang="fr-FR" sz="2800" dirty="0"/>
            </a:br>
            <a:r>
              <a:rPr lang="fr-FR" sz="2800" dirty="0"/>
              <a:t>mauvais</a:t>
            </a:r>
            <a:br>
              <a:rPr lang="fr-FR" sz="2800" dirty="0"/>
            </a:br>
            <a:r>
              <a:rPr lang="fr-FR" sz="2800" dirty="0"/>
              <a:t>chaud</a:t>
            </a:r>
            <a:br>
              <a:rPr lang="fr-FR" sz="2800" dirty="0"/>
            </a:br>
            <a:r>
              <a:rPr lang="fr-FR" sz="2800" dirty="0"/>
              <a:t>froid</a:t>
            </a:r>
            <a:br>
              <a:rPr lang="fr-FR" sz="2800" dirty="0"/>
            </a:br>
            <a:r>
              <a:rPr lang="fr-FR" sz="2800" dirty="0"/>
              <a:t>du vent</a:t>
            </a:r>
            <a:br>
              <a:rPr lang="fr-FR" sz="2800" dirty="0"/>
            </a:br>
            <a:r>
              <a:rPr lang="fr-FR" sz="2800" dirty="0"/>
              <a:t>nuageux</a:t>
            </a:r>
            <a:br>
              <a:rPr lang="fr-FR" sz="2800" dirty="0"/>
            </a:br>
            <a:endParaRPr lang="en-US" sz="2800" dirty="0"/>
          </a:p>
        </p:txBody>
      </p:sp>
      <p:sp>
        <p:nvSpPr>
          <p:cNvPr id="7" name="Left Brace 6"/>
          <p:cNvSpPr/>
          <p:nvPr/>
        </p:nvSpPr>
        <p:spPr>
          <a:xfrm>
            <a:off x="4590626" y="1969395"/>
            <a:ext cx="457200" cy="426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1"/>
            <a:ext cx="6832600" cy="1066799"/>
          </a:xfrm>
        </p:spPr>
        <p:txBody>
          <a:bodyPr/>
          <a:lstStyle/>
          <a:p>
            <a:r>
              <a:rPr lang="da-DK" dirty="0"/>
              <a:t>   </a:t>
            </a:r>
            <a:r>
              <a:rPr lang="da-DK" dirty="0">
                <a:highlight>
                  <a:srgbClr val="FFFF00"/>
                </a:highlight>
              </a:rPr>
              <a:t>Din mening .. Ton opinion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352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spc="300" dirty="0"/>
              <a:t>je crois que ...</a:t>
            </a:r>
            <a:br>
              <a:rPr lang="fr-FR" b="1" i="1" spc="300" dirty="0"/>
            </a:br>
            <a:r>
              <a:rPr lang="fr-FR" b="1" i="1" spc="300" dirty="0"/>
              <a:t>je pense que ...</a:t>
            </a:r>
          </a:p>
          <a:p>
            <a:pPr marL="0" indent="0">
              <a:buNone/>
            </a:pPr>
            <a:endParaRPr lang="fr-FR" b="1" i="1" spc="300" dirty="0"/>
          </a:p>
          <a:p>
            <a:pPr marL="0" indent="0">
              <a:buNone/>
            </a:pPr>
            <a:r>
              <a:rPr lang="fr-FR" b="1" i="1" spc="300" dirty="0"/>
              <a:t>j’imagine que ...</a:t>
            </a:r>
          </a:p>
          <a:p>
            <a:pPr marL="0" indent="0">
              <a:buNone/>
            </a:pPr>
            <a:r>
              <a:rPr lang="fr-FR" b="1" i="1" spc="300" dirty="0"/>
              <a:t>à mon avis ...</a:t>
            </a:r>
            <a:br>
              <a:rPr lang="fr-FR" b="1" i="1" spc="300" dirty="0"/>
            </a:br>
            <a:endParaRPr lang="fr-FR" b="1" i="1" spc="300" dirty="0"/>
          </a:p>
          <a:p>
            <a:pPr marL="0" indent="0">
              <a:buNone/>
            </a:pPr>
            <a:r>
              <a:rPr lang="fr-FR" b="1" i="1" spc="300" dirty="0"/>
              <a:t>j’aime / j’adore</a:t>
            </a:r>
          </a:p>
          <a:p>
            <a:pPr marL="0" indent="0">
              <a:buNone/>
            </a:pPr>
            <a:r>
              <a:rPr lang="fr-FR" b="1" i="1" spc="300" dirty="0"/>
              <a:t> </a:t>
            </a:r>
          </a:p>
          <a:p>
            <a:pPr marL="0" indent="0">
              <a:buNone/>
            </a:pPr>
            <a:r>
              <a:rPr lang="fr-FR" b="1" i="1" spc="300" dirty="0"/>
              <a:t>Je n’aime pas </a:t>
            </a:r>
            <a:br>
              <a:rPr lang="fr-FR" b="1" i="1" spc="300" dirty="0"/>
            </a:br>
            <a:br>
              <a:rPr lang="fr-FR" b="1" i="1" spc="300" dirty="0"/>
            </a:br>
            <a:br>
              <a:rPr lang="fr-FR" sz="3200" spc="300" dirty="0"/>
            </a:br>
            <a:endParaRPr lang="en-US" sz="3200" spc="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554" y="1600200"/>
            <a:ext cx="4057222" cy="5109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tror</a:t>
            </a:r>
            <a:r>
              <a:rPr lang="en-US" b="1" i="1" spc="300" dirty="0"/>
              <a:t> at</a:t>
            </a:r>
          </a:p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mener</a:t>
            </a:r>
            <a:r>
              <a:rPr lang="en-US" b="1" i="1" spc="300" dirty="0"/>
              <a:t> at</a:t>
            </a:r>
            <a:br>
              <a:rPr lang="en-US" b="1" spc="300" dirty="0"/>
            </a:br>
            <a:endParaRPr lang="en-US" b="1" spc="300" dirty="0"/>
          </a:p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forestiller</a:t>
            </a:r>
            <a:r>
              <a:rPr lang="en-US" b="1" i="1" spc="300" dirty="0"/>
              <a:t> </a:t>
            </a:r>
            <a:r>
              <a:rPr lang="en-US" b="1" i="1" spc="300" dirty="0" err="1"/>
              <a:t>mig</a:t>
            </a:r>
            <a:r>
              <a:rPr lang="en-US" b="1" i="1" spc="300" dirty="0"/>
              <a:t> at</a:t>
            </a:r>
            <a:endParaRPr lang="en-US" b="1" spc="300" dirty="0"/>
          </a:p>
          <a:p>
            <a:pPr marL="0" indent="0">
              <a:buNone/>
            </a:pPr>
            <a:r>
              <a:rPr lang="en-US" b="1" i="1" spc="300" dirty="0" err="1"/>
              <a:t>efter</a:t>
            </a:r>
            <a:r>
              <a:rPr lang="en-US" b="1" i="1" spc="300" dirty="0"/>
              <a:t> min </a:t>
            </a:r>
            <a:r>
              <a:rPr lang="en-US" b="1" i="1" spc="300" dirty="0" err="1"/>
              <a:t>mening</a:t>
            </a:r>
            <a:br>
              <a:rPr lang="en-US" b="1" spc="300" dirty="0"/>
            </a:br>
            <a:endParaRPr lang="en-US" b="1" spc="300" dirty="0"/>
          </a:p>
          <a:p>
            <a:pPr marL="0" indent="0">
              <a:buNone/>
            </a:pPr>
            <a:r>
              <a:rPr lang="en-US" b="1" i="1" spc="300" dirty="0"/>
              <a:t> </a:t>
            </a: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kan</a:t>
            </a:r>
            <a:r>
              <a:rPr lang="en-US" b="1" i="1" spc="300" dirty="0"/>
              <a:t> </a:t>
            </a:r>
            <a:r>
              <a:rPr lang="en-US" b="1" i="1" spc="300" dirty="0" err="1"/>
              <a:t>godt</a:t>
            </a:r>
            <a:r>
              <a:rPr lang="en-US" b="1" i="1" spc="300" dirty="0"/>
              <a:t> </a:t>
            </a:r>
            <a:r>
              <a:rPr lang="en-US" b="1" i="1" spc="300" dirty="0" err="1"/>
              <a:t>lide</a:t>
            </a:r>
            <a:br>
              <a:rPr lang="en-US" b="1" spc="300" dirty="0"/>
            </a:br>
            <a:endParaRPr lang="en-US" b="1" spc="300" dirty="0"/>
          </a:p>
          <a:p>
            <a:pPr marL="0" indent="0">
              <a:buNone/>
            </a:pPr>
            <a:r>
              <a:rPr lang="en-US" b="1" i="1" spc="300" dirty="0" err="1"/>
              <a:t>jeg</a:t>
            </a:r>
            <a:r>
              <a:rPr lang="en-US" b="1" i="1" spc="300" dirty="0"/>
              <a:t> </a:t>
            </a:r>
            <a:r>
              <a:rPr lang="en-US" b="1" i="1" spc="300" dirty="0" err="1"/>
              <a:t>kan</a:t>
            </a:r>
            <a:r>
              <a:rPr lang="en-US" b="1" i="1" spc="300" dirty="0"/>
              <a:t> </a:t>
            </a:r>
            <a:r>
              <a:rPr lang="en-US" b="1" i="1" spc="300" dirty="0" err="1"/>
              <a:t>ikke</a:t>
            </a:r>
            <a:r>
              <a:rPr lang="en-US" b="1" i="1" spc="300" dirty="0"/>
              <a:t> </a:t>
            </a:r>
            <a:r>
              <a:rPr lang="en-US" b="1" i="1" spc="300" dirty="0" err="1"/>
              <a:t>lide</a:t>
            </a:r>
            <a:br>
              <a:rPr lang="en-US" b="1" spc="300" dirty="0"/>
            </a:br>
            <a:endParaRPr lang="da-DK" b="1" spc="3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>
                <a:highlight>
                  <a:srgbClr val="FFFF00"/>
                </a:highlight>
              </a:rPr>
              <a:t>Hvordan skal vi starte?</a:t>
            </a:r>
            <a:br>
              <a:rPr lang="da-DK" dirty="0">
                <a:highlight>
                  <a:srgbClr val="FFFF00"/>
                </a:highlight>
              </a:rPr>
            </a:br>
            <a:r>
              <a:rPr lang="da-DK" dirty="0">
                <a:highlight>
                  <a:srgbClr val="FFFF00"/>
                </a:highlight>
              </a:rPr>
              <a:t>Billedtype: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la photo ...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fotoet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billedet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l’image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(f)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billedet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le tableau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maleriet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le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dessin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tegningen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la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peinture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maleri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la </a:t>
            </a:r>
            <a:r>
              <a:rPr lang="en-US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publicité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reklamen</a:t>
            </a:r>
            <a:r>
              <a:rPr lang="en-US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6D7D0FE-F031-4876-A17C-E9B4D0669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54764"/>
            <a:ext cx="3316376" cy="410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01000" cy="1920084"/>
          </a:xfrm>
        </p:spPr>
        <p:txBody>
          <a:bodyPr>
            <a:normAutofit fontScale="90000"/>
          </a:bodyPr>
          <a:lstStyle/>
          <a:p>
            <a:pPr algn="ctr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>
                <a:solidFill>
                  <a:srgbClr val="00B0F0"/>
                </a:solidFill>
              </a:rPr>
              <a:t>Du skal vælge verber for at beskrive i nutid:  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latin typeface="Arial Black" panose="020B0A04020102020204" pitchFamily="34" charset="0"/>
              </a:rPr>
              <a:t>représente…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montre…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illustre…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décrit …</a:t>
            </a:r>
            <a:br>
              <a:rPr lang="fr-FR" b="1" dirty="0">
                <a:latin typeface="Arial Black" panose="020B0A04020102020204" pitchFamily="34" charset="0"/>
              </a:rPr>
            </a:br>
            <a:r>
              <a:rPr lang="fr-FR" b="1" dirty="0">
                <a:latin typeface="Arial Black" panose="020B0A04020102020204" pitchFamily="34" charset="0"/>
              </a:rPr>
              <a:t>fait penser à …</a:t>
            </a:r>
            <a:br>
              <a:rPr lang="fr-FR" b="1" dirty="0">
                <a:latin typeface="Arial Black" panose="020B0A04020102020204" pitchFamily="34" charset="0"/>
              </a:rPr>
            </a:b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Arial Black" panose="020B0A04020102020204" pitchFamily="34" charset="0"/>
              </a:rPr>
              <a:t>forestiller</a:t>
            </a:r>
            <a:r>
              <a:rPr lang="en-US" b="1" i="1" dirty="0">
                <a:latin typeface="Arial Black" panose="020B0A04020102020204" pitchFamily="34" charset="0"/>
              </a:rPr>
              <a:t>…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i="1" dirty="0" err="1">
                <a:latin typeface="Arial Black" panose="020B0A04020102020204" pitchFamily="34" charset="0"/>
              </a:rPr>
              <a:t>viser</a:t>
            </a:r>
            <a:r>
              <a:rPr lang="en-US" b="1" i="1" dirty="0">
                <a:latin typeface="Arial Black" panose="020B0A04020102020204" pitchFamily="34" charset="0"/>
              </a:rPr>
              <a:t>…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i="1" dirty="0" err="1">
                <a:latin typeface="Arial Black" panose="020B0A04020102020204" pitchFamily="34" charset="0"/>
              </a:rPr>
              <a:t>illustrerer</a:t>
            </a:r>
            <a:r>
              <a:rPr lang="en-US" b="1" i="1" dirty="0">
                <a:latin typeface="Arial Black" panose="020B0A04020102020204" pitchFamily="34" charset="0"/>
              </a:rPr>
              <a:t>…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i="1" dirty="0" err="1">
                <a:latin typeface="Arial Black" panose="020B0A04020102020204" pitchFamily="34" charset="0"/>
              </a:rPr>
              <a:t>beskriver</a:t>
            </a:r>
            <a:r>
              <a:rPr lang="en-US" b="1" i="1" dirty="0">
                <a:latin typeface="Arial Black" panose="020B0A04020102020204" pitchFamily="34" charset="0"/>
              </a:rPr>
              <a:t> … 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da-DK" b="1" i="1" dirty="0">
                <a:latin typeface="Arial Black" panose="020B0A04020102020204" pitchFamily="34" charset="0"/>
              </a:rPr>
              <a:t>får til at tænke på …</a:t>
            </a:r>
            <a:br>
              <a:rPr lang="da-DK" b="1" dirty="0">
                <a:latin typeface="Arial Black" panose="020B0A04020102020204" pitchFamily="34" charset="0"/>
              </a:rPr>
            </a:br>
            <a:endParaRPr lang="en-US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828800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002060"/>
                </a:solidFill>
              </a:rPr>
              <a:t>Hvad ser du på billedet? </a:t>
            </a:r>
            <a:br>
              <a:rPr lang="da-DK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campagne</a:t>
            </a:r>
            <a:r>
              <a:rPr lang="en-US" sz="2000" b="1" dirty="0"/>
              <a:t> (f): </a:t>
            </a:r>
            <a:r>
              <a:rPr lang="en-US" sz="2000" b="1" dirty="0" err="1"/>
              <a:t>landet</a:t>
            </a:r>
            <a:r>
              <a:rPr lang="en-US" sz="2000" b="1" dirty="0"/>
              <a:t> (her </a:t>
            </a:r>
            <a:r>
              <a:rPr lang="en-US" sz="2000" b="1" dirty="0" err="1"/>
              <a:t>bestemt</a:t>
            </a:r>
            <a:r>
              <a:rPr lang="en-US" sz="2000" b="1" dirty="0"/>
              <a:t> </a:t>
            </a:r>
            <a:r>
              <a:rPr lang="en-US" sz="2000" b="1" dirty="0" err="1"/>
              <a:t>kendeord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000" b="1" dirty="0"/>
              <a:t>château (m): slot</a:t>
            </a:r>
            <a:br>
              <a:rPr lang="en-US" sz="2000" b="1" dirty="0"/>
            </a:br>
            <a:r>
              <a:rPr lang="en-US" sz="2000" b="1" dirty="0" err="1"/>
              <a:t>école</a:t>
            </a:r>
            <a:r>
              <a:rPr lang="en-US" sz="2000" b="1" dirty="0"/>
              <a:t> (f): </a:t>
            </a:r>
            <a:r>
              <a:rPr lang="en-US" sz="2000" b="1" dirty="0" err="1"/>
              <a:t>skole</a:t>
            </a:r>
            <a:br>
              <a:rPr lang="en-US" sz="2000" b="1" dirty="0"/>
            </a:br>
            <a:r>
              <a:rPr lang="en-US" sz="2000" b="1" dirty="0" err="1"/>
              <a:t>église</a:t>
            </a:r>
            <a:r>
              <a:rPr lang="en-US" sz="2000" b="1" dirty="0"/>
              <a:t> (f): </a:t>
            </a:r>
            <a:r>
              <a:rPr lang="en-US" sz="2000" b="1" dirty="0" err="1"/>
              <a:t>kirke</a:t>
            </a:r>
            <a:br>
              <a:rPr lang="en-US" sz="2000" b="1" dirty="0"/>
            </a:br>
            <a:r>
              <a:rPr lang="en-US" sz="2000" b="1" dirty="0" err="1"/>
              <a:t>ferme</a:t>
            </a:r>
            <a:r>
              <a:rPr lang="en-US" sz="2000" b="1" dirty="0"/>
              <a:t> (f): </a:t>
            </a:r>
            <a:r>
              <a:rPr lang="en-US" sz="2000" b="1" dirty="0" err="1"/>
              <a:t>gård</a:t>
            </a:r>
            <a:br>
              <a:rPr lang="en-US" sz="2000" b="1" dirty="0"/>
            </a:br>
            <a:r>
              <a:rPr lang="en-US" sz="2000" b="1" dirty="0" err="1"/>
              <a:t>forêt</a:t>
            </a:r>
            <a:r>
              <a:rPr lang="en-US" sz="2000" b="1" dirty="0"/>
              <a:t> (f): </a:t>
            </a:r>
            <a:r>
              <a:rPr lang="en-US" sz="2000" b="1" dirty="0" err="1"/>
              <a:t>skov</a:t>
            </a:r>
            <a:r>
              <a:rPr lang="en-US" sz="2000" b="1" dirty="0"/>
              <a:t> </a:t>
            </a:r>
            <a:r>
              <a:rPr lang="en-US" sz="2000" b="1" dirty="0" err="1"/>
              <a:t>eller</a:t>
            </a:r>
            <a:r>
              <a:rPr lang="en-US" sz="2000" b="1" dirty="0"/>
              <a:t> : "un bois"</a:t>
            </a:r>
            <a:br>
              <a:rPr lang="en-US" sz="2000" b="1" dirty="0"/>
            </a:br>
            <a:r>
              <a:rPr lang="en-US" sz="2000" b="1" dirty="0" err="1"/>
              <a:t>fontaine</a:t>
            </a:r>
            <a:r>
              <a:rPr lang="en-US" sz="2000" b="1" dirty="0"/>
              <a:t> (f): </a:t>
            </a:r>
            <a:r>
              <a:rPr lang="en-US" sz="2000" b="1" dirty="0" err="1"/>
              <a:t>springvand</a:t>
            </a:r>
            <a:br>
              <a:rPr lang="en-US" sz="2000" b="1" dirty="0"/>
            </a:br>
            <a:r>
              <a:rPr lang="en-US" sz="2000" b="1" dirty="0" err="1"/>
              <a:t>hôtel</a:t>
            </a:r>
            <a:r>
              <a:rPr lang="en-US" sz="2000" b="1" dirty="0"/>
              <a:t> (m): hotel</a:t>
            </a:r>
            <a:br>
              <a:rPr lang="en-US" sz="2000" b="1" dirty="0"/>
            </a:br>
            <a:r>
              <a:rPr lang="en-US" sz="2000" b="1" dirty="0" err="1"/>
              <a:t>immeuble</a:t>
            </a:r>
            <a:r>
              <a:rPr lang="en-US" sz="2000" b="1" dirty="0"/>
              <a:t> (m): </a:t>
            </a:r>
            <a:r>
              <a:rPr lang="en-US" sz="2000" b="1" dirty="0" err="1"/>
              <a:t>ejendom</a:t>
            </a:r>
            <a:br>
              <a:rPr lang="en-US" sz="2000" b="1" dirty="0"/>
            </a:br>
            <a:r>
              <a:rPr lang="en-US" sz="2000" b="1" dirty="0" err="1"/>
              <a:t>jardin</a:t>
            </a:r>
            <a:r>
              <a:rPr lang="en-US" sz="2000" b="1" dirty="0"/>
              <a:t> (m): have</a:t>
            </a:r>
            <a:br>
              <a:rPr lang="en-US" sz="2000" b="1" dirty="0"/>
            </a:br>
            <a:r>
              <a:rPr lang="en-US" sz="2000" b="1" dirty="0"/>
              <a:t>lycée (m): gymnasium</a:t>
            </a:r>
            <a:br>
              <a:rPr lang="en-US" sz="2000" b="1" dirty="0"/>
            </a:br>
            <a:r>
              <a:rPr lang="en-US" sz="2000" b="1" dirty="0"/>
              <a:t>parc (m): park</a:t>
            </a:r>
            <a:br>
              <a:rPr lang="en-US" sz="2000" b="1" dirty="0"/>
            </a:br>
            <a:r>
              <a:rPr lang="en-US" sz="2000" b="1" dirty="0" err="1"/>
              <a:t>plage</a:t>
            </a:r>
            <a:r>
              <a:rPr lang="en-US" sz="2000" b="1" dirty="0"/>
              <a:t> (f): strand</a:t>
            </a:r>
            <a:br>
              <a:rPr lang="en-US" sz="2000" b="1" dirty="0"/>
            </a:br>
            <a:r>
              <a:rPr lang="en-US" sz="2000" b="1" dirty="0" err="1"/>
              <a:t>pont</a:t>
            </a:r>
            <a:r>
              <a:rPr lang="en-US" sz="2000" b="1" dirty="0"/>
              <a:t> (m): bro</a:t>
            </a:r>
            <a:br>
              <a:rPr lang="en-US" sz="2000" b="1" dirty="0"/>
            </a:br>
            <a:r>
              <a:rPr lang="en-US" sz="2000" b="1" dirty="0"/>
              <a:t>port (m): </a:t>
            </a:r>
            <a:r>
              <a:rPr lang="en-US" sz="2000" b="1" dirty="0" err="1"/>
              <a:t>havn</a:t>
            </a:r>
            <a:br>
              <a:rPr lang="en-US" sz="2000" b="1" dirty="0"/>
            </a:br>
            <a:r>
              <a:rPr lang="en-US" sz="2000" b="1" dirty="0"/>
              <a:t>village (m): </a:t>
            </a:r>
            <a:r>
              <a:rPr lang="en-US" sz="2000" b="1" dirty="0" err="1"/>
              <a:t>landsby</a:t>
            </a:r>
            <a:br>
              <a:rPr lang="en-US" sz="2000" b="1" dirty="0"/>
            </a:br>
            <a:r>
              <a:rPr lang="en-US" sz="2000" b="1" dirty="0" err="1"/>
              <a:t>ville</a:t>
            </a:r>
            <a:r>
              <a:rPr lang="en-US" sz="2000" b="1" dirty="0"/>
              <a:t> (f): by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1800" dirty="0"/>
            </a:b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E693-4E57-4014-B3C5-B6DECB5E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66800"/>
            <a:ext cx="92964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 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                  </a:t>
            </a:r>
            <a:r>
              <a:rPr lang="da-DK" b="1" dirty="0"/>
              <a:t>Uddyb dit svar</a:t>
            </a:r>
            <a:r>
              <a:rPr lang="da-DK" b="1" dirty="0">
                <a:sym typeface="Wingdings" panose="05000000000000000000" pitchFamily="2" charset="2"/>
              </a:rPr>
              <a:t></a:t>
            </a:r>
            <a:br>
              <a:rPr lang="da-DK" b="1" dirty="0"/>
            </a:br>
            <a:r>
              <a:rPr lang="da-DK" dirty="0"/>
              <a:t>      Le </a:t>
            </a:r>
            <a:r>
              <a:rPr lang="da-DK" dirty="0" err="1"/>
              <a:t>lieu</a:t>
            </a:r>
            <a:r>
              <a:rPr lang="da-DK" dirty="0"/>
              <a:t>                       Stedet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C9359E-A8EB-4599-BF27-4960E87AC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33BFF75-54EC-46B1-A24E-35003664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800" b="1" dirty="0"/>
              <a:t>La scene a </a:t>
            </a:r>
            <a:r>
              <a:rPr lang="da-DK" sz="2800" b="1" dirty="0" err="1"/>
              <a:t>lieu</a:t>
            </a:r>
            <a:r>
              <a:rPr lang="da-DK" sz="2800" b="1" dirty="0"/>
              <a:t> …</a:t>
            </a:r>
          </a:p>
          <a:p>
            <a:pPr marL="0" indent="0">
              <a:buNone/>
            </a:pPr>
            <a:r>
              <a:rPr lang="da-DK" sz="2800" b="1" dirty="0" err="1"/>
              <a:t>L’action</a:t>
            </a:r>
            <a:r>
              <a:rPr lang="da-DK" sz="2800" b="1" dirty="0"/>
              <a:t> se passe …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F92B2A-6DE0-4A0B-A6BE-BA8469E48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1832" y="2327804"/>
            <a:ext cx="3587768" cy="1177396"/>
          </a:xfrm>
        </p:spPr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Scenen finder sted …</a:t>
            </a:r>
          </a:p>
          <a:p>
            <a:r>
              <a:rPr lang="da-DK" b="1" dirty="0">
                <a:solidFill>
                  <a:schemeClr val="tx1"/>
                </a:solidFill>
              </a:rPr>
              <a:t>Handlingen foregår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66FF8FB-F916-4348-8C27-C87AA296D7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…</a:t>
            </a:r>
          </a:p>
          <a:p>
            <a:r>
              <a:rPr lang="da-DK" sz="2800" dirty="0"/>
              <a:t>Handlingen foregår … 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4BAA38E0-81C8-4C8F-B64F-202CCA909273}"/>
              </a:ext>
            </a:extLst>
          </p:cNvPr>
          <p:cNvSpPr/>
          <p:nvPr/>
        </p:nvSpPr>
        <p:spPr>
          <a:xfrm>
            <a:off x="399628" y="3733800"/>
            <a:ext cx="82296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ville/dans la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à la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campagne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(på landet)/en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plein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air(i det fri)/à la plage/</a:t>
            </a:r>
          </a:p>
          <a:p>
            <a:pPr algn="ctr"/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lycée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,/ à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l’école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/dans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une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maison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</a:p>
          <a:p>
            <a:pPr algn="ctr"/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à </a:t>
            </a:r>
            <a:r>
              <a:rPr lang="da-DK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l’étranger</a:t>
            </a:r>
            <a:r>
              <a:rPr lang="da-DK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(i udlandet)</a:t>
            </a:r>
          </a:p>
        </p:txBody>
      </p:sp>
      <p:sp>
        <p:nvSpPr>
          <p:cNvPr id="10" name="Pil: nedad 9">
            <a:extLst>
              <a:ext uri="{FF2B5EF4-FFF2-40B4-BE49-F238E27FC236}">
                <a16:creationId xmlns:a16="http://schemas.microsoft.com/office/drawing/2014/main" id="{AF7F2B80-8A49-4E88-95FE-99A5905CBB19}"/>
              </a:ext>
            </a:extLst>
          </p:cNvPr>
          <p:cNvSpPr/>
          <p:nvPr/>
        </p:nvSpPr>
        <p:spPr>
          <a:xfrm>
            <a:off x="1905000" y="19812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l: nedad 10">
            <a:extLst>
              <a:ext uri="{FF2B5EF4-FFF2-40B4-BE49-F238E27FC236}">
                <a16:creationId xmlns:a16="http://schemas.microsoft.com/office/drawing/2014/main" id="{06FE4684-B791-4283-84F8-0BBF9C680E58}"/>
              </a:ext>
            </a:extLst>
          </p:cNvPr>
          <p:cNvSpPr/>
          <p:nvPr/>
        </p:nvSpPr>
        <p:spPr>
          <a:xfrm>
            <a:off x="6134894" y="1981200"/>
            <a:ext cx="57070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920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Les </a:t>
            </a:r>
            <a:r>
              <a:rPr lang="en-US" b="1" dirty="0" err="1">
                <a:solidFill>
                  <a:srgbClr val="FF0000"/>
                </a:solidFill>
              </a:rPr>
              <a:t>prépositions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i="1" dirty="0" err="1">
                <a:solidFill>
                  <a:srgbClr val="FF0000"/>
                </a:solidFill>
              </a:rPr>
              <a:t>forholdsord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676400"/>
            <a:ext cx="6807201" cy="4571999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da-DK" dirty="0">
                <a:highlight>
                  <a:srgbClr val="FFFF00"/>
                </a:highlight>
              </a:rPr>
              <a:t>Du starter din sætning med ...</a:t>
            </a: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r-FR" sz="2000" b="1" dirty="0">
                <a:highlight>
                  <a:srgbClr val="FFFF00"/>
                </a:highlight>
              </a:rPr>
              <a:t>au premier plan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i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forgrunden</a:t>
            </a:r>
            <a:r>
              <a:rPr lang="en-US" sz="2000" b="1" i="1" dirty="0">
                <a:highlight>
                  <a:srgbClr val="FFFF00"/>
                </a:highlight>
              </a:rPr>
              <a:t>    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au centre / au milieu </a:t>
            </a:r>
            <a:r>
              <a:rPr lang="en-US" sz="2000" b="1" i="1" dirty="0" err="1">
                <a:highlight>
                  <a:srgbClr val="FFFF00"/>
                </a:highlight>
              </a:rPr>
              <a:t>i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midten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 à l’arrière-plan </a:t>
            </a:r>
            <a:r>
              <a:rPr lang="en-US" sz="2000" b="1" i="1" dirty="0" err="1">
                <a:highlight>
                  <a:srgbClr val="FFFF00"/>
                </a:highlight>
              </a:rPr>
              <a:t>i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baggrunden</a:t>
            </a:r>
            <a:r>
              <a:rPr lang="en-US" sz="2000" b="1" i="1" dirty="0">
                <a:highlight>
                  <a:srgbClr val="FFFF00"/>
                </a:highlight>
              </a:rPr>
              <a:t>               de la photo 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en haut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foroven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highlight>
                  <a:srgbClr val="FFFF00"/>
                </a:highlight>
              </a:rPr>
              <a:t>en bas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forneden</a:t>
            </a:r>
            <a:br>
              <a:rPr lang="en-US" sz="2000" b="1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 </a:t>
            </a:r>
            <a:br>
              <a:rPr lang="fr-FR" sz="2000" b="1" dirty="0">
                <a:highlight>
                  <a:srgbClr val="FFFF00"/>
                </a:highlight>
              </a:rPr>
            </a:b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à droite                                                  sur la photo </a:t>
            </a:r>
            <a:b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fr-F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à gauche</a:t>
            </a:r>
            <a:br>
              <a:rPr lang="fr-FR" sz="2000" b="1" dirty="0"/>
            </a:br>
            <a:endParaRPr lang="en-US" sz="2000" b="1" dirty="0"/>
          </a:p>
        </p:txBody>
      </p:sp>
      <p:sp>
        <p:nvSpPr>
          <p:cNvPr id="4" name="Right Brace 3"/>
          <p:cNvSpPr/>
          <p:nvPr/>
        </p:nvSpPr>
        <p:spPr>
          <a:xfrm>
            <a:off x="4978400" y="2362200"/>
            <a:ext cx="3810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092700" y="5256863"/>
            <a:ext cx="762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0932B6-1935-425A-BEFA-60698ED1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456795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Du fortsætter den samme sætning med verber...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il y a…</a:t>
            </a:r>
            <a:br>
              <a:rPr lang="fr-FR" b="1" dirty="0"/>
            </a:br>
            <a:r>
              <a:rPr lang="fr-FR" b="1" dirty="0">
                <a:solidFill>
                  <a:srgbClr val="FF0000"/>
                </a:solidFill>
              </a:rPr>
              <a:t>se trouve ...</a:t>
            </a:r>
            <a:br>
              <a:rPr lang="fr-FR" b="1" dirty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se trouvent …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on voit…</a:t>
            </a:r>
            <a:br>
              <a:rPr lang="fr-FR" b="1" dirty="0"/>
            </a:br>
            <a:r>
              <a:rPr lang="fr-FR" b="1" dirty="0"/>
              <a:t>on distingue…</a:t>
            </a:r>
            <a:br>
              <a:rPr lang="fr-FR" b="1" dirty="0"/>
            </a:br>
            <a:r>
              <a:rPr lang="fr-FR" b="1" dirty="0"/>
              <a:t>on aperçoit…</a:t>
            </a:r>
            <a:br>
              <a:rPr lang="fr-FR" b="1" dirty="0"/>
            </a:br>
            <a:r>
              <a:rPr lang="fr-FR" b="1" dirty="0"/>
              <a:t>on découvre…</a:t>
            </a:r>
            <a:br>
              <a:rPr lang="fr-FR" b="1" dirty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err="1"/>
              <a:t>er</a:t>
            </a:r>
            <a:r>
              <a:rPr lang="en-US" b="1" i="1" dirty="0"/>
              <a:t> der…</a:t>
            </a:r>
            <a:br>
              <a:rPr lang="en-US" b="1" dirty="0"/>
            </a:br>
            <a:r>
              <a:rPr lang="da-DK" b="1" i="1" dirty="0"/>
              <a:t> befinder sig…(3. p. ental)</a:t>
            </a:r>
            <a:endParaRPr lang="da-DK" b="1" dirty="0"/>
          </a:p>
          <a:p>
            <a:pPr marL="0" indent="0">
              <a:buNone/>
            </a:pPr>
            <a:r>
              <a:rPr lang="en-US" b="1" i="1" dirty="0"/>
              <a:t>3. p. </a:t>
            </a:r>
            <a:r>
              <a:rPr lang="en-US" b="1" i="1" dirty="0" err="1"/>
              <a:t>flertal</a:t>
            </a:r>
            <a:r>
              <a:rPr lang="en-US" b="1" i="1" dirty="0"/>
              <a:t>)</a:t>
            </a:r>
            <a:br>
              <a:rPr lang="en-US" b="1" dirty="0"/>
            </a:br>
            <a:r>
              <a:rPr lang="en-US" b="1" i="1" dirty="0"/>
              <a:t> ser man…</a:t>
            </a:r>
            <a:br>
              <a:rPr lang="en-US" b="1" dirty="0"/>
            </a:br>
            <a:r>
              <a:rPr lang="en-US" b="1" i="1" dirty="0"/>
              <a:t> </a:t>
            </a:r>
            <a:r>
              <a:rPr lang="en-US" b="1" i="1" dirty="0" err="1"/>
              <a:t>kan</a:t>
            </a:r>
            <a:r>
              <a:rPr lang="en-US" b="1" i="1" dirty="0"/>
              <a:t> man </a:t>
            </a:r>
            <a:r>
              <a:rPr lang="en-US" b="1" i="1" dirty="0" err="1"/>
              <a:t>skelne</a:t>
            </a:r>
            <a:r>
              <a:rPr lang="en-US" b="1" i="1" dirty="0"/>
              <a:t>…</a:t>
            </a:r>
            <a:br>
              <a:rPr lang="en-US" b="1" dirty="0"/>
            </a:br>
            <a:r>
              <a:rPr lang="en-US" b="1" i="1" dirty="0"/>
              <a:t> </a:t>
            </a:r>
            <a:r>
              <a:rPr lang="en-US" b="1" i="1" dirty="0" err="1"/>
              <a:t>får</a:t>
            </a:r>
            <a:r>
              <a:rPr lang="en-US" b="1" i="1" dirty="0"/>
              <a:t> man </a:t>
            </a:r>
            <a:r>
              <a:rPr lang="en-US" b="1" i="1" dirty="0" err="1"/>
              <a:t>øje</a:t>
            </a:r>
            <a:r>
              <a:rPr lang="en-US" b="1" i="1" dirty="0"/>
              <a:t> </a:t>
            </a:r>
            <a:r>
              <a:rPr lang="en-US" b="1" i="1" dirty="0" err="1"/>
              <a:t>på</a:t>
            </a:r>
            <a:r>
              <a:rPr lang="en-US" b="1" i="1" dirty="0"/>
              <a:t>…</a:t>
            </a:r>
            <a:br>
              <a:rPr lang="en-US" b="1" dirty="0"/>
            </a:br>
            <a:r>
              <a:rPr lang="en-US" b="1" i="1" dirty="0"/>
              <a:t> </a:t>
            </a:r>
            <a:r>
              <a:rPr lang="en-US" b="1" i="1" dirty="0" err="1"/>
              <a:t>opdager</a:t>
            </a:r>
            <a:r>
              <a:rPr lang="en-US" b="1" i="1" dirty="0"/>
              <a:t> man…</a:t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                       </a:t>
            </a:r>
            <a:r>
              <a:rPr lang="da-DK" dirty="0">
                <a:solidFill>
                  <a:srgbClr val="FF0000"/>
                </a:solidFill>
              </a:rPr>
              <a:t>Hvem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904826" cy="4029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personne</a:t>
            </a:r>
            <a:r>
              <a:rPr lang="en-US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 (f): en person</a:t>
            </a:r>
            <a:br>
              <a:rPr lang="en-US" sz="2000" b="1" i="1" dirty="0">
                <a:highlight>
                  <a:srgbClr val="FFFF00"/>
                </a:highlight>
              </a:rPr>
            </a:b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adolescent (m/f): en teenager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adulte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voksen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bébé</a:t>
            </a:r>
            <a:r>
              <a:rPr lang="en-US" sz="2000" b="1" i="1" dirty="0">
                <a:highlight>
                  <a:srgbClr val="FFFF00"/>
                </a:highlight>
              </a:rPr>
              <a:t> (m): baby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couple de </a:t>
            </a:r>
            <a:r>
              <a:rPr lang="en-US" sz="2000" b="1" i="1" dirty="0" err="1">
                <a:highlight>
                  <a:srgbClr val="FFFF00"/>
                </a:highlight>
              </a:rPr>
              <a:t>mariés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brudepar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enfant (m): barn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femme (f): </a:t>
            </a:r>
            <a:r>
              <a:rPr lang="en-US" sz="2000" b="1" i="1" dirty="0" err="1">
                <a:highlight>
                  <a:srgbClr val="FFFF00"/>
                </a:highlight>
              </a:rPr>
              <a:t>kvinde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fille</a:t>
            </a:r>
            <a:r>
              <a:rPr lang="en-US" sz="2000" b="1" i="1" dirty="0">
                <a:highlight>
                  <a:srgbClr val="FFFF00"/>
                </a:highlight>
              </a:rPr>
              <a:t> (f): </a:t>
            </a:r>
            <a:r>
              <a:rPr lang="en-US" sz="2000" b="1" i="1" dirty="0" err="1">
                <a:highlight>
                  <a:srgbClr val="FFFF00"/>
                </a:highlight>
              </a:rPr>
              <a:t>pige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garçon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dreng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>
                <a:highlight>
                  <a:srgbClr val="FFFF00"/>
                </a:highlight>
              </a:rPr>
              <a:t>gens (</a:t>
            </a:r>
            <a:r>
              <a:rPr lang="en-US" sz="2000" b="1" i="1" dirty="0" err="1">
                <a:highlight>
                  <a:srgbClr val="FFFF00"/>
                </a:highlight>
              </a:rPr>
              <a:t>pl,m</a:t>
            </a:r>
            <a:r>
              <a:rPr lang="en-US" sz="2000" b="1" i="1" dirty="0">
                <a:highlight>
                  <a:srgbClr val="FFFF00"/>
                </a:highlight>
              </a:rPr>
              <a:t>): folk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homme</a:t>
            </a:r>
            <a:r>
              <a:rPr lang="en-US" sz="2000" b="1" i="1" dirty="0">
                <a:highlight>
                  <a:srgbClr val="FFFF00"/>
                </a:highlight>
              </a:rPr>
              <a:t> (m): </a:t>
            </a:r>
            <a:r>
              <a:rPr lang="en-US" sz="2000" b="1" i="1" dirty="0" err="1">
                <a:highlight>
                  <a:srgbClr val="FFFF00"/>
                </a:highlight>
              </a:rPr>
              <a:t>mand</a:t>
            </a:r>
            <a:br>
              <a:rPr lang="en-US" sz="2000" b="1" i="1" dirty="0">
                <a:highlight>
                  <a:srgbClr val="FFFF00"/>
                </a:highlight>
              </a:rPr>
            </a:br>
            <a:r>
              <a:rPr lang="en-US" sz="2000" b="1" i="1" dirty="0" err="1">
                <a:highlight>
                  <a:srgbClr val="FFFF00"/>
                </a:highlight>
              </a:rPr>
              <a:t>personne</a:t>
            </a:r>
            <a:r>
              <a:rPr lang="en-US" sz="2000" b="1" i="1" dirty="0">
                <a:highlight>
                  <a:srgbClr val="FFFF00"/>
                </a:highlight>
              </a:rPr>
              <a:t> </a:t>
            </a:r>
            <a:r>
              <a:rPr lang="en-US" sz="2000" b="1" i="1" dirty="0" err="1">
                <a:highlight>
                  <a:srgbClr val="FFFF00"/>
                </a:highlight>
              </a:rPr>
              <a:t>âgée</a:t>
            </a:r>
            <a:r>
              <a:rPr lang="en-US" sz="2000" b="1" i="1" dirty="0">
                <a:highlight>
                  <a:srgbClr val="FFFF00"/>
                </a:highlight>
              </a:rPr>
              <a:t> (f): </a:t>
            </a:r>
            <a:r>
              <a:rPr lang="en-US" sz="2000" b="1" i="1" dirty="0" err="1">
                <a:highlight>
                  <a:srgbClr val="FFFF00"/>
                </a:highlight>
              </a:rPr>
              <a:t>ældre</a:t>
            </a:r>
            <a:r>
              <a:rPr lang="en-US" sz="2000" b="1" i="1" dirty="0">
                <a:highlight>
                  <a:srgbClr val="FFFF00"/>
                </a:highlight>
              </a:rPr>
              <a:t> person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0600" y="629412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9BAE6133A46E4EB18E8E089CA7AF00" ma:contentTypeVersion="12" ma:contentTypeDescription="Opret et nyt dokument." ma:contentTypeScope="" ma:versionID="e8f129b18f8b0d8df80f98040e704dd9">
  <xsd:schema xmlns:xsd="http://www.w3.org/2001/XMLSchema" xmlns:xs="http://www.w3.org/2001/XMLSchema" xmlns:p="http://schemas.microsoft.com/office/2006/metadata/properties" xmlns:ns3="a5743137-2acd-4d9a-b697-6e1d6cf90658" targetNamespace="http://schemas.microsoft.com/office/2006/metadata/properties" ma:root="true" ma:fieldsID="358bf301470782ab5e790a2a15ce16b0" ns3:_="">
    <xsd:import namespace="a5743137-2acd-4d9a-b697-6e1d6cf906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43137-2acd-4d9a-b697-6e1d6cf90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5743137-2acd-4d9a-b697-6e1d6cf90658" xsi:nil="true"/>
  </documentManagement>
</p:properties>
</file>

<file path=customXml/itemProps1.xml><?xml version="1.0" encoding="utf-8"?>
<ds:datastoreItem xmlns:ds="http://schemas.openxmlformats.org/officeDocument/2006/customXml" ds:itemID="{107A626C-0565-4591-8B34-47490D58D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743137-2acd-4d9a-b697-6e1d6cf906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6A16FE-BAED-41C1-81D4-4380533341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38DB0-A0C7-4C3C-96CE-70A1CD221713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5743137-2acd-4d9a-b697-6e1d6cf9065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872</TotalTime>
  <Words>998</Words>
  <Application>Microsoft Office PowerPoint</Application>
  <PresentationFormat>Skærmshow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Garamond</vt:lpstr>
      <vt:lpstr>Segoe UI Black</vt:lpstr>
      <vt:lpstr>Wingdings</vt:lpstr>
      <vt:lpstr>Organisk</vt:lpstr>
      <vt:lpstr>PowerPoint-præsentation</vt:lpstr>
      <vt:lpstr>Hvordan skal vi starte? Billedtype:</vt:lpstr>
      <vt:lpstr>     Du skal vælge verber for at beskrive i nutid:   </vt:lpstr>
      <vt:lpstr>Hvad ser du på billedet?  </vt:lpstr>
      <vt:lpstr>                      Uddyb dit svar       Le lieu                       Stedet</vt:lpstr>
      <vt:lpstr>Les prépositions (forholdsord) </vt:lpstr>
      <vt:lpstr>PowerPoint-præsentation</vt:lpstr>
      <vt:lpstr>Du fortsætter den samme sætning med verber...</vt:lpstr>
      <vt:lpstr>                       Hvem ?</vt:lpstr>
      <vt:lpstr>Husk den ubestemte artikel  </vt:lpstr>
      <vt:lpstr>Hvad  har personerne på (om tøj): ...porte (portent)...</vt:lpstr>
      <vt:lpstr>Farver Farver placeres bagved substantivet!</vt:lpstr>
      <vt:lpstr>PowerPoint-præsentation</vt:lpstr>
      <vt:lpstr>Stemningen er ... L’ambiance est ... </vt:lpstr>
      <vt:lpstr>Vejret      le temps</vt:lpstr>
      <vt:lpstr>   Din mening .. Ton opinion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til at beskrive et billede</dc:title>
  <dc:creator>Natalie Eriksen (NKU.ZBC - Lektor - NAHA - ZBC)</dc:creator>
  <cp:lastModifiedBy>Natalie Eriksen (NKU.ZBC - Lektor - NAHA - ZBC)</cp:lastModifiedBy>
  <cp:revision>52</cp:revision>
  <dcterms:created xsi:type="dcterms:W3CDTF">2023-11-13T09:23:33Z</dcterms:created>
  <dcterms:modified xsi:type="dcterms:W3CDTF">2024-11-14T19:13:42Z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0x0101005C9BAE6133A46E4EB18E8E089CA7AF00</vt:lpwstr>
  </property>
</Properties>
</file>