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6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61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alie Eriksen (NKU.ZBC - Lektor - NAHA - ZBC)" userId="8995744a-5265-44af-b22a-1c99d6dea1fe" providerId="ADAL" clId="{52071CE3-A9EF-48D6-9055-0052EFBB8030}"/>
    <pc:docChg chg="custSel delSld">
      <pc:chgData name="Natalie Eriksen (NKU.ZBC - Lektor - NAHA - ZBC)" userId="8995744a-5265-44af-b22a-1c99d6dea1fe" providerId="ADAL" clId="{52071CE3-A9EF-48D6-9055-0052EFBB8030}" dt="2024-10-24T15:29:32.549" v="2" actId="2696"/>
      <pc:docMkLst>
        <pc:docMk/>
      </pc:docMkLst>
      <pc:sldChg chg="del">
        <pc:chgData name="Natalie Eriksen (NKU.ZBC - Lektor - NAHA - ZBC)" userId="8995744a-5265-44af-b22a-1c99d6dea1fe" providerId="ADAL" clId="{52071CE3-A9EF-48D6-9055-0052EFBB8030}" dt="2024-10-24T15:29:27.955" v="0" actId="2696"/>
        <pc:sldMkLst>
          <pc:docMk/>
          <pc:sldMk cId="948859471" sldId="260"/>
        </pc:sldMkLst>
      </pc:sldChg>
      <pc:sldChg chg="del">
        <pc:chgData name="Natalie Eriksen (NKU.ZBC - Lektor - NAHA - ZBC)" userId="8995744a-5265-44af-b22a-1c99d6dea1fe" providerId="ADAL" clId="{52071CE3-A9EF-48D6-9055-0052EFBB8030}" dt="2024-10-24T15:29:32.549" v="2" actId="2696"/>
        <pc:sldMkLst>
          <pc:docMk/>
          <pc:sldMk cId="1506991927" sldId="261"/>
        </pc:sldMkLst>
      </pc:sldChg>
      <pc:sldChg chg="del">
        <pc:chgData name="Natalie Eriksen (NKU.ZBC - Lektor - NAHA - ZBC)" userId="8995744a-5265-44af-b22a-1c99d6dea1fe" providerId="ADAL" clId="{52071CE3-A9EF-48D6-9055-0052EFBB8030}" dt="2024-10-24T15:29:30.291" v="1" actId="2696"/>
        <pc:sldMkLst>
          <pc:docMk/>
          <pc:sldMk cId="2606553745" sldId="2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PanelTitle-GrommetsCombin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73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k 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153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741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86333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4639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 med citat og nav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45935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dt eller fal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9785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17427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619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943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5884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10/24/2024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550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1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1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85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5874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782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5452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906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PanelContent-GrommetsCombined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10/24/2024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140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minlaering.dk/bog/7/kapitel/39957/sektion/40506#_534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4E257F-D152-4563-8391-D5FB348436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92399" y="1772239"/>
            <a:ext cx="6743832" cy="1800520"/>
          </a:xfrm>
        </p:spPr>
        <p:txBody>
          <a:bodyPr/>
          <a:lstStyle/>
          <a:p>
            <a:br>
              <a:rPr lang="da-D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</a:br>
            <a:r>
              <a:rPr lang="da-DK" sz="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Futur</a:t>
            </a:r>
            <a:r>
              <a:rPr lang="da-DK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 simple</a:t>
            </a:r>
            <a:br>
              <a:rPr lang="da-D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</a:br>
            <a:r>
              <a:rPr lang="da-DK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 </a:t>
            </a:r>
            <a:r>
              <a:rPr lang="da-DK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</a:t>
            </a:r>
            <a:r>
              <a:rPr lang="da-DK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gagne</a:t>
            </a:r>
            <a:r>
              <a:rPr lang="da-DK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au lotto, </a:t>
            </a:r>
            <a:r>
              <a:rPr lang="da-DK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j’achèterai</a:t>
            </a:r>
            <a:r>
              <a:rPr lang="da-DK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une</a:t>
            </a:r>
            <a:r>
              <a:rPr lang="da-DK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voiture</a:t>
            </a:r>
            <a:r>
              <a:rPr lang="da-DK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br>
              <a:rPr lang="da-D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da-DK" sz="28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Hvis jeg vinder i lotto, vil jeg købe en bil.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D1C70BB-5D10-4E90-B8F7-C366F0C82B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2398" y="3657596"/>
            <a:ext cx="6894662" cy="1894791"/>
          </a:xfrm>
        </p:spPr>
        <p:txBody>
          <a:bodyPr>
            <a:normAutofit fontScale="40000" lnSpcReduction="20000"/>
          </a:bodyPr>
          <a:lstStyle/>
          <a:p>
            <a:r>
              <a:rPr lang="da-DK" sz="9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Fremtid</a:t>
            </a:r>
          </a:p>
          <a:p>
            <a:r>
              <a:rPr lang="fr-FR" sz="7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Après le bac, je partirai  pour l'étranger.</a:t>
            </a:r>
            <a:endParaRPr lang="da-DK" sz="7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</a:endParaRPr>
          </a:p>
          <a:p>
            <a:r>
              <a:rPr lang="da-DK" sz="67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Efter studentereksamen tager jeg til udlandet.</a:t>
            </a:r>
            <a:endParaRPr lang="fr-FR" sz="67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da-DK" sz="6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da-DK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E1239124-B4E0-4D26-BC67-14CAB2E834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9951" y="2743196"/>
            <a:ext cx="19431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4715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009823-E96E-4582-9262-4A06736AD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2" y="428510"/>
            <a:ext cx="9724532" cy="1857489"/>
          </a:xfrm>
        </p:spPr>
        <p:txBody>
          <a:bodyPr/>
          <a:lstStyle/>
          <a:p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A8E3D75-AD46-40AB-AA85-4C00021E63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3631A5D-D3E8-4F91-BEC8-AC6C2B4D5F1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68DF26C4-F457-4D53-B14D-9D4E280376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AB19126D-7A3D-432A-B102-F5DA413FBAC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788BA58D-F336-4B66-B06A-3E5CFF51D948}"/>
              </a:ext>
            </a:extLst>
          </p:cNvPr>
          <p:cNvSpPr/>
          <p:nvPr/>
        </p:nvSpPr>
        <p:spPr>
          <a:xfrm>
            <a:off x="2667678" y="78458"/>
            <a:ext cx="7559998" cy="26322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3200" dirty="0">
                <a:solidFill>
                  <a:srgbClr val="FFFF00"/>
                </a:solidFill>
              </a:rPr>
              <a:t>Fremtid (le </a:t>
            </a:r>
            <a:r>
              <a:rPr lang="da-DK" sz="3200" dirty="0" err="1">
                <a:solidFill>
                  <a:srgbClr val="FFFF00"/>
                </a:solidFill>
              </a:rPr>
              <a:t>futur</a:t>
            </a:r>
            <a:r>
              <a:rPr lang="da-DK" sz="3200" dirty="0">
                <a:solidFill>
                  <a:srgbClr val="FFFF00"/>
                </a:solidFill>
              </a:rPr>
              <a:t> simple), </a:t>
            </a:r>
            <a:r>
              <a:rPr lang="da-DK" sz="3200" dirty="0">
                <a:solidFill>
                  <a:schemeClr val="tx1"/>
                </a:solidFill>
              </a:rPr>
              <a:t>også bare kaldt (le </a:t>
            </a:r>
            <a:r>
              <a:rPr lang="da-DK" sz="3200" dirty="0" err="1">
                <a:solidFill>
                  <a:schemeClr val="tx1"/>
                </a:solidFill>
              </a:rPr>
              <a:t>futur</a:t>
            </a:r>
            <a:r>
              <a:rPr lang="da-DK" sz="3200" dirty="0">
                <a:solidFill>
                  <a:schemeClr val="tx1"/>
                </a:solidFill>
              </a:rPr>
              <a:t>), svarer til fremtid.</a:t>
            </a:r>
            <a:r>
              <a:rPr lang="da-DK" dirty="0"/>
              <a:t> </a:t>
            </a:r>
            <a:r>
              <a:rPr lang="da-DK" dirty="0">
                <a:solidFill>
                  <a:srgbClr val="FFFF00"/>
                </a:solidFill>
              </a:rPr>
              <a:t> Den oversættes ofte med </a:t>
            </a:r>
            <a:r>
              <a:rPr lang="da-DK" dirty="0">
                <a:solidFill>
                  <a:srgbClr val="FFFF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præsens</a:t>
            </a:r>
            <a:r>
              <a:rPr lang="da-DK" dirty="0">
                <a:solidFill>
                  <a:srgbClr val="FFFF00"/>
                </a:solidFill>
              </a:rPr>
              <a:t> på dansk eller med verberne 'at komme til at', 'at skulle' eller 'at ville' (som udtryk for fremtid frem for vilje).</a:t>
            </a:r>
            <a:endParaRPr lang="da-DK" sz="3200" dirty="0">
              <a:solidFill>
                <a:srgbClr val="FFFF00"/>
              </a:solidFill>
            </a:endParaRPr>
          </a:p>
        </p:txBody>
      </p:sp>
      <p:sp>
        <p:nvSpPr>
          <p:cNvPr id="8" name="Pil: nedad 7">
            <a:extLst>
              <a:ext uri="{FF2B5EF4-FFF2-40B4-BE49-F238E27FC236}">
                <a16:creationId xmlns:a16="http://schemas.microsoft.com/office/drawing/2014/main" id="{CD6F7741-3191-4751-9BCA-780E56182DCB}"/>
              </a:ext>
            </a:extLst>
          </p:cNvPr>
          <p:cNvSpPr/>
          <p:nvPr/>
        </p:nvSpPr>
        <p:spPr>
          <a:xfrm>
            <a:off x="3091992" y="1879039"/>
            <a:ext cx="386499" cy="4526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Pil: nedad 8">
            <a:extLst>
              <a:ext uri="{FF2B5EF4-FFF2-40B4-BE49-F238E27FC236}">
                <a16:creationId xmlns:a16="http://schemas.microsoft.com/office/drawing/2014/main" id="{A143ED99-E36B-4214-8370-D63C97A3EF05}"/>
              </a:ext>
            </a:extLst>
          </p:cNvPr>
          <p:cNvSpPr/>
          <p:nvPr/>
        </p:nvSpPr>
        <p:spPr>
          <a:xfrm>
            <a:off x="8136193" y="2507249"/>
            <a:ext cx="363121" cy="4526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3A14855A-23E1-49DC-BFE2-E4186D0EA5FE}"/>
              </a:ext>
            </a:extLst>
          </p:cNvPr>
          <p:cNvSpPr/>
          <p:nvPr/>
        </p:nvSpPr>
        <p:spPr>
          <a:xfrm>
            <a:off x="1331895" y="2917595"/>
            <a:ext cx="4718304" cy="29771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dirty="0">
                <a:solidFill>
                  <a:schemeClr val="tx1"/>
                </a:solidFill>
              </a:rPr>
              <a:t>Den bruges til at beskrive handlinger, der forekommer i fremtiden set ud fra den talendes nutid.</a:t>
            </a:r>
          </a:p>
          <a:p>
            <a:pPr algn="ctr"/>
            <a:r>
              <a:rPr lang="da-DK" sz="2800" dirty="0" err="1">
                <a:solidFill>
                  <a:srgbClr val="FFFF00"/>
                </a:solidFill>
              </a:rPr>
              <a:t>Demain</a:t>
            </a:r>
            <a:r>
              <a:rPr lang="da-DK" sz="2800" dirty="0">
                <a:solidFill>
                  <a:srgbClr val="FFFF00"/>
                </a:solidFill>
              </a:rPr>
              <a:t>, plus </a:t>
            </a:r>
            <a:r>
              <a:rPr lang="da-DK" sz="2800" dirty="0" err="1">
                <a:solidFill>
                  <a:srgbClr val="FFFF00"/>
                </a:solidFill>
              </a:rPr>
              <a:t>tard</a:t>
            </a:r>
            <a:r>
              <a:rPr lang="da-DK" sz="2800" dirty="0">
                <a:solidFill>
                  <a:srgbClr val="FFFF00"/>
                </a:solidFill>
              </a:rPr>
              <a:t>, la </a:t>
            </a:r>
            <a:r>
              <a:rPr lang="da-DK" sz="2800" dirty="0" err="1">
                <a:solidFill>
                  <a:srgbClr val="FFFF00"/>
                </a:solidFill>
              </a:rPr>
              <a:t>semaine</a:t>
            </a:r>
            <a:r>
              <a:rPr lang="da-DK" sz="2800" dirty="0">
                <a:solidFill>
                  <a:srgbClr val="FFFF00"/>
                </a:solidFill>
              </a:rPr>
              <a:t> </a:t>
            </a:r>
            <a:r>
              <a:rPr lang="da-DK" sz="2800" dirty="0" err="1">
                <a:solidFill>
                  <a:srgbClr val="FFFF00"/>
                </a:solidFill>
              </a:rPr>
              <a:t>prochaine</a:t>
            </a:r>
            <a:r>
              <a:rPr lang="da-DK" sz="2800" dirty="0">
                <a:solidFill>
                  <a:srgbClr val="FFFF00"/>
                </a:solidFill>
              </a:rPr>
              <a:t>, </a:t>
            </a:r>
            <a:r>
              <a:rPr lang="da-DK" sz="2800" dirty="0" err="1">
                <a:solidFill>
                  <a:srgbClr val="FFFF00"/>
                </a:solidFill>
              </a:rPr>
              <a:t>mardi</a:t>
            </a:r>
            <a:r>
              <a:rPr lang="da-DK" sz="2800" dirty="0">
                <a:solidFill>
                  <a:srgbClr val="FFFF00"/>
                </a:solidFill>
              </a:rPr>
              <a:t> </a:t>
            </a:r>
            <a:r>
              <a:rPr lang="da-DK" sz="2800" dirty="0" err="1">
                <a:solidFill>
                  <a:srgbClr val="FFFF00"/>
                </a:solidFill>
              </a:rPr>
              <a:t>prochain</a:t>
            </a:r>
            <a:endParaRPr lang="da-DK" sz="2800" dirty="0">
              <a:solidFill>
                <a:srgbClr val="FFFF00"/>
              </a:solidFill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CA5FF357-EA23-4283-86B7-D8B6468DB20D}"/>
              </a:ext>
            </a:extLst>
          </p:cNvPr>
          <p:cNvSpPr/>
          <p:nvPr/>
        </p:nvSpPr>
        <p:spPr>
          <a:xfrm>
            <a:off x="6124401" y="2946664"/>
            <a:ext cx="5085572" cy="29771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 </a:t>
            </a:r>
            <a:r>
              <a:rPr lang="da-DK" sz="2400" dirty="0">
                <a:solidFill>
                  <a:schemeClr val="tx1"/>
                </a:solidFill>
              </a:rPr>
              <a:t>Fremtid dannes ud fra udsagnsordets </a:t>
            </a:r>
            <a:r>
              <a:rPr lang="da-DK" sz="2400" dirty="0">
                <a:solidFill>
                  <a:srgbClr val="FFFF00"/>
                </a:solidFill>
              </a:rPr>
              <a:t>navnemåde</a:t>
            </a:r>
            <a:r>
              <a:rPr lang="da-DK" sz="2400" dirty="0">
                <a:solidFill>
                  <a:schemeClr val="tx1"/>
                </a:solidFill>
              </a:rPr>
              <a:t> + endelserne: </a:t>
            </a:r>
            <a:r>
              <a:rPr lang="da-DK" sz="2400" dirty="0">
                <a:solidFill>
                  <a:srgbClr val="FFFF00"/>
                </a:solidFill>
              </a:rPr>
              <a:t>-</a:t>
            </a:r>
            <a:r>
              <a:rPr lang="da-DK" sz="2400" dirty="0" err="1">
                <a:solidFill>
                  <a:srgbClr val="FFFF00"/>
                </a:solidFill>
              </a:rPr>
              <a:t>ai</a:t>
            </a:r>
            <a:r>
              <a:rPr lang="da-DK" sz="2400" dirty="0">
                <a:solidFill>
                  <a:srgbClr val="FFFF00"/>
                </a:solidFill>
              </a:rPr>
              <a:t>, -as, -a, </a:t>
            </a:r>
          </a:p>
          <a:p>
            <a:pPr algn="ctr"/>
            <a:r>
              <a:rPr lang="da-DK" sz="2400" dirty="0">
                <a:solidFill>
                  <a:srgbClr val="FFFF00"/>
                </a:solidFill>
              </a:rPr>
              <a:t>-ons, -</a:t>
            </a:r>
            <a:r>
              <a:rPr lang="da-DK" sz="2400" dirty="0" err="1">
                <a:solidFill>
                  <a:srgbClr val="FFFF00"/>
                </a:solidFill>
              </a:rPr>
              <a:t>ez</a:t>
            </a:r>
            <a:r>
              <a:rPr lang="da-DK" sz="2400" dirty="0">
                <a:solidFill>
                  <a:srgbClr val="FFFF00"/>
                </a:solidFill>
              </a:rPr>
              <a:t>, -</a:t>
            </a:r>
            <a:r>
              <a:rPr lang="da-DK" sz="2400" dirty="0" err="1">
                <a:solidFill>
                  <a:srgbClr val="FFFF00"/>
                </a:solidFill>
              </a:rPr>
              <a:t>ont</a:t>
            </a:r>
            <a:r>
              <a:rPr lang="da-DK" sz="2400" dirty="0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E6165623-76B8-4308-89D4-792C2F1605ED}"/>
              </a:ext>
            </a:extLst>
          </p:cNvPr>
          <p:cNvSpPr/>
          <p:nvPr/>
        </p:nvSpPr>
        <p:spPr>
          <a:xfrm>
            <a:off x="725755" y="892627"/>
            <a:ext cx="1941922" cy="12237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Hvad ?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E3355B0A-AD26-4C1B-A644-346C65BA0700}"/>
              </a:ext>
            </a:extLst>
          </p:cNvPr>
          <p:cNvSpPr/>
          <p:nvPr/>
        </p:nvSpPr>
        <p:spPr>
          <a:xfrm>
            <a:off x="2488458" y="2377730"/>
            <a:ext cx="2630078" cy="65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dirty="0">
                <a:solidFill>
                  <a:schemeClr val="tx1"/>
                </a:solidFill>
              </a:rPr>
              <a:t>Hvornår?</a:t>
            </a: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70828B52-461F-4E84-85D3-A443FB4EDAE3}"/>
              </a:ext>
            </a:extLst>
          </p:cNvPr>
          <p:cNvSpPr/>
          <p:nvPr/>
        </p:nvSpPr>
        <p:spPr>
          <a:xfrm>
            <a:off x="7006566" y="2802667"/>
            <a:ext cx="2507530" cy="864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Hvordan?</a:t>
            </a: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5DE38044-138C-417B-B6BA-74E31DC2D2CE}"/>
              </a:ext>
            </a:extLst>
          </p:cNvPr>
          <p:cNvSpPr/>
          <p:nvPr/>
        </p:nvSpPr>
        <p:spPr>
          <a:xfrm>
            <a:off x="9174324" y="1894788"/>
            <a:ext cx="2598968" cy="8452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rgbClr val="FFFF00"/>
                </a:solidFill>
              </a:rPr>
              <a:t>De regelmæssige udsagnsord:</a:t>
            </a:r>
          </a:p>
        </p:txBody>
      </p:sp>
      <p:sp>
        <p:nvSpPr>
          <p:cNvPr id="16" name="Pil: nedad 15">
            <a:extLst>
              <a:ext uri="{FF2B5EF4-FFF2-40B4-BE49-F238E27FC236}">
                <a16:creationId xmlns:a16="http://schemas.microsoft.com/office/drawing/2014/main" id="{A25118D2-CCBA-4D50-BB49-4226E37C51C5}"/>
              </a:ext>
            </a:extLst>
          </p:cNvPr>
          <p:cNvSpPr/>
          <p:nvPr/>
        </p:nvSpPr>
        <p:spPr>
          <a:xfrm>
            <a:off x="9426804" y="2592371"/>
            <a:ext cx="363121" cy="3393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7" name="Pil: højre 16">
            <a:extLst>
              <a:ext uri="{FF2B5EF4-FFF2-40B4-BE49-F238E27FC236}">
                <a16:creationId xmlns:a16="http://schemas.microsoft.com/office/drawing/2014/main" id="{62F332E0-C350-4146-8CB2-AB067D9F8353}"/>
              </a:ext>
            </a:extLst>
          </p:cNvPr>
          <p:cNvSpPr/>
          <p:nvPr/>
        </p:nvSpPr>
        <p:spPr>
          <a:xfrm>
            <a:off x="2630078" y="1366887"/>
            <a:ext cx="329938" cy="4053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50726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: afrundede hjørner 1">
            <a:extLst>
              <a:ext uri="{FF2B5EF4-FFF2-40B4-BE49-F238E27FC236}">
                <a16:creationId xmlns:a16="http://schemas.microsoft.com/office/drawing/2014/main" id="{6E2EA097-01F3-4B51-B517-C5CB3F5A7CAA}"/>
              </a:ext>
            </a:extLst>
          </p:cNvPr>
          <p:cNvSpPr/>
          <p:nvPr/>
        </p:nvSpPr>
        <p:spPr>
          <a:xfrm>
            <a:off x="999241" y="904973"/>
            <a:ext cx="4920792" cy="52035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3200" dirty="0">
                <a:solidFill>
                  <a:schemeClr val="tx1"/>
                </a:solidFill>
              </a:rPr>
              <a:t>Bøj og skriv på tavlet:  </a:t>
            </a:r>
            <a:r>
              <a:rPr lang="da-DK" sz="3200" dirty="0">
                <a:solidFill>
                  <a:srgbClr val="FFFF00"/>
                </a:solidFill>
              </a:rPr>
              <a:t>parler, </a:t>
            </a:r>
            <a:r>
              <a:rPr lang="da-DK" sz="3200" dirty="0" err="1">
                <a:solidFill>
                  <a:srgbClr val="FFFF00"/>
                </a:solidFill>
              </a:rPr>
              <a:t>raconter</a:t>
            </a:r>
            <a:r>
              <a:rPr lang="da-DK" sz="3200" dirty="0">
                <a:solidFill>
                  <a:srgbClr val="FFFF00"/>
                </a:solidFill>
              </a:rPr>
              <a:t>, </a:t>
            </a:r>
            <a:r>
              <a:rPr lang="da-DK" sz="3200" dirty="0" err="1">
                <a:solidFill>
                  <a:srgbClr val="FFFF00"/>
                </a:solidFill>
              </a:rPr>
              <a:t>chanter</a:t>
            </a:r>
            <a:r>
              <a:rPr lang="da-DK" sz="3200" dirty="0">
                <a:solidFill>
                  <a:srgbClr val="FFFF00"/>
                </a:solidFill>
              </a:rPr>
              <a:t>, </a:t>
            </a:r>
            <a:r>
              <a:rPr lang="da-DK" sz="3200" dirty="0" err="1">
                <a:solidFill>
                  <a:srgbClr val="FFFF00"/>
                </a:solidFill>
              </a:rPr>
              <a:t>dancer</a:t>
            </a:r>
            <a:r>
              <a:rPr lang="da-DK" sz="3200" dirty="0">
                <a:solidFill>
                  <a:srgbClr val="FFFF00"/>
                </a:solidFill>
              </a:rPr>
              <a:t> </a:t>
            </a:r>
          </a:p>
          <a:p>
            <a:pPr algn="ctr"/>
            <a:r>
              <a:rPr lang="da-DK" sz="3200" dirty="0">
                <a:solidFill>
                  <a:schemeClr val="tx1"/>
                </a:solidFill>
              </a:rPr>
              <a:t> (1. bøjning) i </a:t>
            </a:r>
            <a:r>
              <a:rPr lang="da-DK" sz="3200" dirty="0" err="1">
                <a:solidFill>
                  <a:schemeClr val="tx1"/>
                </a:solidFill>
              </a:rPr>
              <a:t>futur</a:t>
            </a:r>
            <a:r>
              <a:rPr lang="da-DK" sz="3200" dirty="0">
                <a:solidFill>
                  <a:schemeClr val="tx1"/>
                </a:solidFill>
              </a:rPr>
              <a:t> simple</a:t>
            </a:r>
          </a:p>
          <a:p>
            <a:pPr algn="ctr"/>
            <a:endParaRPr lang="da-DK" sz="3200" dirty="0">
              <a:solidFill>
                <a:schemeClr val="tx1"/>
              </a:solidFill>
            </a:endParaRPr>
          </a:p>
          <a:p>
            <a:pPr algn="ctr"/>
            <a:r>
              <a:rPr lang="da-DK" sz="2400" dirty="0">
                <a:solidFill>
                  <a:schemeClr val="tx1"/>
                </a:solidFill>
                <a:highlight>
                  <a:srgbClr val="FFFF00"/>
                </a:highlight>
              </a:rPr>
              <a:t>*On bruges også i betydningen "vi", men bøjes efter 3. person ental.</a:t>
            </a:r>
          </a:p>
          <a:p>
            <a:pPr algn="ctr"/>
            <a:r>
              <a:rPr lang="da-DK" sz="2400" dirty="0">
                <a:solidFill>
                  <a:schemeClr val="tx1"/>
                </a:solidFill>
                <a:highlight>
                  <a:srgbClr val="FFFF00"/>
                </a:highlight>
              </a:rPr>
              <a:t>**De ( Vous) er høflig tiltale.</a:t>
            </a: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EF8BE04C-FA38-4AB9-848A-DB3FB96C4CD9}"/>
              </a:ext>
            </a:extLst>
          </p:cNvPr>
          <p:cNvSpPr/>
          <p:nvPr/>
        </p:nvSpPr>
        <p:spPr>
          <a:xfrm>
            <a:off x="6482497" y="836629"/>
            <a:ext cx="4791960" cy="25923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400" dirty="0">
                <a:solidFill>
                  <a:schemeClr val="tx1"/>
                </a:solidFill>
              </a:rPr>
              <a:t>2. bøjning: </a:t>
            </a:r>
            <a:r>
              <a:rPr lang="da-DK" sz="2400" dirty="0" err="1">
                <a:solidFill>
                  <a:schemeClr val="tx1"/>
                </a:solidFill>
              </a:rPr>
              <a:t>finir</a:t>
            </a:r>
            <a:r>
              <a:rPr lang="da-DK" sz="2400" dirty="0">
                <a:solidFill>
                  <a:schemeClr val="tx1"/>
                </a:solidFill>
              </a:rPr>
              <a:t> → </a:t>
            </a:r>
            <a:r>
              <a:rPr lang="da-DK" sz="2400" dirty="0" err="1">
                <a:solidFill>
                  <a:schemeClr val="tx1"/>
                </a:solidFill>
              </a:rPr>
              <a:t>je</a:t>
            </a:r>
            <a:r>
              <a:rPr lang="da-DK" sz="2400" dirty="0">
                <a:solidFill>
                  <a:schemeClr val="tx1"/>
                </a:solidFill>
              </a:rPr>
              <a:t> </a:t>
            </a:r>
            <a:r>
              <a:rPr lang="da-DK" sz="2400" dirty="0" err="1">
                <a:solidFill>
                  <a:schemeClr val="tx1"/>
                </a:solidFill>
              </a:rPr>
              <a:t>finirai</a:t>
            </a:r>
            <a:endParaRPr lang="da-DK" sz="2400" dirty="0">
              <a:solidFill>
                <a:schemeClr val="tx1"/>
              </a:solidFill>
            </a:endParaRPr>
          </a:p>
          <a:p>
            <a:pPr algn="ctr"/>
            <a:r>
              <a:rPr lang="da-DK" sz="2400" dirty="0">
                <a:solidFill>
                  <a:schemeClr val="tx1"/>
                </a:solidFill>
              </a:rPr>
              <a:t>3. bøjning: </a:t>
            </a:r>
            <a:r>
              <a:rPr lang="da-DK" sz="2400" dirty="0" err="1">
                <a:solidFill>
                  <a:schemeClr val="tx1"/>
                </a:solidFill>
              </a:rPr>
              <a:t>vendre</a:t>
            </a:r>
            <a:r>
              <a:rPr lang="da-DK" sz="2400" dirty="0">
                <a:solidFill>
                  <a:schemeClr val="tx1"/>
                </a:solidFill>
              </a:rPr>
              <a:t> → </a:t>
            </a:r>
            <a:r>
              <a:rPr lang="da-DK" sz="2400" dirty="0" err="1">
                <a:solidFill>
                  <a:schemeClr val="tx1"/>
                </a:solidFill>
              </a:rPr>
              <a:t>je</a:t>
            </a:r>
            <a:r>
              <a:rPr lang="da-DK" sz="2400" dirty="0">
                <a:solidFill>
                  <a:schemeClr val="tx1"/>
                </a:solidFill>
              </a:rPr>
              <a:t> </a:t>
            </a:r>
            <a:r>
              <a:rPr lang="da-DK" sz="2400" dirty="0" err="1">
                <a:solidFill>
                  <a:schemeClr val="tx1"/>
                </a:solidFill>
              </a:rPr>
              <a:t>vendrai</a:t>
            </a:r>
            <a:r>
              <a:rPr lang="da-DK" sz="2400" dirty="0">
                <a:solidFill>
                  <a:schemeClr val="tx1"/>
                </a:solidFill>
              </a:rPr>
              <a:t> </a:t>
            </a:r>
            <a:r>
              <a:rPr lang="da-DK" sz="2400" dirty="0">
                <a:solidFill>
                  <a:srgbClr val="FFFF00"/>
                </a:solidFill>
              </a:rPr>
              <a:t>(bemærk at navnemådens -e falder bort).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472EAC16-6255-4465-BB0F-D4483C9E8D48}"/>
              </a:ext>
            </a:extLst>
          </p:cNvPr>
          <p:cNvSpPr/>
          <p:nvPr/>
        </p:nvSpPr>
        <p:spPr>
          <a:xfrm>
            <a:off x="6482497" y="3829639"/>
            <a:ext cx="4760536" cy="23095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 sz="2400" dirty="0">
              <a:solidFill>
                <a:schemeClr val="tx1"/>
              </a:solidFill>
            </a:endParaRPr>
          </a:p>
          <a:p>
            <a:pPr algn="ctr"/>
            <a:r>
              <a:rPr lang="nn-NO" sz="2400" dirty="0">
                <a:solidFill>
                  <a:schemeClr val="tx1"/>
                </a:solidFill>
              </a:rPr>
              <a:t>Bøj og skriv på tavlet:</a:t>
            </a:r>
          </a:p>
          <a:p>
            <a:pPr algn="ctr"/>
            <a:r>
              <a:rPr lang="nn-NO" sz="2400" dirty="0">
                <a:solidFill>
                  <a:srgbClr val="FFFF00"/>
                </a:solidFill>
              </a:rPr>
              <a:t>Rougir</a:t>
            </a:r>
          </a:p>
          <a:p>
            <a:pPr algn="ctr"/>
            <a:r>
              <a:rPr lang="nn-NO" sz="2400" dirty="0">
                <a:solidFill>
                  <a:srgbClr val="FFFF00"/>
                </a:solidFill>
              </a:rPr>
              <a:t>Finir</a:t>
            </a:r>
          </a:p>
          <a:p>
            <a:pPr algn="ctr"/>
            <a:r>
              <a:rPr lang="nn-NO" sz="2400" dirty="0">
                <a:solidFill>
                  <a:srgbClr val="FFFF00"/>
                </a:solidFill>
              </a:rPr>
              <a:t>Apprendre</a:t>
            </a:r>
          </a:p>
          <a:p>
            <a:pPr algn="ctr"/>
            <a:r>
              <a:rPr lang="nn-NO" sz="2400" dirty="0">
                <a:solidFill>
                  <a:srgbClr val="FFFF00"/>
                </a:solidFill>
              </a:rPr>
              <a:t>Prendre</a:t>
            </a:r>
          </a:p>
          <a:p>
            <a:pPr algn="ctr"/>
            <a:r>
              <a:rPr lang="nn-NO" sz="2400" dirty="0">
                <a:solidFill>
                  <a:schemeClr val="tx1"/>
                </a:solidFill>
              </a:rPr>
              <a:t> </a:t>
            </a:r>
            <a:endParaRPr lang="da-DK" sz="2400" dirty="0">
              <a:solidFill>
                <a:schemeClr val="tx1"/>
              </a:solidFill>
            </a:endParaRPr>
          </a:p>
        </p:txBody>
      </p:sp>
      <p:sp>
        <p:nvSpPr>
          <p:cNvPr id="5" name="Pil: nedad 4">
            <a:extLst>
              <a:ext uri="{FF2B5EF4-FFF2-40B4-BE49-F238E27FC236}">
                <a16:creationId xmlns:a16="http://schemas.microsoft.com/office/drawing/2014/main" id="{3066FDC9-831B-434C-82BF-B3669A7795BF}"/>
              </a:ext>
            </a:extLst>
          </p:cNvPr>
          <p:cNvSpPr/>
          <p:nvPr/>
        </p:nvSpPr>
        <p:spPr>
          <a:xfrm>
            <a:off x="8672660" y="3429000"/>
            <a:ext cx="801278" cy="3417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305407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52094410-7C57-4EE1-B3D8-973C34B11147}"/>
              </a:ext>
            </a:extLst>
          </p:cNvPr>
          <p:cNvSpPr/>
          <p:nvPr/>
        </p:nvSpPr>
        <p:spPr>
          <a:xfrm>
            <a:off x="2064469" y="886120"/>
            <a:ext cx="8663233" cy="14705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dirty="0">
                <a:solidFill>
                  <a:srgbClr val="FFFF00"/>
                </a:solidFill>
              </a:rPr>
              <a:t>De uregelmæssige udsagnsord: Her dannes fremtid tit ud fra en ændret navnemådestamme.</a:t>
            </a: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AE52EFAD-49DE-4666-B47C-93971B97521D}"/>
              </a:ext>
            </a:extLst>
          </p:cNvPr>
          <p:cNvSpPr/>
          <p:nvPr/>
        </p:nvSpPr>
        <p:spPr>
          <a:xfrm>
            <a:off x="1310326" y="2516955"/>
            <a:ext cx="9926423" cy="37990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  <a:p>
            <a:r>
              <a:rPr lang="da-DK" dirty="0">
                <a:solidFill>
                  <a:srgbClr val="FFFF00"/>
                </a:solidFill>
              </a:rPr>
              <a:t>• 	</a:t>
            </a:r>
            <a:r>
              <a:rPr lang="da-DK" sz="2000" dirty="0" err="1">
                <a:solidFill>
                  <a:schemeClr val="tx1"/>
                </a:solidFill>
              </a:rPr>
              <a:t>être</a:t>
            </a:r>
            <a:r>
              <a:rPr lang="da-DK" sz="2000" dirty="0">
                <a:solidFill>
                  <a:schemeClr val="tx1"/>
                </a:solidFill>
              </a:rPr>
              <a:t> →	</a:t>
            </a:r>
            <a:r>
              <a:rPr lang="da-DK" sz="2000" dirty="0" err="1">
                <a:solidFill>
                  <a:schemeClr val="tx1"/>
                </a:solidFill>
              </a:rPr>
              <a:t>je</a:t>
            </a:r>
            <a:r>
              <a:rPr lang="da-DK" sz="2000" dirty="0">
                <a:solidFill>
                  <a:schemeClr val="tx1"/>
                </a:solidFill>
              </a:rPr>
              <a:t> </a:t>
            </a:r>
            <a:r>
              <a:rPr lang="da-DK" sz="2000" dirty="0" err="1">
                <a:solidFill>
                  <a:schemeClr val="tx1"/>
                </a:solidFill>
              </a:rPr>
              <a:t>serai</a:t>
            </a:r>
            <a:r>
              <a:rPr lang="da-DK" sz="2000" dirty="0">
                <a:solidFill>
                  <a:schemeClr val="tx1"/>
                </a:solidFill>
              </a:rPr>
              <a:t> / il sera	(jeg vil være / han vil være)</a:t>
            </a:r>
          </a:p>
          <a:p>
            <a:r>
              <a:rPr lang="da-DK" sz="2000" dirty="0">
                <a:solidFill>
                  <a:schemeClr val="tx1"/>
                </a:solidFill>
              </a:rPr>
              <a:t>• 	</a:t>
            </a:r>
            <a:r>
              <a:rPr lang="da-DK" sz="2000" dirty="0" err="1">
                <a:solidFill>
                  <a:schemeClr val="tx1"/>
                </a:solidFill>
              </a:rPr>
              <a:t>avoir</a:t>
            </a:r>
            <a:r>
              <a:rPr lang="da-DK" sz="2000" dirty="0">
                <a:solidFill>
                  <a:schemeClr val="tx1"/>
                </a:solidFill>
              </a:rPr>
              <a:t> →	</a:t>
            </a:r>
            <a:r>
              <a:rPr lang="da-DK" sz="2000" dirty="0" err="1">
                <a:solidFill>
                  <a:schemeClr val="tx1"/>
                </a:solidFill>
              </a:rPr>
              <a:t>je</a:t>
            </a:r>
            <a:r>
              <a:rPr lang="da-DK" sz="2000" dirty="0">
                <a:solidFill>
                  <a:schemeClr val="tx1"/>
                </a:solidFill>
              </a:rPr>
              <a:t> </a:t>
            </a:r>
            <a:r>
              <a:rPr lang="da-DK" sz="2000" dirty="0" err="1">
                <a:solidFill>
                  <a:schemeClr val="tx1"/>
                </a:solidFill>
              </a:rPr>
              <a:t>aurai</a:t>
            </a:r>
            <a:r>
              <a:rPr lang="da-DK" sz="2000" dirty="0">
                <a:solidFill>
                  <a:schemeClr val="tx1"/>
                </a:solidFill>
              </a:rPr>
              <a:t> / il aura	(jeg vil få / han vil få)</a:t>
            </a:r>
          </a:p>
          <a:p>
            <a:r>
              <a:rPr lang="da-DK" sz="2000" dirty="0">
                <a:solidFill>
                  <a:schemeClr val="tx1"/>
                </a:solidFill>
              </a:rPr>
              <a:t>• 	</a:t>
            </a:r>
            <a:r>
              <a:rPr lang="da-DK" sz="2000" dirty="0" err="1">
                <a:solidFill>
                  <a:schemeClr val="tx1"/>
                </a:solidFill>
              </a:rPr>
              <a:t>aller</a:t>
            </a:r>
            <a:r>
              <a:rPr lang="da-DK" sz="2000" dirty="0">
                <a:solidFill>
                  <a:schemeClr val="tx1"/>
                </a:solidFill>
              </a:rPr>
              <a:t> →	</a:t>
            </a:r>
            <a:r>
              <a:rPr lang="da-DK" sz="2000" dirty="0" err="1">
                <a:solidFill>
                  <a:schemeClr val="tx1"/>
                </a:solidFill>
              </a:rPr>
              <a:t>je</a:t>
            </a:r>
            <a:r>
              <a:rPr lang="da-DK" sz="2000" dirty="0">
                <a:solidFill>
                  <a:schemeClr val="tx1"/>
                </a:solidFill>
              </a:rPr>
              <a:t> </a:t>
            </a:r>
            <a:r>
              <a:rPr lang="da-DK" sz="2000" dirty="0" err="1">
                <a:solidFill>
                  <a:schemeClr val="tx1"/>
                </a:solidFill>
              </a:rPr>
              <a:t>irai</a:t>
            </a:r>
            <a:r>
              <a:rPr lang="da-DK" sz="2000" dirty="0">
                <a:solidFill>
                  <a:schemeClr val="tx1"/>
                </a:solidFill>
              </a:rPr>
              <a:t> / il ira	       (jeg vil gå / han vil gå)</a:t>
            </a:r>
          </a:p>
          <a:p>
            <a:r>
              <a:rPr lang="da-DK" sz="2000" dirty="0">
                <a:solidFill>
                  <a:schemeClr val="tx1"/>
                </a:solidFill>
              </a:rPr>
              <a:t>• 	faire →	</a:t>
            </a:r>
            <a:r>
              <a:rPr lang="da-DK" sz="2000" dirty="0" err="1">
                <a:solidFill>
                  <a:schemeClr val="tx1"/>
                </a:solidFill>
              </a:rPr>
              <a:t>je</a:t>
            </a:r>
            <a:r>
              <a:rPr lang="da-DK" sz="2000" dirty="0">
                <a:solidFill>
                  <a:schemeClr val="tx1"/>
                </a:solidFill>
              </a:rPr>
              <a:t> </a:t>
            </a:r>
            <a:r>
              <a:rPr lang="da-DK" sz="2000" dirty="0" err="1">
                <a:solidFill>
                  <a:schemeClr val="tx1"/>
                </a:solidFill>
              </a:rPr>
              <a:t>ferai</a:t>
            </a:r>
            <a:r>
              <a:rPr lang="da-DK" sz="2000" dirty="0">
                <a:solidFill>
                  <a:schemeClr val="tx1"/>
                </a:solidFill>
              </a:rPr>
              <a:t> / il </a:t>
            </a:r>
            <a:r>
              <a:rPr lang="da-DK" sz="2000" dirty="0" err="1">
                <a:solidFill>
                  <a:schemeClr val="tx1"/>
                </a:solidFill>
              </a:rPr>
              <a:t>fera</a:t>
            </a:r>
            <a:r>
              <a:rPr lang="da-DK" sz="2000" dirty="0">
                <a:solidFill>
                  <a:schemeClr val="tx1"/>
                </a:solidFill>
              </a:rPr>
              <a:t>	(jeg vil gøre / han vil gøre)</a:t>
            </a:r>
          </a:p>
          <a:p>
            <a:r>
              <a:rPr lang="da-DK" sz="2000" dirty="0">
                <a:solidFill>
                  <a:schemeClr val="tx1"/>
                </a:solidFill>
              </a:rPr>
              <a:t>• 	</a:t>
            </a:r>
            <a:r>
              <a:rPr lang="da-DK" sz="2000" dirty="0" err="1">
                <a:solidFill>
                  <a:schemeClr val="tx1"/>
                </a:solidFill>
              </a:rPr>
              <a:t>pouvoir</a:t>
            </a:r>
            <a:r>
              <a:rPr lang="da-DK" sz="2000" dirty="0">
                <a:solidFill>
                  <a:schemeClr val="tx1"/>
                </a:solidFill>
              </a:rPr>
              <a:t> →	</a:t>
            </a:r>
            <a:r>
              <a:rPr lang="da-DK" sz="2000" dirty="0" err="1">
                <a:solidFill>
                  <a:schemeClr val="tx1"/>
                </a:solidFill>
              </a:rPr>
              <a:t>je</a:t>
            </a:r>
            <a:r>
              <a:rPr lang="da-DK" sz="2000" dirty="0">
                <a:solidFill>
                  <a:schemeClr val="tx1"/>
                </a:solidFill>
              </a:rPr>
              <a:t> </a:t>
            </a:r>
            <a:r>
              <a:rPr lang="da-DK" sz="2000" dirty="0" err="1">
                <a:solidFill>
                  <a:schemeClr val="tx1"/>
                </a:solidFill>
              </a:rPr>
              <a:t>pourrai</a:t>
            </a:r>
            <a:r>
              <a:rPr lang="da-DK" sz="2000" dirty="0">
                <a:solidFill>
                  <a:schemeClr val="tx1"/>
                </a:solidFill>
              </a:rPr>
              <a:t> / il </a:t>
            </a:r>
            <a:r>
              <a:rPr lang="da-DK" sz="2000" dirty="0" err="1">
                <a:solidFill>
                  <a:schemeClr val="tx1"/>
                </a:solidFill>
              </a:rPr>
              <a:t>pourra</a:t>
            </a:r>
            <a:r>
              <a:rPr lang="da-DK" sz="2000" dirty="0">
                <a:solidFill>
                  <a:schemeClr val="tx1"/>
                </a:solidFill>
              </a:rPr>
              <a:t> (jeg vil kunne / han vil kunne)</a:t>
            </a:r>
          </a:p>
          <a:p>
            <a:r>
              <a:rPr lang="da-DK" sz="2000" dirty="0">
                <a:solidFill>
                  <a:schemeClr val="tx1"/>
                </a:solidFill>
              </a:rPr>
              <a:t>• 	</a:t>
            </a:r>
            <a:r>
              <a:rPr lang="da-DK" sz="2000" dirty="0" err="1">
                <a:solidFill>
                  <a:schemeClr val="tx1"/>
                </a:solidFill>
              </a:rPr>
              <a:t>venir</a:t>
            </a:r>
            <a:r>
              <a:rPr lang="da-DK" sz="2000" dirty="0">
                <a:solidFill>
                  <a:schemeClr val="tx1"/>
                </a:solidFill>
              </a:rPr>
              <a:t> →	</a:t>
            </a:r>
            <a:r>
              <a:rPr lang="da-DK" sz="2000" dirty="0" err="1">
                <a:solidFill>
                  <a:schemeClr val="tx1"/>
                </a:solidFill>
              </a:rPr>
              <a:t>je</a:t>
            </a:r>
            <a:r>
              <a:rPr lang="da-DK" sz="2000" dirty="0">
                <a:solidFill>
                  <a:schemeClr val="tx1"/>
                </a:solidFill>
              </a:rPr>
              <a:t> </a:t>
            </a:r>
            <a:r>
              <a:rPr lang="da-DK" sz="2000" dirty="0" err="1">
                <a:solidFill>
                  <a:schemeClr val="tx1"/>
                </a:solidFill>
              </a:rPr>
              <a:t>viendrai</a:t>
            </a:r>
            <a:r>
              <a:rPr lang="da-DK" sz="2000" dirty="0">
                <a:solidFill>
                  <a:schemeClr val="tx1"/>
                </a:solidFill>
              </a:rPr>
              <a:t> / il </a:t>
            </a:r>
            <a:r>
              <a:rPr lang="da-DK" sz="2000" dirty="0" err="1">
                <a:solidFill>
                  <a:schemeClr val="tx1"/>
                </a:solidFill>
              </a:rPr>
              <a:t>viendra</a:t>
            </a:r>
            <a:r>
              <a:rPr lang="da-DK" sz="2000" dirty="0">
                <a:solidFill>
                  <a:schemeClr val="tx1"/>
                </a:solidFill>
              </a:rPr>
              <a:t> 	(jeg vil komme / han vil komme)</a:t>
            </a:r>
          </a:p>
          <a:p>
            <a:r>
              <a:rPr lang="da-DK" sz="2000" dirty="0">
                <a:solidFill>
                  <a:schemeClr val="tx1"/>
                </a:solidFill>
              </a:rPr>
              <a:t>• 	</a:t>
            </a:r>
            <a:r>
              <a:rPr lang="da-DK" sz="2000" dirty="0" err="1">
                <a:solidFill>
                  <a:schemeClr val="tx1"/>
                </a:solidFill>
              </a:rPr>
              <a:t>voir</a:t>
            </a:r>
            <a:r>
              <a:rPr lang="da-DK" sz="2000" dirty="0">
                <a:solidFill>
                  <a:schemeClr val="tx1"/>
                </a:solidFill>
              </a:rPr>
              <a:t> →	</a:t>
            </a:r>
            <a:r>
              <a:rPr lang="da-DK" sz="2000" dirty="0" err="1">
                <a:solidFill>
                  <a:schemeClr val="tx1"/>
                </a:solidFill>
              </a:rPr>
              <a:t>je</a:t>
            </a:r>
            <a:r>
              <a:rPr lang="da-DK" sz="2000" dirty="0">
                <a:solidFill>
                  <a:schemeClr val="tx1"/>
                </a:solidFill>
              </a:rPr>
              <a:t> </a:t>
            </a:r>
            <a:r>
              <a:rPr lang="da-DK" sz="2000" dirty="0" err="1">
                <a:solidFill>
                  <a:schemeClr val="tx1"/>
                </a:solidFill>
              </a:rPr>
              <a:t>verrai</a:t>
            </a:r>
            <a:r>
              <a:rPr lang="da-DK" sz="2000" dirty="0">
                <a:solidFill>
                  <a:schemeClr val="tx1"/>
                </a:solidFill>
              </a:rPr>
              <a:t> / il </a:t>
            </a:r>
            <a:r>
              <a:rPr lang="da-DK" sz="2000" dirty="0" err="1">
                <a:solidFill>
                  <a:schemeClr val="tx1"/>
                </a:solidFill>
              </a:rPr>
              <a:t>verra</a:t>
            </a:r>
            <a:r>
              <a:rPr lang="da-DK" sz="2000" dirty="0">
                <a:solidFill>
                  <a:schemeClr val="tx1"/>
                </a:solidFill>
              </a:rPr>
              <a:t> 	(jeg vil se / han vil se)</a:t>
            </a:r>
          </a:p>
        </p:txBody>
      </p:sp>
      <p:sp>
        <p:nvSpPr>
          <p:cNvPr id="4" name="Pil: nedad 3">
            <a:extLst>
              <a:ext uri="{FF2B5EF4-FFF2-40B4-BE49-F238E27FC236}">
                <a16:creationId xmlns:a16="http://schemas.microsoft.com/office/drawing/2014/main" id="{A1DFD2AE-B801-4C95-89E4-877EF73B7D59}"/>
              </a:ext>
            </a:extLst>
          </p:cNvPr>
          <p:cNvSpPr/>
          <p:nvPr/>
        </p:nvSpPr>
        <p:spPr>
          <a:xfrm>
            <a:off x="5759777" y="2384981"/>
            <a:ext cx="1432875" cy="1036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137162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sk">
  <a:themeElements>
    <a:clrScheme name="Organisk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AB946B"/>
      </a:accent1>
      <a:accent2>
        <a:srgbClr val="C04F32"/>
      </a:accent2>
      <a:accent3>
        <a:srgbClr val="DD8C3C"/>
      </a:accent3>
      <a:accent4>
        <a:srgbClr val="8E684C"/>
      </a:accent4>
      <a:accent5>
        <a:srgbClr val="CBAF62"/>
      </a:accent5>
      <a:accent6>
        <a:srgbClr val="803348"/>
      </a:accent6>
      <a:hlink>
        <a:srgbClr val="86724D"/>
      </a:hlink>
      <a:folHlink>
        <a:srgbClr val="B99E84"/>
      </a:folHlink>
    </a:clrScheme>
    <a:fontScheme name="Organisk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sk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A2BEDC8B-F191-493B-BA33-0F4F800A89D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C9BAE6133A46E4EB18E8E089CA7AF00" ma:contentTypeVersion="12" ma:contentTypeDescription="Opret et nyt dokument." ma:contentTypeScope="" ma:versionID="ad764545b636ff5316c2112f3c2b5f20">
  <xsd:schema xmlns:xsd="http://www.w3.org/2001/XMLSchema" xmlns:xs="http://www.w3.org/2001/XMLSchema" xmlns:p="http://schemas.microsoft.com/office/2006/metadata/properties" xmlns:ns3="a5743137-2acd-4d9a-b697-6e1d6cf90658" targetNamespace="http://schemas.microsoft.com/office/2006/metadata/properties" ma:root="true" ma:fieldsID="db889f7c9d566218fbda59442d52843c" ns3:_="">
    <xsd:import namespace="a5743137-2acd-4d9a-b697-6e1d6cf9065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SearchProperties" minOccurs="0"/>
                <xsd:element ref="ns3:_activity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743137-2acd-4d9a-b697-6e1d6cf906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9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5743137-2acd-4d9a-b697-6e1d6cf90658" xsi:nil="true"/>
  </documentManagement>
</p:properties>
</file>

<file path=customXml/itemProps1.xml><?xml version="1.0" encoding="utf-8"?>
<ds:datastoreItem xmlns:ds="http://schemas.openxmlformats.org/officeDocument/2006/customXml" ds:itemID="{8904B19E-1923-448B-B066-6D2C278B3D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5743137-2acd-4d9a-b697-6e1d6cf906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4BE4CA5-CDDF-4E92-AB17-1889F6421C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4470CD-8E6D-48F7-A389-0E7222DB19AE}">
  <ds:schemaRefs>
    <ds:schemaRef ds:uri="a5743137-2acd-4d9a-b697-6e1d6cf90658"/>
    <ds:schemaRef ds:uri="http://purl.org/dc/dcmitype/"/>
    <ds:schemaRef ds:uri="http://purl.org/dc/terms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1292</TotalTime>
  <Words>400</Words>
  <Application>Microsoft Office PowerPoint</Application>
  <PresentationFormat>Widescreen</PresentationFormat>
  <Paragraphs>36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7" baseType="lpstr">
      <vt:lpstr>Arial</vt:lpstr>
      <vt:lpstr>Garamond</vt:lpstr>
      <vt:lpstr>Organisk</vt:lpstr>
      <vt:lpstr> Futur simple Si je gagne au lotto, j’achèterai une voiture. Hvis jeg vinder i lotto, vil jeg købe en bil.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Natalie Eriksen (NKU.ZBC - Lektor - NAHA - ZBC)</dc:creator>
  <cp:lastModifiedBy>Natalie Eriksen (NKU.ZBC - Lektor - NAHA - ZBC)</cp:lastModifiedBy>
  <cp:revision>7</cp:revision>
  <dcterms:created xsi:type="dcterms:W3CDTF">2024-10-20T20:47:57Z</dcterms:created>
  <dcterms:modified xsi:type="dcterms:W3CDTF">2024-10-24T15:29:45Z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0x0101005C9BAE6133A46E4EB18E8E089CA7AF00</vt:lpwstr>
  </property>
</Properties>
</file>