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8" r:id="rId2"/>
    <p:sldId id="256" r:id="rId3"/>
    <p:sldId id="257" r:id="rId4"/>
    <p:sldId id="28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5"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da-DK"/>
              <a:t>Klik for at redigere titeltypografien i masteren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7534754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7907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17676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03126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69214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00174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da-DK"/>
              <a:t>Klik for at redigere titeltypografien i masteren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2045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96320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6377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0108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0862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6454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0265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9687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5003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86818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da-DK"/>
              <a:t>Klik for at redigere titeltypografien i masteren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smtClean="0"/>
              <a:pPr/>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52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1/4/2021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430528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vGazyH6fQQ4?feature=oemb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63ysqT5nu0?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94A2F-F21B-4485-B03E-44EBD663664F}"/>
              </a:ext>
            </a:extLst>
          </p:cNvPr>
          <p:cNvSpPr>
            <a:spLocks noGrp="1"/>
          </p:cNvSpPr>
          <p:nvPr>
            <p:ph type="title"/>
          </p:nvPr>
        </p:nvSpPr>
        <p:spPr>
          <a:xfrm>
            <a:off x="4955458" y="639097"/>
            <a:ext cx="6593075" cy="1612490"/>
          </a:xfrm>
        </p:spPr>
        <p:txBody>
          <a:bodyPr>
            <a:normAutofit/>
          </a:bodyPr>
          <a:lstStyle/>
          <a:p>
            <a:r>
              <a:rPr lang="da-DK" dirty="0"/>
              <a:t>At forstå – hvad handler forløbet om?</a:t>
            </a:r>
          </a:p>
        </p:txBody>
      </p:sp>
      <p:pic>
        <p:nvPicPr>
          <p:cNvPr id="5" name="Billede 4">
            <a:extLst>
              <a:ext uri="{FF2B5EF4-FFF2-40B4-BE49-F238E27FC236}">
                <a16:creationId xmlns:a16="http://schemas.microsoft.com/office/drawing/2014/main" id="{1CDF10A3-F4BC-4ADF-8F11-7008C1F1F10C}"/>
              </a:ext>
            </a:extLst>
          </p:cNvPr>
          <p:cNvPicPr>
            <a:picLocks noChangeAspect="1"/>
          </p:cNvPicPr>
          <p:nvPr/>
        </p:nvPicPr>
        <p:blipFill rotWithShape="1">
          <a:blip r:embed="rId3"/>
          <a:srcRect l="23745" r="31234" b="2"/>
          <a:stretch/>
        </p:blipFill>
        <p:spPr>
          <a:xfrm>
            <a:off x="20" y="975"/>
            <a:ext cx="4635988" cy="6858000"/>
          </a:xfrm>
          <a:prstGeom prst="rect">
            <a:avLst/>
          </a:prstGeom>
        </p:spPr>
      </p:pic>
      <p:sp>
        <p:nvSpPr>
          <p:cNvPr id="3" name="Pladsholder til indhold 2">
            <a:extLst>
              <a:ext uri="{FF2B5EF4-FFF2-40B4-BE49-F238E27FC236}">
                <a16:creationId xmlns:a16="http://schemas.microsoft.com/office/drawing/2014/main" id="{BA002FAE-E1E1-46C4-94A4-B04DBFE70BA3}"/>
              </a:ext>
            </a:extLst>
          </p:cNvPr>
          <p:cNvSpPr>
            <a:spLocks noGrp="1"/>
          </p:cNvSpPr>
          <p:nvPr>
            <p:ph idx="1"/>
          </p:nvPr>
        </p:nvSpPr>
        <p:spPr>
          <a:xfrm>
            <a:off x="4955458" y="2251587"/>
            <a:ext cx="6593075" cy="3972232"/>
          </a:xfrm>
        </p:spPr>
        <p:txBody>
          <a:bodyPr>
            <a:normAutofit/>
          </a:bodyPr>
          <a:lstStyle/>
          <a:p>
            <a:pPr marL="0" indent="0">
              <a:buNone/>
            </a:pPr>
            <a:r>
              <a:rPr lang="da-DK" dirty="0"/>
              <a:t>I forløbet gennemgår vi de klassiske indlæringsteorier og beskæftiger os med læring, behaviorisme, intelligens og social-kognitive læringsprocesser:</a:t>
            </a:r>
          </a:p>
          <a:p>
            <a:pPr marL="0" indent="0">
              <a:buNone/>
            </a:pPr>
            <a:r>
              <a:rPr lang="da-DK" dirty="0"/>
              <a:t>Vi undersøger:</a:t>
            </a:r>
          </a:p>
          <a:p>
            <a:r>
              <a:rPr lang="da-DK" dirty="0"/>
              <a:t>Udviklingen i studier af læring – fra behaviorisme til social-kognitive teorier</a:t>
            </a:r>
          </a:p>
          <a:p>
            <a:r>
              <a:rPr lang="da-DK" dirty="0"/>
              <a:t>Tænkningens udvikling (kognition)</a:t>
            </a:r>
          </a:p>
          <a:p>
            <a:r>
              <a:rPr lang="da-DK" dirty="0"/>
              <a:t>Forskellige forståelser af intelligens</a:t>
            </a:r>
          </a:p>
          <a:p>
            <a:endParaRPr lang="da-DK" dirty="0"/>
          </a:p>
          <a:p>
            <a:pPr marL="0" indent="0">
              <a:buNone/>
            </a:pPr>
            <a:r>
              <a:rPr lang="da-DK" dirty="0"/>
              <a:t> </a:t>
            </a:r>
          </a:p>
        </p:txBody>
      </p:sp>
    </p:spTree>
    <p:extLst>
      <p:ext uri="{BB962C8B-B14F-4D97-AF65-F5344CB8AC3E}">
        <p14:creationId xmlns:p14="http://schemas.microsoft.com/office/powerpoint/2010/main" val="35375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CCF1A0C7-AC95-4914-9D1C-2FAA01D6F8AF}"/>
              </a:ext>
            </a:extLst>
          </p:cNvPr>
          <p:cNvSpPr>
            <a:spLocks noGrp="1"/>
          </p:cNvSpPr>
          <p:nvPr>
            <p:ph type="title"/>
          </p:nvPr>
        </p:nvSpPr>
        <p:spPr>
          <a:xfrm>
            <a:off x="1030816" y="4871508"/>
            <a:ext cx="10127192" cy="931341"/>
          </a:xfrm>
        </p:spPr>
        <p:txBody>
          <a:bodyPr vert="horz" lIns="91440" tIns="45720" rIns="91440" bIns="45720" rtlCol="0" anchor="b">
            <a:normAutofit fontScale="90000"/>
          </a:bodyPr>
          <a:lstStyle/>
          <a:p>
            <a:pPr algn="ctr">
              <a:lnSpc>
                <a:spcPct val="90000"/>
              </a:lnSpc>
            </a:pPr>
            <a:r>
              <a:rPr lang="en-US" sz="2800" i="1" dirty="0"/>
              <a:t>Men folk </a:t>
            </a:r>
            <a:r>
              <a:rPr lang="en-US" sz="2800" i="1" dirty="0" err="1"/>
              <a:t>udvikler</a:t>
            </a:r>
            <a:r>
              <a:rPr lang="en-US" sz="2800" i="1" dirty="0"/>
              <a:t> </a:t>
            </a:r>
            <a:r>
              <a:rPr lang="en-US" sz="2800" i="1" dirty="0" err="1"/>
              <a:t>også</a:t>
            </a:r>
            <a:r>
              <a:rPr lang="en-US" sz="2800" i="1" dirty="0"/>
              <a:t> </a:t>
            </a:r>
            <a:r>
              <a:rPr lang="en-US" sz="2800" i="1" dirty="0" err="1"/>
              <a:t>frygt</a:t>
            </a:r>
            <a:r>
              <a:rPr lang="en-US" sz="2800" i="1" dirty="0"/>
              <a:t>, </a:t>
            </a:r>
            <a:r>
              <a:rPr lang="en-US" sz="2800" i="1" dirty="0" err="1"/>
              <a:t>pga</a:t>
            </a:r>
            <a:r>
              <a:rPr lang="en-US" sz="2800" i="1" dirty="0"/>
              <a:t>. </a:t>
            </a:r>
            <a:r>
              <a:rPr lang="en-US" sz="2800" i="1" dirty="0" err="1"/>
              <a:t>Dårlige</a:t>
            </a:r>
            <a:r>
              <a:rPr lang="en-US" sz="2800" i="1" dirty="0"/>
              <a:t> </a:t>
            </a:r>
            <a:r>
              <a:rPr lang="en-US" sz="2800" i="1" dirty="0" err="1"/>
              <a:t>Oplevelser</a:t>
            </a:r>
            <a:r>
              <a:rPr lang="en-US" sz="2800" i="1" dirty="0"/>
              <a:t> og </a:t>
            </a:r>
            <a:r>
              <a:rPr lang="en-US" sz="2800" i="1" dirty="0" err="1"/>
              <a:t>erfaringer</a:t>
            </a:r>
            <a:r>
              <a:rPr lang="en-US" sz="2800" i="1" dirty="0"/>
              <a:t>. De </a:t>
            </a:r>
            <a:r>
              <a:rPr lang="en-US" sz="2800" i="1" dirty="0" err="1"/>
              <a:t>kan</a:t>
            </a:r>
            <a:r>
              <a:rPr lang="en-US" sz="2800" i="1" dirty="0"/>
              <a:t> </a:t>
            </a:r>
            <a:r>
              <a:rPr lang="en-US" sz="2800" i="1" dirty="0" err="1"/>
              <a:t>altså</a:t>
            </a:r>
            <a:r>
              <a:rPr lang="en-US" sz="2800" i="1" dirty="0"/>
              <a:t> </a:t>
            </a:r>
            <a:r>
              <a:rPr lang="en-US" sz="2800" i="1" dirty="0" err="1"/>
              <a:t>lære</a:t>
            </a:r>
            <a:r>
              <a:rPr lang="en-US" sz="2800" i="1" dirty="0"/>
              <a:t> at </a:t>
            </a:r>
            <a:r>
              <a:rPr lang="en-US" sz="2800" i="1" dirty="0" err="1"/>
              <a:t>frygte</a:t>
            </a:r>
            <a:r>
              <a:rPr lang="en-US" sz="2800" i="1" dirty="0"/>
              <a:t> </a:t>
            </a:r>
            <a:r>
              <a:rPr lang="en-US" sz="2800" i="1" dirty="0" err="1"/>
              <a:t>en</a:t>
            </a:r>
            <a:r>
              <a:rPr lang="en-US" sz="2800" i="1" dirty="0"/>
              <a:t> </a:t>
            </a:r>
            <a:r>
              <a:rPr lang="en-US" sz="2800" i="1" dirty="0" err="1"/>
              <a:t>bestemt</a:t>
            </a:r>
            <a:r>
              <a:rPr lang="en-US" sz="2800" i="1" dirty="0"/>
              <a:t> situation, </a:t>
            </a:r>
            <a:r>
              <a:rPr lang="en-US" sz="2800" i="1" dirty="0" err="1"/>
              <a:t>genstand</a:t>
            </a:r>
            <a:r>
              <a:rPr lang="en-US" sz="2800" i="1" dirty="0"/>
              <a:t> </a:t>
            </a:r>
            <a:r>
              <a:rPr lang="en-US" sz="2800" i="1" dirty="0" err="1"/>
              <a:t>eller</a:t>
            </a:r>
            <a:r>
              <a:rPr lang="en-US" sz="2800" i="1" dirty="0"/>
              <a:t> stimuli..</a:t>
            </a:r>
          </a:p>
        </p:txBody>
      </p:sp>
      <p:pic>
        <p:nvPicPr>
          <p:cNvPr id="5" name="Billede 4">
            <a:extLst>
              <a:ext uri="{FF2B5EF4-FFF2-40B4-BE49-F238E27FC236}">
                <a16:creationId xmlns:a16="http://schemas.microsoft.com/office/drawing/2014/main" id="{C1D33DE8-7AD5-47B7-8847-E1C2EA600D9B}"/>
              </a:ext>
            </a:extLst>
          </p:cNvPr>
          <p:cNvPicPr>
            <a:picLocks noChangeAspect="1"/>
          </p:cNvPicPr>
          <p:nvPr/>
        </p:nvPicPr>
        <p:blipFill rotWithShape="1">
          <a:blip r:embed="rId4"/>
          <a:srcRect r="1" b="37707"/>
          <a:stretch/>
        </p:blipFill>
        <p:spPr>
          <a:xfrm>
            <a:off x="922867" y="645517"/>
            <a:ext cx="10346266"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842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7D37A91B-BDFB-4DB6-88BD-5D879A385F2B}"/>
              </a:ext>
            </a:extLst>
          </p:cNvPr>
          <p:cNvPicPr>
            <a:picLocks noChangeAspect="1"/>
          </p:cNvPicPr>
          <p:nvPr/>
        </p:nvPicPr>
        <p:blipFill rotWithShape="1">
          <a:blip r:embed="rId3">
            <a:alphaModFix amt="35000"/>
          </a:blip>
          <a:srcRect t="10359"/>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el 1">
            <a:extLst>
              <a:ext uri="{FF2B5EF4-FFF2-40B4-BE49-F238E27FC236}">
                <a16:creationId xmlns:a16="http://schemas.microsoft.com/office/drawing/2014/main" id="{48E41F34-25E1-4394-B6BB-A04E48BD6EE8}"/>
              </a:ext>
            </a:extLst>
          </p:cNvPr>
          <p:cNvSpPr>
            <a:spLocks noGrp="1"/>
          </p:cNvSpPr>
          <p:nvPr>
            <p:ph type="title"/>
          </p:nvPr>
        </p:nvSpPr>
        <p:spPr>
          <a:xfrm>
            <a:off x="3175" y="-138218"/>
            <a:ext cx="11457306" cy="2421464"/>
          </a:xfrm>
        </p:spPr>
        <p:txBody>
          <a:bodyPr vert="horz" lIns="91440" tIns="45720" rIns="91440" bIns="45720" rtlCol="0" anchor="b">
            <a:normAutofit/>
          </a:bodyPr>
          <a:lstStyle/>
          <a:p>
            <a:pPr algn="r"/>
            <a:r>
              <a:rPr lang="en-US" sz="4000" dirty="0"/>
              <a:t>I 1920 var der </a:t>
            </a:r>
            <a:r>
              <a:rPr lang="en-US" sz="4000" dirty="0" err="1"/>
              <a:t>en</a:t>
            </a:r>
            <a:r>
              <a:rPr lang="en-US" sz="4000" dirty="0"/>
              <a:t> </a:t>
            </a:r>
            <a:r>
              <a:rPr lang="en-US" sz="4000" dirty="0" err="1"/>
              <a:t>engang</a:t>
            </a:r>
            <a:r>
              <a:rPr lang="en-US" sz="4000" dirty="0"/>
              <a:t> </a:t>
            </a:r>
            <a:r>
              <a:rPr lang="en-US" sz="4000" dirty="0" err="1"/>
              <a:t>en</a:t>
            </a:r>
            <a:r>
              <a:rPr lang="en-US" sz="4000" dirty="0"/>
              <a:t> </a:t>
            </a:r>
            <a:r>
              <a:rPr lang="en-US" sz="4000" dirty="0" err="1"/>
              <a:t>psykolog</a:t>
            </a:r>
            <a:r>
              <a:rPr lang="en-US" sz="4000" dirty="0"/>
              <a:t>, </a:t>
            </a:r>
            <a:r>
              <a:rPr lang="en-US" sz="4000" dirty="0" err="1"/>
              <a:t>ved</a:t>
            </a:r>
            <a:r>
              <a:rPr lang="en-US" sz="4000" dirty="0"/>
              <a:t> </a:t>
            </a:r>
            <a:r>
              <a:rPr lang="en-US" sz="4000" dirty="0" err="1"/>
              <a:t>navn</a:t>
            </a:r>
            <a:r>
              <a:rPr lang="en-US" sz="4000" dirty="0"/>
              <a:t> John B. Watson DER GERNE VILLE UNDERSØGE DETTE FÆNOMEN….</a:t>
            </a:r>
          </a:p>
        </p:txBody>
      </p:sp>
    </p:spTree>
    <p:extLst>
      <p:ext uri="{BB962C8B-B14F-4D97-AF65-F5344CB8AC3E}">
        <p14:creationId xmlns:p14="http://schemas.microsoft.com/office/powerpoint/2010/main" val="1240570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6" name="Picture 18">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Billede 4">
            <a:extLst>
              <a:ext uri="{FF2B5EF4-FFF2-40B4-BE49-F238E27FC236}">
                <a16:creationId xmlns:a16="http://schemas.microsoft.com/office/drawing/2014/main" id="{88F54DA7-A916-4592-AE4B-B5A5E8BDBA07}"/>
              </a:ext>
            </a:extLst>
          </p:cNvPr>
          <p:cNvPicPr>
            <a:picLocks noChangeAspect="1"/>
          </p:cNvPicPr>
          <p:nvPr/>
        </p:nvPicPr>
        <p:blipFill rotWithShape="1">
          <a:blip r:embed="rId4"/>
          <a:srcRect l="8445" r="-1" b="-1"/>
          <a:stretch/>
        </p:blipFill>
        <p:spPr>
          <a:xfrm>
            <a:off x="20" y="10"/>
            <a:ext cx="12191980" cy="6857990"/>
          </a:xfrm>
          <a:prstGeom prst="rect">
            <a:avLst/>
          </a:prstGeom>
        </p:spPr>
      </p:pic>
      <p:pic>
        <p:nvPicPr>
          <p:cNvPr id="107" name="Picture 20">
            <a:extLst>
              <a:ext uri="{FF2B5EF4-FFF2-40B4-BE49-F238E27FC236}">
                <a16:creationId xmlns:a16="http://schemas.microsoft.com/office/drawing/2014/main" id="{D5DC997E-91E8-45E5-B29D-7BB363396F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8" name="Freeform 5">
            <a:extLst>
              <a:ext uri="{FF2B5EF4-FFF2-40B4-BE49-F238E27FC236}">
                <a16:creationId xmlns:a16="http://schemas.microsoft.com/office/drawing/2014/main" id="{29E3F1F7-82C5-44BF-9A2E-4F4DA1D59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09" name="Freeform 14">
            <a:extLst>
              <a:ext uri="{FF2B5EF4-FFF2-40B4-BE49-F238E27FC236}">
                <a16:creationId xmlns:a16="http://schemas.microsoft.com/office/drawing/2014/main" id="{FE24DEC4-3935-490A-9B9A-82FDAFBE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EEF6841-FC9D-462B-B92C-D233BD287657}"/>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lnSpc>
                <a:spcPct val="90000"/>
              </a:lnSpc>
            </a:pPr>
            <a:r>
              <a:rPr lang="en-US" sz="2300" i="1" dirty="0"/>
              <a:t>Watson </a:t>
            </a:r>
            <a:r>
              <a:rPr lang="en-US" sz="2300" i="1" dirty="0" err="1"/>
              <a:t>observerede</a:t>
            </a:r>
            <a:r>
              <a:rPr lang="en-US" sz="2300" i="1" dirty="0"/>
              <a:t> at </a:t>
            </a:r>
            <a:r>
              <a:rPr lang="en-US" sz="2300" i="1" dirty="0" err="1"/>
              <a:t>spædbørn</a:t>
            </a:r>
            <a:r>
              <a:rPr lang="en-US" sz="2300" i="1" dirty="0"/>
              <a:t> </a:t>
            </a:r>
            <a:r>
              <a:rPr lang="en-US" sz="2300" i="1" dirty="0" err="1"/>
              <a:t>instinktivt</a:t>
            </a:r>
            <a:r>
              <a:rPr lang="en-US" sz="2300" i="1" dirty="0"/>
              <a:t> </a:t>
            </a:r>
            <a:r>
              <a:rPr lang="en-US" sz="2300" i="1" dirty="0" err="1"/>
              <a:t>blev</a:t>
            </a:r>
            <a:r>
              <a:rPr lang="en-US" sz="2300" i="1" dirty="0"/>
              <a:t> </a:t>
            </a:r>
            <a:r>
              <a:rPr lang="en-US" sz="2300" i="1" dirty="0" err="1"/>
              <a:t>skræmte</a:t>
            </a:r>
            <a:r>
              <a:rPr lang="en-US" sz="2300" i="1" dirty="0"/>
              <a:t> at </a:t>
            </a:r>
            <a:r>
              <a:rPr lang="en-US" sz="2300" i="1" dirty="0" err="1"/>
              <a:t>høje</a:t>
            </a:r>
            <a:r>
              <a:rPr lang="en-US" sz="2300" i="1" dirty="0"/>
              <a:t> </a:t>
            </a:r>
            <a:r>
              <a:rPr lang="en-US" sz="2300" i="1" dirty="0" err="1"/>
              <a:t>lyde</a:t>
            </a:r>
            <a:r>
              <a:rPr lang="en-US" sz="2300" i="1" dirty="0"/>
              <a:t>. </a:t>
            </a:r>
            <a:r>
              <a:rPr lang="en-US" sz="2300" i="1" dirty="0" err="1"/>
              <a:t>Gennem</a:t>
            </a:r>
            <a:r>
              <a:rPr lang="en-US" sz="2300" i="1" dirty="0"/>
              <a:t> </a:t>
            </a:r>
            <a:r>
              <a:rPr lang="en-US" sz="2300" i="1" dirty="0" err="1"/>
              <a:t>forstærkning</a:t>
            </a:r>
            <a:r>
              <a:rPr lang="en-US" sz="2300" i="1" dirty="0"/>
              <a:t>, </a:t>
            </a:r>
            <a:r>
              <a:rPr lang="en-US" sz="2300" i="1" dirty="0" err="1"/>
              <a:t>ville</a:t>
            </a:r>
            <a:r>
              <a:rPr lang="en-US" sz="2300" i="1" dirty="0"/>
              <a:t> </a:t>
            </a:r>
            <a:r>
              <a:rPr lang="en-US" sz="2300" i="1" dirty="0" err="1"/>
              <a:t>han</a:t>
            </a:r>
            <a:r>
              <a:rPr lang="en-US" sz="2300" i="1" dirty="0"/>
              <a:t> </a:t>
            </a:r>
            <a:r>
              <a:rPr lang="en-US" sz="2300" i="1" dirty="0" err="1"/>
              <a:t>bevise</a:t>
            </a:r>
            <a:r>
              <a:rPr lang="en-US" sz="2300" i="1" dirty="0"/>
              <a:t>, at </a:t>
            </a:r>
            <a:r>
              <a:rPr lang="en-US" sz="2300" i="1" dirty="0" err="1"/>
              <a:t>han</a:t>
            </a:r>
            <a:r>
              <a:rPr lang="en-US" sz="2300" i="1" dirty="0"/>
              <a:t> </a:t>
            </a:r>
            <a:r>
              <a:rPr lang="en-US" sz="2300" i="1" dirty="0" err="1"/>
              <a:t>kunne</a:t>
            </a:r>
            <a:r>
              <a:rPr lang="en-US" sz="2300" i="1" dirty="0"/>
              <a:t> </a:t>
            </a:r>
            <a:r>
              <a:rPr lang="en-US" sz="2300" i="1" dirty="0" err="1"/>
              <a:t>indgyde</a:t>
            </a:r>
            <a:r>
              <a:rPr lang="en-US" sz="2300" i="1" dirty="0"/>
              <a:t> </a:t>
            </a:r>
            <a:r>
              <a:rPr lang="en-US" sz="2300" i="1" dirty="0" err="1"/>
              <a:t>frygt</a:t>
            </a:r>
            <a:r>
              <a:rPr lang="en-US" sz="2300" i="1" dirty="0"/>
              <a:t> I et barn, for </a:t>
            </a:r>
            <a:r>
              <a:rPr lang="en-US" sz="2300" i="1" dirty="0" err="1"/>
              <a:t>noget</a:t>
            </a:r>
            <a:r>
              <a:rPr lang="en-US" sz="2300" i="1" dirty="0"/>
              <a:t> det normal </a:t>
            </a:r>
            <a:r>
              <a:rPr lang="en-US" sz="2300" i="1" dirty="0" err="1"/>
              <a:t>ikke</a:t>
            </a:r>
            <a:r>
              <a:rPr lang="en-US" sz="2300" i="1" dirty="0"/>
              <a:t> </a:t>
            </a:r>
            <a:r>
              <a:rPr lang="en-US" sz="2300" i="1" dirty="0" err="1"/>
              <a:t>ville</a:t>
            </a:r>
            <a:r>
              <a:rPr lang="en-US" sz="2300" i="1" dirty="0"/>
              <a:t> </a:t>
            </a:r>
            <a:r>
              <a:rPr lang="en-US" sz="2300" i="1" dirty="0" err="1"/>
              <a:t>frygte</a:t>
            </a:r>
            <a:r>
              <a:rPr lang="en-US" sz="2300" i="1" dirty="0"/>
              <a:t>….</a:t>
            </a:r>
          </a:p>
        </p:txBody>
      </p:sp>
      <p:grpSp>
        <p:nvGrpSpPr>
          <p:cNvPr id="27" name="Group 26">
            <a:extLst>
              <a:ext uri="{FF2B5EF4-FFF2-40B4-BE49-F238E27FC236}">
                <a16:creationId xmlns:a16="http://schemas.microsoft.com/office/drawing/2014/main" id="{4C153385-0067-47AC-A00C-A183959AAF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8" name="Straight Connector 27">
              <a:extLst>
                <a:ext uri="{FF2B5EF4-FFF2-40B4-BE49-F238E27FC236}">
                  <a16:creationId xmlns:a16="http://schemas.microsoft.com/office/drawing/2014/main" id="{4BA0F6A4-EC3D-4375-8369-A49E776215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8CC9D2-5AE5-4D4A-991A-63FAD7FC05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562A48-04C8-4BB7-BFCF-B7AA157E0C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31643E-A75C-42ED-B1F2-3EFC380818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30D0823-7666-43E4-BABF-0FF80EAB3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17EFD38-C60C-47FB-9ED6-95F9ADE505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E6389FC-4D09-4711-8354-194B1FA58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A9DCEE3-0437-406A-982D-C4FCDBF5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C2FB4E-25B6-4288-9678-80F0A5A29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C45991C-A12F-4FF2-BCB7-EE206CDE4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CFDFAA-1BD3-44D8-B9BA-666D12A7AA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BCED90-9A4B-4ACD-BEC9-6D36A10D3F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F2C3D01-DEF7-4329-A23A-C52039B361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F93DAEB-4AE2-4D1C-A5AD-31F3BBCF65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459156-1128-46A2-80D8-3CC3CF8A12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FC30E3E-7FEE-47C8-988E-6CDBC4E8AE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514B95-2033-41DE-B4DA-5859CFA3AA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0192DC-9396-44CC-9EC7-CA64103CC6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7A3434C-163A-474C-9A1E-C0575F8341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1EC8EF0-1030-4EE1-A9D2-41318351F4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2D3842-C6C1-4129-AB5F-FDE8EF93DF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2AABE55-A01B-4E66-AE60-FD6965DA8C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D5443D6-B8B7-40A0-A7C2-B9CBD29DCF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91C6E73-4505-42EF-B2C2-0B50FFC5C9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8D720D-6D18-40FA-826B-38A5C856DB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27EE5E0-C500-4B7A-B0DD-48FAA6F6FA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5E42D86-C838-4F07-BC43-C2DD34772C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2B9C60C-0A6E-4D4A-A0F0-E84D2AEB6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C9DA465-8E22-44EF-B531-94C2D662D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89C6E86-D7FC-40AD-AEBF-AF5C27934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A234AE-AF17-458E-AA17-53BE56D83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660918D-5E0F-45A9-9FD0-89C5CA627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EB037C6-E924-48EF-A4F4-790C510A01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40141FE-DC47-4AA9-90E7-103F5151F0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07470D1-2E5F-4183-BF28-44DCBBD2AF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FDEC70A-D277-486F-A1CC-85AEB68879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C13BAA4-A9CB-4A59-9834-7D1310C90A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1BE7AF-CF4C-49EF-ACE0-5883791ED4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C78C90-96A9-4ECC-9766-72AB4F0E2F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10ABB31-0D18-4DCB-B062-564E7536F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7194C73-387B-4358-B0BA-ECA1E857C0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CD1E86B-7922-4B39-A82F-256496F93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8A26D4-67E3-4523-B093-084F26D01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65D1457-3E82-4A4F-97DC-15CD6DFFC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D2E2B16-7FF9-4A07-8BDA-C4BF36A675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D2EB84-4F9A-4C93-99C8-696BF21B17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4E3C0B3-2D77-447B-9E45-0105136194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228495-2087-440A-94A3-4A5DDF9E7C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FF25DC1-A788-4DAF-99B2-B961B12DFC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5E50650-AC5D-4F3D-B199-B6F4B76228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CE8F62-78D6-49C0-A23B-5EB2ED97E8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203418E-8DE8-4DD9-8605-5198B3939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4435AE3-219D-4D75-B571-053BE7B968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9C1BDBB-87E1-4859-BEAB-508988BC28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91A7E33-C441-4FD9-80D5-1F1FCBAD4F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21C4928-A592-4D20-A610-B17CF33CC5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E21C953-1D10-493B-9600-F4583FEA3D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9B176B6-0CAB-4B72-9AE3-0ED9C43147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A2D07DA-64DF-4558-A731-76395C4248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D995C63-8837-4236-85A5-47F4619814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C568555-5771-4448-ACF6-C46680422F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D65886C-2A54-451E-846F-D601007391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B6E7526-C1A6-4B3D-80BB-CD1035662E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4A816D2-51DD-4010-A8AB-ACCA64727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BDE9860-8624-4A18-963D-0D7B72F5F9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2F8B616-93E7-4D70-BB6D-AFEEB6ABDF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65103C-E649-4090-9F77-FA1450BBF9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30B127E-DDF0-43D6-BCF0-A34A129F2A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63DEC76-6D7C-4EC9-9479-9BA303084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1046006-1F08-48FC-8C33-1FBCD746B5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12BC848-F852-4821-BD39-74F23CB245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40B830F-4B37-432C-9692-37355683EC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28E0FD5-DAEC-4B0C-B621-AF398EADBE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B8132E2-62A8-4DE4-A739-1E92E44CB6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188611A-1619-4045-8F90-A26CEF90F7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F955B63-217E-4A90-A91D-BF4C1CEB58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D0A22D7-81E4-45C0-AA4A-F7FE2D2EE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D7859E1-230D-4E63-BE0C-CE9C28F9CC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735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5" name="Picture 9">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8A18BC59-1BC8-4F3F-B11D-8623E75B6CC7}"/>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lnSpc>
                <a:spcPct val="90000"/>
              </a:lnSpc>
            </a:pPr>
            <a:r>
              <a:rPr lang="en-US" sz="3000" i="1" dirty="0" err="1"/>
              <a:t>Derfor</a:t>
            </a:r>
            <a:r>
              <a:rPr lang="en-US" sz="3000" i="1" dirty="0"/>
              <a:t> </a:t>
            </a:r>
            <a:r>
              <a:rPr lang="en-US" sz="3000" i="1" dirty="0" err="1"/>
              <a:t>udvalgte</a:t>
            </a:r>
            <a:r>
              <a:rPr lang="en-US" sz="3000" i="1" dirty="0"/>
              <a:t> </a:t>
            </a:r>
            <a:r>
              <a:rPr lang="en-US" sz="3000" i="1" dirty="0" err="1"/>
              <a:t>han</a:t>
            </a:r>
            <a:r>
              <a:rPr lang="en-US" sz="3000" i="1" dirty="0"/>
              <a:t> albert. </a:t>
            </a:r>
            <a:r>
              <a:rPr lang="en-US" sz="3000" i="1" dirty="0" err="1"/>
              <a:t>En</a:t>
            </a:r>
            <a:r>
              <a:rPr lang="en-US" sz="3000" i="1" dirty="0"/>
              <a:t> 9-måneder </a:t>
            </a:r>
            <a:r>
              <a:rPr lang="en-US" sz="3000" i="1" dirty="0" err="1"/>
              <a:t>gammel</a:t>
            </a:r>
            <a:r>
              <a:rPr lang="en-US" sz="3000" i="1" dirty="0"/>
              <a:t> </a:t>
            </a:r>
            <a:r>
              <a:rPr lang="en-US" sz="3000" i="1" dirty="0" err="1"/>
              <a:t>dreng</a:t>
            </a:r>
            <a:r>
              <a:rPr lang="en-US" sz="3000" i="1" dirty="0"/>
              <a:t> </a:t>
            </a:r>
            <a:r>
              <a:rPr lang="en-US" sz="3000" i="1" dirty="0" err="1"/>
              <a:t>fra</a:t>
            </a:r>
            <a:r>
              <a:rPr lang="en-US" sz="3000" i="1" dirty="0"/>
              <a:t> </a:t>
            </a:r>
            <a:r>
              <a:rPr lang="en-US" sz="3000" i="1" dirty="0" err="1"/>
              <a:t>én</a:t>
            </a:r>
            <a:r>
              <a:rPr lang="en-US" sz="3000" i="1" dirty="0"/>
              <a:t> </a:t>
            </a:r>
            <a:r>
              <a:rPr lang="en-US" sz="3000" i="1" dirty="0" err="1"/>
              <a:t>af</a:t>
            </a:r>
            <a:r>
              <a:rPr lang="en-US" sz="3000" i="1" dirty="0"/>
              <a:t> de </a:t>
            </a:r>
            <a:r>
              <a:rPr lang="en-US" sz="3000" i="1" dirty="0" err="1"/>
              <a:t>sygeplejersker</a:t>
            </a:r>
            <a:r>
              <a:rPr lang="en-US" sz="3000" i="1" dirty="0"/>
              <a:t> der </a:t>
            </a:r>
            <a:r>
              <a:rPr lang="en-US" sz="3000" i="1" dirty="0" err="1"/>
              <a:t>arbejdede</a:t>
            </a:r>
            <a:r>
              <a:rPr lang="en-US" sz="3000" i="1" dirty="0"/>
              <a:t> </a:t>
            </a:r>
            <a:r>
              <a:rPr lang="en-US" sz="3000" i="1" dirty="0" err="1"/>
              <a:t>på</a:t>
            </a:r>
            <a:r>
              <a:rPr lang="en-US" sz="3000" i="1" dirty="0"/>
              <a:t> </a:t>
            </a:r>
            <a:r>
              <a:rPr lang="en-US" sz="3000" i="1" dirty="0" err="1"/>
              <a:t>hans</a:t>
            </a:r>
            <a:r>
              <a:rPr lang="en-US" sz="3000" i="1" dirty="0"/>
              <a:t> hospital….</a:t>
            </a:r>
          </a:p>
        </p:txBody>
      </p:sp>
      <p:sp>
        <p:nvSpPr>
          <p:cNvPr id="96" name="Freeform 5">
            <a:extLst>
              <a:ext uri="{FF2B5EF4-FFF2-40B4-BE49-F238E27FC236}">
                <a16:creationId xmlns:a16="http://schemas.microsoft.com/office/drawing/2014/main" id="{9CDA5D36-CABB-4B66-A6AE-98C32891C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97" name="Freeform 14">
            <a:extLst>
              <a:ext uri="{FF2B5EF4-FFF2-40B4-BE49-F238E27FC236}">
                <a16:creationId xmlns:a16="http://schemas.microsoft.com/office/drawing/2014/main" id="{D3610325-2E01-4A10-9699-F3F047A5D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603367D-E67B-4C5F-B32C-A4DCE175E1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a16="http://schemas.microsoft.com/office/drawing/2014/main" id="{87CA7E52-2D3D-4A73-897A-26DDD937F1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1C8991-ADCE-42D9-B956-AFFC4536C4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A75D41-B910-4C91-B4BE-D4FB46A46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570BA5-42E4-4D3E-A518-EA1F06E2E7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5901F9-B873-4903-9717-A43C760D63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7C1BF2-F77A-47C2-9A0D-CC49E8B7C5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AE46F6-3AE4-477B-AEA3-11B074A8C0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A038F7-9DE7-4A90-976F-265DC39F4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B583C2-FAE0-4D6A-AFD5-DD89396A94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2A74C6-E21E-467A-B257-2B505400CE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9DB7A5F-BE4E-48A6-8FD1-140BC738A7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9C85FA-3456-477D-81BE-A3EB39593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BEC98F-AEC8-4B6C-976B-267E2E4245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16410C-2DB8-44BC-9A8B-412D647F5B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1F5255-23E6-429D-907D-BB0D8DE022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AF50CA-9180-4E13-BEA7-F7D00C2AF2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069D2C-E4AD-4123-BD71-326C783101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D958AE-AD6D-4F3C-B158-89D96BCA08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177CA3-31C7-4B83-ADD2-3E134D7ED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F55632-4C25-474D-A467-2DB156C2D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300455-DEA8-43BC-8A82-AC73AB7206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0DCE2B-5A7B-411A-9BFD-9CF85117C5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456CD2-651D-40AD-842D-2763E44521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CC08F9-CA6C-4861-BFD9-4EC8A1007F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29ED64-1037-4D22-A49D-1A386DF497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3C2550-397B-40FA-AB0B-6DC5DC1740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BF628F-72E5-4D37-9BB7-E749C094B7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01C00F6-48F5-478D-8735-42A8CBB91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894B964-D6C8-4219-871B-16F63834A1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8B5F16-FE81-461F-BF9B-BA90A23285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9FFA72-A8D7-4E27-9EA7-2A4FE0059C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D14C873-96AC-4BBA-8DDC-202B32B0EC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3C47B3-DCF2-44C0-BE29-7A82FBCF41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4BDB1D8-88E3-4DDA-8EAB-BE8A7FA199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27351A6-002F-4F42-A3A2-B7525D4433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6CA314-C827-4076-959B-4E9C724565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CCD13F-BB71-4B7A-811D-917B080A41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1E49FC-E040-4D26-ABF7-303DA67802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B9282B3-B1A9-4A8B-AEE1-BACEC0F709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DC10BE6-BFCA-4E4F-B77D-218CD06F2D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DC84183-5841-4B87-9A2C-CF2AC99727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742C9B-AE29-4445-B243-84B550891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C398CF4-01B7-41AB-9926-7E58D139F0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4155282-B603-49AB-BA9B-B78E2949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2CA815-891E-40AF-81C8-DFB4157D3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6DAC98D-BE44-4ABA-BCF4-56775DCB6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5E4AFA3-3F0C-40B0-94EC-2D9339CA1D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CA4E88-C418-452C-9D74-E356B528AA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8872687-B2DB-4538-A3D2-BC4580353E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35CB7F4-FEAA-495F-893D-A28F8B608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0D480FF-7392-40FB-9A3E-5E2D15668B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490509C-B09E-4642-8975-91BB4684F5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4F7D4DE-5DB4-458D-B9B4-38297AE79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D4F1B18-9CCF-41A3-BF2A-97D97456A7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AAFD58E-86CB-4189-BD27-2939C35915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6A8561-E65D-4675-B448-0FA92CBD1F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F49DE23-2BC7-4056-A75C-5CA0F8E24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D8C256C-D573-4B6F-92A9-23DBC5189B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286D0D-A1C1-4640-B8A9-2A842ED126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E270C88-6227-41FD-8459-3B74B15680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035D064-A6BD-495D-A380-45435595C8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7B65C1-C657-492F-854E-E9F2382FE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BD5ED32-5D83-42BA-B06B-2FCC5EDFF8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8F1EC87-926B-4C53-A72F-801C0C5EFB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EA41EC-1758-4554-A707-6D35448A27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26B22D2-C2E2-4723-AE14-F19DFBB0B8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9AEBD37-2AEB-4C71-B9B0-A65659682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E3DECB-B2B9-4556-AF30-42D7B01924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1D37BD9-CB45-439F-823A-F639912D82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76A752C-7054-4446-84CC-DED60E4859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2337DE-B7CF-41C4-A4BA-B32E05239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2DC00D2-FF99-4E56-91C9-DAC2390515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947083D-4ACF-478F-94DA-9038980D91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96FE15D-CDE5-49DB-91FD-B4599688D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778DB54-2246-4529-8D48-2081DD9C35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D10A58C-A6DC-4C2F-8CDD-D8ED7AFB47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9342724-2DAE-453E-B79B-1C44334D38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C638F2B-13C6-4449-B7B0-846B57FF08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5" name="Billede 4" descr="Et billede, der indeholder tekst, bog&#10;&#10;Automatisk genereret beskrivelse">
            <a:extLst>
              <a:ext uri="{FF2B5EF4-FFF2-40B4-BE49-F238E27FC236}">
                <a16:creationId xmlns:a16="http://schemas.microsoft.com/office/drawing/2014/main" id="{059A62E9-F3F3-4B9F-8C0B-633A3A8C73B1}"/>
              </a:ext>
            </a:extLst>
          </p:cNvPr>
          <p:cNvPicPr>
            <a:picLocks noChangeAspect="1"/>
          </p:cNvPicPr>
          <p:nvPr/>
        </p:nvPicPr>
        <p:blipFill>
          <a:blip r:embed="rId4"/>
          <a:stretch>
            <a:fillRect/>
          </a:stretch>
        </p:blipFill>
        <p:spPr>
          <a:xfrm>
            <a:off x="6664679" y="2482984"/>
            <a:ext cx="5124328" cy="3113029"/>
          </a:xfrm>
          <a:prstGeom prst="rect">
            <a:avLst/>
          </a:prstGeom>
        </p:spPr>
      </p:pic>
    </p:spTree>
    <p:extLst>
      <p:ext uri="{BB962C8B-B14F-4D97-AF65-F5344CB8AC3E}">
        <p14:creationId xmlns:p14="http://schemas.microsoft.com/office/powerpoint/2010/main" val="415101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9C97C5B1-BF17-4FB8-B219-528A52ABA62E}"/>
              </a:ext>
            </a:extLst>
          </p:cNvPr>
          <p:cNvSpPr>
            <a:spLocks noGrp="1"/>
          </p:cNvSpPr>
          <p:nvPr>
            <p:ph type="title"/>
          </p:nvPr>
        </p:nvSpPr>
        <p:spPr>
          <a:xfrm>
            <a:off x="331312" y="1187512"/>
            <a:ext cx="4912826" cy="5160307"/>
          </a:xfrm>
        </p:spPr>
        <p:txBody>
          <a:bodyPr vert="horz" lIns="91440" tIns="45720" rIns="91440" bIns="45720" rtlCol="0" anchor="b">
            <a:normAutofit fontScale="90000"/>
          </a:bodyPr>
          <a:lstStyle/>
          <a:p>
            <a:pPr algn="r">
              <a:lnSpc>
                <a:spcPct val="90000"/>
              </a:lnSpc>
            </a:pPr>
            <a:r>
              <a:rPr lang="en-US" sz="3700" i="1" dirty="0"/>
              <a:t>Lille albert </a:t>
            </a:r>
            <a:r>
              <a:rPr lang="en-US" sz="3700" i="1" dirty="0" err="1"/>
              <a:t>gennemgik</a:t>
            </a:r>
            <a:r>
              <a:rPr lang="en-US" sz="3700" i="1" dirty="0"/>
              <a:t> </a:t>
            </a:r>
            <a:r>
              <a:rPr lang="en-US" sz="3700" i="1" dirty="0" err="1"/>
              <a:t>en</a:t>
            </a:r>
            <a:r>
              <a:rPr lang="en-US" sz="3700" i="1" dirty="0"/>
              <a:t> </a:t>
            </a:r>
            <a:r>
              <a:rPr lang="en-US" sz="3700" i="1" dirty="0" err="1"/>
              <a:t>række</a:t>
            </a:r>
            <a:r>
              <a:rPr lang="en-US" sz="3700" i="1" dirty="0"/>
              <a:t> </a:t>
            </a:r>
            <a:r>
              <a:rPr lang="en-US" sz="3700" i="1" dirty="0" err="1"/>
              <a:t>emotionelle</a:t>
            </a:r>
            <a:r>
              <a:rPr lang="en-US" sz="3700" i="1" dirty="0"/>
              <a:t> </a:t>
            </a:r>
            <a:r>
              <a:rPr lang="en-US" sz="3700" i="1" dirty="0" err="1"/>
              <a:t>undersøgelser</a:t>
            </a:r>
            <a:r>
              <a:rPr lang="en-US" sz="3700" i="1" dirty="0"/>
              <a:t>, </a:t>
            </a:r>
            <a:r>
              <a:rPr lang="en-US" sz="3700" i="1" dirty="0" err="1"/>
              <a:t>hvor</a:t>
            </a:r>
            <a:r>
              <a:rPr lang="en-US" sz="3700" i="1" dirty="0"/>
              <a:t> </a:t>
            </a:r>
            <a:r>
              <a:rPr lang="en-US" sz="3700" i="1" dirty="0" err="1"/>
              <a:t>han</a:t>
            </a:r>
            <a:r>
              <a:rPr lang="en-US" sz="3700" i="1" dirty="0"/>
              <a:t> </a:t>
            </a:r>
            <a:r>
              <a:rPr lang="en-US" sz="3700" i="1" dirty="0" err="1"/>
              <a:t>blev</a:t>
            </a:r>
            <a:r>
              <a:rPr lang="en-US" sz="3700" i="1" dirty="0"/>
              <a:t> </a:t>
            </a:r>
            <a:r>
              <a:rPr lang="en-US" sz="3700" i="1" dirty="0" err="1"/>
              <a:t>præsentereret</a:t>
            </a:r>
            <a:r>
              <a:rPr lang="en-US" sz="3700" i="1" dirty="0"/>
              <a:t> for </a:t>
            </a:r>
            <a:r>
              <a:rPr lang="en-US" sz="3700" i="1" dirty="0" err="1"/>
              <a:t>forskellige</a:t>
            </a:r>
            <a:r>
              <a:rPr lang="en-US" sz="3700" i="1" dirty="0"/>
              <a:t> </a:t>
            </a:r>
            <a:r>
              <a:rPr lang="en-US" sz="3700" i="1" dirty="0" err="1"/>
              <a:t>dyr</a:t>
            </a:r>
            <a:r>
              <a:rPr lang="en-US" sz="3700" i="1" dirty="0"/>
              <a:t> og </a:t>
            </a:r>
            <a:r>
              <a:rPr lang="en-US" sz="3700" i="1" dirty="0" err="1"/>
              <a:t>genstande</a:t>
            </a:r>
            <a:r>
              <a:rPr lang="en-US" sz="3700" i="1" dirty="0"/>
              <a:t>... </a:t>
            </a:r>
            <a:r>
              <a:rPr lang="en-US" sz="3700" i="1" dirty="0" err="1"/>
              <a:t>En</a:t>
            </a:r>
            <a:r>
              <a:rPr lang="en-US" sz="3700" i="1" dirty="0"/>
              <a:t> </a:t>
            </a:r>
            <a:r>
              <a:rPr lang="en-US" sz="3700" i="1" dirty="0" err="1"/>
              <a:t>hvid</a:t>
            </a:r>
            <a:r>
              <a:rPr lang="en-US" sz="3700" i="1" dirty="0"/>
              <a:t> </a:t>
            </a:r>
            <a:r>
              <a:rPr lang="en-US" sz="3700" i="1" dirty="0" err="1"/>
              <a:t>kanin</a:t>
            </a:r>
            <a:r>
              <a:rPr lang="en-US" sz="3700" i="1" dirty="0"/>
              <a:t>, </a:t>
            </a:r>
            <a:r>
              <a:rPr lang="en-US" sz="3700" i="1" dirty="0" err="1"/>
              <a:t>en</a:t>
            </a:r>
            <a:r>
              <a:rPr lang="en-US" sz="3700" i="1" dirty="0"/>
              <a:t> </a:t>
            </a:r>
            <a:r>
              <a:rPr lang="en-US" sz="3700" i="1" dirty="0" err="1"/>
              <a:t>rotte</a:t>
            </a:r>
            <a:r>
              <a:rPr lang="en-US" sz="3700" i="1" dirty="0"/>
              <a:t>, </a:t>
            </a:r>
            <a:r>
              <a:rPr lang="en-US" sz="3700" i="1" dirty="0" err="1"/>
              <a:t>en</a:t>
            </a:r>
            <a:r>
              <a:rPr lang="en-US" sz="3700" i="1" dirty="0"/>
              <a:t> </a:t>
            </a:r>
            <a:r>
              <a:rPr lang="en-US" sz="3700" i="1" dirty="0" err="1"/>
              <a:t>hund</a:t>
            </a:r>
            <a:r>
              <a:rPr lang="en-US" sz="3700" i="1" dirty="0"/>
              <a:t>, </a:t>
            </a:r>
            <a:r>
              <a:rPr lang="en-US" sz="3700" i="1" dirty="0" err="1"/>
              <a:t>en</a:t>
            </a:r>
            <a:r>
              <a:rPr lang="en-US" sz="3700" i="1" dirty="0"/>
              <a:t> </a:t>
            </a:r>
            <a:r>
              <a:rPr lang="en-US" sz="3700" i="1" dirty="0" err="1"/>
              <a:t>abe</a:t>
            </a:r>
            <a:r>
              <a:rPr lang="en-US" sz="3700" i="1" dirty="0"/>
              <a:t>, </a:t>
            </a:r>
            <a:r>
              <a:rPr lang="en-US" sz="3700" i="1" dirty="0" err="1"/>
              <a:t>en</a:t>
            </a:r>
            <a:r>
              <a:rPr lang="en-US" sz="3700" i="1" dirty="0"/>
              <a:t> </a:t>
            </a:r>
            <a:r>
              <a:rPr lang="en-US" sz="3700" i="1" dirty="0" err="1"/>
              <a:t>maske</a:t>
            </a:r>
            <a:r>
              <a:rPr lang="en-US" sz="3700" i="1" dirty="0"/>
              <a:t> med og </a:t>
            </a:r>
            <a:r>
              <a:rPr lang="en-US" sz="3700" i="1" dirty="0" err="1"/>
              <a:t>uden</a:t>
            </a:r>
            <a:r>
              <a:rPr lang="en-US" sz="3700" i="1" dirty="0"/>
              <a:t> </a:t>
            </a:r>
            <a:r>
              <a:rPr lang="en-US" sz="3700" i="1" dirty="0" err="1"/>
              <a:t>hår</a:t>
            </a:r>
            <a:r>
              <a:rPr lang="en-US" sz="3700" i="1" dirty="0"/>
              <a:t>. </a:t>
            </a:r>
            <a:br>
              <a:rPr lang="en-US" sz="3700" i="1" dirty="0"/>
            </a:br>
            <a:br>
              <a:rPr lang="en-US" sz="3700" i="1" dirty="0"/>
            </a:br>
            <a:r>
              <a:rPr lang="en-US" sz="3700" i="1" dirty="0"/>
              <a:t>Albert var glad og </a:t>
            </a:r>
            <a:r>
              <a:rPr lang="en-US" sz="3700" i="1" dirty="0" err="1"/>
              <a:t>udviste</a:t>
            </a:r>
            <a:r>
              <a:rPr lang="en-US" sz="3700" i="1" dirty="0"/>
              <a:t> </a:t>
            </a:r>
            <a:r>
              <a:rPr lang="en-US" sz="3700" i="1" dirty="0" err="1"/>
              <a:t>ingen</a:t>
            </a:r>
            <a:r>
              <a:rPr lang="en-US" sz="3700" i="1" dirty="0"/>
              <a:t> </a:t>
            </a:r>
            <a:r>
              <a:rPr lang="en-US" sz="3700" i="1" dirty="0" err="1"/>
              <a:t>frygt</a:t>
            </a:r>
            <a:r>
              <a:rPr lang="en-US" sz="3700" i="1" dirty="0"/>
              <a:t>….</a:t>
            </a:r>
          </a:p>
        </p:txBody>
      </p:sp>
      <p:sp>
        <p:nvSpPr>
          <p:cNvPr id="12" name="Freeform 5">
            <a:extLst>
              <a:ext uri="{FF2B5EF4-FFF2-40B4-BE49-F238E27FC236}">
                <a16:creationId xmlns:a16="http://schemas.microsoft.com/office/drawing/2014/main" id="{9CDA5D36-CABB-4B66-A6AE-98C32891C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4" name="Freeform 14">
            <a:extLst>
              <a:ext uri="{FF2B5EF4-FFF2-40B4-BE49-F238E27FC236}">
                <a16:creationId xmlns:a16="http://schemas.microsoft.com/office/drawing/2014/main" id="{D3610325-2E01-4A10-9699-F3F047A5D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603367D-E67B-4C5F-B32C-A4DCE175E1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a16="http://schemas.microsoft.com/office/drawing/2014/main" id="{87CA7E52-2D3D-4A73-897A-26DDD937F1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1C8991-ADCE-42D9-B956-AFFC4536C4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A75D41-B910-4C91-B4BE-D4FB46A46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570BA5-42E4-4D3E-A518-EA1F06E2E7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5901F9-B873-4903-9717-A43C760D63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7C1BF2-F77A-47C2-9A0D-CC49E8B7C5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AE46F6-3AE4-477B-AEA3-11B074A8C0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0A038F7-9DE7-4A90-976F-265DC39F4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B583C2-FAE0-4D6A-AFD5-DD89396A94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2A74C6-E21E-467A-B257-2B505400CE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9DB7A5F-BE4E-48A6-8FD1-140BC738A7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C9C85FA-3456-477D-81BE-A3EB39593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BEC98F-AEC8-4B6C-976B-267E2E4245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16410C-2DB8-44BC-9A8B-412D647F5B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1F5255-23E6-429D-907D-BB0D8DE022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AF50CA-9180-4E13-BEA7-F7D00C2AF2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069D2C-E4AD-4123-BD71-326C783101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D958AE-AD6D-4F3C-B158-89D96BCA08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177CA3-31C7-4B83-ADD2-3E134D7ED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F55632-4C25-474D-A467-2DB156C2D7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300455-DEA8-43BC-8A82-AC73AB7206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0DCE2B-5A7B-411A-9BFD-9CF85117C5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456CD2-651D-40AD-842D-2763E44521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CC08F9-CA6C-4861-BFD9-4EC8A1007F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29ED64-1037-4D22-A49D-1A386DF497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3C2550-397B-40FA-AB0B-6DC5DC1740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ABF628F-72E5-4D37-9BB7-E749C094B7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01C00F6-48F5-478D-8735-42A8CBB91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894B964-D6C8-4219-871B-16F63834A1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8B5F16-FE81-461F-BF9B-BA90A23285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9FFA72-A8D7-4E27-9EA7-2A4FE0059C2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D14C873-96AC-4BBA-8DDC-202B32B0EC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43C47B3-DCF2-44C0-BE29-7A82FBCF41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4BDB1D8-88E3-4DDA-8EAB-BE8A7FA199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27351A6-002F-4F42-A3A2-B7525D4433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6CA314-C827-4076-959B-4E9C724565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7CCD13F-BB71-4B7A-811D-917B080A41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1E49FC-E040-4D26-ABF7-303DA67802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B9282B3-B1A9-4A8B-AEE1-BACEC0F709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DC10BE6-BFCA-4E4F-B77D-218CD06F2D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DC84183-5841-4B87-9A2C-CF2AC99727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7742C9B-AE29-4445-B243-84B550891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C398CF4-01B7-41AB-9926-7E58D139F0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4155282-B603-49AB-BA9B-B78E2949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2CA815-891E-40AF-81C8-DFB4157D3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6DAC98D-BE44-4ABA-BCF4-56775DCB68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5E4AFA3-3F0C-40B0-94EC-2D9339CA1D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3CA4E88-C418-452C-9D74-E356B528AA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8872687-B2DB-4538-A3D2-BC4580353E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35CB7F4-FEAA-495F-893D-A28F8B608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0D480FF-7392-40FB-9A3E-5E2D15668B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490509C-B09E-4642-8975-91BB4684F5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4F7D4DE-5DB4-458D-B9B4-38297AE79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D4F1B18-9CCF-41A3-BF2A-97D97456A7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AAFD58E-86CB-4189-BD27-2939C35915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6A8561-E65D-4675-B448-0FA92CBD1F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F49DE23-2BC7-4056-A75C-5CA0F8E241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D8C256C-D573-4B6F-92A9-23DBC5189B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286D0D-A1C1-4640-B8A9-2A842ED126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E270C88-6227-41FD-8459-3B74B15680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035D064-A6BD-495D-A380-45435595C8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47B65C1-C657-492F-854E-E9F2382FE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BD5ED32-5D83-42BA-B06B-2FCC5EDFF8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8F1EC87-926B-4C53-A72F-801C0C5EFB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EA41EC-1758-4554-A707-6D35448A27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26B22D2-C2E2-4723-AE14-F19DFBB0B8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9AEBD37-2AEB-4C71-B9B0-A656596820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EE3DECB-B2B9-4556-AF30-42D7B01924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1D37BD9-CB45-439F-823A-F639912D82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76A752C-7054-4446-84CC-DED60E4859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2337DE-B7CF-41C4-A4BA-B32E05239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2DC00D2-FF99-4E56-91C9-DAC2390515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947083D-4ACF-478F-94DA-9038980D91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96FE15D-CDE5-49DB-91FD-B4599688D6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778DB54-2246-4529-8D48-2081DD9C35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D10A58C-A6DC-4C2F-8CDD-D8ED7AFB47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9342724-2DAE-453E-B79B-1C44334D38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C638F2B-13C6-4449-B7B0-846B57FF08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5" name="Billede 4">
            <a:extLst>
              <a:ext uri="{FF2B5EF4-FFF2-40B4-BE49-F238E27FC236}">
                <a16:creationId xmlns:a16="http://schemas.microsoft.com/office/drawing/2014/main" id="{382D7B61-F087-4D57-9E13-B4FC9D47A4D5}"/>
              </a:ext>
            </a:extLst>
          </p:cNvPr>
          <p:cNvPicPr>
            <a:picLocks noChangeAspect="1"/>
          </p:cNvPicPr>
          <p:nvPr/>
        </p:nvPicPr>
        <p:blipFill>
          <a:blip r:embed="rId4"/>
          <a:stretch>
            <a:fillRect/>
          </a:stretch>
        </p:blipFill>
        <p:spPr>
          <a:xfrm>
            <a:off x="6821480" y="2433919"/>
            <a:ext cx="4810726" cy="3211160"/>
          </a:xfrm>
          <a:prstGeom prst="rect">
            <a:avLst/>
          </a:prstGeom>
        </p:spPr>
      </p:pic>
    </p:spTree>
    <p:extLst>
      <p:ext uri="{BB962C8B-B14F-4D97-AF65-F5344CB8AC3E}">
        <p14:creationId xmlns:p14="http://schemas.microsoft.com/office/powerpoint/2010/main" val="106197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0DC895F7-4E59-40FB-87DD-ACE47F94C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316A1B59-D664-4202-A073-D3EA9F6DC607}"/>
              </a:ext>
            </a:extLst>
          </p:cNvPr>
          <p:cNvPicPr>
            <a:picLocks noChangeAspect="1"/>
          </p:cNvPicPr>
          <p:nvPr/>
        </p:nvPicPr>
        <p:blipFill rotWithShape="1">
          <a:blip r:embed="rId3">
            <a:alphaModFix amt="35000"/>
          </a:blip>
          <a:srcRect l="6392" r="8276" b="1"/>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1A4C720E-710D-44F8-A8D7-2BAA61E181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51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el 1">
            <a:extLst>
              <a:ext uri="{FF2B5EF4-FFF2-40B4-BE49-F238E27FC236}">
                <a16:creationId xmlns:a16="http://schemas.microsoft.com/office/drawing/2014/main" id="{9772DD3C-9BFC-47AB-B520-E144CDB92348}"/>
              </a:ext>
            </a:extLst>
          </p:cNvPr>
          <p:cNvSpPr>
            <a:spLocks noGrp="1"/>
          </p:cNvSpPr>
          <p:nvPr>
            <p:ph type="title"/>
          </p:nvPr>
        </p:nvSpPr>
        <p:spPr>
          <a:xfrm>
            <a:off x="4602479" y="389467"/>
            <a:ext cx="7197726" cy="2421464"/>
          </a:xfrm>
        </p:spPr>
        <p:txBody>
          <a:bodyPr vert="horz" lIns="91440" tIns="45720" rIns="91440" bIns="45720" rtlCol="0" anchor="b">
            <a:normAutofit/>
          </a:bodyPr>
          <a:lstStyle/>
          <a:p>
            <a:pPr algn="r">
              <a:lnSpc>
                <a:spcPct val="90000"/>
              </a:lnSpc>
            </a:pPr>
            <a:r>
              <a:rPr lang="en-US" sz="4100" i="1" dirty="0" err="1"/>
              <a:t>Så</a:t>
            </a:r>
            <a:r>
              <a:rPr lang="en-US" sz="4100" i="1" dirty="0"/>
              <a:t> </a:t>
            </a:r>
            <a:r>
              <a:rPr lang="en-US" sz="4100" i="1" dirty="0" err="1"/>
              <a:t>blev</a:t>
            </a:r>
            <a:r>
              <a:rPr lang="en-US" sz="4100" i="1" dirty="0"/>
              <a:t> albert </a:t>
            </a:r>
            <a:r>
              <a:rPr lang="en-US" sz="4100" i="1" dirty="0" err="1"/>
              <a:t>placeret</a:t>
            </a:r>
            <a:r>
              <a:rPr lang="en-US" sz="4100" i="1" dirty="0"/>
              <a:t> </a:t>
            </a:r>
            <a:r>
              <a:rPr lang="en-US" sz="4100" i="1" dirty="0" err="1"/>
              <a:t>midt</a:t>
            </a:r>
            <a:r>
              <a:rPr lang="en-US" sz="4100" i="1" dirty="0"/>
              <a:t> </a:t>
            </a:r>
            <a:r>
              <a:rPr lang="en-US" sz="4100" i="1" dirty="0" err="1"/>
              <a:t>i</a:t>
            </a:r>
            <a:r>
              <a:rPr lang="en-US" sz="4100" i="1" dirty="0"/>
              <a:t> et </a:t>
            </a:r>
            <a:r>
              <a:rPr lang="en-US" sz="4100" i="1" dirty="0" err="1"/>
              <a:t>lokale</a:t>
            </a:r>
            <a:r>
              <a:rPr lang="en-US" sz="4100" i="1" dirty="0"/>
              <a:t> og </a:t>
            </a:r>
            <a:r>
              <a:rPr lang="en-US" sz="4100" i="1" dirty="0" err="1"/>
              <a:t>præsenteret</a:t>
            </a:r>
            <a:r>
              <a:rPr lang="en-US" sz="4100" i="1" dirty="0"/>
              <a:t> for </a:t>
            </a:r>
            <a:r>
              <a:rPr lang="en-US" sz="4100" i="1" dirty="0" err="1"/>
              <a:t>en</a:t>
            </a:r>
            <a:r>
              <a:rPr lang="en-US" sz="4100" i="1" dirty="0"/>
              <a:t> </a:t>
            </a:r>
            <a:r>
              <a:rPr lang="en-US" sz="4100" i="1" dirty="0" err="1"/>
              <a:t>hvid</a:t>
            </a:r>
            <a:r>
              <a:rPr lang="en-US" sz="4100" i="1" dirty="0"/>
              <a:t> </a:t>
            </a:r>
            <a:r>
              <a:rPr lang="en-US" sz="4100" i="1" dirty="0" err="1"/>
              <a:t>rotte</a:t>
            </a:r>
            <a:r>
              <a:rPr lang="en-US" sz="4100" i="1" dirty="0"/>
              <a:t>, </a:t>
            </a:r>
            <a:r>
              <a:rPr lang="en-US" sz="4100" i="1" dirty="0" err="1"/>
              <a:t>hvor</a:t>
            </a:r>
            <a:r>
              <a:rPr lang="en-US" sz="4100" i="1" dirty="0"/>
              <a:t> </a:t>
            </a:r>
            <a:r>
              <a:rPr lang="en-US" sz="4100" i="1" dirty="0" err="1"/>
              <a:t>han</a:t>
            </a:r>
            <a:r>
              <a:rPr lang="en-US" sz="4100" i="1" dirty="0"/>
              <a:t> </a:t>
            </a:r>
            <a:r>
              <a:rPr lang="en-US" sz="4100" i="1" dirty="0" err="1"/>
              <a:t>ingen</a:t>
            </a:r>
            <a:r>
              <a:rPr lang="en-US" sz="4100" i="1" dirty="0"/>
              <a:t> </a:t>
            </a:r>
            <a:r>
              <a:rPr lang="en-US" sz="4100" i="1" dirty="0" err="1"/>
              <a:t>frygt</a:t>
            </a:r>
            <a:r>
              <a:rPr lang="en-US" sz="4100" i="1" dirty="0"/>
              <a:t> </a:t>
            </a:r>
            <a:r>
              <a:rPr lang="en-US" sz="4100" i="1" dirty="0" err="1"/>
              <a:t>udviste</a:t>
            </a:r>
            <a:r>
              <a:rPr lang="en-US" sz="4100" i="1" dirty="0"/>
              <a:t>…</a:t>
            </a:r>
          </a:p>
        </p:txBody>
      </p:sp>
    </p:spTree>
    <p:extLst>
      <p:ext uri="{BB962C8B-B14F-4D97-AF65-F5344CB8AC3E}">
        <p14:creationId xmlns:p14="http://schemas.microsoft.com/office/powerpoint/2010/main" val="416193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9">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A4A66186-89AA-4604-8B29-96A075E4CC47}"/>
              </a:ext>
            </a:extLst>
          </p:cNvPr>
          <p:cNvSpPr>
            <a:spLocks noGrp="1"/>
          </p:cNvSpPr>
          <p:nvPr>
            <p:ph type="title"/>
          </p:nvPr>
        </p:nvSpPr>
        <p:spPr>
          <a:xfrm>
            <a:off x="7937254" y="1300303"/>
            <a:ext cx="3624936" cy="3746634"/>
          </a:xfrm>
        </p:spPr>
        <p:txBody>
          <a:bodyPr vert="horz" lIns="91440" tIns="45720" rIns="91440" bIns="45720" rtlCol="0" anchor="b">
            <a:normAutofit/>
          </a:bodyPr>
          <a:lstStyle/>
          <a:p>
            <a:pPr algn="r">
              <a:lnSpc>
                <a:spcPct val="90000"/>
              </a:lnSpc>
            </a:pPr>
            <a:r>
              <a:rPr lang="en-US" sz="3700" i="1" dirty="0"/>
              <a:t>Men da </a:t>
            </a:r>
            <a:r>
              <a:rPr lang="en-US" sz="3700" i="1" dirty="0" err="1"/>
              <a:t>lille</a:t>
            </a:r>
            <a:r>
              <a:rPr lang="en-US" sz="3700" i="1" dirty="0"/>
              <a:t> albert </a:t>
            </a:r>
            <a:r>
              <a:rPr lang="en-US" sz="3700" i="1" dirty="0" err="1"/>
              <a:t>rørte</a:t>
            </a:r>
            <a:r>
              <a:rPr lang="en-US" sz="3700" i="1" dirty="0"/>
              <a:t> </a:t>
            </a:r>
            <a:r>
              <a:rPr lang="en-US" sz="3700" i="1" dirty="0" err="1"/>
              <a:t>ved</a:t>
            </a:r>
            <a:r>
              <a:rPr lang="en-US" sz="3700" i="1" dirty="0"/>
              <a:t> rotten, </a:t>
            </a:r>
            <a:r>
              <a:rPr lang="en-US" sz="3700" i="1" dirty="0" err="1"/>
              <a:t>lavede</a:t>
            </a:r>
            <a:r>
              <a:rPr lang="en-US" sz="3700" i="1" dirty="0"/>
              <a:t> Watson </a:t>
            </a:r>
            <a:r>
              <a:rPr lang="en-US" sz="3700" i="1" dirty="0" err="1"/>
              <a:t>straks</a:t>
            </a:r>
            <a:r>
              <a:rPr lang="en-US" sz="3700" i="1" dirty="0"/>
              <a:t> </a:t>
            </a:r>
            <a:r>
              <a:rPr lang="en-US" sz="3700" i="1" dirty="0" err="1"/>
              <a:t>en</a:t>
            </a:r>
            <a:r>
              <a:rPr lang="en-US" sz="3700" i="1" dirty="0"/>
              <a:t> </a:t>
            </a:r>
            <a:r>
              <a:rPr lang="en-US" sz="3700" i="1" dirty="0" err="1"/>
              <a:t>høj</a:t>
            </a:r>
            <a:r>
              <a:rPr lang="en-US" sz="3700" i="1" dirty="0"/>
              <a:t> </a:t>
            </a:r>
            <a:r>
              <a:rPr lang="en-US" sz="3700" i="1" dirty="0" err="1"/>
              <a:t>skræmmende</a:t>
            </a:r>
            <a:r>
              <a:rPr lang="en-US" sz="3700" i="1" dirty="0"/>
              <a:t> </a:t>
            </a:r>
            <a:r>
              <a:rPr lang="en-US" sz="3700" i="1" dirty="0" err="1"/>
              <a:t>lyd</a:t>
            </a:r>
            <a:r>
              <a:rPr lang="en-US" sz="3700" i="1" dirty="0"/>
              <a:t>…</a:t>
            </a:r>
          </a:p>
        </p:txBody>
      </p:sp>
      <p:pic>
        <p:nvPicPr>
          <p:cNvPr id="5" name="Billede 4">
            <a:extLst>
              <a:ext uri="{FF2B5EF4-FFF2-40B4-BE49-F238E27FC236}">
                <a16:creationId xmlns:a16="http://schemas.microsoft.com/office/drawing/2014/main" id="{08FDF594-8C46-488C-AF3F-528D414B6440}"/>
              </a:ext>
            </a:extLst>
          </p:cNvPr>
          <p:cNvPicPr>
            <a:picLocks noChangeAspect="1"/>
          </p:cNvPicPr>
          <p:nvPr/>
        </p:nvPicPr>
        <p:blipFill>
          <a:blip r:embed="rId4"/>
          <a:stretch>
            <a:fillRect/>
          </a:stretch>
        </p:blipFill>
        <p:spPr>
          <a:xfrm>
            <a:off x="629810" y="1450218"/>
            <a:ext cx="6921364" cy="396247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55792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6" name="Picture 9">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7" name="Rectangle 11">
            <a:extLst>
              <a:ext uri="{FF2B5EF4-FFF2-40B4-BE49-F238E27FC236}">
                <a16:creationId xmlns:a16="http://schemas.microsoft.com/office/drawing/2014/main" id="{EBD6EC45-6FA6-4879-9BDB-CB1428A77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a:extLst>
              <a:ext uri="{FF2B5EF4-FFF2-40B4-BE49-F238E27FC236}">
                <a16:creationId xmlns:a16="http://schemas.microsoft.com/office/drawing/2014/main" id="{B371F93C-B101-4866-93C3-6A6D00FE0BBC}"/>
              </a:ext>
            </a:extLst>
          </p:cNvPr>
          <p:cNvPicPr>
            <a:picLocks noChangeAspect="1"/>
          </p:cNvPicPr>
          <p:nvPr/>
        </p:nvPicPr>
        <p:blipFill rotWithShape="1">
          <a:blip r:embed="rId4">
            <a:alphaModFix amt="20000"/>
          </a:blip>
          <a:srcRect t="12451"/>
          <a:stretch/>
        </p:blipFill>
        <p:spPr>
          <a:xfrm>
            <a:off x="20" y="10"/>
            <a:ext cx="12191980" cy="6857990"/>
          </a:xfrm>
          <a:prstGeom prst="rect">
            <a:avLst/>
          </a:prstGeom>
        </p:spPr>
      </p:pic>
      <p:pic>
        <p:nvPicPr>
          <p:cNvPr id="18" name="Picture 13">
            <a:extLst>
              <a:ext uri="{FF2B5EF4-FFF2-40B4-BE49-F238E27FC236}">
                <a16:creationId xmlns:a16="http://schemas.microsoft.com/office/drawing/2014/main" id="{19511F09-9DF0-4B11-9EC1-F6DC66B0FA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51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DE4488E4-96F9-4001-96AA-124C1B5537F4}"/>
              </a:ext>
            </a:extLst>
          </p:cNvPr>
          <p:cNvSpPr>
            <a:spLocks noGrp="1"/>
          </p:cNvSpPr>
          <p:nvPr>
            <p:ph type="title"/>
          </p:nvPr>
        </p:nvSpPr>
        <p:spPr>
          <a:xfrm>
            <a:off x="3962399" y="1964267"/>
            <a:ext cx="7197726" cy="2421464"/>
          </a:xfrm>
        </p:spPr>
        <p:txBody>
          <a:bodyPr vert="horz" lIns="91440" tIns="45720" rIns="91440" bIns="45720" rtlCol="0" anchor="b">
            <a:normAutofit fontScale="90000"/>
          </a:bodyPr>
          <a:lstStyle/>
          <a:p>
            <a:pPr algn="r"/>
            <a:r>
              <a:rPr lang="en-US" sz="4800" i="1" dirty="0" err="1"/>
              <a:t>Efter</a:t>
            </a:r>
            <a:r>
              <a:rPr lang="en-US" sz="4800" i="1" dirty="0"/>
              <a:t> </a:t>
            </a:r>
            <a:r>
              <a:rPr lang="en-US" sz="4800" i="1" dirty="0" err="1"/>
              <a:t>få</a:t>
            </a:r>
            <a:r>
              <a:rPr lang="en-US" sz="4800" i="1" dirty="0"/>
              <a:t> </a:t>
            </a:r>
            <a:r>
              <a:rPr lang="en-US" sz="4800" i="1" dirty="0" err="1"/>
              <a:t>gentagelser</a:t>
            </a:r>
            <a:r>
              <a:rPr lang="en-US" sz="4800" i="1" dirty="0"/>
              <a:t>, </a:t>
            </a:r>
            <a:r>
              <a:rPr lang="en-US" sz="4800" i="1" dirty="0" err="1"/>
              <a:t>udviste</a:t>
            </a:r>
            <a:r>
              <a:rPr lang="en-US" sz="4800" i="1" dirty="0"/>
              <a:t> </a:t>
            </a:r>
            <a:r>
              <a:rPr lang="en-US" sz="4800" i="1" dirty="0" err="1"/>
              <a:t>lille</a:t>
            </a:r>
            <a:r>
              <a:rPr lang="en-US" sz="4800" i="1" dirty="0"/>
              <a:t> albert </a:t>
            </a:r>
            <a:r>
              <a:rPr lang="en-US" sz="4800" i="1" dirty="0" err="1"/>
              <a:t>frygt</a:t>
            </a:r>
            <a:r>
              <a:rPr lang="en-US" sz="4800" i="1" dirty="0"/>
              <a:t> </a:t>
            </a:r>
            <a:r>
              <a:rPr lang="en-US" sz="4800" i="1" dirty="0" err="1"/>
              <a:t>hver</a:t>
            </a:r>
            <a:r>
              <a:rPr lang="en-US" sz="4800" i="1" dirty="0"/>
              <a:t> </a:t>
            </a:r>
            <a:r>
              <a:rPr lang="en-US" sz="4800" i="1" dirty="0" err="1"/>
              <a:t>eneste</a:t>
            </a:r>
            <a:r>
              <a:rPr lang="en-US" sz="4800" i="1" dirty="0"/>
              <a:t> gang </a:t>
            </a:r>
            <a:r>
              <a:rPr lang="en-US" sz="4800" i="1" dirty="0" err="1"/>
              <a:t>han</a:t>
            </a:r>
            <a:r>
              <a:rPr lang="en-US" sz="4800" i="1" dirty="0"/>
              <a:t> </a:t>
            </a:r>
            <a:r>
              <a:rPr lang="en-US" sz="4800" i="1" dirty="0" err="1"/>
              <a:t>så</a:t>
            </a:r>
            <a:r>
              <a:rPr lang="en-US" sz="4800" i="1" dirty="0"/>
              <a:t> rotten…</a:t>
            </a:r>
          </a:p>
        </p:txBody>
      </p:sp>
    </p:spTree>
    <p:extLst>
      <p:ext uri="{BB962C8B-B14F-4D97-AF65-F5344CB8AC3E}">
        <p14:creationId xmlns:p14="http://schemas.microsoft.com/office/powerpoint/2010/main" val="398007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5" name="Billede 4">
            <a:extLst>
              <a:ext uri="{FF2B5EF4-FFF2-40B4-BE49-F238E27FC236}">
                <a16:creationId xmlns:a16="http://schemas.microsoft.com/office/drawing/2014/main" id="{CCB41897-26B4-4631-900A-6A044718CF22}"/>
              </a:ext>
            </a:extLst>
          </p:cNvPr>
          <p:cNvPicPr>
            <a:picLocks noChangeAspect="1"/>
          </p:cNvPicPr>
          <p:nvPr/>
        </p:nvPicPr>
        <p:blipFill rotWithShape="1">
          <a:blip r:embed="rId4"/>
          <a:srcRect r="1334"/>
          <a:stretch/>
        </p:blipFill>
        <p:spPr>
          <a:xfrm>
            <a:off x="20" y="-152390"/>
            <a:ext cx="12191980" cy="6857990"/>
          </a:xfrm>
          <a:prstGeom prst="rect">
            <a:avLst/>
          </a:prstGeom>
        </p:spPr>
      </p:pic>
      <p:pic>
        <p:nvPicPr>
          <p:cNvPr id="12" name="Picture 11">
            <a:extLst>
              <a:ext uri="{FF2B5EF4-FFF2-40B4-BE49-F238E27FC236}">
                <a16:creationId xmlns:a16="http://schemas.microsoft.com/office/drawing/2014/main" id="{9DB37191-1F31-4B6E-B02B-3CF8B077CF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D9DE10E-11E5-48B9-BE83-8F2CA7FE4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Titel 1">
            <a:extLst>
              <a:ext uri="{FF2B5EF4-FFF2-40B4-BE49-F238E27FC236}">
                <a16:creationId xmlns:a16="http://schemas.microsoft.com/office/drawing/2014/main" id="{E8203FDE-B47E-4EAF-9994-AF7F490D39EE}"/>
              </a:ext>
            </a:extLst>
          </p:cNvPr>
          <p:cNvSpPr>
            <a:spLocks noGrp="1"/>
          </p:cNvSpPr>
          <p:nvPr>
            <p:ph type="title"/>
          </p:nvPr>
        </p:nvSpPr>
        <p:spPr>
          <a:xfrm>
            <a:off x="1920874" y="2867660"/>
            <a:ext cx="8347076" cy="1595952"/>
          </a:xfrm>
        </p:spPr>
        <p:txBody>
          <a:bodyPr vert="horz" lIns="91440" tIns="45720" rIns="91440" bIns="45720" rtlCol="0" anchor="b">
            <a:noAutofit/>
          </a:bodyPr>
          <a:lstStyle/>
          <a:p>
            <a:pPr algn="ctr"/>
            <a:r>
              <a:rPr lang="en-US" sz="3300" i="1" dirty="0"/>
              <a:t>Lille albert </a:t>
            </a:r>
            <a:r>
              <a:rPr lang="en-US" sz="3300" i="1" dirty="0" err="1"/>
              <a:t>generaliserede</a:t>
            </a:r>
            <a:r>
              <a:rPr lang="en-US" sz="3300" i="1" dirty="0"/>
              <a:t> </a:t>
            </a:r>
            <a:r>
              <a:rPr lang="en-US" sz="3300" i="1" dirty="0" err="1"/>
              <a:t>endda</a:t>
            </a:r>
            <a:r>
              <a:rPr lang="en-US" sz="3300" i="1" dirty="0"/>
              <a:t> sin </a:t>
            </a:r>
            <a:r>
              <a:rPr lang="en-US" sz="3300" i="1" dirty="0" err="1"/>
              <a:t>frygt</a:t>
            </a:r>
            <a:r>
              <a:rPr lang="en-US" sz="3300" i="1" dirty="0"/>
              <a:t> </a:t>
            </a:r>
            <a:r>
              <a:rPr lang="en-US" sz="3300" i="1" dirty="0" err="1"/>
              <a:t>til</a:t>
            </a:r>
            <a:r>
              <a:rPr lang="en-US" sz="3300" i="1" dirty="0"/>
              <a:t> at </a:t>
            </a:r>
            <a:r>
              <a:rPr lang="en-US" sz="3300" i="1" dirty="0" err="1"/>
              <a:t>inkludere</a:t>
            </a:r>
            <a:r>
              <a:rPr lang="en-US" sz="3300" i="1" dirty="0"/>
              <a:t> </a:t>
            </a:r>
            <a:r>
              <a:rPr lang="en-US" sz="3300" i="1" dirty="0" err="1"/>
              <a:t>andre</a:t>
            </a:r>
            <a:r>
              <a:rPr lang="en-US" sz="3300" i="1" dirty="0"/>
              <a:t> </a:t>
            </a:r>
            <a:r>
              <a:rPr lang="en-US" sz="3300" i="1" dirty="0" err="1"/>
              <a:t>pelsede</a:t>
            </a:r>
            <a:r>
              <a:rPr lang="en-US" sz="3300" i="1" dirty="0"/>
              <a:t> </a:t>
            </a:r>
            <a:r>
              <a:rPr lang="en-US" sz="3300" i="1" dirty="0" err="1"/>
              <a:t>dyr</a:t>
            </a:r>
            <a:r>
              <a:rPr lang="en-US" sz="3300" i="1" dirty="0"/>
              <a:t>, huer, </a:t>
            </a:r>
            <a:r>
              <a:rPr lang="en-US" sz="3300" i="1" dirty="0" err="1"/>
              <a:t>pelsfrakker</a:t>
            </a:r>
            <a:r>
              <a:rPr lang="en-US" sz="3300" i="1" dirty="0"/>
              <a:t> og </a:t>
            </a:r>
            <a:r>
              <a:rPr lang="en-US" sz="3300" i="1" dirty="0" err="1"/>
              <a:t>sågar</a:t>
            </a:r>
            <a:r>
              <a:rPr lang="en-US" sz="3300" i="1" dirty="0"/>
              <a:t> </a:t>
            </a:r>
            <a:r>
              <a:rPr lang="en-US" sz="3300" i="1" dirty="0" err="1"/>
              <a:t>watsons</a:t>
            </a:r>
            <a:r>
              <a:rPr lang="en-US" sz="3300" i="1" dirty="0"/>
              <a:t> </a:t>
            </a:r>
            <a:r>
              <a:rPr lang="en-US" sz="3300" i="1" dirty="0" err="1"/>
              <a:t>falske</a:t>
            </a:r>
            <a:r>
              <a:rPr lang="en-US" sz="3300" i="1" dirty="0"/>
              <a:t> </a:t>
            </a:r>
            <a:r>
              <a:rPr lang="en-US" sz="3300" i="1" dirty="0" err="1"/>
              <a:t>skæg</a:t>
            </a:r>
            <a:r>
              <a:rPr lang="en-US" sz="3300" i="1" dirty="0"/>
              <a:t>…</a:t>
            </a:r>
          </a:p>
        </p:txBody>
      </p:sp>
    </p:spTree>
    <p:extLst>
      <p:ext uri="{BB962C8B-B14F-4D97-AF65-F5344CB8AC3E}">
        <p14:creationId xmlns:p14="http://schemas.microsoft.com/office/powerpoint/2010/main" val="296260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D424D28A-7B69-4E70-8275-7B04814A7918}"/>
              </a:ext>
            </a:extLst>
          </p:cNvPr>
          <p:cNvPicPr>
            <a:picLocks noChangeAspect="1"/>
          </p:cNvPicPr>
          <p:nvPr/>
        </p:nvPicPr>
        <p:blipFill>
          <a:blip r:embed="rId3"/>
          <a:stretch>
            <a:fillRect/>
          </a:stretch>
        </p:blipFill>
        <p:spPr>
          <a:xfrm>
            <a:off x="-33924" y="23277"/>
            <a:ext cx="12256672" cy="7082507"/>
          </a:xfrm>
          <a:prstGeom prst="rect">
            <a:avLst/>
          </a:prstGeom>
        </p:spPr>
      </p:pic>
      <p:pic>
        <p:nvPicPr>
          <p:cNvPr id="10" name="Picture 9">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2" name="Picture 11">
            <a:extLst>
              <a:ext uri="{FF2B5EF4-FFF2-40B4-BE49-F238E27FC236}">
                <a16:creationId xmlns:a16="http://schemas.microsoft.com/office/drawing/2014/main" id="{D5DC997E-91E8-45E5-B29D-7BB363396F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Freeform 5">
            <a:extLst>
              <a:ext uri="{FF2B5EF4-FFF2-40B4-BE49-F238E27FC236}">
                <a16:creationId xmlns:a16="http://schemas.microsoft.com/office/drawing/2014/main" id="{29E3F1F7-82C5-44BF-9A2E-4F4DA1D59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 name="Freeform 14">
            <a:extLst>
              <a:ext uri="{FF2B5EF4-FFF2-40B4-BE49-F238E27FC236}">
                <a16:creationId xmlns:a16="http://schemas.microsoft.com/office/drawing/2014/main" id="{FE24DEC4-3935-490A-9B9A-82FDAFBE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2CDF31-91D8-4653-BBE3-43058012738A}"/>
              </a:ext>
            </a:extLst>
          </p:cNvPr>
          <p:cNvSpPr>
            <a:spLocks noGrp="1"/>
          </p:cNvSpPr>
          <p:nvPr>
            <p:ph type="title"/>
          </p:nvPr>
        </p:nvSpPr>
        <p:spPr>
          <a:xfrm>
            <a:off x="6312192" y="2701271"/>
            <a:ext cx="5514688" cy="2756852"/>
          </a:xfrm>
        </p:spPr>
        <p:txBody>
          <a:bodyPr vert="horz" lIns="91440" tIns="45720" rIns="91440" bIns="45720" rtlCol="0" anchor="b">
            <a:noAutofit/>
          </a:bodyPr>
          <a:lstStyle/>
          <a:p>
            <a:pPr algn="r"/>
            <a:r>
              <a:rPr lang="en-US" sz="3200" i="1"/>
              <a:t>Watson </a:t>
            </a:r>
            <a:r>
              <a:rPr lang="en-US" sz="3200" i="1" dirty="0" err="1"/>
              <a:t>kurerede</a:t>
            </a:r>
            <a:r>
              <a:rPr lang="en-US" sz="3200" i="1" dirty="0"/>
              <a:t> </a:t>
            </a:r>
            <a:r>
              <a:rPr lang="en-US" sz="3200" i="1" dirty="0" err="1"/>
              <a:t>aldrig</a:t>
            </a:r>
            <a:r>
              <a:rPr lang="en-US" sz="3200" i="1" dirty="0"/>
              <a:t> </a:t>
            </a:r>
            <a:r>
              <a:rPr lang="en-US" sz="3200" i="1" dirty="0" err="1"/>
              <a:t>lille</a:t>
            </a:r>
            <a:r>
              <a:rPr lang="en-US" sz="3200" i="1" dirty="0"/>
              <a:t> </a:t>
            </a:r>
            <a:r>
              <a:rPr lang="en-US" sz="3200" i="1" dirty="0" err="1"/>
              <a:t>alberts</a:t>
            </a:r>
            <a:r>
              <a:rPr lang="en-US" sz="3200" i="1" dirty="0"/>
              <a:t> </a:t>
            </a:r>
            <a:r>
              <a:rPr lang="en-US" sz="3200" i="1" dirty="0" err="1"/>
              <a:t>fobi</a:t>
            </a:r>
            <a:r>
              <a:rPr lang="en-US" sz="3200" i="1" dirty="0"/>
              <a:t> (men </a:t>
            </a:r>
            <a:r>
              <a:rPr lang="en-US" sz="3200" i="1" dirty="0" err="1"/>
              <a:t>prøvede</a:t>
            </a:r>
            <a:r>
              <a:rPr lang="en-US" sz="3200" i="1" dirty="0"/>
              <a:t> heller </a:t>
            </a:r>
            <a:r>
              <a:rPr lang="en-US" sz="3200" i="1" dirty="0" err="1"/>
              <a:t>ikke</a:t>
            </a:r>
            <a:r>
              <a:rPr lang="en-US" sz="3200" i="1" dirty="0"/>
              <a:t>). </a:t>
            </a:r>
            <a:r>
              <a:rPr lang="en-US" sz="3200" i="1" dirty="0" err="1"/>
              <a:t>Til</a:t>
            </a:r>
            <a:r>
              <a:rPr lang="en-US" sz="3200" i="1" dirty="0"/>
              <a:t> </a:t>
            </a:r>
            <a:r>
              <a:rPr lang="en-US" sz="3200" i="1" dirty="0" err="1"/>
              <a:t>gengæld</a:t>
            </a:r>
            <a:r>
              <a:rPr lang="en-US" sz="3200" i="1" dirty="0"/>
              <a:t> </a:t>
            </a:r>
            <a:r>
              <a:rPr lang="en-US" sz="3200" i="1" dirty="0" err="1"/>
              <a:t>grundlagde</a:t>
            </a:r>
            <a:r>
              <a:rPr lang="en-US" sz="3200" i="1" dirty="0"/>
              <a:t> </a:t>
            </a:r>
            <a:r>
              <a:rPr lang="en-US" sz="3200" i="1" dirty="0" err="1"/>
              <a:t>han</a:t>
            </a:r>
            <a:r>
              <a:rPr lang="en-US" sz="3200" i="1" dirty="0"/>
              <a:t> </a:t>
            </a:r>
            <a:r>
              <a:rPr lang="en-US" sz="3200" i="1" dirty="0" err="1"/>
              <a:t>en</a:t>
            </a:r>
            <a:r>
              <a:rPr lang="en-US" sz="3200" i="1" dirty="0"/>
              <a:t> </a:t>
            </a:r>
            <a:r>
              <a:rPr lang="en-US" sz="3200" i="1" dirty="0" err="1"/>
              <a:t>forståelse</a:t>
            </a:r>
            <a:r>
              <a:rPr lang="en-US" sz="3200" i="1" dirty="0"/>
              <a:t> for </a:t>
            </a:r>
            <a:r>
              <a:rPr lang="en-US" sz="3200" i="1" dirty="0" err="1"/>
              <a:t>hvad</a:t>
            </a:r>
            <a:r>
              <a:rPr lang="en-US" sz="3200" i="1" dirty="0"/>
              <a:t> der </a:t>
            </a:r>
            <a:r>
              <a:rPr lang="en-US" sz="3200" i="1" dirty="0" err="1"/>
              <a:t>styrer</a:t>
            </a:r>
            <a:r>
              <a:rPr lang="en-US" sz="3200" i="1" dirty="0"/>
              <a:t> </a:t>
            </a:r>
            <a:r>
              <a:rPr lang="en-US" sz="3200" i="1" dirty="0" err="1"/>
              <a:t>vores</a:t>
            </a:r>
            <a:r>
              <a:rPr lang="en-US" sz="3200" i="1" dirty="0"/>
              <a:t> </a:t>
            </a:r>
            <a:r>
              <a:rPr lang="en-US" sz="3200" i="1" dirty="0" err="1"/>
              <a:t>adfærd</a:t>
            </a:r>
            <a:r>
              <a:rPr lang="en-US" sz="3200" i="1" dirty="0"/>
              <a:t>.</a:t>
            </a:r>
          </a:p>
        </p:txBody>
      </p:sp>
      <p:grpSp>
        <p:nvGrpSpPr>
          <p:cNvPr id="97" name="Group 17">
            <a:extLst>
              <a:ext uri="{FF2B5EF4-FFF2-40B4-BE49-F238E27FC236}">
                <a16:creationId xmlns:a16="http://schemas.microsoft.com/office/drawing/2014/main" id="{4C153385-0067-47AC-A00C-A183959AAF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8" name="Straight Connector 18">
              <a:extLst>
                <a:ext uri="{FF2B5EF4-FFF2-40B4-BE49-F238E27FC236}">
                  <a16:creationId xmlns:a16="http://schemas.microsoft.com/office/drawing/2014/main" id="{4BA0F6A4-EC3D-4375-8369-A49E776215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19">
              <a:extLst>
                <a:ext uri="{FF2B5EF4-FFF2-40B4-BE49-F238E27FC236}">
                  <a16:creationId xmlns:a16="http://schemas.microsoft.com/office/drawing/2014/main" id="{608CC9D2-5AE5-4D4A-991A-63FAD7FC05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562A48-04C8-4BB7-BFCF-B7AA157E0C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31643E-A75C-42ED-B1F2-3EFC380818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0D0823-7666-43E4-BABF-0FF80EAB3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7EFD38-C60C-47FB-9ED6-95F9ADE505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E6389FC-4D09-4711-8354-194B1FA58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A9DCEE3-0437-406A-982D-C4FCDBF5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DC2FB4E-25B6-4288-9678-80F0A5A29D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45991C-A12F-4FF2-BCB7-EE206CDE44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CFDFAA-1BD3-44D8-B9BA-666D12A7AA1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3BCED90-9A4B-4ACD-BEC9-6D36A10D3F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F2C3D01-DEF7-4329-A23A-C52039B361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F93DAEB-4AE2-4D1C-A5AD-31F3BBCF65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459156-1128-46A2-80D8-3CC3CF8A12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FC30E3E-7FEE-47C8-988E-6CDBC4E8AE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2514B95-2033-41DE-B4DA-5859CFA3AA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0192DC-9396-44CC-9EC7-CA64103CC6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7A3434C-163A-474C-9A1E-C0575F8341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EC8EF0-1030-4EE1-A9D2-41318351F4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2D3842-C6C1-4129-AB5F-FDE8EF93DF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AABE55-A01B-4E66-AE60-FD6965DA8C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D5443D6-B8B7-40A0-A7C2-B9CBD29DCF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91C6E73-4505-42EF-B2C2-0B50FFC5C9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28D720D-6D18-40FA-826B-38A5C856DB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27EE5E0-C500-4B7A-B0DD-48FAA6F6FA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5E42D86-C838-4F07-BC43-C2DD34772C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B9C60C-0A6E-4D4A-A0F0-E84D2AEB6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9DA465-8E22-44EF-B531-94C2D662D5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89C6E86-D7FC-40AD-AEBF-AF5C27934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A234AE-AF17-458E-AA17-53BE56D835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660918D-5E0F-45A9-9FD0-89C5CA6272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EB037C6-E924-48EF-A4F4-790C510A01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0141FE-DC47-4AA9-90E7-103F5151F0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07470D1-2E5F-4183-BF28-44DCBBD2AF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DEC70A-D277-486F-A1CC-85AEB68879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13BAA4-A9CB-4A59-9834-7D1310C90A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B1BE7AF-CF4C-49EF-ACE0-5883791ED4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2C78C90-96A9-4ECC-9766-72AB4F0E2F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10ABB31-0D18-4DCB-B062-564E7536F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7194C73-387B-4358-B0BA-ECA1E857C0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CD1E86B-7922-4B39-A82F-256496F935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B8A26D4-67E3-4523-B093-084F26D01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65D1457-3E82-4A4F-97DC-15CD6DFFCD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D2E2B16-7FF9-4A07-8BDA-C4BF36A675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D2EB84-4F9A-4C93-99C8-696BF21B17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4E3C0B3-2D77-447B-9E45-0105136194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F228495-2087-440A-94A3-4A5DDF9E7C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F25DC1-A788-4DAF-99B2-B961B12DFC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5E50650-AC5D-4F3D-B199-B6F4B76228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CE8F62-78D6-49C0-A23B-5EB2ED97E8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03418E-8DE8-4DD9-8605-5198B3939C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435AE3-219D-4D75-B571-053BE7B968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9C1BDBB-87E1-4859-BEAB-508988BC28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91A7E33-C441-4FD9-80D5-1F1FCBAD4F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21C4928-A592-4D20-A610-B17CF33CC5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E21C953-1D10-493B-9600-F4583FEA3D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9B176B6-0CAB-4B72-9AE3-0ED9C43147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A2D07DA-64DF-4558-A731-76395C4248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995C63-8837-4236-85A5-47F4619814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C568555-5771-4448-ACF6-C46680422F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D65886C-2A54-451E-846F-D601007391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B6E7526-C1A6-4B3D-80BB-CD1035662E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4A816D2-51DD-4010-A8AB-ACCA647272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BDE9860-8624-4A18-963D-0D7B72F5F9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F8B616-93E7-4D70-BB6D-AFEEB6ABDF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865103C-E649-4090-9F77-FA1450BBF9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0B127E-DDF0-43D6-BCF0-A34A129F2A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63DEC76-6D7C-4EC9-9479-9BA303084C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1046006-1F08-48FC-8C33-1FBCD746B5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12BC848-F852-4821-BD39-74F23CB245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40B830F-4B37-432C-9692-37355683EC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28E0FD5-DAEC-4B0C-B621-AF398EADBE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B8132E2-62A8-4DE4-A739-1E92E44CB6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188611A-1619-4045-8F90-A26CEF90F7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955B63-217E-4A90-A91D-BF4C1CEB58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D0A22D7-81E4-45C0-AA4A-F7FE2D2EE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7859E1-230D-4E63-BE0C-CE9C28F9CC8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614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560A7-5BD3-4910-BE92-DD4732C33E13}"/>
              </a:ext>
            </a:extLst>
          </p:cNvPr>
          <p:cNvSpPr>
            <a:spLocks noGrp="1"/>
          </p:cNvSpPr>
          <p:nvPr>
            <p:ph type="ctrTitle"/>
          </p:nvPr>
        </p:nvSpPr>
        <p:spPr>
          <a:xfrm>
            <a:off x="1032933" y="4538133"/>
            <a:ext cx="10127192" cy="931341"/>
          </a:xfrm>
        </p:spPr>
        <p:txBody>
          <a:bodyPr>
            <a:normAutofit/>
          </a:bodyPr>
          <a:lstStyle/>
          <a:p>
            <a:r>
              <a:rPr lang="da-DK" sz="4000" dirty="0"/>
              <a:t>Behaviorisme</a:t>
            </a:r>
          </a:p>
        </p:txBody>
      </p:sp>
      <p:sp>
        <p:nvSpPr>
          <p:cNvPr id="3" name="Undertitel 2">
            <a:extLst>
              <a:ext uri="{FF2B5EF4-FFF2-40B4-BE49-F238E27FC236}">
                <a16:creationId xmlns:a16="http://schemas.microsoft.com/office/drawing/2014/main" id="{6D4C6147-75A0-45CA-A8B3-85041E846495}"/>
              </a:ext>
            </a:extLst>
          </p:cNvPr>
          <p:cNvSpPr>
            <a:spLocks noGrp="1"/>
          </p:cNvSpPr>
          <p:nvPr>
            <p:ph type="subTitle" idx="1"/>
          </p:nvPr>
        </p:nvSpPr>
        <p:spPr>
          <a:xfrm>
            <a:off x="3962399" y="5461009"/>
            <a:ext cx="7197726" cy="406391"/>
          </a:xfrm>
        </p:spPr>
        <p:txBody>
          <a:bodyPr>
            <a:normAutofit/>
          </a:bodyPr>
          <a:lstStyle/>
          <a:p>
            <a:r>
              <a:rPr lang="da-DK" dirty="0"/>
              <a:t>De første skridt mod en læringsteori</a:t>
            </a:r>
          </a:p>
        </p:txBody>
      </p:sp>
      <p:pic>
        <p:nvPicPr>
          <p:cNvPr id="5" name="Billede 4" descr="Et billede, der indeholder tekst, person, stående, poserer&#10;&#10;Automatisk genereret beskrivelse">
            <a:extLst>
              <a:ext uri="{FF2B5EF4-FFF2-40B4-BE49-F238E27FC236}">
                <a16:creationId xmlns:a16="http://schemas.microsoft.com/office/drawing/2014/main" id="{76908223-3973-4505-9083-123FE032DCE0}"/>
              </a:ext>
            </a:extLst>
          </p:cNvPr>
          <p:cNvPicPr>
            <a:picLocks noChangeAspect="1"/>
          </p:cNvPicPr>
          <p:nvPr/>
        </p:nvPicPr>
        <p:blipFill rotWithShape="1">
          <a:blip r:embed="rId3"/>
          <a:srcRect t="1445" r="1" b="36262"/>
          <a:stretch/>
        </p:blipFill>
        <p:spPr>
          <a:xfrm>
            <a:off x="922867" y="645517"/>
            <a:ext cx="10346266"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987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8AC36-B120-47B2-82F1-8193C6BFA930}"/>
              </a:ext>
            </a:extLst>
          </p:cNvPr>
          <p:cNvSpPr>
            <a:spLocks noGrp="1"/>
          </p:cNvSpPr>
          <p:nvPr>
            <p:ph type="title"/>
          </p:nvPr>
        </p:nvSpPr>
        <p:spPr/>
        <p:txBody>
          <a:bodyPr/>
          <a:lstStyle/>
          <a:p>
            <a:r>
              <a:rPr lang="da-DK" dirty="0"/>
              <a:t>Thorndike</a:t>
            </a:r>
          </a:p>
        </p:txBody>
      </p:sp>
      <p:sp>
        <p:nvSpPr>
          <p:cNvPr id="3" name="Pladsholder til indhold 2">
            <a:extLst>
              <a:ext uri="{FF2B5EF4-FFF2-40B4-BE49-F238E27FC236}">
                <a16:creationId xmlns:a16="http://schemas.microsoft.com/office/drawing/2014/main" id="{BB023FDC-4D2F-4C84-892F-6C8B3CDF8540}"/>
              </a:ext>
            </a:extLst>
          </p:cNvPr>
          <p:cNvSpPr>
            <a:spLocks noGrp="1"/>
          </p:cNvSpPr>
          <p:nvPr>
            <p:ph idx="1"/>
          </p:nvPr>
        </p:nvSpPr>
        <p:spPr>
          <a:xfrm>
            <a:off x="685801" y="2142067"/>
            <a:ext cx="4305299" cy="3649133"/>
          </a:xfrm>
        </p:spPr>
        <p:txBody>
          <a:bodyPr/>
          <a:lstStyle/>
          <a:p>
            <a:pPr marL="0" indent="0">
              <a:buNone/>
            </a:pPr>
            <a:r>
              <a:rPr lang="da-DK" b="1" dirty="0"/>
              <a:t>Den måde vi lærer på er gennem trial-and-</a:t>
            </a:r>
            <a:r>
              <a:rPr lang="da-DK" b="1" dirty="0" err="1"/>
              <a:t>error</a:t>
            </a:r>
            <a:r>
              <a:rPr lang="da-DK" b="1" dirty="0"/>
              <a:t> – forsøg-og-fejl-læring. </a:t>
            </a:r>
          </a:p>
          <a:p>
            <a:r>
              <a:rPr lang="da-DK" dirty="0"/>
              <a:t>Vi prøver noget og ser om det virker, hvis det ikke virker prøver vi noget nyt.</a:t>
            </a:r>
          </a:p>
          <a:p>
            <a:r>
              <a:rPr lang="da-DK" dirty="0"/>
              <a:t>Således kan alt læres gennem gentagende forsøg</a:t>
            </a:r>
          </a:p>
          <a:p>
            <a:r>
              <a:rPr lang="da-DK" dirty="0"/>
              <a:t>Effektloven: Adfærd som efterfølges af succes, befæstes og indlæres. </a:t>
            </a:r>
          </a:p>
        </p:txBody>
      </p:sp>
      <p:pic>
        <p:nvPicPr>
          <p:cNvPr id="1026" name="Picture 2" descr="Trial and Error | AdLib">
            <a:extLst>
              <a:ext uri="{FF2B5EF4-FFF2-40B4-BE49-F238E27FC236}">
                <a16:creationId xmlns:a16="http://schemas.microsoft.com/office/drawing/2014/main" id="{1A9F29C6-2A1B-4D0A-8D30-883422133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212" y="2604558"/>
            <a:ext cx="5875617"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86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52B4C-3911-4C07-9A77-66FA34E2F645}"/>
              </a:ext>
            </a:extLst>
          </p:cNvPr>
          <p:cNvSpPr>
            <a:spLocks noGrp="1"/>
          </p:cNvSpPr>
          <p:nvPr>
            <p:ph type="title"/>
          </p:nvPr>
        </p:nvSpPr>
        <p:spPr>
          <a:xfrm>
            <a:off x="7865806" y="643463"/>
            <a:ext cx="3706762" cy="1608124"/>
          </a:xfrm>
        </p:spPr>
        <p:txBody>
          <a:bodyPr>
            <a:normAutofit/>
          </a:bodyPr>
          <a:lstStyle/>
          <a:p>
            <a:r>
              <a:rPr lang="da-DK" dirty="0"/>
              <a:t>B.F. </a:t>
            </a:r>
            <a:r>
              <a:rPr lang="da-DK" dirty="0" err="1"/>
              <a:t>SKinner</a:t>
            </a:r>
            <a:endParaRPr lang="da-DK" dirty="0"/>
          </a:p>
        </p:txBody>
      </p:sp>
      <p:pic>
        <p:nvPicPr>
          <p:cNvPr id="5" name="Pladsholder til indhold 4">
            <a:extLst>
              <a:ext uri="{FF2B5EF4-FFF2-40B4-BE49-F238E27FC236}">
                <a16:creationId xmlns:a16="http://schemas.microsoft.com/office/drawing/2014/main" id="{749E771B-54A6-4E87-99DD-7EC03D146510}"/>
              </a:ext>
            </a:extLst>
          </p:cNvPr>
          <p:cNvPicPr>
            <a:picLocks noChangeAspect="1"/>
          </p:cNvPicPr>
          <p:nvPr/>
        </p:nvPicPr>
        <p:blipFill>
          <a:blip r:embed="rId3"/>
          <a:stretch>
            <a:fillRect/>
          </a:stretch>
        </p:blipFill>
        <p:spPr>
          <a:xfrm>
            <a:off x="643464" y="846937"/>
            <a:ext cx="6897878" cy="517340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9" name="Content Placeholder 8">
            <a:extLst>
              <a:ext uri="{FF2B5EF4-FFF2-40B4-BE49-F238E27FC236}">
                <a16:creationId xmlns:a16="http://schemas.microsoft.com/office/drawing/2014/main" id="{C7B0A8A5-7ECF-4E57-8786-CFCD31AE86D1}"/>
              </a:ext>
            </a:extLst>
          </p:cNvPr>
          <p:cNvSpPr>
            <a:spLocks noGrp="1"/>
          </p:cNvSpPr>
          <p:nvPr>
            <p:ph idx="1"/>
          </p:nvPr>
        </p:nvSpPr>
        <p:spPr>
          <a:xfrm>
            <a:off x="7703574" y="1447525"/>
            <a:ext cx="4031226" cy="3972232"/>
          </a:xfrm>
        </p:spPr>
        <p:txBody>
          <a:bodyPr>
            <a:normAutofit/>
          </a:bodyPr>
          <a:lstStyle/>
          <a:p>
            <a:pPr marL="0" indent="0">
              <a:buNone/>
            </a:pPr>
            <a:r>
              <a:rPr lang="en-US" dirty="0" err="1"/>
              <a:t>Klassisk</a:t>
            </a:r>
            <a:r>
              <a:rPr lang="en-US" dirty="0"/>
              <a:t> </a:t>
            </a:r>
            <a:r>
              <a:rPr lang="en-US" dirty="0" err="1"/>
              <a:t>betingning</a:t>
            </a:r>
            <a:r>
              <a:rPr lang="en-US" dirty="0"/>
              <a:t>: Stimuli -&gt; </a:t>
            </a:r>
            <a:r>
              <a:rPr lang="en-US" dirty="0" err="1"/>
              <a:t>Respons</a:t>
            </a:r>
            <a:endParaRPr lang="en-US" dirty="0"/>
          </a:p>
          <a:p>
            <a:pPr marL="0" indent="0">
              <a:buNone/>
            </a:pPr>
            <a:endParaRPr lang="en-US" dirty="0"/>
          </a:p>
          <a:p>
            <a:pPr marL="0" indent="0">
              <a:buNone/>
            </a:pPr>
            <a:r>
              <a:rPr lang="en-US" dirty="0"/>
              <a:t>Operant </a:t>
            </a:r>
            <a:r>
              <a:rPr lang="en-US" dirty="0" err="1"/>
              <a:t>betingning</a:t>
            </a:r>
            <a:r>
              <a:rPr lang="en-US" dirty="0"/>
              <a:t>: </a:t>
            </a:r>
            <a:r>
              <a:rPr lang="en-US" dirty="0" err="1"/>
              <a:t>Respons</a:t>
            </a:r>
            <a:r>
              <a:rPr lang="en-US" dirty="0"/>
              <a:t> -&gt; Stimuli</a:t>
            </a:r>
          </a:p>
        </p:txBody>
      </p:sp>
    </p:spTree>
    <p:extLst>
      <p:ext uri="{BB962C8B-B14F-4D97-AF65-F5344CB8AC3E}">
        <p14:creationId xmlns:p14="http://schemas.microsoft.com/office/powerpoint/2010/main" val="18727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D82E8-2BF5-4EA0-90E5-BA5D7BCA8DF8}"/>
              </a:ext>
            </a:extLst>
          </p:cNvPr>
          <p:cNvSpPr>
            <a:spLocks noGrp="1"/>
          </p:cNvSpPr>
          <p:nvPr>
            <p:ph type="title"/>
          </p:nvPr>
        </p:nvSpPr>
        <p:spPr/>
        <p:txBody>
          <a:bodyPr/>
          <a:lstStyle/>
          <a:p>
            <a:r>
              <a:rPr lang="da-DK" dirty="0"/>
              <a:t>Skinner mente at alle væsener kunne lære </a:t>
            </a:r>
            <a:r>
              <a:rPr lang="da-DK" dirty="0" err="1"/>
              <a:t>operant</a:t>
            </a:r>
            <a:r>
              <a:rPr lang="da-DK" dirty="0"/>
              <a:t> betingning</a:t>
            </a:r>
          </a:p>
        </p:txBody>
      </p:sp>
      <p:pic>
        <p:nvPicPr>
          <p:cNvPr id="4" name="Onlinemedier 3" title="BF Skinner Foundation - Pigeon Ping Pong Clip">
            <a:hlinkClick r:id="" action="ppaction://media"/>
            <a:extLst>
              <a:ext uri="{FF2B5EF4-FFF2-40B4-BE49-F238E27FC236}">
                <a16:creationId xmlns:a16="http://schemas.microsoft.com/office/drawing/2014/main" id="{AC2C6A78-A7EB-423A-BC95-7615F540A9EF}"/>
              </a:ext>
            </a:extLst>
          </p:cNvPr>
          <p:cNvPicPr>
            <a:picLocks noGrp="1" noRot="1" noChangeAspect="1"/>
          </p:cNvPicPr>
          <p:nvPr>
            <p:ph idx="1"/>
            <a:videoFile r:link="rId1"/>
          </p:nvPr>
        </p:nvPicPr>
        <p:blipFill>
          <a:blip r:embed="rId3"/>
          <a:stretch>
            <a:fillRect/>
          </a:stretch>
        </p:blipFill>
        <p:spPr>
          <a:xfrm>
            <a:off x="3319463" y="2141538"/>
            <a:ext cx="4865687" cy="3649662"/>
          </a:xfrm>
          <a:prstGeom prst="rect">
            <a:avLst/>
          </a:prstGeom>
        </p:spPr>
      </p:pic>
    </p:spTree>
    <p:extLst>
      <p:ext uri="{BB962C8B-B14F-4D97-AF65-F5344CB8AC3E}">
        <p14:creationId xmlns:p14="http://schemas.microsoft.com/office/powerpoint/2010/main" val="30810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0C8615-95E7-4090-9EB1-D1E698726C4C}"/>
              </a:ext>
            </a:extLst>
          </p:cNvPr>
          <p:cNvSpPr>
            <a:spLocks noGrp="1"/>
          </p:cNvSpPr>
          <p:nvPr>
            <p:ph type="title"/>
          </p:nvPr>
        </p:nvSpPr>
        <p:spPr/>
        <p:txBody>
          <a:bodyPr/>
          <a:lstStyle/>
          <a:p>
            <a:r>
              <a:rPr lang="da-DK" dirty="0"/>
              <a:t>Kan mennesker?</a:t>
            </a:r>
          </a:p>
        </p:txBody>
      </p:sp>
      <p:pic>
        <p:nvPicPr>
          <p:cNvPr id="4" name="Onlinemedier 3" title="Positive Reinforcement Final.avi">
            <a:hlinkClick r:id="" action="ppaction://media"/>
            <a:extLst>
              <a:ext uri="{FF2B5EF4-FFF2-40B4-BE49-F238E27FC236}">
                <a16:creationId xmlns:a16="http://schemas.microsoft.com/office/drawing/2014/main" id="{39D8E8E9-B6D3-4A30-8F87-92FE85161A73}"/>
              </a:ext>
            </a:extLst>
          </p:cNvPr>
          <p:cNvPicPr>
            <a:picLocks noGrp="1" noRot="1" noChangeAspect="1"/>
          </p:cNvPicPr>
          <p:nvPr>
            <p:ph idx="1"/>
            <a:videoFile r:link="rId1"/>
          </p:nvPr>
        </p:nvPicPr>
        <p:blipFill>
          <a:blip r:embed="rId3"/>
          <a:stretch>
            <a:fillRect/>
          </a:stretch>
        </p:blipFill>
        <p:spPr>
          <a:xfrm>
            <a:off x="3319463" y="2141538"/>
            <a:ext cx="4865687" cy="3649662"/>
          </a:xfrm>
          <a:prstGeom prst="rect">
            <a:avLst/>
          </a:prstGeom>
        </p:spPr>
      </p:pic>
    </p:spTree>
    <p:extLst>
      <p:ext uri="{BB962C8B-B14F-4D97-AF65-F5344CB8AC3E}">
        <p14:creationId xmlns:p14="http://schemas.microsoft.com/office/powerpoint/2010/main" val="167034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274EE-4AB5-4BBC-94E5-9E62442F4CDF}"/>
              </a:ext>
            </a:extLst>
          </p:cNvPr>
          <p:cNvSpPr>
            <a:spLocks noGrp="1"/>
          </p:cNvSpPr>
          <p:nvPr>
            <p:ph type="title"/>
          </p:nvPr>
        </p:nvSpPr>
        <p:spPr/>
        <p:txBody>
          <a:bodyPr/>
          <a:lstStyle/>
          <a:p>
            <a:pPr algn="ctr"/>
            <a:r>
              <a:rPr lang="da-DK" dirty="0"/>
              <a:t>Forstærkning – straf - </a:t>
            </a:r>
            <a:r>
              <a:rPr lang="da-DK" dirty="0" err="1"/>
              <a:t>udslukning</a:t>
            </a:r>
            <a:endParaRPr lang="da-DK" dirty="0"/>
          </a:p>
        </p:txBody>
      </p:sp>
      <p:pic>
        <p:nvPicPr>
          <p:cNvPr id="5" name="Pladsholder til indhold 4" descr="Et billede, der indeholder tekst&#10;&#10;Automatisk genereret beskrivelse">
            <a:extLst>
              <a:ext uri="{FF2B5EF4-FFF2-40B4-BE49-F238E27FC236}">
                <a16:creationId xmlns:a16="http://schemas.microsoft.com/office/drawing/2014/main" id="{2723C20D-E2FA-4464-AC63-576C33E54FBB}"/>
              </a:ext>
            </a:extLst>
          </p:cNvPr>
          <p:cNvPicPr>
            <a:picLocks noGrp="1" noChangeAspect="1"/>
          </p:cNvPicPr>
          <p:nvPr>
            <p:ph idx="1"/>
          </p:nvPr>
        </p:nvPicPr>
        <p:blipFill>
          <a:blip r:embed="rId2"/>
          <a:stretch>
            <a:fillRect/>
          </a:stretch>
        </p:blipFill>
        <p:spPr>
          <a:xfrm>
            <a:off x="1116629" y="2562225"/>
            <a:ext cx="9049721" cy="3532981"/>
          </a:xfrm>
        </p:spPr>
      </p:pic>
    </p:spTree>
    <p:extLst>
      <p:ext uri="{BB962C8B-B14F-4D97-AF65-F5344CB8AC3E}">
        <p14:creationId xmlns:p14="http://schemas.microsoft.com/office/powerpoint/2010/main" val="737611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53026-BC58-4BAB-BC09-52DE69129DA6}"/>
              </a:ext>
            </a:extLst>
          </p:cNvPr>
          <p:cNvSpPr>
            <a:spLocks noGrp="1"/>
          </p:cNvSpPr>
          <p:nvPr>
            <p:ph type="title"/>
          </p:nvPr>
        </p:nvSpPr>
        <p:spPr/>
        <p:txBody>
          <a:bodyPr/>
          <a:lstStyle/>
          <a:p>
            <a:r>
              <a:rPr lang="da-DK" dirty="0"/>
              <a:t>Hvilken type behavioristisk indlæring udsættes personen for? </a:t>
            </a:r>
          </a:p>
        </p:txBody>
      </p:sp>
      <p:sp>
        <p:nvSpPr>
          <p:cNvPr id="3" name="Pladsholder til indhold 2">
            <a:extLst>
              <a:ext uri="{FF2B5EF4-FFF2-40B4-BE49-F238E27FC236}">
                <a16:creationId xmlns:a16="http://schemas.microsoft.com/office/drawing/2014/main" id="{826C3C28-4444-448B-99C8-06D5D7915CBF}"/>
              </a:ext>
            </a:extLst>
          </p:cNvPr>
          <p:cNvSpPr>
            <a:spLocks noGrp="1"/>
          </p:cNvSpPr>
          <p:nvPr>
            <p:ph idx="1"/>
          </p:nvPr>
        </p:nvSpPr>
        <p:spPr>
          <a:xfrm>
            <a:off x="685801" y="2599267"/>
            <a:ext cx="10131425" cy="3649133"/>
          </a:xfrm>
        </p:spPr>
        <p:txBody>
          <a:bodyPr>
            <a:normAutofit lnSpcReduction="10000"/>
          </a:bodyPr>
          <a:lstStyle/>
          <a:p>
            <a:r>
              <a:rPr lang="da-DK" dirty="0"/>
              <a:t>Børges far giver ham en flad, da Børge ryger hans cigaretter</a:t>
            </a:r>
          </a:p>
          <a:p>
            <a:r>
              <a:rPr lang="da-DK" dirty="0"/>
              <a:t>Børge får 12 i hjemmekundskab, så hans far køber ham en is</a:t>
            </a:r>
          </a:p>
          <a:p>
            <a:r>
              <a:rPr lang="da-DK" dirty="0"/>
              <a:t>Børge bliver ved med at tisse i sengen, så hans far siger han ikke kan få sin 2-liters cola inden sengetid</a:t>
            </a:r>
          </a:p>
          <a:p>
            <a:r>
              <a:rPr lang="da-DK" dirty="0"/>
              <a:t>Børge har været en god dreng, så far rykker hans sengetid frem en time.</a:t>
            </a:r>
          </a:p>
          <a:p>
            <a:r>
              <a:rPr lang="da-DK" dirty="0"/>
              <a:t>Børges far har tidligere belønnet ham med is, når han fik gode karakterer, men nu er han stoppet. Børge gider ikke stræbe længere som følge.</a:t>
            </a:r>
          </a:p>
          <a:p>
            <a:r>
              <a:rPr lang="da-DK" dirty="0"/>
              <a:t>Børge spilder fars vodka, så det bliver trukket fra hans lommepenge</a:t>
            </a:r>
          </a:p>
          <a:p>
            <a:r>
              <a:rPr lang="da-DK" dirty="0"/>
              <a:t>Børge er blevet sendt hjem fordi han drillede en anden elev. Far bliver sur og giver ham buksevand.</a:t>
            </a:r>
          </a:p>
          <a:p>
            <a:r>
              <a:rPr lang="da-DK" dirty="0"/>
              <a:t>Børge plejede at få skældud, når han stjal fars smøger, men nu hvor han er blevet stærkere end far, tør far ikke skælde ud mere. </a:t>
            </a:r>
          </a:p>
          <a:p>
            <a:endParaRPr lang="da-DK" dirty="0"/>
          </a:p>
          <a:p>
            <a:endParaRPr lang="da-DK" dirty="0"/>
          </a:p>
          <a:p>
            <a:endParaRPr lang="da-DK" dirty="0"/>
          </a:p>
        </p:txBody>
      </p:sp>
    </p:spTree>
    <p:extLst>
      <p:ext uri="{BB962C8B-B14F-4D97-AF65-F5344CB8AC3E}">
        <p14:creationId xmlns:p14="http://schemas.microsoft.com/office/powerpoint/2010/main" val="817962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E9694-57EE-4074-B2E2-45547064B462}"/>
              </a:ext>
            </a:extLst>
          </p:cNvPr>
          <p:cNvSpPr>
            <a:spLocks noGrp="1"/>
          </p:cNvSpPr>
          <p:nvPr>
            <p:ph type="title"/>
          </p:nvPr>
        </p:nvSpPr>
        <p:spPr>
          <a:xfrm>
            <a:off x="6400800" y="609600"/>
            <a:ext cx="5147730" cy="1641987"/>
          </a:xfrm>
        </p:spPr>
        <p:txBody>
          <a:bodyPr>
            <a:normAutofit/>
          </a:bodyPr>
          <a:lstStyle/>
          <a:p>
            <a:r>
              <a:rPr lang="da-DK" dirty="0"/>
              <a:t>Indlært hjælpeløshed</a:t>
            </a:r>
          </a:p>
        </p:txBody>
      </p:sp>
      <p:sp>
        <p:nvSpPr>
          <p:cNvPr id="9" name="Content Placeholder 8">
            <a:extLst>
              <a:ext uri="{FF2B5EF4-FFF2-40B4-BE49-F238E27FC236}">
                <a16:creationId xmlns:a16="http://schemas.microsoft.com/office/drawing/2014/main" id="{827DB0F9-CAFF-4E72-9D4C-08B5491332AB}"/>
              </a:ext>
            </a:extLst>
          </p:cNvPr>
          <p:cNvSpPr>
            <a:spLocks noGrp="1"/>
          </p:cNvSpPr>
          <p:nvPr>
            <p:ph idx="1"/>
          </p:nvPr>
        </p:nvSpPr>
        <p:spPr>
          <a:xfrm>
            <a:off x="6400800" y="2251587"/>
            <a:ext cx="5147730" cy="3637935"/>
          </a:xfrm>
        </p:spPr>
        <p:txBody>
          <a:bodyPr>
            <a:normAutofit/>
          </a:bodyPr>
          <a:lstStyle/>
          <a:p>
            <a:pPr>
              <a:buFontTx/>
              <a:buChar char="-"/>
            </a:pPr>
            <a:r>
              <a:rPr lang="en-US" dirty="0" err="1"/>
              <a:t>Hunde</a:t>
            </a:r>
            <a:r>
              <a:rPr lang="en-US" dirty="0"/>
              <a:t> </a:t>
            </a:r>
            <a:r>
              <a:rPr lang="en-US" dirty="0" err="1"/>
              <a:t>i</a:t>
            </a:r>
            <a:r>
              <a:rPr lang="en-US" dirty="0"/>
              <a:t> et </a:t>
            </a:r>
            <a:r>
              <a:rPr lang="en-US" dirty="0" err="1"/>
              <a:t>elektrificeret</a:t>
            </a:r>
            <a:r>
              <a:rPr lang="en-US" dirty="0"/>
              <a:t> bur, </a:t>
            </a:r>
            <a:r>
              <a:rPr lang="en-US" dirty="0" err="1"/>
              <a:t>kan</a:t>
            </a:r>
            <a:r>
              <a:rPr lang="en-US" dirty="0"/>
              <a:t> </a:t>
            </a:r>
            <a:r>
              <a:rPr lang="en-US" dirty="0" err="1"/>
              <a:t>først</a:t>
            </a:r>
            <a:r>
              <a:rPr lang="en-US" dirty="0"/>
              <a:t> </a:t>
            </a:r>
            <a:r>
              <a:rPr lang="en-US" dirty="0" err="1"/>
              <a:t>ikke</a:t>
            </a:r>
            <a:r>
              <a:rPr lang="en-US" dirty="0"/>
              <a:t> </a:t>
            </a:r>
            <a:r>
              <a:rPr lang="en-US" dirty="0" err="1"/>
              <a:t>undslippe</a:t>
            </a:r>
            <a:r>
              <a:rPr lang="en-US" dirty="0"/>
              <a:t> et </a:t>
            </a:r>
            <a:r>
              <a:rPr lang="en-US" dirty="0" err="1"/>
              <a:t>stød</a:t>
            </a:r>
            <a:endParaRPr lang="en-US" dirty="0"/>
          </a:p>
          <a:p>
            <a:pPr>
              <a:buFontTx/>
              <a:buChar char="-"/>
            </a:pPr>
            <a:r>
              <a:rPr lang="en-US" dirty="0" err="1"/>
              <a:t>Senere</a:t>
            </a:r>
            <a:r>
              <a:rPr lang="en-US" dirty="0"/>
              <a:t>, da de bare </a:t>
            </a:r>
            <a:r>
              <a:rPr lang="en-US" dirty="0" err="1"/>
              <a:t>skulle</a:t>
            </a:r>
            <a:r>
              <a:rPr lang="en-US" dirty="0"/>
              <a:t> </a:t>
            </a:r>
            <a:r>
              <a:rPr lang="en-US" dirty="0" err="1"/>
              <a:t>gå</a:t>
            </a:r>
            <a:r>
              <a:rPr lang="en-US" dirty="0"/>
              <a:t> over </a:t>
            </a:r>
            <a:r>
              <a:rPr lang="en-US" dirty="0" err="1"/>
              <a:t>på</a:t>
            </a:r>
            <a:r>
              <a:rPr lang="en-US" dirty="0"/>
              <a:t> den </a:t>
            </a:r>
            <a:r>
              <a:rPr lang="en-US" dirty="0" err="1"/>
              <a:t>anden</a:t>
            </a:r>
            <a:r>
              <a:rPr lang="en-US" dirty="0"/>
              <a:t> side, </a:t>
            </a:r>
            <a:r>
              <a:rPr lang="en-US" dirty="0" err="1"/>
              <a:t>prøvede</a:t>
            </a:r>
            <a:r>
              <a:rPr lang="en-US" dirty="0"/>
              <a:t> de </a:t>
            </a:r>
            <a:r>
              <a:rPr lang="en-US" dirty="0" err="1"/>
              <a:t>ikke</a:t>
            </a:r>
            <a:r>
              <a:rPr lang="en-US" dirty="0"/>
              <a:t> </a:t>
            </a:r>
            <a:r>
              <a:rPr lang="en-US" dirty="0" err="1"/>
              <a:t>engang</a:t>
            </a:r>
            <a:endParaRPr lang="en-US" dirty="0"/>
          </a:p>
          <a:p>
            <a:pPr>
              <a:buFontTx/>
              <a:buChar char="-"/>
            </a:pPr>
            <a:r>
              <a:rPr lang="en-US" dirty="0"/>
              <a:t>De </a:t>
            </a:r>
            <a:r>
              <a:rPr lang="en-US" dirty="0" err="1"/>
              <a:t>havde</a:t>
            </a:r>
            <a:r>
              <a:rPr lang="en-US" dirty="0"/>
              <a:t> </a:t>
            </a:r>
            <a:r>
              <a:rPr lang="en-US" dirty="0" err="1"/>
              <a:t>indlært</a:t>
            </a:r>
            <a:r>
              <a:rPr lang="en-US" dirty="0"/>
              <a:t> </a:t>
            </a:r>
            <a:r>
              <a:rPr lang="en-US" dirty="0" err="1"/>
              <a:t>hjælpeløshed</a:t>
            </a:r>
            <a:r>
              <a:rPr lang="en-US" dirty="0"/>
              <a:t>, og </a:t>
            </a:r>
            <a:r>
              <a:rPr lang="en-US" dirty="0" err="1"/>
              <a:t>modtog</a:t>
            </a:r>
            <a:r>
              <a:rPr lang="en-US" dirty="0"/>
              <a:t> </a:t>
            </a:r>
            <a:r>
              <a:rPr lang="en-US" dirty="0" err="1"/>
              <a:t>stødende</a:t>
            </a:r>
            <a:r>
              <a:rPr lang="en-US" dirty="0"/>
              <a:t> </a:t>
            </a:r>
            <a:r>
              <a:rPr lang="en-US" dirty="0" err="1"/>
              <a:t>uden</a:t>
            </a:r>
            <a:r>
              <a:rPr lang="en-US" dirty="0"/>
              <a:t> at </a:t>
            </a:r>
            <a:r>
              <a:rPr lang="en-US" dirty="0" err="1"/>
              <a:t>forsøge</a:t>
            </a:r>
            <a:r>
              <a:rPr lang="en-US" dirty="0"/>
              <a:t> at </a:t>
            </a:r>
            <a:r>
              <a:rPr lang="en-US" dirty="0" err="1"/>
              <a:t>undslippe</a:t>
            </a:r>
            <a:endParaRPr lang="en-US" dirty="0"/>
          </a:p>
        </p:txBody>
      </p:sp>
      <p:pic>
        <p:nvPicPr>
          <p:cNvPr id="7" name="Billede 6" descr="Et billede, der indeholder tekst&#10;&#10;Automatisk genereret beskrivelse">
            <a:extLst>
              <a:ext uri="{FF2B5EF4-FFF2-40B4-BE49-F238E27FC236}">
                <a16:creationId xmlns:a16="http://schemas.microsoft.com/office/drawing/2014/main" id="{7C8B588F-AA11-4CF7-B86E-8E860290FEA4}"/>
              </a:ext>
            </a:extLst>
          </p:cNvPr>
          <p:cNvPicPr>
            <a:picLocks noChangeAspect="1"/>
          </p:cNvPicPr>
          <p:nvPr/>
        </p:nvPicPr>
        <p:blipFill>
          <a:blip r:embed="rId3"/>
          <a:stretch>
            <a:fillRect/>
          </a:stretch>
        </p:blipFill>
        <p:spPr>
          <a:xfrm>
            <a:off x="648930" y="1752748"/>
            <a:ext cx="5447070" cy="302312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35585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9" name="Picture 9">
            <a:extLst>
              <a:ext uri="{FF2B5EF4-FFF2-40B4-BE49-F238E27FC236}">
                <a16:creationId xmlns:a16="http://schemas.microsoft.com/office/drawing/2014/main" id="{54E66219-DD19-4776-A661-5538EE74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745AC660-3157-478F-AA0F-3C4FB47CA423}"/>
              </a:ext>
            </a:extLst>
          </p:cNvPr>
          <p:cNvSpPr>
            <a:spLocks noGrp="1"/>
          </p:cNvSpPr>
          <p:nvPr>
            <p:ph type="title"/>
          </p:nvPr>
        </p:nvSpPr>
        <p:spPr>
          <a:xfrm>
            <a:off x="1032933" y="4538133"/>
            <a:ext cx="10127192" cy="931341"/>
          </a:xfrm>
        </p:spPr>
        <p:txBody>
          <a:bodyPr vert="horz" lIns="91440" tIns="45720" rIns="91440" bIns="45720" rtlCol="0" anchor="b">
            <a:normAutofit/>
          </a:bodyPr>
          <a:lstStyle/>
          <a:p>
            <a:pPr algn="r"/>
            <a:r>
              <a:rPr lang="en-US" sz="4000"/>
              <a:t>Gælder det mon også mennesker?</a:t>
            </a:r>
          </a:p>
        </p:txBody>
      </p:sp>
      <p:pic>
        <p:nvPicPr>
          <p:cNvPr id="5" name="Pladsholder til indhold 4">
            <a:extLst>
              <a:ext uri="{FF2B5EF4-FFF2-40B4-BE49-F238E27FC236}">
                <a16:creationId xmlns:a16="http://schemas.microsoft.com/office/drawing/2014/main" id="{71047172-DD12-44B0-B821-5760CBAF8659}"/>
              </a:ext>
            </a:extLst>
          </p:cNvPr>
          <p:cNvPicPr>
            <a:picLocks noChangeAspect="1"/>
          </p:cNvPicPr>
          <p:nvPr/>
        </p:nvPicPr>
        <p:blipFill rotWithShape="1">
          <a:blip r:embed="rId4"/>
          <a:srcRect t="13790" r="1" b="32082"/>
          <a:stretch/>
        </p:blipFill>
        <p:spPr>
          <a:xfrm>
            <a:off x="922867" y="645517"/>
            <a:ext cx="10346266" cy="373816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274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descr="Et billede, der indeholder tekst, person&#10;&#10;Automatisk genereret beskrivelse">
            <a:extLst>
              <a:ext uri="{FF2B5EF4-FFF2-40B4-BE49-F238E27FC236}">
                <a16:creationId xmlns:a16="http://schemas.microsoft.com/office/drawing/2014/main" id="{14518526-06C4-48D0-8410-261181288912}"/>
              </a:ext>
            </a:extLst>
          </p:cNvPr>
          <p:cNvPicPr>
            <a:picLocks noChangeAspect="1"/>
          </p:cNvPicPr>
          <p:nvPr/>
        </p:nvPicPr>
        <p:blipFill>
          <a:blip r:embed="rId2"/>
          <a:stretch>
            <a:fillRect/>
          </a:stretch>
        </p:blipFill>
        <p:spPr>
          <a:xfrm>
            <a:off x="0" y="0"/>
            <a:ext cx="12192000" cy="8466666"/>
          </a:xfrm>
          <a:prstGeom prst="rect">
            <a:avLst/>
          </a:prstGeom>
        </p:spPr>
      </p:pic>
      <p:sp>
        <p:nvSpPr>
          <p:cNvPr id="2" name="Titel 1">
            <a:extLst>
              <a:ext uri="{FF2B5EF4-FFF2-40B4-BE49-F238E27FC236}">
                <a16:creationId xmlns:a16="http://schemas.microsoft.com/office/drawing/2014/main" id="{0873248D-8155-4F24-80A3-909277356DF5}"/>
              </a:ext>
            </a:extLst>
          </p:cNvPr>
          <p:cNvSpPr>
            <a:spLocks noGrp="1"/>
          </p:cNvSpPr>
          <p:nvPr>
            <p:ph type="title"/>
          </p:nvPr>
        </p:nvSpPr>
        <p:spPr>
          <a:xfrm>
            <a:off x="3891599" y="698130"/>
            <a:ext cx="10131425" cy="1456267"/>
          </a:xfrm>
        </p:spPr>
        <p:txBody>
          <a:bodyPr/>
          <a:lstStyle/>
          <a:p>
            <a:r>
              <a:rPr lang="da-DK" dirty="0"/>
              <a:t>Klassisk betingning</a:t>
            </a:r>
          </a:p>
        </p:txBody>
      </p:sp>
      <p:pic>
        <p:nvPicPr>
          <p:cNvPr id="5" name="Pladsholder til indhold 4">
            <a:extLst>
              <a:ext uri="{FF2B5EF4-FFF2-40B4-BE49-F238E27FC236}">
                <a16:creationId xmlns:a16="http://schemas.microsoft.com/office/drawing/2014/main" id="{0FA64060-728A-4604-AED3-7B4D66A29C8C}"/>
              </a:ext>
            </a:extLst>
          </p:cNvPr>
          <p:cNvPicPr>
            <a:picLocks noGrp="1" noChangeAspect="1"/>
          </p:cNvPicPr>
          <p:nvPr>
            <p:ph idx="1"/>
          </p:nvPr>
        </p:nvPicPr>
        <p:blipFill>
          <a:blip r:embed="rId3">
            <a:lum bright="70000" contrast="-70000"/>
          </a:blip>
          <a:stretch>
            <a:fillRect/>
          </a:stretch>
        </p:blipFill>
        <p:spPr>
          <a:xfrm>
            <a:off x="1759743" y="2154397"/>
            <a:ext cx="8672513" cy="1454452"/>
          </a:xfrm>
        </p:spPr>
      </p:pic>
      <p:sp>
        <p:nvSpPr>
          <p:cNvPr id="6" name="Tekstfelt 5">
            <a:extLst>
              <a:ext uri="{FF2B5EF4-FFF2-40B4-BE49-F238E27FC236}">
                <a16:creationId xmlns:a16="http://schemas.microsoft.com/office/drawing/2014/main" id="{0E72A6BD-321B-45F3-B753-1DD93F4CADA1}"/>
              </a:ext>
            </a:extLst>
          </p:cNvPr>
          <p:cNvSpPr txBox="1"/>
          <p:nvPr/>
        </p:nvSpPr>
        <p:spPr>
          <a:xfrm>
            <a:off x="3891599" y="3633168"/>
            <a:ext cx="6285230" cy="1200329"/>
          </a:xfrm>
          <a:prstGeom prst="rect">
            <a:avLst/>
          </a:prstGeom>
          <a:noFill/>
        </p:spPr>
        <p:txBody>
          <a:bodyPr wrap="square" rtlCol="0">
            <a:spAutoFit/>
          </a:bodyPr>
          <a:lstStyle/>
          <a:p>
            <a:r>
              <a:rPr lang="da-DK" dirty="0">
                <a:solidFill>
                  <a:schemeClr val="tx1">
                    <a:lumMod val="85000"/>
                  </a:schemeClr>
                </a:solidFill>
              </a:rPr>
              <a:t>S: Stimuli</a:t>
            </a:r>
          </a:p>
          <a:p>
            <a:r>
              <a:rPr lang="da-DK" dirty="0">
                <a:solidFill>
                  <a:schemeClr val="tx1">
                    <a:lumMod val="85000"/>
                  </a:schemeClr>
                </a:solidFill>
              </a:rPr>
              <a:t>R: Respons</a:t>
            </a:r>
          </a:p>
          <a:p>
            <a:r>
              <a:rPr lang="da-DK" dirty="0" err="1">
                <a:solidFill>
                  <a:schemeClr val="tx1">
                    <a:lumMod val="85000"/>
                  </a:schemeClr>
                </a:solidFill>
              </a:rPr>
              <a:t>bR</a:t>
            </a:r>
            <a:r>
              <a:rPr lang="da-DK" dirty="0">
                <a:solidFill>
                  <a:schemeClr val="tx1">
                    <a:lumMod val="85000"/>
                  </a:schemeClr>
                </a:solidFill>
              </a:rPr>
              <a:t>: Betinget reaktion (indlærte reaktion)</a:t>
            </a:r>
          </a:p>
          <a:p>
            <a:r>
              <a:rPr lang="da-DK" dirty="0" err="1">
                <a:solidFill>
                  <a:schemeClr val="tx1">
                    <a:lumMod val="85000"/>
                  </a:schemeClr>
                </a:solidFill>
              </a:rPr>
              <a:t>ubR</a:t>
            </a:r>
            <a:r>
              <a:rPr lang="da-DK" dirty="0">
                <a:solidFill>
                  <a:schemeClr val="tx1">
                    <a:lumMod val="85000"/>
                  </a:schemeClr>
                </a:solidFill>
              </a:rPr>
              <a:t>: Ubetinget reaktion (ikke-indlærte reaktion</a:t>
            </a:r>
          </a:p>
        </p:txBody>
      </p:sp>
    </p:spTree>
    <p:extLst>
      <p:ext uri="{BB962C8B-B14F-4D97-AF65-F5344CB8AC3E}">
        <p14:creationId xmlns:p14="http://schemas.microsoft.com/office/powerpoint/2010/main" val="64733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4A306-2522-4071-87EF-50B233E0AB5A}"/>
              </a:ext>
            </a:extLst>
          </p:cNvPr>
          <p:cNvSpPr>
            <a:spLocks noGrp="1"/>
          </p:cNvSpPr>
          <p:nvPr>
            <p:ph type="title"/>
          </p:nvPr>
        </p:nvSpPr>
        <p:spPr>
          <a:xfrm>
            <a:off x="7865806" y="643463"/>
            <a:ext cx="3706762" cy="1608124"/>
          </a:xfrm>
        </p:spPr>
        <p:txBody>
          <a:bodyPr>
            <a:normAutofit/>
          </a:bodyPr>
          <a:lstStyle/>
          <a:p>
            <a:r>
              <a:rPr lang="da-DK" dirty="0"/>
              <a:t>Watson og behaviorisme</a:t>
            </a:r>
          </a:p>
        </p:txBody>
      </p:sp>
      <p:pic>
        <p:nvPicPr>
          <p:cNvPr id="2050" name="Picture 2" descr="Pavlov? It rings a bell - Pavlov's Dog | Meme Generator">
            <a:extLst>
              <a:ext uri="{FF2B5EF4-FFF2-40B4-BE49-F238E27FC236}">
                <a16:creationId xmlns:a16="http://schemas.microsoft.com/office/drawing/2014/main" id="{B935FF85-3062-43F4-91FB-7FD3F0FC5C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4" y="1284126"/>
            <a:ext cx="6897878" cy="429902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39EE2E1F-3C4D-4058-9BAA-D97B926CDE65}"/>
              </a:ext>
            </a:extLst>
          </p:cNvPr>
          <p:cNvSpPr>
            <a:spLocks noGrp="1"/>
          </p:cNvSpPr>
          <p:nvPr>
            <p:ph idx="1"/>
          </p:nvPr>
        </p:nvSpPr>
        <p:spPr>
          <a:xfrm>
            <a:off x="7865806" y="2251587"/>
            <a:ext cx="3706762" cy="3972232"/>
          </a:xfrm>
        </p:spPr>
        <p:txBody>
          <a:bodyPr>
            <a:normAutofit/>
          </a:bodyPr>
          <a:lstStyle/>
          <a:p>
            <a:r>
              <a:rPr lang="da-DK" dirty="0"/>
              <a:t>Behaviorisme opstår som en kritik af Freud, som man mener er al for uvidenskabelig, da rigtig videnskab kan observeres!</a:t>
            </a:r>
          </a:p>
          <a:p>
            <a:endParaRPr lang="en-US" dirty="0"/>
          </a:p>
        </p:txBody>
      </p:sp>
    </p:spTree>
    <p:extLst>
      <p:ext uri="{BB962C8B-B14F-4D97-AF65-F5344CB8AC3E}">
        <p14:creationId xmlns:p14="http://schemas.microsoft.com/office/powerpoint/2010/main" val="118880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A5447-DC31-443B-BFD6-F41FB9756B43}"/>
              </a:ext>
            </a:extLst>
          </p:cNvPr>
          <p:cNvSpPr>
            <a:spLocks noGrp="1"/>
          </p:cNvSpPr>
          <p:nvPr>
            <p:ph type="title"/>
          </p:nvPr>
        </p:nvSpPr>
        <p:spPr>
          <a:xfrm>
            <a:off x="685802" y="609600"/>
            <a:ext cx="6282266" cy="1456267"/>
          </a:xfrm>
        </p:spPr>
        <p:txBody>
          <a:bodyPr>
            <a:normAutofit/>
          </a:bodyPr>
          <a:lstStyle/>
          <a:p>
            <a:r>
              <a:rPr lang="da-DK" dirty="0"/>
              <a:t>Watsons Behaviorisme</a:t>
            </a:r>
          </a:p>
        </p:txBody>
      </p:sp>
      <p:sp>
        <p:nvSpPr>
          <p:cNvPr id="9" name="Content Placeholder 8">
            <a:extLst>
              <a:ext uri="{FF2B5EF4-FFF2-40B4-BE49-F238E27FC236}">
                <a16:creationId xmlns:a16="http://schemas.microsoft.com/office/drawing/2014/main" id="{16F4E109-65E4-4B98-BF2F-C9B8F7428C80}"/>
              </a:ext>
            </a:extLst>
          </p:cNvPr>
          <p:cNvSpPr>
            <a:spLocks noGrp="1"/>
          </p:cNvSpPr>
          <p:nvPr>
            <p:ph idx="1"/>
          </p:nvPr>
        </p:nvSpPr>
        <p:spPr>
          <a:xfrm>
            <a:off x="685802" y="2142067"/>
            <a:ext cx="6282266" cy="3649133"/>
          </a:xfrm>
        </p:spPr>
        <p:txBody>
          <a:bodyPr>
            <a:normAutofit/>
          </a:bodyPr>
          <a:lstStyle/>
          <a:p>
            <a:r>
              <a:rPr lang="en-US" dirty="0"/>
              <a:t>Watsons </a:t>
            </a:r>
            <a:r>
              <a:rPr lang="en-US" dirty="0" err="1"/>
              <a:t>tænker</a:t>
            </a:r>
            <a:r>
              <a:rPr lang="en-US" dirty="0"/>
              <a:t> at </a:t>
            </a:r>
            <a:r>
              <a:rPr lang="en-US" dirty="0" err="1"/>
              <a:t>denne</a:t>
            </a:r>
            <a:r>
              <a:rPr lang="en-US" dirty="0"/>
              <a:t> </a:t>
            </a:r>
            <a:r>
              <a:rPr lang="en-US" dirty="0" err="1"/>
              <a:t>enestående</a:t>
            </a:r>
            <a:r>
              <a:rPr lang="en-US" dirty="0"/>
              <a:t> </a:t>
            </a:r>
            <a:r>
              <a:rPr lang="en-US" dirty="0" err="1"/>
              <a:t>opdagelse</a:t>
            </a:r>
            <a:r>
              <a:rPr lang="en-US" dirty="0"/>
              <a:t> </a:t>
            </a:r>
            <a:r>
              <a:rPr lang="en-US" dirty="0" err="1"/>
              <a:t>kan</a:t>
            </a:r>
            <a:r>
              <a:rPr lang="en-US" dirty="0"/>
              <a:t> </a:t>
            </a:r>
            <a:r>
              <a:rPr lang="en-US" dirty="0" err="1"/>
              <a:t>overføres</a:t>
            </a:r>
            <a:r>
              <a:rPr lang="en-US" dirty="0"/>
              <a:t> </a:t>
            </a:r>
            <a:r>
              <a:rPr lang="en-US" dirty="0" err="1"/>
              <a:t>til</a:t>
            </a:r>
            <a:r>
              <a:rPr lang="en-US" dirty="0"/>
              <a:t> </a:t>
            </a:r>
            <a:r>
              <a:rPr lang="en-US" dirty="0" err="1"/>
              <a:t>mennesker</a:t>
            </a:r>
            <a:r>
              <a:rPr lang="en-US" dirty="0"/>
              <a:t> og </a:t>
            </a:r>
            <a:r>
              <a:rPr lang="en-US" dirty="0" err="1"/>
              <a:t>går</a:t>
            </a:r>
            <a:r>
              <a:rPr lang="en-US" dirty="0"/>
              <a:t> </a:t>
            </a:r>
            <a:r>
              <a:rPr lang="en-US" dirty="0" err="1"/>
              <a:t>systematisk</a:t>
            </a:r>
            <a:r>
              <a:rPr lang="en-US" dirty="0"/>
              <a:t> </a:t>
            </a:r>
            <a:r>
              <a:rPr lang="en-US" dirty="0" err="1"/>
              <a:t>igang</a:t>
            </a:r>
            <a:r>
              <a:rPr lang="en-US" dirty="0"/>
              <a:t> med at </a:t>
            </a:r>
            <a:r>
              <a:rPr lang="en-US" dirty="0" err="1"/>
              <a:t>undersøge</a:t>
            </a:r>
            <a:r>
              <a:rPr lang="en-US" dirty="0"/>
              <a:t> </a:t>
            </a:r>
            <a:r>
              <a:rPr lang="en-US" dirty="0" err="1"/>
              <a:t>indlæring</a:t>
            </a:r>
            <a:endParaRPr lang="en-US" dirty="0"/>
          </a:p>
          <a:p>
            <a:r>
              <a:rPr lang="en-US" dirty="0"/>
              <a:t>Han </a:t>
            </a:r>
            <a:r>
              <a:rPr lang="en-US" dirty="0" err="1"/>
              <a:t>undersøger</a:t>
            </a:r>
            <a:r>
              <a:rPr lang="en-US" dirty="0"/>
              <a:t> </a:t>
            </a:r>
            <a:r>
              <a:rPr lang="en-US" dirty="0" err="1"/>
              <a:t>hvilke</a:t>
            </a:r>
            <a:r>
              <a:rPr lang="en-US" dirty="0"/>
              <a:t> </a:t>
            </a:r>
            <a:r>
              <a:rPr lang="en-US" dirty="0" err="1"/>
              <a:t>adfærdsmønstre</a:t>
            </a:r>
            <a:r>
              <a:rPr lang="en-US" dirty="0"/>
              <a:t> er </a:t>
            </a:r>
            <a:r>
              <a:rPr lang="en-US" dirty="0" err="1"/>
              <a:t>indlærte</a:t>
            </a:r>
            <a:r>
              <a:rPr lang="en-US" dirty="0"/>
              <a:t> og </a:t>
            </a:r>
            <a:r>
              <a:rPr lang="en-US" dirty="0" err="1"/>
              <a:t>ikke-indlære</a:t>
            </a:r>
            <a:r>
              <a:rPr lang="en-US" dirty="0"/>
              <a:t> </a:t>
            </a:r>
            <a:r>
              <a:rPr lang="en-US" dirty="0" err="1"/>
              <a:t>gennem</a:t>
            </a:r>
            <a:r>
              <a:rPr lang="en-US" dirty="0"/>
              <a:t> </a:t>
            </a:r>
            <a:r>
              <a:rPr lang="en-US" dirty="0" err="1"/>
              <a:t>observationer</a:t>
            </a:r>
            <a:r>
              <a:rPr lang="en-US" dirty="0"/>
              <a:t> og </a:t>
            </a:r>
            <a:r>
              <a:rPr lang="en-US" dirty="0" err="1"/>
              <a:t>eksperimenter</a:t>
            </a:r>
            <a:r>
              <a:rPr lang="en-US" dirty="0"/>
              <a:t> </a:t>
            </a:r>
            <a:r>
              <a:rPr lang="en-US" dirty="0" err="1"/>
              <a:t>af</a:t>
            </a:r>
            <a:r>
              <a:rPr lang="en-US" dirty="0"/>
              <a:t> </a:t>
            </a:r>
            <a:r>
              <a:rPr lang="en-US" dirty="0" err="1"/>
              <a:t>spædbørn</a:t>
            </a:r>
            <a:endParaRPr lang="en-US" dirty="0"/>
          </a:p>
        </p:txBody>
      </p:sp>
      <p:pic>
        <p:nvPicPr>
          <p:cNvPr id="5" name="Pladsholder til indhold 4" descr="Et billede, der indeholder tekst, person, mand, sidder&#10;&#10;Automatisk genereret beskrivelse">
            <a:extLst>
              <a:ext uri="{FF2B5EF4-FFF2-40B4-BE49-F238E27FC236}">
                <a16:creationId xmlns:a16="http://schemas.microsoft.com/office/drawing/2014/main" id="{B869F987-48BC-43E7-9B57-555805D499AF}"/>
              </a:ext>
            </a:extLst>
          </p:cNvPr>
          <p:cNvPicPr>
            <a:picLocks noChangeAspect="1"/>
          </p:cNvPicPr>
          <p:nvPr/>
        </p:nvPicPr>
        <p:blipFill>
          <a:blip r:embed="rId3"/>
          <a:stretch>
            <a:fillRect/>
          </a:stretch>
        </p:blipFill>
        <p:spPr>
          <a:xfrm>
            <a:off x="7590936" y="1090797"/>
            <a:ext cx="3445714" cy="460020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178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529C4-50ED-4162-A7EC-943F78C0CD6A}"/>
              </a:ext>
            </a:extLst>
          </p:cNvPr>
          <p:cNvSpPr>
            <a:spLocks noGrp="1"/>
          </p:cNvSpPr>
          <p:nvPr>
            <p:ph type="title"/>
          </p:nvPr>
        </p:nvSpPr>
        <p:spPr>
          <a:xfrm>
            <a:off x="6400800" y="609600"/>
            <a:ext cx="5147730" cy="1641987"/>
          </a:xfrm>
        </p:spPr>
        <p:txBody>
          <a:bodyPr>
            <a:normAutofit/>
          </a:bodyPr>
          <a:lstStyle/>
          <a:p>
            <a:endParaRPr lang="da-DK"/>
          </a:p>
        </p:txBody>
      </p:sp>
      <p:pic>
        <p:nvPicPr>
          <p:cNvPr id="12" name="Billede 11">
            <a:extLst>
              <a:ext uri="{FF2B5EF4-FFF2-40B4-BE49-F238E27FC236}">
                <a16:creationId xmlns:a16="http://schemas.microsoft.com/office/drawing/2014/main" id="{356BE46E-94B6-4550-981D-7C5B8D4C0E5A}"/>
              </a:ext>
            </a:extLst>
          </p:cNvPr>
          <p:cNvPicPr>
            <a:picLocks noChangeAspect="1"/>
          </p:cNvPicPr>
          <p:nvPr/>
        </p:nvPicPr>
        <p:blipFill rotWithShape="1">
          <a:blip r:embed="rId3"/>
          <a:srcRect t="23703" b="23703"/>
          <a:stretch/>
        </p:blipFill>
        <p:spPr>
          <a:xfrm>
            <a:off x="0" y="0"/>
            <a:ext cx="12191980" cy="6857990"/>
          </a:xfrm>
          <a:prstGeom prst="rect">
            <a:avLst/>
          </a:prstGeom>
        </p:spPr>
      </p:pic>
    </p:spTree>
    <p:extLst>
      <p:ext uri="{BB962C8B-B14F-4D97-AF65-F5344CB8AC3E}">
        <p14:creationId xmlns:p14="http://schemas.microsoft.com/office/powerpoint/2010/main" val="62297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E6B9D-1D1E-4680-9CE9-5943C61A7799}"/>
              </a:ext>
            </a:extLst>
          </p:cNvPr>
          <p:cNvSpPr>
            <a:spLocks noGrp="1"/>
          </p:cNvSpPr>
          <p:nvPr>
            <p:ph type="title"/>
          </p:nvPr>
        </p:nvSpPr>
        <p:spPr>
          <a:xfrm>
            <a:off x="7865806" y="643463"/>
            <a:ext cx="3706762" cy="1608124"/>
          </a:xfrm>
        </p:spPr>
        <p:txBody>
          <a:bodyPr>
            <a:normAutofit/>
          </a:bodyPr>
          <a:lstStyle/>
          <a:p>
            <a:r>
              <a:rPr lang="da-DK" dirty="0"/>
              <a:t>Frygt</a:t>
            </a:r>
          </a:p>
        </p:txBody>
      </p:sp>
      <p:pic>
        <p:nvPicPr>
          <p:cNvPr id="5" name="Billede 4">
            <a:extLst>
              <a:ext uri="{FF2B5EF4-FFF2-40B4-BE49-F238E27FC236}">
                <a16:creationId xmlns:a16="http://schemas.microsoft.com/office/drawing/2014/main" id="{B03886C3-D798-46C8-A2CF-256590CCA8CF}"/>
              </a:ext>
            </a:extLst>
          </p:cNvPr>
          <p:cNvPicPr>
            <a:picLocks noChangeAspect="1"/>
          </p:cNvPicPr>
          <p:nvPr/>
        </p:nvPicPr>
        <p:blipFill rotWithShape="1">
          <a:blip r:embed="rId3"/>
          <a:srcRect l="6436" r="5563" b="-1"/>
          <a:stretch/>
        </p:blipFill>
        <p:spPr>
          <a:xfrm>
            <a:off x="1612240" y="643463"/>
            <a:ext cx="4960326" cy="558035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Pladsholder til indhold 2">
            <a:extLst>
              <a:ext uri="{FF2B5EF4-FFF2-40B4-BE49-F238E27FC236}">
                <a16:creationId xmlns:a16="http://schemas.microsoft.com/office/drawing/2014/main" id="{B3102F17-CC83-4A29-AFFB-C86341F2C7D2}"/>
              </a:ext>
            </a:extLst>
          </p:cNvPr>
          <p:cNvSpPr>
            <a:spLocks noGrp="1"/>
          </p:cNvSpPr>
          <p:nvPr>
            <p:ph idx="1"/>
          </p:nvPr>
        </p:nvSpPr>
        <p:spPr>
          <a:xfrm>
            <a:off x="6685280" y="1046480"/>
            <a:ext cx="4887288" cy="5177339"/>
          </a:xfrm>
        </p:spPr>
        <p:txBody>
          <a:bodyPr>
            <a:normAutofit/>
          </a:bodyPr>
          <a:lstStyle/>
          <a:p>
            <a:pPr marL="0" indent="0">
              <a:buNone/>
            </a:pPr>
            <a:r>
              <a:rPr lang="da-DK" i="1" dirty="0"/>
              <a:t>FRYGT ER EN INSTINKTIV EMOTIONEL REAKTION. I FARLIGE SITUATIONER FRIGIVER SÆRLIGE DELE AF HJERNEN (AMYGDALA) HORMONER DER FORBEREDER HJERNEN OG KROPPEN PÅ FLUGT ELLER KAMP</a:t>
            </a:r>
          </a:p>
          <a:p>
            <a:pPr marL="0" indent="0">
              <a:buNone/>
            </a:pPr>
            <a:r>
              <a:rPr lang="da-DK" i="1" dirty="0"/>
              <a:t>DET ER TYPISK SVÆRT AT KONTROLLERE DA AMYGDALA ER EN PRIMITIV DEL AF HJERNEN DER MODTAGER FÅ SIGNALER FRA DEN RATIONELLE DEL AF HJERNEN (CORTEX ELLER HJERNEBARKEN) </a:t>
            </a:r>
          </a:p>
        </p:txBody>
      </p:sp>
    </p:spTree>
    <p:extLst>
      <p:ext uri="{BB962C8B-B14F-4D97-AF65-F5344CB8AC3E}">
        <p14:creationId xmlns:p14="http://schemas.microsoft.com/office/powerpoint/2010/main" val="46779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828B291D-7514-4DE1-90AC-BC932BE0D9FC}"/>
              </a:ext>
            </a:extLst>
          </p:cNvPr>
          <p:cNvSpPr>
            <a:spLocks noGrp="1"/>
          </p:cNvSpPr>
          <p:nvPr>
            <p:ph type="title"/>
          </p:nvPr>
        </p:nvSpPr>
        <p:spPr>
          <a:xfrm>
            <a:off x="190500" y="639097"/>
            <a:ext cx="5242642" cy="3746634"/>
          </a:xfrm>
        </p:spPr>
        <p:txBody>
          <a:bodyPr vert="horz" lIns="91440" tIns="45720" rIns="91440" bIns="45720" rtlCol="0" anchor="b">
            <a:normAutofit/>
          </a:bodyPr>
          <a:lstStyle/>
          <a:p>
            <a:pPr algn="r"/>
            <a:r>
              <a:rPr lang="en-US" sz="4800" i="1" dirty="0"/>
              <a:t>Det her system </a:t>
            </a:r>
            <a:r>
              <a:rPr lang="da-DK" sz="4800" i="1" dirty="0"/>
              <a:t>blev udviklet i urtidsmennesket</a:t>
            </a:r>
            <a:r>
              <a:rPr lang="en-US" sz="4800" i="1" dirty="0"/>
              <a:t> </a:t>
            </a:r>
            <a:r>
              <a:rPr lang="en-US" sz="4800" i="1" dirty="0" err="1"/>
              <a:t>fordi</a:t>
            </a:r>
            <a:r>
              <a:rPr lang="en-US" sz="4800" i="1" dirty="0"/>
              <a:t>….</a:t>
            </a:r>
          </a:p>
        </p:txBody>
      </p:sp>
      <p:pic>
        <p:nvPicPr>
          <p:cNvPr id="8" name="Pladsholder til indhold 4">
            <a:extLst>
              <a:ext uri="{FF2B5EF4-FFF2-40B4-BE49-F238E27FC236}">
                <a16:creationId xmlns:a16="http://schemas.microsoft.com/office/drawing/2014/main" id="{9E1F9EA6-6B66-42B8-8DBD-2B4FA80BD15E}"/>
              </a:ext>
            </a:extLst>
          </p:cNvPr>
          <p:cNvPicPr>
            <a:picLocks noChangeAspect="1"/>
          </p:cNvPicPr>
          <p:nvPr/>
        </p:nvPicPr>
        <p:blipFill>
          <a:blip r:embed="rId4"/>
          <a:stretch>
            <a:fillRect/>
          </a:stretch>
        </p:blipFill>
        <p:spPr>
          <a:xfrm>
            <a:off x="6076606" y="1696320"/>
            <a:ext cx="5471927" cy="346099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1808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8" name="Picture 9">
            <a:extLst>
              <a:ext uri="{FF2B5EF4-FFF2-40B4-BE49-F238E27FC236}">
                <a16:creationId xmlns:a16="http://schemas.microsoft.com/office/drawing/2014/main" id="{F3812132-56AD-436D-A522-B55990A6A8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el 1">
            <a:extLst>
              <a:ext uri="{FF2B5EF4-FFF2-40B4-BE49-F238E27FC236}">
                <a16:creationId xmlns:a16="http://schemas.microsoft.com/office/drawing/2014/main" id="{625043B6-299B-4A05-B303-65FEA8E0943C}"/>
              </a:ext>
            </a:extLst>
          </p:cNvPr>
          <p:cNvSpPr>
            <a:spLocks noGrp="1"/>
          </p:cNvSpPr>
          <p:nvPr>
            <p:ph type="title"/>
          </p:nvPr>
        </p:nvSpPr>
        <p:spPr>
          <a:xfrm>
            <a:off x="643464" y="1353472"/>
            <a:ext cx="4789678" cy="3746634"/>
          </a:xfrm>
        </p:spPr>
        <p:txBody>
          <a:bodyPr vert="horz" lIns="91440" tIns="45720" rIns="91440" bIns="45720" rtlCol="0" anchor="b">
            <a:normAutofit fontScale="90000"/>
          </a:bodyPr>
          <a:lstStyle/>
          <a:p>
            <a:pPr algn="r">
              <a:lnSpc>
                <a:spcPct val="90000"/>
              </a:lnSpc>
            </a:pPr>
            <a:r>
              <a:rPr lang="en-US" sz="4800" i="1" noProof="1"/>
              <a:t>Rationel</a:t>
            </a:r>
            <a:r>
              <a:rPr lang="en-US" sz="4800" i="1" dirty="0"/>
              <a:t> tænkning </a:t>
            </a:r>
            <a:r>
              <a:rPr lang="da-DK" sz="4800" i="1" dirty="0"/>
              <a:t>ikke</a:t>
            </a:r>
            <a:r>
              <a:rPr lang="en-US" sz="4800" i="1" dirty="0"/>
              <a:t> </a:t>
            </a:r>
            <a:r>
              <a:rPr lang="en-US" sz="4800" i="1" dirty="0" err="1"/>
              <a:t>altid</a:t>
            </a:r>
            <a:r>
              <a:rPr lang="en-US" sz="4800" i="1" dirty="0"/>
              <a:t> er den </a:t>
            </a:r>
            <a:r>
              <a:rPr lang="en-US" sz="4800" i="1" dirty="0" err="1"/>
              <a:t>bedste</a:t>
            </a:r>
            <a:r>
              <a:rPr lang="en-US" sz="4800" i="1" dirty="0"/>
              <a:t> strategi, </a:t>
            </a:r>
            <a:r>
              <a:rPr lang="en-US" sz="4800" i="1" dirty="0" err="1"/>
              <a:t>hvis</a:t>
            </a:r>
            <a:r>
              <a:rPr lang="en-US" sz="4800" i="1" dirty="0"/>
              <a:t> man gerne </a:t>
            </a:r>
            <a:r>
              <a:rPr lang="en-US" sz="4800" i="1" dirty="0" err="1"/>
              <a:t>vil</a:t>
            </a:r>
            <a:r>
              <a:rPr lang="en-US" sz="4800" i="1" dirty="0"/>
              <a:t> </a:t>
            </a:r>
            <a:r>
              <a:rPr lang="en-US" sz="4800" i="1" dirty="0" err="1"/>
              <a:t>overleve</a:t>
            </a:r>
            <a:r>
              <a:rPr lang="en-US" sz="4800" i="1" dirty="0"/>
              <a:t>….</a:t>
            </a:r>
          </a:p>
        </p:txBody>
      </p:sp>
      <p:pic>
        <p:nvPicPr>
          <p:cNvPr id="5" name="Billede 4">
            <a:extLst>
              <a:ext uri="{FF2B5EF4-FFF2-40B4-BE49-F238E27FC236}">
                <a16:creationId xmlns:a16="http://schemas.microsoft.com/office/drawing/2014/main" id="{C39F217E-2691-45D5-BCBA-D0A32642B1F6}"/>
              </a:ext>
            </a:extLst>
          </p:cNvPr>
          <p:cNvPicPr>
            <a:picLocks noChangeAspect="1"/>
          </p:cNvPicPr>
          <p:nvPr/>
        </p:nvPicPr>
        <p:blipFill>
          <a:blip r:embed="rId4"/>
          <a:stretch>
            <a:fillRect/>
          </a:stretch>
        </p:blipFill>
        <p:spPr>
          <a:xfrm>
            <a:off x="6076606" y="1634761"/>
            <a:ext cx="5471927" cy="358411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4393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mmelsk">
  <a:themeElements>
    <a:clrScheme name="Himmelsk">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Himmels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mmelsk">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otalTime>64</TotalTime>
  <Words>768</Words>
  <Application>Microsoft Office PowerPoint</Application>
  <PresentationFormat>Widescreen</PresentationFormat>
  <Paragraphs>62</Paragraphs>
  <Slides>27</Slides>
  <Notes>0</Notes>
  <HiddenSlides>0</HiddenSlides>
  <MMClips>2</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27</vt:i4>
      </vt:variant>
    </vt:vector>
  </HeadingPairs>
  <TitlesOfParts>
    <vt:vector size="31" baseType="lpstr">
      <vt:lpstr>Arial</vt:lpstr>
      <vt:lpstr>Calibri</vt:lpstr>
      <vt:lpstr>Calibri Light</vt:lpstr>
      <vt:lpstr>Himmelsk</vt:lpstr>
      <vt:lpstr>At forstå – hvad handler forløbet om?</vt:lpstr>
      <vt:lpstr>Behaviorisme</vt:lpstr>
      <vt:lpstr>Klassisk betingning</vt:lpstr>
      <vt:lpstr>Watson og behaviorisme</vt:lpstr>
      <vt:lpstr>Watsons Behaviorisme</vt:lpstr>
      <vt:lpstr>PowerPoint-præsentation</vt:lpstr>
      <vt:lpstr>Frygt</vt:lpstr>
      <vt:lpstr>Det her system blev udviklet i urtidsmennesket fordi….</vt:lpstr>
      <vt:lpstr>Rationel tænkning ikke altid er den bedste strategi, hvis man gerne vil overleve….</vt:lpstr>
      <vt:lpstr>Men folk udvikler også frygt, pga. Dårlige Oplevelser og erfaringer. De kan altså lære at frygte en bestemt situation, genstand eller stimuli..</vt:lpstr>
      <vt:lpstr>I 1920 var der en engang en psykolog, ved navn John B. Watson DER GERNE VILLE UNDERSØGE DETTE FÆNOMEN….</vt:lpstr>
      <vt:lpstr>Watson observerede at spædbørn instinktivt blev skræmte at høje lyde. Gennem forstærkning, ville han bevise, at han kunne indgyde frygt I et barn, for noget det normal ikke ville frygte….</vt:lpstr>
      <vt:lpstr>Derfor udvalgte han albert. En 9-måneder gammel dreng fra én af de sygeplejersker der arbejdede på hans hospital….</vt:lpstr>
      <vt:lpstr>Lille albert gennemgik en række emotionelle undersøgelser, hvor han blev præsentereret for forskellige dyr og genstande... En hvid kanin, en rotte, en hund, en abe, en maske med og uden hår.   Albert var glad og udviste ingen frygt….</vt:lpstr>
      <vt:lpstr>Så blev albert placeret midt i et lokale og præsenteret for en hvid rotte, hvor han ingen frygt udviste…</vt:lpstr>
      <vt:lpstr>Men da lille albert rørte ved rotten, lavede Watson straks en høj skræmmende lyd…</vt:lpstr>
      <vt:lpstr>Efter få gentagelser, udviste lille albert frygt hver eneste gang han så rotten…</vt:lpstr>
      <vt:lpstr>Lille albert generaliserede endda sin frygt til at inkludere andre pelsede dyr, huer, pelsfrakker og sågar watsons falske skæg…</vt:lpstr>
      <vt:lpstr>Watson kurerede aldrig lille alberts fobi (men prøvede heller ikke). Til gengæld grundlagde han en forståelse for hvad der styrer vores adfærd.</vt:lpstr>
      <vt:lpstr>Thorndike</vt:lpstr>
      <vt:lpstr>B.F. SKinner</vt:lpstr>
      <vt:lpstr>Skinner mente at alle væsener kunne lære operant betingning</vt:lpstr>
      <vt:lpstr>Kan mennesker?</vt:lpstr>
      <vt:lpstr>Forstærkning – straf - udslukning</vt:lpstr>
      <vt:lpstr>Hvilken type behavioristisk indlæring udsættes personen for? </vt:lpstr>
      <vt:lpstr>Indlært hjælpeløshed</vt:lpstr>
      <vt:lpstr>Gælder det mon også mennesker?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forstå – hvad handler forløbet om?</dc:title>
  <dc:creator>Amaru Barone (ABAR - Adjunkt - VOCH - ZBC)</dc:creator>
  <cp:lastModifiedBy>Amaru Barone (ABAR - Adjunkt - VOCH - ZBC)</cp:lastModifiedBy>
  <cp:revision>2</cp:revision>
  <dcterms:created xsi:type="dcterms:W3CDTF">2021-01-05T07:08:53Z</dcterms:created>
  <dcterms:modified xsi:type="dcterms:W3CDTF">2021-01-05T08:13:45Z</dcterms:modified>
</cp:coreProperties>
</file>