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21"/>
  </p:notesMasterIdLst>
  <p:sldIdLst>
    <p:sldId id="256" r:id="rId2"/>
    <p:sldId id="325" r:id="rId3"/>
    <p:sldId id="264" r:id="rId4"/>
    <p:sldId id="280" r:id="rId5"/>
    <p:sldId id="328" r:id="rId6"/>
    <p:sldId id="330" r:id="rId7"/>
    <p:sldId id="331" r:id="rId8"/>
    <p:sldId id="257" r:id="rId9"/>
    <p:sldId id="270" r:id="rId10"/>
    <p:sldId id="277" r:id="rId11"/>
    <p:sldId id="333" r:id="rId12"/>
    <p:sldId id="334" r:id="rId13"/>
    <p:sldId id="335" r:id="rId14"/>
    <p:sldId id="336" r:id="rId15"/>
    <p:sldId id="259" r:id="rId16"/>
    <p:sldId id="294" r:id="rId17"/>
    <p:sldId id="283" r:id="rId18"/>
    <p:sldId id="337" r:id="rId19"/>
    <p:sldId id="28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43F5CF16-ABEC-694D-9BC4-E34F0DB87325}">
          <p14:sldIdLst>
            <p14:sldId id="256"/>
            <p14:sldId id="325"/>
            <p14:sldId id="264"/>
            <p14:sldId id="280"/>
            <p14:sldId id="328"/>
            <p14:sldId id="330"/>
            <p14:sldId id="331"/>
            <p14:sldId id="257"/>
            <p14:sldId id="270"/>
            <p14:sldId id="277"/>
            <p14:sldId id="333"/>
            <p14:sldId id="334"/>
            <p14:sldId id="335"/>
            <p14:sldId id="336"/>
            <p14:sldId id="259"/>
            <p14:sldId id="294"/>
            <p14:sldId id="283"/>
            <p14:sldId id="337"/>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8F0"/>
    <a:srgbClr val="68A5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0"/>
  </p:normalViewPr>
  <p:slideViewPr>
    <p:cSldViewPr snapToGrid="0" snapToObjects="1">
      <p:cViewPr>
        <p:scale>
          <a:sx n="62" d="100"/>
          <a:sy n="62" d="100"/>
        </p:scale>
        <p:origin x="2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44F516-D22A-C74B-8B81-7D9B313539C0}"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da-DK"/>
        </a:p>
      </dgm:t>
    </dgm:pt>
    <dgm:pt modelId="{635D05DF-3C64-C547-8B96-1416655E1360}">
      <dgm:prSet phldrT="[Tekst]"/>
      <dgm:spPr/>
      <dgm:t>
        <a:bodyPr/>
        <a:lstStyle/>
        <a:p>
          <a:r>
            <a:rPr lang="da-DK" dirty="0" err="1"/>
            <a:t>Senso-motoriske</a:t>
          </a:r>
          <a:r>
            <a:rPr lang="da-DK" dirty="0"/>
            <a:t> fase</a:t>
          </a:r>
        </a:p>
      </dgm:t>
    </dgm:pt>
    <dgm:pt modelId="{9DD09A87-DCB9-E640-978A-9593514E03CD}" type="parTrans" cxnId="{021D57FF-DE8E-E34E-BE21-2243A87FAD47}">
      <dgm:prSet/>
      <dgm:spPr/>
      <dgm:t>
        <a:bodyPr/>
        <a:lstStyle/>
        <a:p>
          <a:endParaRPr lang="da-DK"/>
        </a:p>
      </dgm:t>
    </dgm:pt>
    <dgm:pt modelId="{EAC7262D-CA22-6E4E-B788-A5B3007C4FF7}" type="sibTrans" cxnId="{021D57FF-DE8E-E34E-BE21-2243A87FAD47}">
      <dgm:prSet/>
      <dgm:spPr/>
      <dgm:t>
        <a:bodyPr/>
        <a:lstStyle/>
        <a:p>
          <a:endParaRPr lang="da-DK"/>
        </a:p>
      </dgm:t>
    </dgm:pt>
    <dgm:pt modelId="{D1B99D76-842C-D949-853F-F865636B93F8}">
      <dgm:prSet phldrT="[Tekst]"/>
      <dgm:spPr/>
      <dgm:t>
        <a:bodyPr/>
        <a:lstStyle/>
        <a:p>
          <a:r>
            <a:rPr lang="da-DK" dirty="0"/>
            <a:t>Præ-operationelle fase</a:t>
          </a:r>
        </a:p>
      </dgm:t>
    </dgm:pt>
    <dgm:pt modelId="{A2EB59AA-2B4E-9B4C-93B5-38FBC2678B3E}" type="parTrans" cxnId="{75033EFD-DF7A-BA43-9DE9-6D4D104F7B8A}">
      <dgm:prSet/>
      <dgm:spPr/>
      <dgm:t>
        <a:bodyPr/>
        <a:lstStyle/>
        <a:p>
          <a:endParaRPr lang="da-DK"/>
        </a:p>
      </dgm:t>
    </dgm:pt>
    <dgm:pt modelId="{6E80C33F-64E3-F240-A423-CBBC999174D5}" type="sibTrans" cxnId="{75033EFD-DF7A-BA43-9DE9-6D4D104F7B8A}">
      <dgm:prSet/>
      <dgm:spPr/>
      <dgm:t>
        <a:bodyPr/>
        <a:lstStyle/>
        <a:p>
          <a:endParaRPr lang="da-DK"/>
        </a:p>
      </dgm:t>
    </dgm:pt>
    <dgm:pt modelId="{D82276B6-BB9C-A342-B2C3-BD867F90C558}">
      <dgm:prSet phldrT="[Tekst]"/>
      <dgm:spPr/>
      <dgm:t>
        <a:bodyPr/>
        <a:lstStyle/>
        <a:p>
          <a:r>
            <a:rPr lang="da-DK" dirty="0"/>
            <a:t>Konkret-operationelle fase</a:t>
          </a:r>
        </a:p>
      </dgm:t>
    </dgm:pt>
    <dgm:pt modelId="{57314FC1-9AEA-D543-AB9E-A486E5624E24}" type="parTrans" cxnId="{CB34D612-1BEC-4E40-92E5-01D4734F2D72}">
      <dgm:prSet/>
      <dgm:spPr/>
      <dgm:t>
        <a:bodyPr/>
        <a:lstStyle/>
        <a:p>
          <a:endParaRPr lang="da-DK"/>
        </a:p>
      </dgm:t>
    </dgm:pt>
    <dgm:pt modelId="{4B8FE931-025F-2548-9901-CC92687C68A0}" type="sibTrans" cxnId="{CB34D612-1BEC-4E40-92E5-01D4734F2D72}">
      <dgm:prSet/>
      <dgm:spPr/>
      <dgm:t>
        <a:bodyPr/>
        <a:lstStyle/>
        <a:p>
          <a:endParaRPr lang="da-DK"/>
        </a:p>
      </dgm:t>
    </dgm:pt>
    <dgm:pt modelId="{37BD88B2-A2F1-9E48-A514-83796BA8073B}">
      <dgm:prSet/>
      <dgm:spPr/>
      <dgm:t>
        <a:bodyPr/>
        <a:lstStyle/>
        <a:p>
          <a:r>
            <a:rPr lang="da-DK" dirty="0"/>
            <a:t>Abstrakt-operationelle fase</a:t>
          </a:r>
        </a:p>
      </dgm:t>
    </dgm:pt>
    <dgm:pt modelId="{87FD4CC9-2993-434C-B2DC-FDC370F6AF1F}" type="parTrans" cxnId="{35831EC6-2AA6-664E-9471-94203BF193E2}">
      <dgm:prSet/>
      <dgm:spPr/>
      <dgm:t>
        <a:bodyPr/>
        <a:lstStyle/>
        <a:p>
          <a:endParaRPr lang="da-DK"/>
        </a:p>
      </dgm:t>
    </dgm:pt>
    <dgm:pt modelId="{DC0F5315-924D-5249-896B-01B48295132E}" type="sibTrans" cxnId="{35831EC6-2AA6-664E-9471-94203BF193E2}">
      <dgm:prSet/>
      <dgm:spPr/>
      <dgm:t>
        <a:bodyPr/>
        <a:lstStyle/>
        <a:p>
          <a:endParaRPr lang="da-DK"/>
        </a:p>
      </dgm:t>
    </dgm:pt>
    <dgm:pt modelId="{36C0F3B3-68AC-CB40-83B6-25B74B226134}">
      <dgm:prSet/>
      <dgm:spPr/>
      <dgm:t>
        <a:bodyPr/>
        <a:lstStyle/>
        <a:p>
          <a:r>
            <a:rPr lang="da-DK" dirty="0"/>
            <a:t>0-2 år</a:t>
          </a:r>
        </a:p>
      </dgm:t>
    </dgm:pt>
    <dgm:pt modelId="{B2F816AF-B034-314D-B69F-B633AA35082F}" type="parTrans" cxnId="{173E6DD1-D986-F842-87FF-4A4C5A0A8AE7}">
      <dgm:prSet/>
      <dgm:spPr/>
      <dgm:t>
        <a:bodyPr/>
        <a:lstStyle/>
        <a:p>
          <a:endParaRPr lang="da-DK"/>
        </a:p>
      </dgm:t>
    </dgm:pt>
    <dgm:pt modelId="{FDA02DBD-8205-EA41-94CE-8AFBB4264463}" type="sibTrans" cxnId="{173E6DD1-D986-F842-87FF-4A4C5A0A8AE7}">
      <dgm:prSet/>
      <dgm:spPr/>
      <dgm:t>
        <a:bodyPr/>
        <a:lstStyle/>
        <a:p>
          <a:endParaRPr lang="da-DK"/>
        </a:p>
      </dgm:t>
    </dgm:pt>
    <dgm:pt modelId="{FF7AAE4D-94C4-0C46-9A64-8ABCA51017EB}">
      <dgm:prSet/>
      <dgm:spPr/>
      <dgm:t>
        <a:bodyPr/>
        <a:lstStyle/>
        <a:p>
          <a:r>
            <a:rPr lang="da-DK" dirty="0"/>
            <a:t>2-6 år</a:t>
          </a:r>
        </a:p>
      </dgm:t>
    </dgm:pt>
    <dgm:pt modelId="{C54DA9A4-D228-2541-A754-0EF6D5388A7F}" type="parTrans" cxnId="{C3FCB79A-4C2F-2E4D-AB70-9730FB095943}">
      <dgm:prSet/>
      <dgm:spPr/>
      <dgm:t>
        <a:bodyPr/>
        <a:lstStyle/>
        <a:p>
          <a:endParaRPr lang="da-DK"/>
        </a:p>
      </dgm:t>
    </dgm:pt>
    <dgm:pt modelId="{E50511F3-92E7-DC4F-97A1-0424CA576E99}" type="sibTrans" cxnId="{C3FCB79A-4C2F-2E4D-AB70-9730FB095943}">
      <dgm:prSet/>
      <dgm:spPr/>
      <dgm:t>
        <a:bodyPr/>
        <a:lstStyle/>
        <a:p>
          <a:endParaRPr lang="da-DK"/>
        </a:p>
      </dgm:t>
    </dgm:pt>
    <dgm:pt modelId="{E1789BEB-BE97-F342-B711-E0815FE6B871}">
      <dgm:prSet/>
      <dgm:spPr/>
      <dgm:t>
        <a:bodyPr/>
        <a:lstStyle/>
        <a:p>
          <a:r>
            <a:rPr lang="da-DK" dirty="0"/>
            <a:t>6-12 år</a:t>
          </a:r>
        </a:p>
      </dgm:t>
    </dgm:pt>
    <dgm:pt modelId="{7925C298-7AA3-854E-8C64-68B6484FACFD}" type="parTrans" cxnId="{80FE3339-7756-024B-8AC0-19E09B711FB4}">
      <dgm:prSet/>
      <dgm:spPr/>
      <dgm:t>
        <a:bodyPr/>
        <a:lstStyle/>
        <a:p>
          <a:endParaRPr lang="da-DK"/>
        </a:p>
      </dgm:t>
    </dgm:pt>
    <dgm:pt modelId="{BBE78F23-A8C0-D241-9F92-52D803DF9563}" type="sibTrans" cxnId="{80FE3339-7756-024B-8AC0-19E09B711FB4}">
      <dgm:prSet/>
      <dgm:spPr/>
      <dgm:t>
        <a:bodyPr/>
        <a:lstStyle/>
        <a:p>
          <a:endParaRPr lang="da-DK"/>
        </a:p>
      </dgm:t>
    </dgm:pt>
    <dgm:pt modelId="{C148FA96-2151-0A47-9157-DED5630EF1CF}">
      <dgm:prSet/>
      <dgm:spPr/>
      <dgm:t>
        <a:bodyPr/>
        <a:lstStyle/>
        <a:p>
          <a:r>
            <a:rPr lang="da-DK" dirty="0"/>
            <a:t>12&gt; år</a:t>
          </a:r>
        </a:p>
      </dgm:t>
    </dgm:pt>
    <dgm:pt modelId="{A34326A2-4C16-FA4B-A0DC-C1EAA383E6A6}" type="parTrans" cxnId="{5A73DED0-2E3C-E24E-886B-32A839B1A2FA}">
      <dgm:prSet/>
      <dgm:spPr/>
      <dgm:t>
        <a:bodyPr/>
        <a:lstStyle/>
        <a:p>
          <a:endParaRPr lang="da-DK"/>
        </a:p>
      </dgm:t>
    </dgm:pt>
    <dgm:pt modelId="{DC7BB11E-D0E0-3A4B-A0F8-5443DCF0EE6A}" type="sibTrans" cxnId="{5A73DED0-2E3C-E24E-886B-32A839B1A2FA}">
      <dgm:prSet/>
      <dgm:spPr/>
      <dgm:t>
        <a:bodyPr/>
        <a:lstStyle/>
        <a:p>
          <a:endParaRPr lang="da-DK"/>
        </a:p>
      </dgm:t>
    </dgm:pt>
    <dgm:pt modelId="{4B1EBAC3-CB31-A948-A838-4B6AB7DE2D2D}" type="pres">
      <dgm:prSet presAssocID="{9444F516-D22A-C74B-8B81-7D9B313539C0}" presName="rootnode" presStyleCnt="0">
        <dgm:presLayoutVars>
          <dgm:chMax/>
          <dgm:chPref/>
          <dgm:dir/>
          <dgm:animLvl val="lvl"/>
        </dgm:presLayoutVars>
      </dgm:prSet>
      <dgm:spPr/>
      <dgm:t>
        <a:bodyPr/>
        <a:lstStyle/>
        <a:p>
          <a:endParaRPr lang="da-DK"/>
        </a:p>
      </dgm:t>
    </dgm:pt>
    <dgm:pt modelId="{37C30D02-5D39-D343-AF7C-C7B84115D292}" type="pres">
      <dgm:prSet presAssocID="{635D05DF-3C64-C547-8B96-1416655E1360}" presName="composite" presStyleCnt="0"/>
      <dgm:spPr/>
    </dgm:pt>
    <dgm:pt modelId="{C0DC7FFC-9B31-E147-BABB-3FBD3A1C67A4}" type="pres">
      <dgm:prSet presAssocID="{635D05DF-3C64-C547-8B96-1416655E1360}" presName="LShape" presStyleLbl="alignNode1" presStyleIdx="0" presStyleCnt="7"/>
      <dgm:spPr/>
    </dgm:pt>
    <dgm:pt modelId="{B23B9230-2497-3343-8E6E-95D0EFE48E99}" type="pres">
      <dgm:prSet presAssocID="{635D05DF-3C64-C547-8B96-1416655E1360}" presName="ParentText" presStyleLbl="revTx" presStyleIdx="0" presStyleCnt="4">
        <dgm:presLayoutVars>
          <dgm:chMax val="0"/>
          <dgm:chPref val="0"/>
          <dgm:bulletEnabled val="1"/>
        </dgm:presLayoutVars>
      </dgm:prSet>
      <dgm:spPr/>
      <dgm:t>
        <a:bodyPr/>
        <a:lstStyle/>
        <a:p>
          <a:endParaRPr lang="da-DK"/>
        </a:p>
      </dgm:t>
    </dgm:pt>
    <dgm:pt modelId="{B9BCE209-F324-AC4B-9CA9-13D8522103D8}" type="pres">
      <dgm:prSet presAssocID="{635D05DF-3C64-C547-8B96-1416655E1360}" presName="Triangle" presStyleLbl="alignNode1" presStyleIdx="1" presStyleCnt="7"/>
      <dgm:spPr/>
    </dgm:pt>
    <dgm:pt modelId="{8897B963-8596-D444-B0F5-3B3E53B4E801}" type="pres">
      <dgm:prSet presAssocID="{EAC7262D-CA22-6E4E-B788-A5B3007C4FF7}" presName="sibTrans" presStyleCnt="0"/>
      <dgm:spPr/>
    </dgm:pt>
    <dgm:pt modelId="{0FCDAD0E-F973-974F-BF9E-5B6923BDBDDF}" type="pres">
      <dgm:prSet presAssocID="{EAC7262D-CA22-6E4E-B788-A5B3007C4FF7}" presName="space" presStyleCnt="0"/>
      <dgm:spPr/>
    </dgm:pt>
    <dgm:pt modelId="{CC6ED3A0-0154-424A-962B-48383164FD84}" type="pres">
      <dgm:prSet presAssocID="{D1B99D76-842C-D949-853F-F865636B93F8}" presName="composite" presStyleCnt="0"/>
      <dgm:spPr/>
    </dgm:pt>
    <dgm:pt modelId="{6161B095-7E1A-0B48-89D1-E2DCB102D0CA}" type="pres">
      <dgm:prSet presAssocID="{D1B99D76-842C-D949-853F-F865636B93F8}" presName="LShape" presStyleLbl="alignNode1" presStyleIdx="2" presStyleCnt="7"/>
      <dgm:spPr/>
    </dgm:pt>
    <dgm:pt modelId="{CB1F5F34-7D29-254D-8574-5E2C1CAEDBD0}" type="pres">
      <dgm:prSet presAssocID="{D1B99D76-842C-D949-853F-F865636B93F8}" presName="ParentText" presStyleLbl="revTx" presStyleIdx="1" presStyleCnt="4">
        <dgm:presLayoutVars>
          <dgm:chMax val="0"/>
          <dgm:chPref val="0"/>
          <dgm:bulletEnabled val="1"/>
        </dgm:presLayoutVars>
      </dgm:prSet>
      <dgm:spPr/>
      <dgm:t>
        <a:bodyPr/>
        <a:lstStyle/>
        <a:p>
          <a:endParaRPr lang="da-DK"/>
        </a:p>
      </dgm:t>
    </dgm:pt>
    <dgm:pt modelId="{C70D56D6-02F3-8247-B107-C5AEC9C5EB9E}" type="pres">
      <dgm:prSet presAssocID="{D1B99D76-842C-D949-853F-F865636B93F8}" presName="Triangle" presStyleLbl="alignNode1" presStyleIdx="3" presStyleCnt="7"/>
      <dgm:spPr/>
    </dgm:pt>
    <dgm:pt modelId="{1AA58EE5-B60E-7344-9DE0-DA03A5224033}" type="pres">
      <dgm:prSet presAssocID="{6E80C33F-64E3-F240-A423-CBBC999174D5}" presName="sibTrans" presStyleCnt="0"/>
      <dgm:spPr/>
    </dgm:pt>
    <dgm:pt modelId="{3BC3BAA1-FAAD-A34F-BB5B-55BFFFE80A65}" type="pres">
      <dgm:prSet presAssocID="{6E80C33F-64E3-F240-A423-CBBC999174D5}" presName="space" presStyleCnt="0"/>
      <dgm:spPr/>
    </dgm:pt>
    <dgm:pt modelId="{DE160BA1-3171-A645-8280-FED40674EA41}" type="pres">
      <dgm:prSet presAssocID="{D82276B6-BB9C-A342-B2C3-BD867F90C558}" presName="composite" presStyleCnt="0"/>
      <dgm:spPr/>
    </dgm:pt>
    <dgm:pt modelId="{76EEE91F-90AF-0C47-8561-ECADC51DAF5D}" type="pres">
      <dgm:prSet presAssocID="{D82276B6-BB9C-A342-B2C3-BD867F90C558}" presName="LShape" presStyleLbl="alignNode1" presStyleIdx="4" presStyleCnt="7"/>
      <dgm:spPr/>
    </dgm:pt>
    <dgm:pt modelId="{BB831B3F-0D6F-E54E-9824-D0D518BDF583}" type="pres">
      <dgm:prSet presAssocID="{D82276B6-BB9C-A342-B2C3-BD867F90C558}" presName="ParentText" presStyleLbl="revTx" presStyleIdx="2" presStyleCnt="4">
        <dgm:presLayoutVars>
          <dgm:chMax val="0"/>
          <dgm:chPref val="0"/>
          <dgm:bulletEnabled val="1"/>
        </dgm:presLayoutVars>
      </dgm:prSet>
      <dgm:spPr/>
      <dgm:t>
        <a:bodyPr/>
        <a:lstStyle/>
        <a:p>
          <a:endParaRPr lang="da-DK"/>
        </a:p>
      </dgm:t>
    </dgm:pt>
    <dgm:pt modelId="{79FB83E7-2CC5-1E47-9EAB-6D66C093E9E5}" type="pres">
      <dgm:prSet presAssocID="{D82276B6-BB9C-A342-B2C3-BD867F90C558}" presName="Triangle" presStyleLbl="alignNode1" presStyleIdx="5" presStyleCnt="7"/>
      <dgm:spPr/>
    </dgm:pt>
    <dgm:pt modelId="{5B54CE3B-B039-2E4F-9BD1-36D065E9C995}" type="pres">
      <dgm:prSet presAssocID="{4B8FE931-025F-2548-9901-CC92687C68A0}" presName="sibTrans" presStyleCnt="0"/>
      <dgm:spPr/>
    </dgm:pt>
    <dgm:pt modelId="{4936191D-DDCD-5448-9599-FCFF0E762327}" type="pres">
      <dgm:prSet presAssocID="{4B8FE931-025F-2548-9901-CC92687C68A0}" presName="space" presStyleCnt="0"/>
      <dgm:spPr/>
    </dgm:pt>
    <dgm:pt modelId="{46A76C7F-F0EF-8241-A1FC-F1FD9996487A}" type="pres">
      <dgm:prSet presAssocID="{37BD88B2-A2F1-9E48-A514-83796BA8073B}" presName="composite" presStyleCnt="0"/>
      <dgm:spPr/>
    </dgm:pt>
    <dgm:pt modelId="{FE7E2F33-6957-CD47-8BEF-B0D4FF49D59F}" type="pres">
      <dgm:prSet presAssocID="{37BD88B2-A2F1-9E48-A514-83796BA8073B}" presName="LShape" presStyleLbl="alignNode1" presStyleIdx="6" presStyleCnt="7"/>
      <dgm:spPr/>
    </dgm:pt>
    <dgm:pt modelId="{C3ECB372-CD45-0E47-A066-03AB582C214B}" type="pres">
      <dgm:prSet presAssocID="{37BD88B2-A2F1-9E48-A514-83796BA8073B}" presName="ParentText" presStyleLbl="revTx" presStyleIdx="3" presStyleCnt="4">
        <dgm:presLayoutVars>
          <dgm:chMax val="0"/>
          <dgm:chPref val="0"/>
          <dgm:bulletEnabled val="1"/>
        </dgm:presLayoutVars>
      </dgm:prSet>
      <dgm:spPr/>
      <dgm:t>
        <a:bodyPr/>
        <a:lstStyle/>
        <a:p>
          <a:endParaRPr lang="da-DK"/>
        </a:p>
      </dgm:t>
    </dgm:pt>
  </dgm:ptLst>
  <dgm:cxnLst>
    <dgm:cxn modelId="{E7F44F80-5283-DC4D-9C5B-CA01663A3368}" type="presOf" srcId="{FF7AAE4D-94C4-0C46-9A64-8ABCA51017EB}" destId="{CB1F5F34-7D29-254D-8574-5E2C1CAEDBD0}" srcOrd="0" destOrd="1" presId="urn:microsoft.com/office/officeart/2009/3/layout/StepUpProcess"/>
    <dgm:cxn modelId="{4FABFF79-200F-8C4F-BEDA-9D31DE65FA77}" type="presOf" srcId="{C148FA96-2151-0A47-9157-DED5630EF1CF}" destId="{C3ECB372-CD45-0E47-A066-03AB582C214B}" srcOrd="0" destOrd="1" presId="urn:microsoft.com/office/officeart/2009/3/layout/StepUpProcess"/>
    <dgm:cxn modelId="{1E679C94-1FBE-384A-9D4C-E29D2276A815}" type="presOf" srcId="{D1B99D76-842C-D949-853F-F865636B93F8}" destId="{CB1F5F34-7D29-254D-8574-5E2C1CAEDBD0}" srcOrd="0" destOrd="0" presId="urn:microsoft.com/office/officeart/2009/3/layout/StepUpProcess"/>
    <dgm:cxn modelId="{021D57FF-DE8E-E34E-BE21-2243A87FAD47}" srcId="{9444F516-D22A-C74B-8B81-7D9B313539C0}" destId="{635D05DF-3C64-C547-8B96-1416655E1360}" srcOrd="0" destOrd="0" parTransId="{9DD09A87-DCB9-E640-978A-9593514E03CD}" sibTransId="{EAC7262D-CA22-6E4E-B788-A5B3007C4FF7}"/>
    <dgm:cxn modelId="{1621C0DF-2E76-1A4D-ADBD-DEEC2C1F38ED}" type="presOf" srcId="{9444F516-D22A-C74B-8B81-7D9B313539C0}" destId="{4B1EBAC3-CB31-A948-A838-4B6AB7DE2D2D}" srcOrd="0" destOrd="0" presId="urn:microsoft.com/office/officeart/2009/3/layout/StepUpProcess"/>
    <dgm:cxn modelId="{C3FCB79A-4C2F-2E4D-AB70-9730FB095943}" srcId="{D1B99D76-842C-D949-853F-F865636B93F8}" destId="{FF7AAE4D-94C4-0C46-9A64-8ABCA51017EB}" srcOrd="0" destOrd="0" parTransId="{C54DA9A4-D228-2541-A754-0EF6D5388A7F}" sibTransId="{E50511F3-92E7-DC4F-97A1-0424CA576E99}"/>
    <dgm:cxn modelId="{DEEDB176-5710-994E-86FC-110891811972}" type="presOf" srcId="{D82276B6-BB9C-A342-B2C3-BD867F90C558}" destId="{BB831B3F-0D6F-E54E-9824-D0D518BDF583}" srcOrd="0" destOrd="0" presId="urn:microsoft.com/office/officeart/2009/3/layout/StepUpProcess"/>
    <dgm:cxn modelId="{173E6DD1-D986-F842-87FF-4A4C5A0A8AE7}" srcId="{635D05DF-3C64-C547-8B96-1416655E1360}" destId="{36C0F3B3-68AC-CB40-83B6-25B74B226134}" srcOrd="0" destOrd="0" parTransId="{B2F816AF-B034-314D-B69F-B633AA35082F}" sibTransId="{FDA02DBD-8205-EA41-94CE-8AFBB4264463}"/>
    <dgm:cxn modelId="{3C233929-8118-3445-BD70-D6C75768944D}" type="presOf" srcId="{37BD88B2-A2F1-9E48-A514-83796BA8073B}" destId="{C3ECB372-CD45-0E47-A066-03AB582C214B}" srcOrd="0" destOrd="0" presId="urn:microsoft.com/office/officeart/2009/3/layout/StepUpProcess"/>
    <dgm:cxn modelId="{CBB44195-DF60-8944-BDDC-BC026421256A}" type="presOf" srcId="{36C0F3B3-68AC-CB40-83B6-25B74B226134}" destId="{B23B9230-2497-3343-8E6E-95D0EFE48E99}" srcOrd="0" destOrd="1" presId="urn:microsoft.com/office/officeart/2009/3/layout/StepUpProcess"/>
    <dgm:cxn modelId="{5A73DED0-2E3C-E24E-886B-32A839B1A2FA}" srcId="{37BD88B2-A2F1-9E48-A514-83796BA8073B}" destId="{C148FA96-2151-0A47-9157-DED5630EF1CF}" srcOrd="0" destOrd="0" parTransId="{A34326A2-4C16-FA4B-A0DC-C1EAA383E6A6}" sibTransId="{DC7BB11E-D0E0-3A4B-A0F8-5443DCF0EE6A}"/>
    <dgm:cxn modelId="{75033EFD-DF7A-BA43-9DE9-6D4D104F7B8A}" srcId="{9444F516-D22A-C74B-8B81-7D9B313539C0}" destId="{D1B99D76-842C-D949-853F-F865636B93F8}" srcOrd="1" destOrd="0" parTransId="{A2EB59AA-2B4E-9B4C-93B5-38FBC2678B3E}" sibTransId="{6E80C33F-64E3-F240-A423-CBBC999174D5}"/>
    <dgm:cxn modelId="{35831EC6-2AA6-664E-9471-94203BF193E2}" srcId="{9444F516-D22A-C74B-8B81-7D9B313539C0}" destId="{37BD88B2-A2F1-9E48-A514-83796BA8073B}" srcOrd="3" destOrd="0" parTransId="{87FD4CC9-2993-434C-B2DC-FDC370F6AF1F}" sibTransId="{DC0F5315-924D-5249-896B-01B48295132E}"/>
    <dgm:cxn modelId="{CB34D612-1BEC-4E40-92E5-01D4734F2D72}" srcId="{9444F516-D22A-C74B-8B81-7D9B313539C0}" destId="{D82276B6-BB9C-A342-B2C3-BD867F90C558}" srcOrd="2" destOrd="0" parTransId="{57314FC1-9AEA-D543-AB9E-A486E5624E24}" sibTransId="{4B8FE931-025F-2548-9901-CC92687C68A0}"/>
    <dgm:cxn modelId="{80FE3339-7756-024B-8AC0-19E09B711FB4}" srcId="{D82276B6-BB9C-A342-B2C3-BD867F90C558}" destId="{E1789BEB-BE97-F342-B711-E0815FE6B871}" srcOrd="0" destOrd="0" parTransId="{7925C298-7AA3-854E-8C64-68B6484FACFD}" sibTransId="{BBE78F23-A8C0-D241-9F92-52D803DF9563}"/>
    <dgm:cxn modelId="{BCDF69A7-B254-AA48-B1B1-E12F68C9F226}" type="presOf" srcId="{E1789BEB-BE97-F342-B711-E0815FE6B871}" destId="{BB831B3F-0D6F-E54E-9824-D0D518BDF583}" srcOrd="0" destOrd="1" presId="urn:microsoft.com/office/officeart/2009/3/layout/StepUpProcess"/>
    <dgm:cxn modelId="{202F7555-616B-FE44-B265-5BE0817CD93C}" type="presOf" srcId="{635D05DF-3C64-C547-8B96-1416655E1360}" destId="{B23B9230-2497-3343-8E6E-95D0EFE48E99}" srcOrd="0" destOrd="0" presId="urn:microsoft.com/office/officeart/2009/3/layout/StepUpProcess"/>
    <dgm:cxn modelId="{DD1D1526-35AE-CF48-9F1C-908D362AE21B}" type="presParOf" srcId="{4B1EBAC3-CB31-A948-A838-4B6AB7DE2D2D}" destId="{37C30D02-5D39-D343-AF7C-C7B84115D292}" srcOrd="0" destOrd="0" presId="urn:microsoft.com/office/officeart/2009/3/layout/StepUpProcess"/>
    <dgm:cxn modelId="{CB0FC5A2-3424-594B-B24C-315D6F0BC04B}" type="presParOf" srcId="{37C30D02-5D39-D343-AF7C-C7B84115D292}" destId="{C0DC7FFC-9B31-E147-BABB-3FBD3A1C67A4}" srcOrd="0" destOrd="0" presId="urn:microsoft.com/office/officeart/2009/3/layout/StepUpProcess"/>
    <dgm:cxn modelId="{D800A677-2063-214E-A951-8E458B6281DC}" type="presParOf" srcId="{37C30D02-5D39-D343-AF7C-C7B84115D292}" destId="{B23B9230-2497-3343-8E6E-95D0EFE48E99}" srcOrd="1" destOrd="0" presId="urn:microsoft.com/office/officeart/2009/3/layout/StepUpProcess"/>
    <dgm:cxn modelId="{6F87574A-C8D1-3B4C-A803-52DEF9A8EE03}" type="presParOf" srcId="{37C30D02-5D39-D343-AF7C-C7B84115D292}" destId="{B9BCE209-F324-AC4B-9CA9-13D8522103D8}" srcOrd="2" destOrd="0" presId="urn:microsoft.com/office/officeart/2009/3/layout/StepUpProcess"/>
    <dgm:cxn modelId="{4CB9FD3C-827C-B347-B885-BDCF47B63A49}" type="presParOf" srcId="{4B1EBAC3-CB31-A948-A838-4B6AB7DE2D2D}" destId="{8897B963-8596-D444-B0F5-3B3E53B4E801}" srcOrd="1" destOrd="0" presId="urn:microsoft.com/office/officeart/2009/3/layout/StepUpProcess"/>
    <dgm:cxn modelId="{FFAE5C84-725E-2C4D-BF73-64AB11D50980}" type="presParOf" srcId="{8897B963-8596-D444-B0F5-3B3E53B4E801}" destId="{0FCDAD0E-F973-974F-BF9E-5B6923BDBDDF}" srcOrd="0" destOrd="0" presId="urn:microsoft.com/office/officeart/2009/3/layout/StepUpProcess"/>
    <dgm:cxn modelId="{8A41A749-5421-8143-BBD3-D6C610BB3A64}" type="presParOf" srcId="{4B1EBAC3-CB31-A948-A838-4B6AB7DE2D2D}" destId="{CC6ED3A0-0154-424A-962B-48383164FD84}" srcOrd="2" destOrd="0" presId="urn:microsoft.com/office/officeart/2009/3/layout/StepUpProcess"/>
    <dgm:cxn modelId="{665F961B-CB6E-B041-85EC-D48D0ACFDD49}" type="presParOf" srcId="{CC6ED3A0-0154-424A-962B-48383164FD84}" destId="{6161B095-7E1A-0B48-89D1-E2DCB102D0CA}" srcOrd="0" destOrd="0" presId="urn:microsoft.com/office/officeart/2009/3/layout/StepUpProcess"/>
    <dgm:cxn modelId="{38EE99A2-416F-1644-A566-D44F6B0D85BE}" type="presParOf" srcId="{CC6ED3A0-0154-424A-962B-48383164FD84}" destId="{CB1F5F34-7D29-254D-8574-5E2C1CAEDBD0}" srcOrd="1" destOrd="0" presId="urn:microsoft.com/office/officeart/2009/3/layout/StepUpProcess"/>
    <dgm:cxn modelId="{2ECCDA6C-7C4D-A44B-AC74-11835DA85E22}" type="presParOf" srcId="{CC6ED3A0-0154-424A-962B-48383164FD84}" destId="{C70D56D6-02F3-8247-B107-C5AEC9C5EB9E}" srcOrd="2" destOrd="0" presId="urn:microsoft.com/office/officeart/2009/3/layout/StepUpProcess"/>
    <dgm:cxn modelId="{70959D6B-C10B-BC4C-BF37-4698D6F0CF8A}" type="presParOf" srcId="{4B1EBAC3-CB31-A948-A838-4B6AB7DE2D2D}" destId="{1AA58EE5-B60E-7344-9DE0-DA03A5224033}" srcOrd="3" destOrd="0" presId="urn:microsoft.com/office/officeart/2009/3/layout/StepUpProcess"/>
    <dgm:cxn modelId="{A7CC4C9C-A53D-A940-8A3B-937CA8B2AA9E}" type="presParOf" srcId="{1AA58EE5-B60E-7344-9DE0-DA03A5224033}" destId="{3BC3BAA1-FAAD-A34F-BB5B-55BFFFE80A65}" srcOrd="0" destOrd="0" presId="urn:microsoft.com/office/officeart/2009/3/layout/StepUpProcess"/>
    <dgm:cxn modelId="{D41149D5-B4FD-2848-A50D-6851C7CEC581}" type="presParOf" srcId="{4B1EBAC3-CB31-A948-A838-4B6AB7DE2D2D}" destId="{DE160BA1-3171-A645-8280-FED40674EA41}" srcOrd="4" destOrd="0" presId="urn:microsoft.com/office/officeart/2009/3/layout/StepUpProcess"/>
    <dgm:cxn modelId="{8DFE425A-57C2-BA40-A3B8-2DD26D5F5B06}" type="presParOf" srcId="{DE160BA1-3171-A645-8280-FED40674EA41}" destId="{76EEE91F-90AF-0C47-8561-ECADC51DAF5D}" srcOrd="0" destOrd="0" presId="urn:microsoft.com/office/officeart/2009/3/layout/StepUpProcess"/>
    <dgm:cxn modelId="{F6588E2E-9E06-8D45-8153-27CBD8175CB0}" type="presParOf" srcId="{DE160BA1-3171-A645-8280-FED40674EA41}" destId="{BB831B3F-0D6F-E54E-9824-D0D518BDF583}" srcOrd="1" destOrd="0" presId="urn:microsoft.com/office/officeart/2009/3/layout/StepUpProcess"/>
    <dgm:cxn modelId="{D1486E9A-9638-3449-BCB4-2B7F7B32B32A}" type="presParOf" srcId="{DE160BA1-3171-A645-8280-FED40674EA41}" destId="{79FB83E7-2CC5-1E47-9EAB-6D66C093E9E5}" srcOrd="2" destOrd="0" presId="urn:microsoft.com/office/officeart/2009/3/layout/StepUpProcess"/>
    <dgm:cxn modelId="{1E1C871C-C500-5040-9269-00268C8EB0F4}" type="presParOf" srcId="{4B1EBAC3-CB31-A948-A838-4B6AB7DE2D2D}" destId="{5B54CE3B-B039-2E4F-9BD1-36D065E9C995}" srcOrd="5" destOrd="0" presId="urn:microsoft.com/office/officeart/2009/3/layout/StepUpProcess"/>
    <dgm:cxn modelId="{18A27D9E-8BDE-9345-A497-0FA79354533B}" type="presParOf" srcId="{5B54CE3B-B039-2E4F-9BD1-36D065E9C995}" destId="{4936191D-DDCD-5448-9599-FCFF0E762327}" srcOrd="0" destOrd="0" presId="urn:microsoft.com/office/officeart/2009/3/layout/StepUpProcess"/>
    <dgm:cxn modelId="{EB66BC9A-F436-0A45-8858-6BCB60E3AA6B}" type="presParOf" srcId="{4B1EBAC3-CB31-A948-A838-4B6AB7DE2D2D}" destId="{46A76C7F-F0EF-8241-A1FC-F1FD9996487A}" srcOrd="6" destOrd="0" presId="urn:microsoft.com/office/officeart/2009/3/layout/StepUpProcess"/>
    <dgm:cxn modelId="{6722F25A-A237-7D41-8851-DEFC02571C6C}" type="presParOf" srcId="{46A76C7F-F0EF-8241-A1FC-F1FD9996487A}" destId="{FE7E2F33-6957-CD47-8BEF-B0D4FF49D59F}" srcOrd="0" destOrd="0" presId="urn:microsoft.com/office/officeart/2009/3/layout/StepUpProcess"/>
    <dgm:cxn modelId="{C70FE5D7-A369-4043-BA01-893DFEE9C5FF}" type="presParOf" srcId="{46A76C7F-F0EF-8241-A1FC-F1FD9996487A}" destId="{C3ECB372-CD45-0E47-A066-03AB582C214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C7FFC-9B31-E147-BABB-3FBD3A1C67A4}">
      <dsp:nvSpPr>
        <dsp:cNvPr id="0" name=""/>
        <dsp:cNvSpPr/>
      </dsp:nvSpPr>
      <dsp:spPr>
        <a:xfrm rot="5400000">
          <a:off x="399014" y="1473843"/>
          <a:ext cx="1195969" cy="1990066"/>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B9230-2497-3343-8E6E-95D0EFE48E99}">
      <dsp:nvSpPr>
        <dsp:cNvPr id="0" name=""/>
        <dsp:cNvSpPr/>
      </dsp:nvSpPr>
      <dsp:spPr>
        <a:xfrm>
          <a:off x="199377" y="2068444"/>
          <a:ext cx="1796642" cy="157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da-DK" sz="2100" kern="1200" dirty="0" err="1"/>
            <a:t>Senso-motoriske</a:t>
          </a:r>
          <a:r>
            <a:rPr lang="da-DK" sz="2100" kern="1200" dirty="0"/>
            <a:t> fase</a:t>
          </a:r>
        </a:p>
        <a:p>
          <a:pPr marL="171450" lvl="1" indent="-171450" algn="l" defTabSz="711200">
            <a:lnSpc>
              <a:spcPct val="90000"/>
            </a:lnSpc>
            <a:spcBef>
              <a:spcPct val="0"/>
            </a:spcBef>
            <a:spcAft>
              <a:spcPct val="15000"/>
            </a:spcAft>
            <a:buChar char="••"/>
          </a:pPr>
          <a:r>
            <a:rPr lang="da-DK" sz="1600" kern="1200" dirty="0"/>
            <a:t>0-2 år</a:t>
          </a:r>
        </a:p>
      </dsp:txBody>
      <dsp:txXfrm>
        <a:off x="199377" y="2068444"/>
        <a:ext cx="1796642" cy="1574862"/>
      </dsp:txXfrm>
    </dsp:sp>
    <dsp:sp modelId="{B9BCE209-F324-AC4B-9CA9-13D8522103D8}">
      <dsp:nvSpPr>
        <dsp:cNvPr id="0" name=""/>
        <dsp:cNvSpPr/>
      </dsp:nvSpPr>
      <dsp:spPr>
        <a:xfrm>
          <a:off x="1657031" y="1327332"/>
          <a:ext cx="338989" cy="338989"/>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1B095-7E1A-0B48-89D1-E2DCB102D0CA}">
      <dsp:nvSpPr>
        <dsp:cNvPr id="0" name=""/>
        <dsp:cNvSpPr/>
      </dsp:nvSpPr>
      <dsp:spPr>
        <a:xfrm rot="5400000">
          <a:off x="2598456" y="929589"/>
          <a:ext cx="1195969" cy="1990066"/>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F5F34-7D29-254D-8574-5E2C1CAEDBD0}">
      <dsp:nvSpPr>
        <dsp:cNvPr id="0" name=""/>
        <dsp:cNvSpPr/>
      </dsp:nvSpPr>
      <dsp:spPr>
        <a:xfrm>
          <a:off x="2398819" y="1524190"/>
          <a:ext cx="1796642" cy="157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da-DK" sz="2100" kern="1200" dirty="0"/>
            <a:t>Præ-operationelle fase</a:t>
          </a:r>
        </a:p>
        <a:p>
          <a:pPr marL="171450" lvl="1" indent="-171450" algn="l" defTabSz="711200">
            <a:lnSpc>
              <a:spcPct val="90000"/>
            </a:lnSpc>
            <a:spcBef>
              <a:spcPct val="0"/>
            </a:spcBef>
            <a:spcAft>
              <a:spcPct val="15000"/>
            </a:spcAft>
            <a:buChar char="••"/>
          </a:pPr>
          <a:r>
            <a:rPr lang="da-DK" sz="1600" kern="1200" dirty="0"/>
            <a:t>2-6 år</a:t>
          </a:r>
        </a:p>
      </dsp:txBody>
      <dsp:txXfrm>
        <a:off x="2398819" y="1524190"/>
        <a:ext cx="1796642" cy="1574862"/>
      </dsp:txXfrm>
    </dsp:sp>
    <dsp:sp modelId="{C70D56D6-02F3-8247-B107-C5AEC9C5EB9E}">
      <dsp:nvSpPr>
        <dsp:cNvPr id="0" name=""/>
        <dsp:cNvSpPr/>
      </dsp:nvSpPr>
      <dsp:spPr>
        <a:xfrm>
          <a:off x="3856473" y="783078"/>
          <a:ext cx="338989" cy="338989"/>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EEE91F-90AF-0C47-8561-ECADC51DAF5D}">
      <dsp:nvSpPr>
        <dsp:cNvPr id="0" name=""/>
        <dsp:cNvSpPr/>
      </dsp:nvSpPr>
      <dsp:spPr>
        <a:xfrm rot="5400000">
          <a:off x="4797898" y="385335"/>
          <a:ext cx="1195969" cy="1990066"/>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831B3F-0D6F-E54E-9824-D0D518BDF583}">
      <dsp:nvSpPr>
        <dsp:cNvPr id="0" name=""/>
        <dsp:cNvSpPr/>
      </dsp:nvSpPr>
      <dsp:spPr>
        <a:xfrm>
          <a:off x="4598261" y="979936"/>
          <a:ext cx="1796642" cy="157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da-DK" sz="2100" kern="1200" dirty="0"/>
            <a:t>Konkret-operationelle fase</a:t>
          </a:r>
        </a:p>
        <a:p>
          <a:pPr marL="171450" lvl="1" indent="-171450" algn="l" defTabSz="711200">
            <a:lnSpc>
              <a:spcPct val="90000"/>
            </a:lnSpc>
            <a:spcBef>
              <a:spcPct val="0"/>
            </a:spcBef>
            <a:spcAft>
              <a:spcPct val="15000"/>
            </a:spcAft>
            <a:buChar char="••"/>
          </a:pPr>
          <a:r>
            <a:rPr lang="da-DK" sz="1600" kern="1200" dirty="0"/>
            <a:t>6-12 år</a:t>
          </a:r>
        </a:p>
      </dsp:txBody>
      <dsp:txXfrm>
        <a:off x="4598261" y="979936"/>
        <a:ext cx="1796642" cy="1574862"/>
      </dsp:txXfrm>
    </dsp:sp>
    <dsp:sp modelId="{79FB83E7-2CC5-1E47-9EAB-6D66C093E9E5}">
      <dsp:nvSpPr>
        <dsp:cNvPr id="0" name=""/>
        <dsp:cNvSpPr/>
      </dsp:nvSpPr>
      <dsp:spPr>
        <a:xfrm>
          <a:off x="6055914" y="238824"/>
          <a:ext cx="338989" cy="338989"/>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E2F33-6957-CD47-8BEF-B0D4FF49D59F}">
      <dsp:nvSpPr>
        <dsp:cNvPr id="0" name=""/>
        <dsp:cNvSpPr/>
      </dsp:nvSpPr>
      <dsp:spPr>
        <a:xfrm rot="5400000">
          <a:off x="6997339" y="-158918"/>
          <a:ext cx="1195969" cy="1990066"/>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ECB372-CD45-0E47-A066-03AB582C214B}">
      <dsp:nvSpPr>
        <dsp:cNvPr id="0" name=""/>
        <dsp:cNvSpPr/>
      </dsp:nvSpPr>
      <dsp:spPr>
        <a:xfrm>
          <a:off x="6797702" y="435682"/>
          <a:ext cx="1796642" cy="157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da-DK" sz="2100" kern="1200" dirty="0"/>
            <a:t>Abstrakt-operationelle fase</a:t>
          </a:r>
        </a:p>
        <a:p>
          <a:pPr marL="171450" lvl="1" indent="-171450" algn="l" defTabSz="711200">
            <a:lnSpc>
              <a:spcPct val="90000"/>
            </a:lnSpc>
            <a:spcBef>
              <a:spcPct val="0"/>
            </a:spcBef>
            <a:spcAft>
              <a:spcPct val="15000"/>
            </a:spcAft>
            <a:buChar char="••"/>
          </a:pPr>
          <a:r>
            <a:rPr lang="da-DK" sz="1600" kern="1200" dirty="0"/>
            <a:t>12&gt; år</a:t>
          </a:r>
        </a:p>
      </dsp:txBody>
      <dsp:txXfrm>
        <a:off x="6797702" y="435682"/>
        <a:ext cx="1796642" cy="157486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23098-8CFB-0848-95B3-B61260DB8FA4}" type="datetimeFigureOut">
              <a:rPr lang="da-DK" smtClean="0"/>
              <a:t>06-01-2020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BAA47-69A9-8C4F-8AA8-058A0BA0D245}" type="slidenum">
              <a:rPr lang="da-DK" smtClean="0"/>
              <a:t>‹nr.›</a:t>
            </a:fld>
            <a:endParaRPr lang="da-DK"/>
          </a:p>
        </p:txBody>
      </p:sp>
    </p:spTree>
    <p:extLst>
      <p:ext uri="{BB962C8B-B14F-4D97-AF65-F5344CB8AC3E}">
        <p14:creationId xmlns:p14="http://schemas.microsoft.com/office/powerpoint/2010/main" val="155776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3DBAA47-69A9-8C4F-8AA8-058A0BA0D245}" type="slidenum">
              <a:rPr lang="da-DK" smtClean="0"/>
              <a:t>10</a:t>
            </a:fld>
            <a:endParaRPr lang="da-DK"/>
          </a:p>
        </p:txBody>
      </p:sp>
    </p:spTree>
    <p:extLst>
      <p:ext uri="{BB962C8B-B14F-4D97-AF65-F5344CB8AC3E}">
        <p14:creationId xmlns:p14="http://schemas.microsoft.com/office/powerpoint/2010/main" val="63293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da-DK"/>
              <a:t>Klik for at redigere i masteren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a-DK"/>
              <a:t>Klik for at redigere i masteren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smtClean="0"/>
              <a:pPr/>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i masteren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smtClean="0"/>
              <a:pPr/>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a-DK"/>
              <a:t>Klik for at redigere i masteren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smtClean="0"/>
              <a:pPr/>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for c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i masteren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smtClean="0"/>
              <a:pPr/>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d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a-DK"/>
              <a:t>Klik for at redigere i masteren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smtClean="0"/>
              <a:pPr/>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a-DK"/>
              <a:t>Klik for at redigere i masteren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a-DK"/>
              <a:t>Klik for at redigere i masteren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smtClean="0"/>
              <a:pPr/>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i masteren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i masteren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a-DK"/>
              <a:t>Klik for at redigere i masteren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2A54C80-263E-416B-A8E0-580EDEADCBDC}" type="datetimeFigureOut">
              <a:rPr lang="en-US" smtClean="0"/>
              <a:t>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a-DK"/>
              <a:t>Klik for at redigere i masteren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Træk billede til pladsholder, eller klik på symbol for at tilføje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B61BEF0D-F0BB-DE4B-95CE-6DB70DBA9567}" type="datetimeFigureOut">
              <a:rPr lang="en-US" smtClean="0"/>
              <a:pPr/>
              <a:t>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a-DK"/>
              <a:t>Klik for at redigere i masteren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7017668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TRF27F2bn-A"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psykveje.systime.dk/index.php?id=5273#c1167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videnskab.dk/kultur-samfund/kulturens-paavirkning-af-vores-sind-ryster-psykologien-i-sin-grundvol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ibEP4xBdJc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77676" y="5211698"/>
            <a:ext cx="7766936" cy="1646302"/>
          </a:xfrm>
        </p:spPr>
        <p:txBody>
          <a:bodyPr/>
          <a:lstStyle/>
          <a:p>
            <a:r>
              <a:rPr lang="da-DK" dirty="0">
                <a:solidFill>
                  <a:schemeClr val="bg1"/>
                </a:solidFill>
              </a:rPr>
              <a:t>Tænkningens udvikling</a:t>
            </a:r>
          </a:p>
        </p:txBody>
      </p:sp>
    </p:spTree>
    <p:extLst>
      <p:ext uri="{BB962C8B-B14F-4D97-AF65-F5344CB8AC3E}">
        <p14:creationId xmlns:p14="http://schemas.microsoft.com/office/powerpoint/2010/main" val="229678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F3D0AF2-4CB0-F04A-89C2-679E749AAB61}"/>
              </a:ext>
            </a:extLst>
          </p:cNvPr>
          <p:cNvSpPr>
            <a:spLocks noGrp="1"/>
          </p:cNvSpPr>
          <p:nvPr>
            <p:ph type="title"/>
          </p:nvPr>
        </p:nvSpPr>
        <p:spPr/>
        <p:txBody>
          <a:bodyPr/>
          <a:lstStyle/>
          <a:p>
            <a:r>
              <a:rPr lang="da-DK" dirty="0"/>
              <a:t>Tænkningens fire faser</a:t>
            </a:r>
          </a:p>
        </p:txBody>
      </p:sp>
      <p:graphicFrame>
        <p:nvGraphicFramePr>
          <p:cNvPr id="7" name="Pladsholder til indhold 6">
            <a:extLst>
              <a:ext uri="{FF2B5EF4-FFF2-40B4-BE49-F238E27FC236}">
                <a16:creationId xmlns:a16="http://schemas.microsoft.com/office/drawing/2014/main" id="{56B3FD45-198D-CA41-BFD1-2E6D25E208FE}"/>
              </a:ext>
            </a:extLst>
          </p:cNvPr>
          <p:cNvGraphicFramePr>
            <a:graphicFrameLocks noGrp="1"/>
          </p:cNvGraphicFramePr>
          <p:nvPr>
            <p:ph idx="1"/>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9195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Tænkningens udvikling</a:t>
            </a:r>
            <a:endParaRPr lang="da-DK" dirty="0"/>
          </a:p>
        </p:txBody>
      </p:sp>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775" y="1513345"/>
            <a:ext cx="9854837" cy="4620327"/>
          </a:xfrm>
          <a:prstGeom prst="rect">
            <a:avLst/>
          </a:prstGeom>
        </p:spPr>
      </p:pic>
    </p:spTree>
    <p:extLst>
      <p:ext uri="{BB962C8B-B14F-4D97-AF65-F5344CB8AC3E}">
        <p14:creationId xmlns:p14="http://schemas.microsoft.com/office/powerpoint/2010/main" val="1785640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Tænkningens udvikling</a:t>
            </a:r>
            <a:endParaRPr lang="da-DK" dirty="0"/>
          </a:p>
        </p:txBody>
      </p:sp>
      <p:pic>
        <p:nvPicPr>
          <p:cNvPr id="3" name="TRF27F2bn-A"/>
          <p:cNvPicPr>
            <a:picLocks noRot="1" noChangeAspect="1"/>
          </p:cNvPicPr>
          <p:nvPr>
            <a:videoFile r:link="rId1"/>
          </p:nvPr>
        </p:nvPicPr>
        <p:blipFill>
          <a:blip r:embed="rId3"/>
          <a:stretch>
            <a:fillRect/>
          </a:stretch>
        </p:blipFill>
        <p:spPr>
          <a:xfrm>
            <a:off x="677334" y="1453294"/>
            <a:ext cx="8384473" cy="4716266"/>
          </a:xfrm>
          <a:prstGeom prst="rect">
            <a:avLst/>
          </a:prstGeom>
        </p:spPr>
      </p:pic>
    </p:spTree>
    <p:extLst>
      <p:ext uri="{BB962C8B-B14F-4D97-AF65-F5344CB8AC3E}">
        <p14:creationId xmlns:p14="http://schemas.microsoft.com/office/powerpoint/2010/main" val="2260761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Opgave 2</a:t>
            </a:r>
            <a:endParaRPr lang="da-DK" dirty="0"/>
          </a:p>
        </p:txBody>
      </p:sp>
      <p:sp>
        <p:nvSpPr>
          <p:cNvPr id="4" name="Rectangle 1"/>
          <p:cNvSpPr>
            <a:spLocks noGrp="1" noChangeArrowheads="1"/>
          </p:cNvSpPr>
          <p:nvPr>
            <p:ph idx="1"/>
          </p:nvPr>
        </p:nvSpPr>
        <p:spPr bwMode="auto">
          <a:xfrm>
            <a:off x="677334" y="1423322"/>
            <a:ext cx="6709785"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altLang="da-DK" sz="1800" b="0" i="0" u="none" strike="noStrike" cap="none" normalizeH="0" baseline="0" dirty="0" smtClean="0">
                <a:ln>
                  <a:noFill/>
                </a:ln>
                <a:solidFill>
                  <a:schemeClr val="tx1"/>
                </a:solidFill>
                <a:effectLst/>
                <a:latin typeface="Arial" panose="020B0604020202020204" pitchFamily="34" charset="0"/>
              </a:rPr>
              <a:t> Prøv </a:t>
            </a:r>
            <a:r>
              <a:rPr kumimoji="0" lang="da-DK" altLang="da-DK" sz="1800" b="0" i="0" u="none" strike="noStrike" cap="none" normalizeH="0" baseline="0" dirty="0" smtClean="0">
                <a:ln>
                  <a:noFill/>
                </a:ln>
                <a:solidFill>
                  <a:schemeClr val="tx1"/>
                </a:solidFill>
                <a:effectLst/>
                <a:latin typeface="Arial" panose="020B0604020202020204" pitchFamily="34" charset="0"/>
              </a:rPr>
              <a:t>med dine egne ord at gøre rede for den udvikling, der sker i løbet af de seks trin i den </a:t>
            </a:r>
            <a:r>
              <a:rPr kumimoji="0" lang="da-DK" altLang="da-DK" sz="1800" b="0" i="0" u="none" strike="noStrike" cap="none" normalizeH="0" baseline="0" dirty="0" err="1" smtClean="0">
                <a:ln>
                  <a:noFill/>
                </a:ln>
                <a:solidFill>
                  <a:schemeClr val="tx1"/>
                </a:solidFill>
                <a:effectLst/>
                <a:latin typeface="Arial" panose="020B0604020202020204" pitchFamily="34" charset="0"/>
              </a:rPr>
              <a:t>senso-motoriske</a:t>
            </a:r>
            <a:r>
              <a:rPr kumimoji="0" lang="da-DK" altLang="da-DK" sz="1800" b="0" i="0" u="none" strike="noStrike" cap="none" normalizeH="0" baseline="0" dirty="0" smtClean="0">
                <a:ln>
                  <a:noFill/>
                </a:ln>
                <a:solidFill>
                  <a:schemeClr val="tx1"/>
                </a:solidFill>
                <a:effectLst/>
                <a:latin typeface="Arial" panose="020B0604020202020204" pitchFamily="34" charset="0"/>
              </a:rPr>
              <a:t> fase</a:t>
            </a:r>
            <a:r>
              <a:rPr kumimoji="0" lang="da-DK" altLang="da-DK"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endParaRPr kumimoji="0" lang="da-DK" altLang="da-DK"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altLang="da-DK" sz="1800" b="0" i="0" u="none" strike="noStrike" cap="none" normalizeH="0" baseline="0" dirty="0" smtClean="0">
                <a:ln>
                  <a:noFill/>
                </a:ln>
                <a:solidFill>
                  <a:schemeClr val="tx1"/>
                </a:solidFill>
                <a:effectLst/>
                <a:latin typeface="Arial" panose="020B0604020202020204" pitchFamily="34" charset="0"/>
              </a:rPr>
              <a:t> På </a:t>
            </a:r>
            <a:r>
              <a:rPr kumimoji="0" lang="da-DK" altLang="da-DK" sz="1800" b="0" i="0" u="none" strike="noStrike" cap="none" normalizeH="0" baseline="0" dirty="0" smtClean="0">
                <a:ln>
                  <a:noFill/>
                </a:ln>
                <a:solidFill>
                  <a:schemeClr val="tx1"/>
                </a:solidFill>
                <a:effectLst/>
                <a:latin typeface="Arial" panose="020B0604020202020204" pitchFamily="34" charset="0"/>
              </a:rPr>
              <a:t>trin seks i den </a:t>
            </a:r>
            <a:r>
              <a:rPr kumimoji="0" lang="da-DK" altLang="da-DK" sz="1800" b="0" i="0" u="none" strike="noStrike" cap="none" normalizeH="0" baseline="0" dirty="0" err="1" smtClean="0">
                <a:ln>
                  <a:noFill/>
                </a:ln>
                <a:solidFill>
                  <a:schemeClr val="tx1"/>
                </a:solidFill>
                <a:effectLst/>
                <a:latin typeface="Arial" panose="020B0604020202020204" pitchFamily="34" charset="0"/>
              </a:rPr>
              <a:t>senso-motoriske</a:t>
            </a:r>
            <a:r>
              <a:rPr kumimoji="0" lang="da-DK" altLang="da-DK" sz="1800" b="0" i="0" u="none" strike="noStrike" cap="none" normalizeH="0" baseline="0" dirty="0" smtClean="0">
                <a:ln>
                  <a:noFill/>
                </a:ln>
                <a:solidFill>
                  <a:schemeClr val="tx1"/>
                </a:solidFill>
                <a:effectLst/>
                <a:latin typeface="Arial" panose="020B0604020202020204" pitchFamily="34" charset="0"/>
              </a:rPr>
              <a:t> fase begynder barnet at anvende mentale repræsentationer. Hvad er det</a:t>
            </a:r>
            <a:r>
              <a:rPr kumimoji="0" lang="da-DK" altLang="da-DK"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endParaRPr kumimoji="0" lang="da-DK" altLang="da-DK"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altLang="da-DK" sz="1800" b="0" i="0" u="none" strike="noStrike" cap="none" normalizeH="0" baseline="0" dirty="0" smtClean="0">
                <a:ln>
                  <a:noFill/>
                </a:ln>
                <a:solidFill>
                  <a:schemeClr val="tx1"/>
                </a:solidFill>
                <a:effectLst/>
                <a:latin typeface="Arial" panose="020B0604020202020204" pitchFamily="34" charset="0"/>
              </a:rPr>
              <a:t> Gør </a:t>
            </a:r>
            <a:r>
              <a:rPr kumimoji="0" lang="da-DK" altLang="da-DK" sz="1800" b="0" i="0" u="none" strike="noStrike" cap="none" normalizeH="0" baseline="0" dirty="0" smtClean="0">
                <a:ln>
                  <a:noFill/>
                </a:ln>
                <a:solidFill>
                  <a:schemeClr val="tx1"/>
                </a:solidFill>
                <a:effectLst/>
                <a:latin typeface="Arial" panose="020B0604020202020204" pitchFamily="34" charset="0"/>
              </a:rPr>
              <a:t>med dine egne ord rede for, hvad objektpermanens er</a:t>
            </a:r>
            <a:r>
              <a:rPr kumimoji="0" lang="da-DK" altLang="da-DK"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endParaRPr kumimoji="0" lang="da-DK" altLang="da-DK"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altLang="da-DK" sz="1800" b="0" i="0" u="none" strike="noStrike" cap="none" normalizeH="0" baseline="0" dirty="0" smtClean="0">
                <a:ln>
                  <a:noFill/>
                </a:ln>
                <a:solidFill>
                  <a:schemeClr val="tx1"/>
                </a:solidFill>
                <a:effectLst/>
                <a:latin typeface="Arial" panose="020B0604020202020204" pitchFamily="34" charset="0"/>
              </a:rPr>
              <a:t> Forklar </a:t>
            </a:r>
            <a:r>
              <a:rPr kumimoji="0" lang="da-DK" altLang="da-DK" sz="1800" b="0" i="0" u="none" strike="noStrike" cap="none" normalizeH="0" baseline="0" dirty="0" smtClean="0">
                <a:ln>
                  <a:noFill/>
                </a:ln>
                <a:solidFill>
                  <a:schemeClr val="tx1"/>
                </a:solidFill>
                <a:effectLst/>
                <a:latin typeface="Arial" panose="020B0604020202020204" pitchFamily="34" charset="0"/>
              </a:rPr>
              <a:t>med egne ord, hvad der menes med intuitiv tænkning, irreversibel tænkning og egocentrisk tænkning</a:t>
            </a:r>
            <a:r>
              <a:rPr kumimoji="0" lang="da-DK" altLang="da-DK"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endParaRPr kumimoji="0" lang="da-DK" altLang="da-DK"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altLang="da-DK" sz="1800" b="0" i="0" u="none" strike="noStrike" cap="none" normalizeH="0" baseline="0" dirty="0" smtClean="0">
                <a:ln>
                  <a:noFill/>
                </a:ln>
                <a:solidFill>
                  <a:schemeClr val="tx1"/>
                </a:solidFill>
                <a:effectLst/>
                <a:latin typeface="Arial" panose="020B0604020202020204" pitchFamily="34" charset="0"/>
              </a:rPr>
              <a:t> Er </a:t>
            </a:r>
            <a:r>
              <a:rPr kumimoji="0" lang="da-DK" altLang="da-DK" sz="1800" b="0" i="0" u="none" strike="noStrike" cap="none" normalizeH="0" baseline="0" dirty="0" smtClean="0">
                <a:ln>
                  <a:noFill/>
                </a:ln>
                <a:solidFill>
                  <a:schemeClr val="tx1"/>
                </a:solidFill>
                <a:effectLst/>
                <a:latin typeface="Arial" panose="020B0604020202020204" pitchFamily="34" charset="0"/>
              </a:rPr>
              <a:t>der et eksempel på animisme i </a:t>
            </a:r>
            <a:r>
              <a:rPr kumimoji="0" lang="da-DK" altLang="da-DK" sz="1800" b="0" i="0" u="none" strike="noStrike" cap="none" normalizeH="0" baseline="0" dirty="0" smtClean="0">
                <a:ln>
                  <a:noFill/>
                </a:ln>
                <a:solidFill>
                  <a:schemeClr val="tx1"/>
                </a:solidFill>
                <a:effectLst/>
                <a:latin typeface="Arial" panose="020B0604020202020204" pitchFamily="34" charset="0"/>
                <a:hlinkClick r:id="rId2"/>
              </a:rPr>
              <a:t>Pennys fortælling</a:t>
            </a:r>
            <a:r>
              <a:rPr kumimoji="0" lang="da-DK" altLang="da-DK" sz="1800" b="0" i="0" u="none" strike="noStrike" cap="none" normalizeH="0" baseline="0" dirty="0" smtClean="0">
                <a:ln>
                  <a:noFill/>
                </a:ln>
                <a:solidFill>
                  <a:schemeClr val="tx1"/>
                </a:solidFill>
                <a:effectLst/>
                <a:latin typeface="Arial" panose="020B0604020202020204" pitchFamily="34" charset="0"/>
              </a:rPr>
              <a:t>? Hvilket</a:t>
            </a:r>
            <a:r>
              <a:rPr kumimoji="0" lang="da-DK" altLang="da-DK"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a-DK" altLang="da-DK"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altLang="da-DK" sz="1800" b="0" i="0" u="none" strike="noStrike" cap="none" normalizeH="0" baseline="0" dirty="0" smtClean="0">
                <a:ln>
                  <a:noFill/>
                </a:ln>
                <a:solidFill>
                  <a:schemeClr val="tx1"/>
                </a:solidFill>
                <a:effectLst/>
                <a:latin typeface="Arial" panose="020B0604020202020204" pitchFamily="34" charset="0"/>
              </a:rPr>
              <a:t> Gør </a:t>
            </a:r>
            <a:r>
              <a:rPr kumimoji="0" lang="da-DK" altLang="da-DK" sz="1800" b="0" i="0" u="none" strike="noStrike" cap="none" normalizeH="0" baseline="0" dirty="0" smtClean="0">
                <a:ln>
                  <a:noFill/>
                </a:ln>
                <a:solidFill>
                  <a:schemeClr val="tx1"/>
                </a:solidFill>
                <a:effectLst/>
                <a:latin typeface="Arial" panose="020B0604020202020204" pitchFamily="34" charset="0"/>
              </a:rPr>
              <a:t>med dine egne ord rede for, hvad det vil sige at konservere</a:t>
            </a:r>
            <a:r>
              <a:rPr kumimoji="0" lang="da-DK" altLang="da-DK"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a-DK" altLang="da-DK"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altLang="da-DK" sz="1800" b="0" i="0" u="none" strike="noStrike" cap="none" normalizeH="0" baseline="0" dirty="0" smtClean="0">
                <a:ln>
                  <a:noFill/>
                </a:ln>
                <a:solidFill>
                  <a:schemeClr val="tx1"/>
                </a:solidFill>
                <a:effectLst/>
                <a:latin typeface="Arial" panose="020B0604020202020204" pitchFamily="34" charset="0"/>
              </a:rPr>
              <a:t> Hvad </a:t>
            </a:r>
            <a:r>
              <a:rPr kumimoji="0" lang="da-DK" altLang="da-DK" sz="1800" b="0" i="0" u="none" strike="noStrike" cap="none" normalizeH="0" baseline="0" dirty="0" smtClean="0">
                <a:ln>
                  <a:noFill/>
                </a:ln>
                <a:solidFill>
                  <a:schemeClr val="tx1"/>
                </a:solidFill>
                <a:effectLst/>
                <a:latin typeface="Arial" panose="020B0604020202020204" pitchFamily="34" charset="0"/>
              </a:rPr>
              <a:t>er den helt afgørende forskel mellem den konkrete og den abstrakt-operationelle fase? </a:t>
            </a:r>
          </a:p>
        </p:txBody>
      </p:sp>
    </p:spTree>
    <p:extLst>
      <p:ext uri="{BB962C8B-B14F-4D97-AF65-F5344CB8AC3E}">
        <p14:creationId xmlns:p14="http://schemas.microsoft.com/office/powerpoint/2010/main" val="3356185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Læs følgende..</a:t>
            </a:r>
            <a:endParaRPr lang="da-DK" dirty="0"/>
          </a:p>
        </p:txBody>
      </p:sp>
      <p:sp>
        <p:nvSpPr>
          <p:cNvPr id="3" name="Pladsholder til indhold 2"/>
          <p:cNvSpPr>
            <a:spLocks noGrp="1"/>
          </p:cNvSpPr>
          <p:nvPr>
            <p:ph idx="1"/>
          </p:nvPr>
        </p:nvSpPr>
        <p:spPr/>
        <p:txBody>
          <a:bodyPr/>
          <a:lstStyle/>
          <a:p>
            <a:r>
              <a:rPr lang="da-DK" dirty="0">
                <a:hlinkClick r:id="rId2"/>
              </a:rPr>
              <a:t>https://</a:t>
            </a:r>
            <a:r>
              <a:rPr lang="da-DK" dirty="0" smtClean="0">
                <a:hlinkClick r:id="rId2"/>
              </a:rPr>
              <a:t>videnskab.dk/kultur-samfund/kulturens-paavirkning-af-vores-sind-ryster-psykologien-i-sin-grundvold</a:t>
            </a:r>
            <a:endParaRPr lang="da-DK" dirty="0" smtClean="0"/>
          </a:p>
          <a:p>
            <a:endParaRPr lang="da-DK" dirty="0"/>
          </a:p>
          <a:p>
            <a:r>
              <a:rPr lang="da-DK" dirty="0" smtClean="0"/>
              <a:t>Undervejs: Reflekter over om Piagets teori måske har nogle svagheder eller mangler?</a:t>
            </a:r>
            <a:endParaRPr lang="da-DK" dirty="0"/>
          </a:p>
        </p:txBody>
      </p:sp>
    </p:spTree>
    <p:extLst>
      <p:ext uri="{BB962C8B-B14F-4D97-AF65-F5344CB8AC3E}">
        <p14:creationId xmlns:p14="http://schemas.microsoft.com/office/powerpoint/2010/main" val="1757887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3"/>
          <p:cNvPicPr>
            <a:picLocks noChangeAspect="1"/>
          </p:cNvPicPr>
          <p:nvPr/>
        </p:nvPicPr>
        <p:blipFill rotWithShape="1">
          <a:blip r:embed="rId2">
            <a:extLst>
              <a:ext uri="{28A0092B-C50C-407E-A947-70E740481C1C}">
                <a14:useLocalDpi xmlns:a14="http://schemas.microsoft.com/office/drawing/2010/main" val="0"/>
              </a:ext>
            </a:extLst>
          </a:blip>
          <a:srcRect t="8057" r="1" b="29182"/>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p:cNvSpPr>
            <a:spLocks noGrp="1"/>
          </p:cNvSpPr>
          <p:nvPr>
            <p:ph type="title"/>
          </p:nvPr>
        </p:nvSpPr>
        <p:spPr>
          <a:xfrm>
            <a:off x="677333" y="609600"/>
            <a:ext cx="3851123" cy="1320800"/>
          </a:xfrm>
        </p:spPr>
        <p:txBody>
          <a:bodyPr>
            <a:normAutofit/>
          </a:bodyPr>
          <a:lstStyle/>
          <a:p>
            <a:r>
              <a:rPr lang="da-DK" dirty="0"/>
              <a:t>Lev </a:t>
            </a:r>
            <a:r>
              <a:rPr lang="da-DK" dirty="0" err="1"/>
              <a:t>Vygotskij</a:t>
            </a:r>
            <a:endParaRPr lang="da-DK" dirty="0"/>
          </a:p>
        </p:txBody>
      </p:sp>
      <p:sp>
        <p:nvSpPr>
          <p:cNvPr id="9" name="Content Placeholder 8">
            <a:extLst>
              <a:ext uri="{FF2B5EF4-FFF2-40B4-BE49-F238E27FC236}">
                <a16:creationId xmlns:a16="http://schemas.microsoft.com/office/drawing/2014/main" id="{6FD4A479-6A92-42E9-B811-2FCC8EF03BD8}"/>
              </a:ext>
            </a:extLst>
          </p:cNvPr>
          <p:cNvSpPr>
            <a:spLocks noGrp="1"/>
          </p:cNvSpPr>
          <p:nvPr>
            <p:ph idx="1"/>
          </p:nvPr>
        </p:nvSpPr>
        <p:spPr>
          <a:xfrm>
            <a:off x="677334" y="2160589"/>
            <a:ext cx="3851122" cy="3880773"/>
          </a:xfrm>
        </p:spPr>
        <p:txBody>
          <a:bodyPr>
            <a:normAutofit/>
          </a:bodyPr>
          <a:lstStyle/>
          <a:p>
            <a:r>
              <a:rPr lang="en-US" dirty="0" err="1"/>
              <a:t>Levede</a:t>
            </a:r>
            <a:r>
              <a:rPr lang="en-US" dirty="0"/>
              <a:t> </a:t>
            </a:r>
            <a:r>
              <a:rPr lang="en-US" dirty="0" err="1"/>
              <a:t>fra</a:t>
            </a:r>
            <a:r>
              <a:rPr lang="en-US" dirty="0"/>
              <a:t> 1896 </a:t>
            </a:r>
            <a:r>
              <a:rPr lang="en-US" dirty="0" err="1"/>
              <a:t>til</a:t>
            </a:r>
            <a:r>
              <a:rPr lang="en-US" dirty="0"/>
              <a:t> 1934</a:t>
            </a:r>
          </a:p>
          <a:p>
            <a:r>
              <a:rPr lang="en-US" dirty="0"/>
              <a:t>Fra </a:t>
            </a:r>
            <a:r>
              <a:rPr lang="en-US" dirty="0" err="1"/>
              <a:t>Sovjetunionen</a:t>
            </a:r>
            <a:endParaRPr lang="en-US" dirty="0"/>
          </a:p>
          <a:p>
            <a:r>
              <a:rPr lang="en-US" dirty="0" err="1"/>
              <a:t>En</a:t>
            </a:r>
            <a:r>
              <a:rPr lang="en-US" dirty="0"/>
              <a:t> del </a:t>
            </a:r>
            <a:r>
              <a:rPr lang="en-US" dirty="0" err="1"/>
              <a:t>af</a:t>
            </a:r>
            <a:r>
              <a:rPr lang="en-US" dirty="0"/>
              <a:t> den </a:t>
            </a:r>
            <a:r>
              <a:rPr lang="en-US" dirty="0" err="1"/>
              <a:t>kulturhistoriske</a:t>
            </a:r>
            <a:r>
              <a:rPr lang="en-US" dirty="0"/>
              <a:t> </a:t>
            </a:r>
            <a:r>
              <a:rPr lang="en-US" dirty="0" err="1"/>
              <a:t>skole</a:t>
            </a:r>
            <a:endParaRPr lang="en-US" dirty="0"/>
          </a:p>
          <a:p>
            <a:r>
              <a:rPr lang="en-US" dirty="0" err="1"/>
              <a:t>Lægger</a:t>
            </a:r>
            <a:r>
              <a:rPr lang="en-US" dirty="0"/>
              <a:t> </a:t>
            </a:r>
            <a:r>
              <a:rPr lang="en-US" dirty="0" err="1"/>
              <a:t>vægt</a:t>
            </a:r>
            <a:r>
              <a:rPr lang="en-US" dirty="0"/>
              <a:t> </a:t>
            </a:r>
            <a:r>
              <a:rPr lang="en-US" dirty="0" err="1"/>
              <a:t>på</a:t>
            </a:r>
            <a:r>
              <a:rPr lang="en-US" dirty="0"/>
              <a:t> at </a:t>
            </a:r>
            <a:r>
              <a:rPr lang="en-US" dirty="0" err="1"/>
              <a:t>omgivelserne</a:t>
            </a:r>
            <a:r>
              <a:rPr lang="en-US" dirty="0"/>
              <a:t> (</a:t>
            </a:r>
            <a:r>
              <a:rPr lang="en-US" dirty="0" err="1"/>
              <a:t>kulturen</a:t>
            </a:r>
            <a:r>
              <a:rPr lang="en-US" dirty="0"/>
              <a:t>) </a:t>
            </a:r>
            <a:r>
              <a:rPr lang="da-DK" dirty="0"/>
              <a:t>spiller en aktiv rolle i menneskets læring. Menneskets tænkning er situeret i kontekst.</a:t>
            </a:r>
          </a:p>
        </p:txBody>
      </p:sp>
    </p:spTree>
    <p:extLst>
      <p:ext uri="{BB962C8B-B14F-4D97-AF65-F5344CB8AC3E}">
        <p14:creationId xmlns:p14="http://schemas.microsoft.com/office/powerpoint/2010/main" val="3625944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9D9AF-E5AB-C242-A05F-5D9853EA6FE8}"/>
              </a:ext>
            </a:extLst>
          </p:cNvPr>
          <p:cNvSpPr>
            <a:spLocks noGrp="1"/>
          </p:cNvSpPr>
          <p:nvPr>
            <p:ph type="title"/>
          </p:nvPr>
        </p:nvSpPr>
        <p:spPr>
          <a:xfrm>
            <a:off x="677334" y="609600"/>
            <a:ext cx="6682111" cy="1320800"/>
          </a:xfrm>
        </p:spPr>
        <p:txBody>
          <a:bodyPr/>
          <a:lstStyle/>
          <a:p>
            <a:r>
              <a:rPr lang="da-DK" dirty="0"/>
              <a:t>Centrale pointer</a:t>
            </a:r>
          </a:p>
        </p:txBody>
      </p:sp>
      <p:sp>
        <p:nvSpPr>
          <p:cNvPr id="3" name="Pladsholder til indhold 2">
            <a:extLst>
              <a:ext uri="{FF2B5EF4-FFF2-40B4-BE49-F238E27FC236}">
                <a16:creationId xmlns:a16="http://schemas.microsoft.com/office/drawing/2014/main" id="{EDE3C5D0-A8C2-524C-8BA5-0DB965BA33DE}"/>
              </a:ext>
            </a:extLst>
          </p:cNvPr>
          <p:cNvSpPr>
            <a:spLocks noGrp="1"/>
          </p:cNvSpPr>
          <p:nvPr>
            <p:ph idx="1"/>
          </p:nvPr>
        </p:nvSpPr>
        <p:spPr>
          <a:xfrm>
            <a:off x="677334" y="2160589"/>
            <a:ext cx="5531737" cy="3880773"/>
          </a:xfrm>
        </p:spPr>
        <p:txBody>
          <a:bodyPr>
            <a:normAutofit/>
          </a:bodyPr>
          <a:lstStyle/>
          <a:p>
            <a:r>
              <a:rPr lang="da-DK" dirty="0"/>
              <a:t>At lære sprog er det samme som lære at tænke. Gennem sproget får vi adgang til de gængse kulturelle måder at tænke og fortolke verden på. </a:t>
            </a:r>
          </a:p>
          <a:p>
            <a:r>
              <a:rPr lang="da-DK" dirty="0"/>
              <a:t>Mennesket konstruerer ikke vilkårligt og individuelt sine egne kognitive skemaer eller måder at forstå og tænke over verden på, men konstruerer dem inden for de rammer, fortolkninger og tankemønstre som kulturen og de sociale fællesskaber sætter.</a:t>
            </a:r>
          </a:p>
        </p:txBody>
      </p:sp>
    </p:spTree>
    <p:extLst>
      <p:ext uri="{BB962C8B-B14F-4D97-AF65-F5344CB8AC3E}">
        <p14:creationId xmlns:p14="http://schemas.microsoft.com/office/powerpoint/2010/main" val="2546850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D2DB18-11FA-F241-8E65-1E2D03F88787}"/>
              </a:ext>
            </a:extLst>
          </p:cNvPr>
          <p:cNvSpPr>
            <a:spLocks noGrp="1"/>
          </p:cNvSpPr>
          <p:nvPr>
            <p:ph type="title"/>
          </p:nvPr>
        </p:nvSpPr>
        <p:spPr/>
        <p:txBody>
          <a:bodyPr/>
          <a:lstStyle/>
          <a:p>
            <a:r>
              <a:rPr lang="da-DK" dirty="0"/>
              <a:t>Centrale begreber</a:t>
            </a:r>
          </a:p>
        </p:txBody>
      </p:sp>
      <p:sp>
        <p:nvSpPr>
          <p:cNvPr id="3" name="Pladsholder til indhold 2">
            <a:extLst>
              <a:ext uri="{FF2B5EF4-FFF2-40B4-BE49-F238E27FC236}">
                <a16:creationId xmlns:a16="http://schemas.microsoft.com/office/drawing/2014/main" id="{1B279AD9-1C44-1E4D-BC12-ED7FA06BABF6}"/>
              </a:ext>
            </a:extLst>
          </p:cNvPr>
          <p:cNvSpPr>
            <a:spLocks noGrp="1"/>
          </p:cNvSpPr>
          <p:nvPr>
            <p:ph idx="1"/>
          </p:nvPr>
        </p:nvSpPr>
        <p:spPr>
          <a:xfrm>
            <a:off x="677334" y="2160589"/>
            <a:ext cx="8348679" cy="3880773"/>
          </a:xfrm>
        </p:spPr>
        <p:txBody>
          <a:bodyPr>
            <a:normAutofit lnSpcReduction="10000"/>
          </a:bodyPr>
          <a:lstStyle/>
          <a:p>
            <a:r>
              <a:rPr lang="da-DK" b="1" dirty="0"/>
              <a:t>Situeret læring</a:t>
            </a:r>
            <a:r>
              <a:rPr lang="da-DK" dirty="0"/>
              <a:t>, er læring, der er tæt knyttet til den situation eller kontekst, hvori den er indlært og ikke umiddelbart og altid kan overføres til andre situationer.</a:t>
            </a:r>
          </a:p>
          <a:p>
            <a:r>
              <a:rPr lang="da-DK" b="1" dirty="0"/>
              <a:t>Distribueret tænkning</a:t>
            </a:r>
            <a:r>
              <a:rPr lang="da-DK" dirty="0"/>
              <a:t>, henviser til en ide om at viden/tænkning ikke alene ligger gemt i individet, men også er materialiseret i de redskaber og de strukturer, der findes i vores dagligdag og er udviklet gennem generationer.</a:t>
            </a:r>
          </a:p>
          <a:p>
            <a:r>
              <a:rPr lang="da-DK" b="1" dirty="0"/>
              <a:t>Zonen for nærmeste udvikling</a:t>
            </a:r>
            <a:r>
              <a:rPr lang="da-DK" dirty="0"/>
              <a:t>,</a:t>
            </a:r>
            <a:r>
              <a:rPr lang="da-DK" b="1" dirty="0"/>
              <a:t> </a:t>
            </a:r>
            <a:r>
              <a:rPr lang="da-DK" dirty="0"/>
              <a:t>er det kulturelle og sociale område/zone, hvor et barn sammen med en voksen kan klare opgaver, det ikke ellers ville kunne klare.</a:t>
            </a:r>
            <a:endParaRPr lang="da-DK" b="1" dirty="0"/>
          </a:p>
          <a:p>
            <a:r>
              <a:rPr lang="da-DK" dirty="0" err="1"/>
              <a:t>Vygotsky’s</a:t>
            </a:r>
            <a:r>
              <a:rPr lang="da-DK" dirty="0"/>
              <a:t> begreber bruges til at pointere og sætte fokus på, at vores læring og tænkning er tæt forbundet med vores miljø (kultur og redskaber).</a:t>
            </a:r>
          </a:p>
          <a:p>
            <a:endParaRPr lang="da-DK" dirty="0"/>
          </a:p>
          <a:p>
            <a:endParaRPr lang="da-DK" b="1" dirty="0"/>
          </a:p>
        </p:txBody>
      </p:sp>
    </p:spTree>
    <p:extLst>
      <p:ext uri="{BB962C8B-B14F-4D97-AF65-F5344CB8AC3E}">
        <p14:creationId xmlns:p14="http://schemas.microsoft.com/office/powerpoint/2010/main" val="3750382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Zonen for nærmeste udvikling</a:t>
            </a:r>
            <a:br>
              <a:rPr lang="da-DK" dirty="0" smtClean="0"/>
            </a:br>
            <a:endParaRPr lang="da-DK" dirty="0"/>
          </a:p>
        </p:txBody>
      </p:sp>
      <p:pic>
        <p:nvPicPr>
          <p:cNvPr id="4" name="ibEP4xBdJco"/>
          <p:cNvPicPr>
            <a:picLocks noGrp="1" noRot="1" noChangeAspect="1"/>
          </p:cNvPicPr>
          <p:nvPr>
            <p:ph idx="1"/>
            <a:videoFile r:link="rId1"/>
          </p:nvPr>
        </p:nvPicPr>
        <p:blipFill>
          <a:blip r:embed="rId3"/>
          <a:stretch>
            <a:fillRect/>
          </a:stretch>
        </p:blipFill>
        <p:spPr>
          <a:xfrm>
            <a:off x="685127" y="2085654"/>
            <a:ext cx="7242997" cy="4074186"/>
          </a:xfrm>
          <a:prstGeom prst="rect">
            <a:avLst/>
          </a:prstGeom>
        </p:spPr>
      </p:pic>
    </p:spTree>
    <p:extLst>
      <p:ext uri="{BB962C8B-B14F-4D97-AF65-F5344CB8AC3E}">
        <p14:creationId xmlns:p14="http://schemas.microsoft.com/office/powerpoint/2010/main" val="1754338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AF2D48-B4C8-E44A-B362-E1E7C103CC26}"/>
              </a:ext>
            </a:extLst>
          </p:cNvPr>
          <p:cNvSpPr>
            <a:spLocks noGrp="1"/>
          </p:cNvSpPr>
          <p:nvPr>
            <p:ph type="title"/>
          </p:nvPr>
        </p:nvSpPr>
        <p:spPr/>
        <p:txBody>
          <a:bodyPr/>
          <a:lstStyle/>
          <a:p>
            <a:r>
              <a:rPr lang="da-DK" dirty="0"/>
              <a:t>Teorierne overfor hinanden</a:t>
            </a:r>
          </a:p>
        </p:txBody>
      </p:sp>
      <p:sp>
        <p:nvSpPr>
          <p:cNvPr id="3" name="Pladsholder til indhold 2">
            <a:extLst>
              <a:ext uri="{FF2B5EF4-FFF2-40B4-BE49-F238E27FC236}">
                <a16:creationId xmlns:a16="http://schemas.microsoft.com/office/drawing/2014/main" id="{5B273B6C-12D9-0743-899D-62A8B5C99A0E}"/>
              </a:ext>
            </a:extLst>
          </p:cNvPr>
          <p:cNvSpPr>
            <a:spLocks noGrp="1"/>
          </p:cNvSpPr>
          <p:nvPr>
            <p:ph sz="half" idx="1"/>
          </p:nvPr>
        </p:nvSpPr>
        <p:spPr/>
        <p:txBody>
          <a:bodyPr>
            <a:normAutofit lnSpcReduction="10000"/>
          </a:bodyPr>
          <a:lstStyle/>
          <a:p>
            <a:pPr marL="0" indent="0" algn="ctr">
              <a:buNone/>
            </a:pPr>
            <a:r>
              <a:rPr lang="da-DK" b="1" dirty="0"/>
              <a:t>Piaget</a:t>
            </a:r>
          </a:p>
          <a:p>
            <a:r>
              <a:rPr lang="da-DK" dirty="0"/>
              <a:t>Tænkningens udvikling er universel og skyldes biologiske modningsprocesser</a:t>
            </a:r>
          </a:p>
          <a:p>
            <a:r>
              <a:rPr lang="da-DK" dirty="0"/>
              <a:t>Menneskets tænkning udvikles gennem </a:t>
            </a:r>
            <a:r>
              <a:rPr lang="da-DK" dirty="0" smtClean="0"/>
              <a:t>interaktioner med </a:t>
            </a:r>
            <a:r>
              <a:rPr lang="da-DK" dirty="0"/>
              <a:t>omgivelserne. For Piaget er omgivelserne i overvejende grad passive i denne proces og er blot genstand for barnets egne aktiviteter. </a:t>
            </a:r>
          </a:p>
          <a:p>
            <a:r>
              <a:rPr lang="da-DK" dirty="0"/>
              <a:t>Barnet opdager så at sige selv, hvordan verden hænger sammen.</a:t>
            </a:r>
          </a:p>
        </p:txBody>
      </p:sp>
      <p:sp>
        <p:nvSpPr>
          <p:cNvPr id="4" name="Pladsholder til indhold 3">
            <a:extLst>
              <a:ext uri="{FF2B5EF4-FFF2-40B4-BE49-F238E27FC236}">
                <a16:creationId xmlns:a16="http://schemas.microsoft.com/office/drawing/2014/main" id="{EDE257A3-BBBB-A148-8D3B-407F7017B5F9}"/>
              </a:ext>
            </a:extLst>
          </p:cNvPr>
          <p:cNvSpPr>
            <a:spLocks noGrp="1"/>
          </p:cNvSpPr>
          <p:nvPr>
            <p:ph sz="half" idx="2"/>
          </p:nvPr>
        </p:nvSpPr>
        <p:spPr/>
        <p:txBody>
          <a:bodyPr>
            <a:normAutofit lnSpcReduction="10000"/>
          </a:bodyPr>
          <a:lstStyle/>
          <a:p>
            <a:pPr marL="0" indent="0" algn="ctr">
              <a:buNone/>
            </a:pPr>
            <a:r>
              <a:rPr lang="da-DK" b="1" dirty="0"/>
              <a:t>Kulturhistorisk (</a:t>
            </a:r>
            <a:r>
              <a:rPr lang="da-DK" b="1" dirty="0" err="1"/>
              <a:t>Vygostky</a:t>
            </a:r>
            <a:r>
              <a:rPr lang="da-DK" b="1" dirty="0"/>
              <a:t>)</a:t>
            </a:r>
          </a:p>
          <a:p>
            <a:r>
              <a:rPr lang="da-DK" dirty="0"/>
              <a:t>Menneskers måde at tænke på afhænger af hvordan man lærer at tænke, og hvordan det er praktisk at tænke i det miljø man lever i.</a:t>
            </a:r>
          </a:p>
          <a:p>
            <a:r>
              <a:rPr lang="da-DK" dirty="0"/>
              <a:t>Stiller tvivl ved om unge automatisk udvikler og modner sig til abstrakt tænkning. Man lærer abstrakt tænkning gennem miljøet, da det værdsættes i vestlig kultur</a:t>
            </a:r>
          </a:p>
          <a:p>
            <a:r>
              <a:rPr lang="da-DK" dirty="0"/>
              <a:t>Miljøet og kulturen har en vigtig, aktiv indflydelse på udviklingen af menneskets tænkning</a:t>
            </a:r>
          </a:p>
          <a:p>
            <a:endParaRPr lang="da-DK" dirty="0"/>
          </a:p>
          <a:p>
            <a:endParaRPr lang="da-DK" dirty="0"/>
          </a:p>
        </p:txBody>
      </p:sp>
    </p:spTree>
    <p:extLst>
      <p:ext uri="{BB962C8B-B14F-4D97-AF65-F5344CB8AC3E}">
        <p14:creationId xmlns:p14="http://schemas.microsoft.com/office/powerpoint/2010/main" val="1877695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3E32A-912D-3140-9C80-1548B2152819}"/>
              </a:ext>
            </a:extLst>
          </p:cNvPr>
          <p:cNvSpPr>
            <a:spLocks noGrp="1"/>
          </p:cNvSpPr>
          <p:nvPr>
            <p:ph type="title"/>
          </p:nvPr>
        </p:nvSpPr>
        <p:spPr/>
        <p:txBody>
          <a:bodyPr>
            <a:normAutofit fontScale="90000"/>
          </a:bodyPr>
          <a:lstStyle/>
          <a:p>
            <a:r>
              <a:rPr lang="da-DK" b="1" dirty="0"/>
              <a:t>Vi udvikler os på mange forskellige områder gennem hele livet</a:t>
            </a:r>
            <a:br>
              <a:rPr lang="da-DK" b="1" dirty="0"/>
            </a:br>
            <a:endParaRPr lang="da-DK" dirty="0"/>
          </a:p>
        </p:txBody>
      </p:sp>
      <p:graphicFrame>
        <p:nvGraphicFramePr>
          <p:cNvPr id="4" name="Pladsholder til indhold 3">
            <a:extLst>
              <a:ext uri="{FF2B5EF4-FFF2-40B4-BE49-F238E27FC236}">
                <a16:creationId xmlns:a16="http://schemas.microsoft.com/office/drawing/2014/main" id="{E7E6506F-C282-7041-BF77-A82AF3D57A01}"/>
              </a:ext>
            </a:extLst>
          </p:cNvPr>
          <p:cNvGraphicFramePr>
            <a:graphicFrameLocks noGrp="1"/>
          </p:cNvGraphicFramePr>
          <p:nvPr>
            <p:ph idx="1"/>
            <p:extLst>
              <p:ext uri="{D42A27DB-BD31-4B8C-83A1-F6EECF244321}">
                <p14:modId xmlns:p14="http://schemas.microsoft.com/office/powerpoint/2010/main" val="1949700373"/>
              </p:ext>
            </p:extLst>
          </p:nvPr>
        </p:nvGraphicFramePr>
        <p:xfrm>
          <a:off x="677863" y="2160588"/>
          <a:ext cx="8596312" cy="3708400"/>
        </p:xfrm>
        <a:graphic>
          <a:graphicData uri="http://schemas.openxmlformats.org/drawingml/2006/table">
            <a:tbl>
              <a:tblPr firstRow="1" bandRow="1">
                <a:tableStyleId>{5C22544A-7EE6-4342-B048-85BDC9FD1C3A}</a:tableStyleId>
              </a:tblPr>
              <a:tblGrid>
                <a:gridCol w="7265134">
                  <a:extLst>
                    <a:ext uri="{9D8B030D-6E8A-4147-A177-3AD203B41FA5}">
                      <a16:colId xmlns:a16="http://schemas.microsoft.com/office/drawing/2014/main" val="1156770752"/>
                    </a:ext>
                  </a:extLst>
                </a:gridCol>
                <a:gridCol w="1331178">
                  <a:extLst>
                    <a:ext uri="{9D8B030D-6E8A-4147-A177-3AD203B41FA5}">
                      <a16:colId xmlns:a16="http://schemas.microsoft.com/office/drawing/2014/main" val="147692133"/>
                    </a:ext>
                  </a:extLst>
                </a:gridCol>
              </a:tblGrid>
              <a:tr h="370840">
                <a:tc>
                  <a:txBody>
                    <a:bodyPr/>
                    <a:lstStyle/>
                    <a:p>
                      <a:r>
                        <a:rPr lang="da-DK" dirty="0"/>
                        <a:t>Område</a:t>
                      </a:r>
                    </a:p>
                  </a:txBody>
                  <a:tcPr/>
                </a:tc>
                <a:tc>
                  <a:txBody>
                    <a:bodyPr/>
                    <a:lstStyle/>
                    <a:p>
                      <a:r>
                        <a:rPr lang="da-DK" dirty="0"/>
                        <a:t>Nøgleord</a:t>
                      </a:r>
                    </a:p>
                  </a:txBody>
                  <a:tcPr/>
                </a:tc>
                <a:extLst>
                  <a:ext uri="{0D108BD9-81ED-4DB2-BD59-A6C34878D82A}">
                    <a16:rowId xmlns:a16="http://schemas.microsoft.com/office/drawing/2014/main" val="227882242"/>
                  </a:ext>
                </a:extLst>
              </a:tr>
              <a:tr h="370840">
                <a:tc>
                  <a:txBody>
                    <a:bodyPr/>
                    <a:lstStyle/>
                    <a:p>
                      <a:r>
                        <a:rPr lang="da-DK" b="1" dirty="0"/>
                        <a:t>Hvad ved jeg? </a:t>
                      </a:r>
                    </a:p>
                  </a:txBody>
                  <a:tcPr/>
                </a:tc>
                <a:tc>
                  <a:txBody>
                    <a:bodyPr/>
                    <a:lstStyle/>
                    <a:p>
                      <a:r>
                        <a:rPr lang="da-DK" b="1" dirty="0"/>
                        <a:t>Viden</a:t>
                      </a:r>
                    </a:p>
                  </a:txBody>
                  <a:tcPr/>
                </a:tc>
                <a:extLst>
                  <a:ext uri="{0D108BD9-81ED-4DB2-BD59-A6C34878D82A}">
                    <a16:rowId xmlns:a16="http://schemas.microsoft.com/office/drawing/2014/main" val="184377237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dirty="0"/>
                        <a:t>Hvem er jeg? </a:t>
                      </a:r>
                    </a:p>
                  </a:txBody>
                  <a:tcPr/>
                </a:tc>
                <a:tc>
                  <a:txBody>
                    <a:bodyPr/>
                    <a:lstStyle/>
                    <a:p>
                      <a:r>
                        <a:rPr lang="da-DK" dirty="0"/>
                        <a:t>Identitet</a:t>
                      </a:r>
                    </a:p>
                  </a:txBody>
                  <a:tcPr/>
                </a:tc>
                <a:extLst>
                  <a:ext uri="{0D108BD9-81ED-4DB2-BD59-A6C34878D82A}">
                    <a16:rowId xmlns:a16="http://schemas.microsoft.com/office/drawing/2014/main" val="202867271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dirty="0"/>
                        <a:t>Hvad er vigtigt for mig?</a:t>
                      </a:r>
                    </a:p>
                  </a:txBody>
                  <a:tcPr/>
                </a:tc>
                <a:tc>
                  <a:txBody>
                    <a:bodyPr/>
                    <a:lstStyle/>
                    <a:p>
                      <a:r>
                        <a:rPr lang="da-DK" dirty="0"/>
                        <a:t>Værdier</a:t>
                      </a:r>
                    </a:p>
                  </a:txBody>
                  <a:tcPr/>
                </a:tc>
                <a:extLst>
                  <a:ext uri="{0D108BD9-81ED-4DB2-BD59-A6C34878D82A}">
                    <a16:rowId xmlns:a16="http://schemas.microsoft.com/office/drawing/2014/main" val="267235566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dirty="0"/>
                        <a:t>Hvad bør jeg gøre/lave?</a:t>
                      </a:r>
                    </a:p>
                  </a:txBody>
                  <a:tcPr/>
                </a:tc>
                <a:tc>
                  <a:txBody>
                    <a:bodyPr/>
                    <a:lstStyle/>
                    <a:p>
                      <a:r>
                        <a:rPr lang="da-DK" dirty="0"/>
                        <a:t>Moralsk</a:t>
                      </a:r>
                    </a:p>
                  </a:txBody>
                  <a:tcPr/>
                </a:tc>
                <a:extLst>
                  <a:ext uri="{0D108BD9-81ED-4DB2-BD59-A6C34878D82A}">
                    <a16:rowId xmlns:a16="http://schemas.microsoft.com/office/drawing/2014/main" val="38043321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dirty="0"/>
                        <a:t>Hvordan interagerer jeg med andre mennesker?</a:t>
                      </a:r>
                    </a:p>
                  </a:txBody>
                  <a:tcPr/>
                </a:tc>
                <a:tc>
                  <a:txBody>
                    <a:bodyPr/>
                    <a:lstStyle/>
                    <a:p>
                      <a:r>
                        <a:rPr lang="da-DK" dirty="0"/>
                        <a:t>Socialt</a:t>
                      </a:r>
                    </a:p>
                  </a:txBody>
                  <a:tcPr/>
                </a:tc>
                <a:extLst>
                  <a:ext uri="{0D108BD9-81ED-4DB2-BD59-A6C34878D82A}">
                    <a16:rowId xmlns:a16="http://schemas.microsoft.com/office/drawing/2014/main" val="57937843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dirty="0"/>
                        <a:t>Hvad er mine behov?</a:t>
                      </a:r>
                    </a:p>
                  </a:txBody>
                  <a:tcPr/>
                </a:tc>
                <a:tc>
                  <a:txBody>
                    <a:bodyPr/>
                    <a:lstStyle/>
                    <a:p>
                      <a:r>
                        <a:rPr lang="da-DK" dirty="0"/>
                        <a:t>Behov</a:t>
                      </a:r>
                    </a:p>
                  </a:txBody>
                  <a:tcPr/>
                </a:tc>
                <a:extLst>
                  <a:ext uri="{0D108BD9-81ED-4DB2-BD59-A6C34878D82A}">
                    <a16:rowId xmlns:a16="http://schemas.microsoft.com/office/drawing/2014/main" val="323233249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dirty="0"/>
                        <a:t>Hvordan kan jeg fysisk gøre ting og bevæge mig?</a:t>
                      </a:r>
                    </a:p>
                  </a:txBody>
                  <a:tcPr/>
                </a:tc>
                <a:tc>
                  <a:txBody>
                    <a:bodyPr/>
                    <a:lstStyle/>
                    <a:p>
                      <a:r>
                        <a:rPr lang="da-DK" dirty="0"/>
                        <a:t>Fysisk</a:t>
                      </a:r>
                    </a:p>
                  </a:txBody>
                  <a:tcPr/>
                </a:tc>
                <a:extLst>
                  <a:ext uri="{0D108BD9-81ED-4DB2-BD59-A6C34878D82A}">
                    <a16:rowId xmlns:a16="http://schemas.microsoft.com/office/drawing/2014/main" val="317941162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dirty="0"/>
                        <a:t>Hvordan føler jeg?</a:t>
                      </a:r>
                    </a:p>
                  </a:txBody>
                  <a:tcPr/>
                </a:tc>
                <a:tc>
                  <a:txBody>
                    <a:bodyPr/>
                    <a:lstStyle/>
                    <a:p>
                      <a:r>
                        <a:rPr lang="da-DK" dirty="0"/>
                        <a:t>Følelser</a:t>
                      </a:r>
                    </a:p>
                  </a:txBody>
                  <a:tcPr/>
                </a:tc>
                <a:extLst>
                  <a:ext uri="{0D108BD9-81ED-4DB2-BD59-A6C34878D82A}">
                    <a16:rowId xmlns:a16="http://schemas.microsoft.com/office/drawing/2014/main" val="288427837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dirty="0"/>
                        <a:t>Hvad er attraktivt for mig?</a:t>
                      </a:r>
                    </a:p>
                  </a:txBody>
                  <a:tcPr/>
                </a:tc>
                <a:tc>
                  <a:txBody>
                    <a:bodyPr/>
                    <a:lstStyle/>
                    <a:p>
                      <a:r>
                        <a:rPr lang="da-DK" dirty="0"/>
                        <a:t>Æstetik</a:t>
                      </a:r>
                    </a:p>
                  </a:txBody>
                  <a:tcPr/>
                </a:tc>
                <a:extLst>
                  <a:ext uri="{0D108BD9-81ED-4DB2-BD59-A6C34878D82A}">
                    <a16:rowId xmlns:a16="http://schemas.microsoft.com/office/drawing/2014/main" val="4081841807"/>
                  </a:ext>
                </a:extLst>
              </a:tr>
            </a:tbl>
          </a:graphicData>
        </a:graphic>
      </p:graphicFrame>
    </p:spTree>
    <p:extLst>
      <p:ext uri="{BB962C8B-B14F-4D97-AF65-F5344CB8AC3E}">
        <p14:creationId xmlns:p14="http://schemas.microsoft.com/office/powerpoint/2010/main" val="1070237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ladsholder til indhold 3">
            <a:extLst>
              <a:ext uri="{FF2B5EF4-FFF2-40B4-BE49-F238E27FC236}">
                <a16:creationId xmlns:a16="http://schemas.microsoft.com/office/drawing/2014/main" id="{1D583161-190B-4341-A988-0E5EC65D534B}"/>
              </a:ext>
            </a:extLst>
          </p:cNvPr>
          <p:cNvPicPr>
            <a:picLocks noChangeAspect="1"/>
          </p:cNvPicPr>
          <p:nvPr/>
        </p:nvPicPr>
        <p:blipFill rotWithShape="1">
          <a:blip r:embed="rId2"/>
          <a:srcRect b="48276"/>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p:cNvSpPr>
            <a:spLocks noGrp="1"/>
          </p:cNvSpPr>
          <p:nvPr>
            <p:ph type="title"/>
          </p:nvPr>
        </p:nvSpPr>
        <p:spPr>
          <a:xfrm>
            <a:off x="677333" y="609600"/>
            <a:ext cx="3851123" cy="1320800"/>
          </a:xfrm>
        </p:spPr>
        <p:txBody>
          <a:bodyPr>
            <a:normAutofit/>
          </a:bodyPr>
          <a:lstStyle/>
          <a:p>
            <a:r>
              <a:rPr lang="da-DK" dirty="0"/>
              <a:t>Jean Piaget</a:t>
            </a:r>
          </a:p>
        </p:txBody>
      </p:sp>
      <p:sp>
        <p:nvSpPr>
          <p:cNvPr id="33" name="Content Placeholder 32">
            <a:extLst>
              <a:ext uri="{FF2B5EF4-FFF2-40B4-BE49-F238E27FC236}">
                <a16:creationId xmlns:a16="http://schemas.microsoft.com/office/drawing/2014/main" id="{2A1BE7E5-E756-4161-8442-045167C7A38F}"/>
              </a:ext>
            </a:extLst>
          </p:cNvPr>
          <p:cNvSpPr>
            <a:spLocks noGrp="1"/>
          </p:cNvSpPr>
          <p:nvPr>
            <p:ph idx="1"/>
          </p:nvPr>
        </p:nvSpPr>
        <p:spPr>
          <a:xfrm>
            <a:off x="398818" y="1279832"/>
            <a:ext cx="4304099" cy="5596466"/>
          </a:xfrm>
        </p:spPr>
        <p:txBody>
          <a:bodyPr>
            <a:normAutofit fontScale="85000" lnSpcReduction="10000"/>
          </a:bodyPr>
          <a:lstStyle/>
          <a:p>
            <a:r>
              <a:rPr lang="en-US" dirty="0" err="1"/>
              <a:t>Levede</a:t>
            </a:r>
            <a:r>
              <a:rPr lang="en-US" dirty="0"/>
              <a:t> </a:t>
            </a:r>
            <a:r>
              <a:rPr lang="en-US" dirty="0" err="1"/>
              <a:t>fra</a:t>
            </a:r>
            <a:r>
              <a:rPr lang="en-US" dirty="0"/>
              <a:t> 1896-1980</a:t>
            </a:r>
          </a:p>
          <a:p>
            <a:r>
              <a:rPr lang="en-US" dirty="0"/>
              <a:t>Fra Schweiz</a:t>
            </a:r>
          </a:p>
          <a:p>
            <a:r>
              <a:rPr lang="en-US" dirty="0"/>
              <a:t>Piaget har </a:t>
            </a:r>
            <a:r>
              <a:rPr lang="en-US" dirty="0" err="1"/>
              <a:t>fokus</a:t>
            </a:r>
            <a:r>
              <a:rPr lang="en-US" dirty="0"/>
              <a:t> </a:t>
            </a:r>
            <a:r>
              <a:rPr lang="en-US" dirty="0" err="1"/>
              <a:t>på</a:t>
            </a:r>
            <a:r>
              <a:rPr lang="en-US" dirty="0"/>
              <a:t> </a:t>
            </a:r>
            <a:r>
              <a:rPr lang="en-US" i="1" dirty="0" err="1"/>
              <a:t>menneskets</a:t>
            </a:r>
            <a:r>
              <a:rPr lang="en-US" i="1" dirty="0"/>
              <a:t> </a:t>
            </a:r>
            <a:r>
              <a:rPr lang="en-US" i="1" dirty="0" err="1"/>
              <a:t>kognitive</a:t>
            </a:r>
            <a:r>
              <a:rPr lang="en-US" i="1" dirty="0"/>
              <a:t> </a:t>
            </a:r>
            <a:r>
              <a:rPr lang="en-US" i="1" dirty="0" err="1"/>
              <a:t>udvikling</a:t>
            </a:r>
            <a:r>
              <a:rPr lang="en-US" i="1" dirty="0"/>
              <a:t>.</a:t>
            </a:r>
          </a:p>
          <a:p>
            <a:r>
              <a:rPr lang="da-DK" dirty="0"/>
              <a:t>Børns tænkning og viden udvikles ved at de aktivt handler med og udforsker deres omverden. Viden er derfor  ”kropligt forbundet” (</a:t>
            </a:r>
            <a:r>
              <a:rPr lang="da-DK" dirty="0" err="1"/>
              <a:t>embodied</a:t>
            </a:r>
            <a:r>
              <a:rPr lang="da-DK" dirty="0"/>
              <a:t>).</a:t>
            </a:r>
          </a:p>
          <a:p>
            <a:r>
              <a:rPr lang="da-DK" dirty="0"/>
              <a:t>Piagets teori er ”konstruktivistisk” -  viden konstrueres og skabes fra bunden</a:t>
            </a:r>
            <a:r>
              <a:rPr lang="da-DK" dirty="0" smtClean="0"/>
              <a:t>.</a:t>
            </a:r>
          </a:p>
          <a:p>
            <a:pPr lvl="0"/>
            <a:r>
              <a:rPr lang="da-DK" dirty="0"/>
              <a:t>Kigger på barnets biologiske og kognitive udvikling</a:t>
            </a:r>
          </a:p>
          <a:p>
            <a:pPr lvl="0"/>
            <a:r>
              <a:rPr lang="da-DK" dirty="0" smtClean="0"/>
              <a:t>Piaget </a:t>
            </a:r>
            <a:r>
              <a:rPr lang="da-DK" dirty="0"/>
              <a:t>mener at mennesket har kognitive strukturer i form af skemaer. Disse skemaer kan tilpasses i mødet med verden ved assimilation (tilføjelse til skema) og akkommodation (ændring af skema).</a:t>
            </a:r>
          </a:p>
          <a:p>
            <a:pPr lvl="0"/>
            <a:r>
              <a:rPr lang="da-DK" dirty="0"/>
              <a:t>Den måde vi tænker, oplever og handler på, er bestemt af vores skemaer. </a:t>
            </a:r>
          </a:p>
          <a:p>
            <a:pPr lvl="0"/>
            <a:r>
              <a:rPr lang="da-DK" dirty="0"/>
              <a:t>Læring sættes i gang vha. uligevægt mellem det man ved, og det man ikke ved.</a:t>
            </a:r>
          </a:p>
          <a:p>
            <a:endParaRPr lang="da-DK" dirty="0"/>
          </a:p>
        </p:txBody>
      </p:sp>
      <p:cxnSp>
        <p:nvCxnSpPr>
          <p:cNvPr id="36" name="Straight Connector 35">
            <a:extLst>
              <a:ext uri="{FF2B5EF4-FFF2-40B4-BE49-F238E27FC236}">
                <a16:creationId xmlns:a16="http://schemas.microsoft.com/office/drawing/2014/main" id="{64FA5DFF-7FE6-4855-84E6-DFA78EE978B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2AFD8CBA-54A3-4363-991B-B9C631BBFA7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3F088236-D655-4F88-B238-E167623580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5">
            <a:extLst>
              <a:ext uri="{FF2B5EF4-FFF2-40B4-BE49-F238E27FC236}">
                <a16:creationId xmlns:a16="http://schemas.microsoft.com/office/drawing/2014/main" id="{3DAC0C92-199E-475C-9390-119A9B0272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24">
            <a:extLst>
              <a:ext uri="{FF2B5EF4-FFF2-40B4-BE49-F238E27FC236}">
                <a16:creationId xmlns:a16="http://schemas.microsoft.com/office/drawing/2014/main" id="{C4CFB339-0ED8-4FE2-9EF1-6D1375B849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31896C80-2069-4431-9C19-83B9137344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a:extLst>
              <a:ext uri="{FF2B5EF4-FFF2-40B4-BE49-F238E27FC236}">
                <a16:creationId xmlns:a16="http://schemas.microsoft.com/office/drawing/2014/main" id="{BF120A21-0841-4823-B0C4-28AEBCEF9B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9">
            <a:extLst>
              <a:ext uri="{FF2B5EF4-FFF2-40B4-BE49-F238E27FC236}">
                <a16:creationId xmlns:a16="http://schemas.microsoft.com/office/drawing/2014/main" id="{DBB05BAE-BBD3-4289-899F-A6851503C6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29">
            <a:extLst>
              <a:ext uri="{FF2B5EF4-FFF2-40B4-BE49-F238E27FC236}">
                <a16:creationId xmlns:a16="http://schemas.microsoft.com/office/drawing/2014/main" id="{9874D11C-36F5-4BBE-A490-019A54E953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3446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4A7024-D948-494D-8920-BBA2DA07D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dsholder til indhold 3" descr="Et billede, der indeholder mand, person, briller, indendørs&#10;&#10;Automatisk genereret beskrivelse">
            <a:extLst>
              <a:ext uri="{FF2B5EF4-FFF2-40B4-BE49-F238E27FC236}">
                <a16:creationId xmlns:a16="http://schemas.microsoft.com/office/drawing/2014/main" id="{CAD0D1F8-980A-6A44-B0D3-0F9F154BD451}"/>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t="34000" b="9750"/>
          <a:stretch/>
        </p:blipFill>
        <p:spPr>
          <a:xfrm>
            <a:off x="20" y="10"/>
            <a:ext cx="12191980" cy="6857990"/>
          </a:xfrm>
          <a:prstGeom prst="rect">
            <a:avLst/>
          </a:prstGeom>
        </p:spPr>
      </p:pic>
      <p:sp>
        <p:nvSpPr>
          <p:cNvPr id="2" name="Titel 1">
            <a:extLst>
              <a:ext uri="{FF2B5EF4-FFF2-40B4-BE49-F238E27FC236}">
                <a16:creationId xmlns:a16="http://schemas.microsoft.com/office/drawing/2014/main" id="{DF19DBF0-DF7A-E348-90CE-B1B6F3D12D90}"/>
              </a:ext>
            </a:extLst>
          </p:cNvPr>
          <p:cNvSpPr>
            <a:spLocks noGrp="1"/>
          </p:cNvSpPr>
          <p:nvPr>
            <p:ph type="title"/>
          </p:nvPr>
        </p:nvSpPr>
        <p:spPr>
          <a:xfrm>
            <a:off x="677334" y="609600"/>
            <a:ext cx="8596668" cy="1320800"/>
          </a:xfrm>
        </p:spPr>
        <p:txBody>
          <a:bodyPr>
            <a:normAutofit/>
          </a:bodyPr>
          <a:lstStyle/>
          <a:p>
            <a:r>
              <a:rPr lang="da-DK" dirty="0"/>
              <a:t>Kognitive skemaer</a:t>
            </a:r>
          </a:p>
        </p:txBody>
      </p:sp>
      <p:sp>
        <p:nvSpPr>
          <p:cNvPr id="3" name="Pladsholder til indhold 2">
            <a:extLst>
              <a:ext uri="{FF2B5EF4-FFF2-40B4-BE49-F238E27FC236}">
                <a16:creationId xmlns:a16="http://schemas.microsoft.com/office/drawing/2014/main" id="{27C5DBC9-F3D7-D04B-97FC-DBC83E0F77CD}"/>
              </a:ext>
            </a:extLst>
          </p:cNvPr>
          <p:cNvSpPr>
            <a:spLocks noGrp="1"/>
          </p:cNvSpPr>
          <p:nvPr>
            <p:ph idx="1"/>
          </p:nvPr>
        </p:nvSpPr>
        <p:spPr>
          <a:xfrm>
            <a:off x="677334" y="2160589"/>
            <a:ext cx="6888589" cy="3880773"/>
          </a:xfrm>
        </p:spPr>
        <p:txBody>
          <a:bodyPr>
            <a:normAutofit/>
          </a:bodyPr>
          <a:lstStyle/>
          <a:p>
            <a:r>
              <a:rPr lang="da-DK" dirty="0">
                <a:solidFill>
                  <a:srgbClr val="FFFFFF"/>
                </a:solidFill>
              </a:rPr>
              <a:t>I takt med at vi interagerer med vores omverden, opbygger vi langsomt viden, der gør os bedre og bedre til at handle på en hensigtsmæssig måde i verden. </a:t>
            </a:r>
          </a:p>
          <a:p>
            <a:r>
              <a:rPr lang="da-DK" dirty="0">
                <a:solidFill>
                  <a:srgbClr val="FFFFFF"/>
                </a:solidFill>
              </a:rPr>
              <a:t>Vores viden lagres ifølge Piaget i </a:t>
            </a:r>
            <a:r>
              <a:rPr lang="da-DK" b="1" dirty="0">
                <a:solidFill>
                  <a:srgbClr val="FFFFFF"/>
                </a:solidFill>
              </a:rPr>
              <a:t>kognitive skemaer -</a:t>
            </a:r>
            <a:r>
              <a:rPr lang="da-DK" dirty="0">
                <a:solidFill>
                  <a:srgbClr val="FFFFFF"/>
                </a:solidFill>
              </a:rPr>
              <a:t> ’systematiske organiseringer af erfaringer’</a:t>
            </a:r>
          </a:p>
          <a:p>
            <a:r>
              <a:rPr lang="da-DK" dirty="0">
                <a:solidFill>
                  <a:srgbClr val="FFFFFF"/>
                </a:solidFill>
              </a:rPr>
              <a:t>Disse skemaer udvides og revideres hele tiden gennem </a:t>
            </a:r>
            <a:r>
              <a:rPr lang="da-DK" b="1" dirty="0">
                <a:solidFill>
                  <a:srgbClr val="FFFFFF"/>
                </a:solidFill>
              </a:rPr>
              <a:t>assimilation og </a:t>
            </a:r>
            <a:r>
              <a:rPr lang="da-DK" b="1" dirty="0" err="1">
                <a:solidFill>
                  <a:srgbClr val="FFFFFF"/>
                </a:solidFill>
              </a:rPr>
              <a:t>akkomodation</a:t>
            </a:r>
            <a:r>
              <a:rPr lang="da-DK" b="1" dirty="0">
                <a:solidFill>
                  <a:srgbClr val="FFFFFF"/>
                </a:solidFill>
              </a:rPr>
              <a:t>.</a:t>
            </a:r>
          </a:p>
          <a:p>
            <a:r>
              <a:rPr lang="da-DK" dirty="0"/>
              <a:t>Vi benytter os af assimilation og akkommodation gennem hele livet. Vores kognitive skemaer udvides, revideres og differentieres konstant</a:t>
            </a:r>
          </a:p>
          <a:p>
            <a:endParaRPr lang="da-DK" dirty="0">
              <a:solidFill>
                <a:srgbClr val="FFFFFF"/>
              </a:solidFill>
            </a:endParaRPr>
          </a:p>
        </p:txBody>
      </p:sp>
    </p:spTree>
    <p:extLst>
      <p:ext uri="{BB962C8B-B14F-4D97-AF65-F5344CB8AC3E}">
        <p14:creationId xmlns:p14="http://schemas.microsoft.com/office/powerpoint/2010/main" val="400979781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38369844-B327-4D49-98E4-827203ADF00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0" name="Straight Connector 79">
              <a:extLst>
                <a:ext uri="{FF2B5EF4-FFF2-40B4-BE49-F238E27FC236}">
                  <a16:creationId xmlns:a16="http://schemas.microsoft.com/office/drawing/2014/main" id="{715249AA-E70E-4DAE-A265-2E3DE9D7C98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DD16B149-ADB4-41B1-A60E-1A035887900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2" name="Rectangle 23">
              <a:extLst>
                <a:ext uri="{FF2B5EF4-FFF2-40B4-BE49-F238E27FC236}">
                  <a16:creationId xmlns:a16="http://schemas.microsoft.com/office/drawing/2014/main" id="{B53998E5-48EB-4528-87CF-792F414686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5">
              <a:extLst>
                <a:ext uri="{FF2B5EF4-FFF2-40B4-BE49-F238E27FC236}">
                  <a16:creationId xmlns:a16="http://schemas.microsoft.com/office/drawing/2014/main" id="{870554EF-7AD0-4B55-9FFF-38E8FA108DE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2CB215DE-9630-439F-A0A9-1D96839C5D4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F73C83A3-9645-481D-A4C0-430939918F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8">
              <a:extLst>
                <a:ext uri="{FF2B5EF4-FFF2-40B4-BE49-F238E27FC236}">
                  <a16:creationId xmlns:a16="http://schemas.microsoft.com/office/drawing/2014/main" id="{2FA98AB7-2E6E-4C28-BB73-33EA5636449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9">
              <a:extLst>
                <a:ext uri="{FF2B5EF4-FFF2-40B4-BE49-F238E27FC236}">
                  <a16:creationId xmlns:a16="http://schemas.microsoft.com/office/drawing/2014/main" id="{C11A2791-813E-4B8A-BE6F-BF3F8979EA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6DFFDA6E-1AB0-456D-9AFE-6CA686043F9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3E3E1654-1512-4D06-9969-80D50078FB6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1" name="Rectangle 90">
            <a:extLst>
              <a:ext uri="{FF2B5EF4-FFF2-40B4-BE49-F238E27FC236}">
                <a16:creationId xmlns:a16="http://schemas.microsoft.com/office/drawing/2014/main" id="{2783C067-F8BF-4755-B516-8A0CD74CF6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a:extLst>
              <a:ext uri="{FF2B5EF4-FFF2-40B4-BE49-F238E27FC236}">
                <a16:creationId xmlns:a16="http://schemas.microsoft.com/office/drawing/2014/main" id="{2ED796EC-E7FF-46DB-B912-FB08BF12AA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549A2DAB-B431-487D-95AD-BB0FECB49E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7" name="Straight Connector 96">
            <a:extLst>
              <a:ext uri="{FF2B5EF4-FFF2-40B4-BE49-F238E27FC236}">
                <a16:creationId xmlns:a16="http://schemas.microsoft.com/office/drawing/2014/main" id="{C5ECDEE1-7093-418F-9CF5-24EEB115C1C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045062AF-EB11-4651-BC4A-4DA21768DE8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Titel 3">
            <a:extLst>
              <a:ext uri="{FF2B5EF4-FFF2-40B4-BE49-F238E27FC236}">
                <a16:creationId xmlns:a16="http://schemas.microsoft.com/office/drawing/2014/main" id="{0D98419C-CAC5-B643-809F-1C9992C4E459}"/>
              </a:ext>
            </a:extLst>
          </p:cNvPr>
          <p:cNvSpPr>
            <a:spLocks noGrp="1"/>
          </p:cNvSpPr>
          <p:nvPr>
            <p:ph type="title"/>
          </p:nvPr>
        </p:nvSpPr>
        <p:spPr>
          <a:xfrm>
            <a:off x="1537316" y="466133"/>
            <a:ext cx="7766936" cy="2653836"/>
          </a:xfrm>
        </p:spPr>
        <p:txBody>
          <a:bodyPr vert="horz" lIns="91440" tIns="45720" rIns="91440" bIns="45720" rtlCol="0" anchor="b">
            <a:normAutofit/>
          </a:bodyPr>
          <a:lstStyle/>
          <a:p>
            <a:pPr algn="r"/>
            <a:r>
              <a:rPr lang="en-US" sz="5400" dirty="0" err="1"/>
              <a:t>Kognitive</a:t>
            </a:r>
            <a:r>
              <a:rPr lang="en-US" sz="5400" dirty="0"/>
              <a:t> </a:t>
            </a:r>
            <a:r>
              <a:rPr lang="en-US" sz="5400" dirty="0" err="1"/>
              <a:t>skemaer</a:t>
            </a:r>
            <a:r>
              <a:rPr lang="en-US" sz="5400" dirty="0"/>
              <a:t>, assimilation </a:t>
            </a:r>
            <a:r>
              <a:rPr lang="en-US" sz="5400" dirty="0" err="1"/>
              <a:t>og</a:t>
            </a:r>
            <a:r>
              <a:rPr lang="en-US" sz="5400" dirty="0"/>
              <a:t> </a:t>
            </a:r>
            <a:r>
              <a:rPr lang="en-US" sz="5400" dirty="0" err="1"/>
              <a:t>akkomodation</a:t>
            </a:r>
            <a:endParaRPr lang="en-US" sz="5400" dirty="0"/>
          </a:p>
        </p:txBody>
      </p:sp>
      <p:sp>
        <p:nvSpPr>
          <p:cNvPr id="5" name="Pladsholder til tekst 4">
            <a:extLst>
              <a:ext uri="{FF2B5EF4-FFF2-40B4-BE49-F238E27FC236}">
                <a16:creationId xmlns:a16="http://schemas.microsoft.com/office/drawing/2014/main" id="{E34E4719-17DB-1743-9444-338059F43B82}"/>
              </a:ext>
            </a:extLst>
          </p:cNvPr>
          <p:cNvSpPr>
            <a:spLocks noGrp="1"/>
          </p:cNvSpPr>
          <p:nvPr>
            <p:ph type="body" idx="1"/>
          </p:nvPr>
        </p:nvSpPr>
        <p:spPr>
          <a:xfrm>
            <a:off x="1507067" y="4050833"/>
            <a:ext cx="7766936" cy="1096899"/>
          </a:xfrm>
        </p:spPr>
        <p:txBody>
          <a:bodyPr vert="horz" lIns="91440" tIns="45720" rIns="91440" bIns="45720" rtlCol="0" anchor="t">
            <a:normAutofit lnSpcReduction="10000"/>
          </a:bodyPr>
          <a:lstStyle/>
          <a:p>
            <a:pPr algn="r"/>
            <a:r>
              <a:rPr lang="en-US" sz="1800" dirty="0" smtClean="0"/>
              <a:t>Lad </a:t>
            </a:r>
            <a:r>
              <a:rPr lang="en-US" sz="1800" dirty="0" err="1" smtClean="0"/>
              <a:t>os</a:t>
            </a:r>
            <a:r>
              <a:rPr lang="en-US" sz="1800" dirty="0" smtClean="0"/>
              <a:t> </a:t>
            </a:r>
            <a:r>
              <a:rPr lang="en-US" sz="1800" dirty="0" err="1" smtClean="0"/>
              <a:t>prøve</a:t>
            </a:r>
            <a:r>
              <a:rPr lang="en-US" sz="1800" dirty="0" smtClean="0"/>
              <a:t> at </a:t>
            </a:r>
            <a:r>
              <a:rPr lang="en-US" sz="1800" dirty="0" err="1" smtClean="0"/>
              <a:t>tegne</a:t>
            </a:r>
            <a:r>
              <a:rPr lang="en-US" sz="1800" dirty="0" smtClean="0"/>
              <a:t> et </a:t>
            </a:r>
            <a:r>
              <a:rPr lang="en-US" sz="1800" dirty="0" err="1" smtClean="0"/>
              <a:t>kognitivt</a:t>
            </a:r>
            <a:r>
              <a:rPr lang="en-US" sz="1800" dirty="0" smtClean="0"/>
              <a:t> </a:t>
            </a:r>
            <a:r>
              <a:rPr lang="en-US" sz="1800" dirty="0" err="1" smtClean="0"/>
              <a:t>skema</a:t>
            </a:r>
            <a:r>
              <a:rPr lang="en-US" sz="1800" dirty="0"/>
              <a:t> </a:t>
            </a:r>
            <a:r>
              <a:rPr lang="en-US" sz="1800" dirty="0" err="1" smtClean="0"/>
              <a:t>sammen</a:t>
            </a:r>
            <a:r>
              <a:rPr lang="en-US" sz="1800" dirty="0" smtClean="0"/>
              <a:t>..</a:t>
            </a:r>
          </a:p>
          <a:p>
            <a:pPr algn="r"/>
            <a:endParaRPr lang="en-US" sz="1800" dirty="0"/>
          </a:p>
          <a:p>
            <a:pPr algn="r"/>
            <a:r>
              <a:rPr lang="en-US" sz="1800" dirty="0" err="1" smtClean="0"/>
              <a:t>Øvelse</a:t>
            </a:r>
            <a:r>
              <a:rPr lang="en-US" sz="1800" dirty="0" smtClean="0"/>
              <a:t>: </a:t>
            </a:r>
            <a:r>
              <a:rPr lang="en-US" sz="1800" dirty="0" err="1" smtClean="0"/>
              <a:t>Tegn</a:t>
            </a:r>
            <a:r>
              <a:rPr lang="en-US" sz="1800" dirty="0" smtClean="0"/>
              <a:t> et </a:t>
            </a:r>
            <a:r>
              <a:rPr lang="en-US" sz="1800" dirty="0" err="1" smtClean="0"/>
              <a:t>kognitivt</a:t>
            </a:r>
            <a:r>
              <a:rPr lang="en-US" sz="1800" dirty="0" smtClean="0"/>
              <a:t> </a:t>
            </a:r>
            <a:r>
              <a:rPr lang="en-US" sz="1800" dirty="0" err="1" smtClean="0"/>
              <a:t>skema</a:t>
            </a:r>
            <a:r>
              <a:rPr lang="en-US" sz="1800" dirty="0" smtClean="0"/>
              <a:t> for </a:t>
            </a:r>
            <a:r>
              <a:rPr lang="en-US" sz="1800" dirty="0" err="1" smtClean="0"/>
              <a:t>det</a:t>
            </a:r>
            <a:r>
              <a:rPr lang="en-US" sz="1800" dirty="0" smtClean="0"/>
              <a:t> at </a:t>
            </a:r>
            <a:r>
              <a:rPr lang="en-US" sz="1800" dirty="0" err="1" smtClean="0"/>
              <a:t>være</a:t>
            </a:r>
            <a:r>
              <a:rPr lang="en-US" sz="1800" dirty="0" smtClean="0"/>
              <a:t> </a:t>
            </a:r>
            <a:r>
              <a:rPr lang="en-US" sz="1800" dirty="0" err="1" smtClean="0"/>
              <a:t>en</a:t>
            </a:r>
            <a:r>
              <a:rPr lang="en-US" sz="1800" dirty="0" smtClean="0"/>
              <a:t> </a:t>
            </a:r>
            <a:r>
              <a:rPr lang="en-US" sz="1800" dirty="0" err="1" smtClean="0"/>
              <a:t>elev</a:t>
            </a:r>
            <a:r>
              <a:rPr lang="en-US" sz="1800" dirty="0" smtClean="0"/>
              <a:t> </a:t>
            </a:r>
            <a:r>
              <a:rPr lang="en-US" sz="1800" dirty="0" err="1" smtClean="0"/>
              <a:t>på</a:t>
            </a:r>
            <a:r>
              <a:rPr lang="en-US" sz="1800" dirty="0" smtClean="0"/>
              <a:t> ZBC</a:t>
            </a:r>
            <a:endParaRPr lang="en-US" sz="1800" dirty="0"/>
          </a:p>
        </p:txBody>
      </p:sp>
      <p:sp>
        <p:nvSpPr>
          <p:cNvPr id="101" name="Rectangle 27">
            <a:extLst>
              <a:ext uri="{FF2B5EF4-FFF2-40B4-BE49-F238E27FC236}">
                <a16:creationId xmlns:a16="http://schemas.microsoft.com/office/drawing/2014/main" id="{0819F787-32B4-46A8-BC57-C6571BCEE2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0087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0DAF8575-DDD0-43E3-95E0-CF812F06AFE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5CCA1792-C598-45A3-82EC-60F305DCB11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484F3208-0F93-4217-AB03-C74E5657299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F862CE08-0EF8-4D30-9F34-5CEF2E35C9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CF707B85-7DC9-4931-8C39-C2802F1FF5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39409EB7-9549-43B7-9597-771D971CAB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95D6453-5D14-445F-B965-BA2F9177D0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562F0BDF-F752-4F9D-826C-376BA43AFF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019CD532-CC2D-41A0-B2E5-1A177CC060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751829B1-B54D-428F-B99F-234847A0C3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C8483DED-5995-47C7-9E6E-3340224B34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 name="Rectangle 23">
              <a:extLst>
                <a:ext uri="{FF2B5EF4-FFF2-40B4-BE49-F238E27FC236}">
                  <a16:creationId xmlns:a16="http://schemas.microsoft.com/office/drawing/2014/main" id="{0B30FF97-2E9A-490A-AED2-90BA2E0EC17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Billede 22">
            <a:extLst>
              <a:ext uri="{FF2B5EF4-FFF2-40B4-BE49-F238E27FC236}">
                <a16:creationId xmlns:a16="http://schemas.microsoft.com/office/drawing/2014/main" id="{62F0F7A4-68DD-DB45-807E-8454E6303BC4}"/>
              </a:ext>
            </a:extLst>
          </p:cNvPr>
          <p:cNvPicPr>
            <a:picLocks noGrp="1" noChangeAspect="1"/>
          </p:cNvPicPr>
          <p:nvPr>
            <p:ph idx="1"/>
          </p:nvPr>
        </p:nvPicPr>
        <p:blipFill>
          <a:blip r:embed="rId2"/>
          <a:stretch>
            <a:fillRect/>
          </a:stretch>
        </p:blipFill>
        <p:spPr>
          <a:xfrm>
            <a:off x="1961454" y="1131994"/>
            <a:ext cx="8270969" cy="4590386"/>
          </a:xfrm>
          <a:prstGeom prst="rect">
            <a:avLst/>
          </a:prstGeom>
        </p:spPr>
      </p:pic>
    </p:spTree>
    <p:extLst>
      <p:ext uri="{BB962C8B-B14F-4D97-AF65-F5344CB8AC3E}">
        <p14:creationId xmlns:p14="http://schemas.microsoft.com/office/powerpoint/2010/main" val="44925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A62CA2-FB6F-E045-A0E5-35579FEDE1A1}"/>
              </a:ext>
            </a:extLst>
          </p:cNvPr>
          <p:cNvSpPr>
            <a:spLocks noGrp="1"/>
          </p:cNvSpPr>
          <p:nvPr>
            <p:ph type="title"/>
          </p:nvPr>
        </p:nvSpPr>
        <p:spPr/>
        <p:txBody>
          <a:bodyPr/>
          <a:lstStyle/>
          <a:p>
            <a:r>
              <a:rPr lang="da-DK" dirty="0"/>
              <a:t>Pointer</a:t>
            </a:r>
          </a:p>
        </p:txBody>
      </p:sp>
      <p:sp>
        <p:nvSpPr>
          <p:cNvPr id="3" name="Pladsholder til indhold 2">
            <a:extLst>
              <a:ext uri="{FF2B5EF4-FFF2-40B4-BE49-F238E27FC236}">
                <a16:creationId xmlns:a16="http://schemas.microsoft.com/office/drawing/2014/main" id="{F784E940-6DD8-7F4C-9FFF-408233A0732D}"/>
              </a:ext>
            </a:extLst>
          </p:cNvPr>
          <p:cNvSpPr>
            <a:spLocks noGrp="1"/>
          </p:cNvSpPr>
          <p:nvPr>
            <p:ph idx="1"/>
          </p:nvPr>
        </p:nvSpPr>
        <p:spPr/>
        <p:txBody>
          <a:bodyPr/>
          <a:lstStyle/>
          <a:p>
            <a:r>
              <a:rPr lang="da-DK" dirty="0"/>
              <a:t>Kognitive skemaer er hierarkisk opbygget – dvs. fra abstraktioner (øverst) til konkrete handlinger (nederst)</a:t>
            </a:r>
          </a:p>
          <a:p>
            <a:r>
              <a:rPr lang="da-DK" dirty="0"/>
              <a:t>Mennesket udvikling foregår nedefra-og-op. Dvs. vi lærer konkrete handlinger og efterhånden abstraktioner for handlingerne.</a:t>
            </a:r>
          </a:p>
          <a:p>
            <a:r>
              <a:rPr lang="da-DK" dirty="0"/>
              <a:t>Ved </a:t>
            </a:r>
            <a:r>
              <a:rPr lang="da-DK" b="1" dirty="0"/>
              <a:t>assimilation</a:t>
            </a:r>
            <a:r>
              <a:rPr lang="da-DK" dirty="0"/>
              <a:t> tilføjes der, så at sige, en ny forgrening til skemaet. Den nye viden/oplevelse assimileres.</a:t>
            </a:r>
          </a:p>
          <a:p>
            <a:r>
              <a:rPr lang="da-DK" dirty="0"/>
              <a:t>Ved </a:t>
            </a:r>
            <a:r>
              <a:rPr lang="da-DK" b="1" dirty="0"/>
              <a:t>akkommodation</a:t>
            </a:r>
            <a:r>
              <a:rPr lang="da-DK" dirty="0"/>
              <a:t> nedbrydes/differentieres et eksisterende skema – og et nyt opbygges. Jo højere et abstraktionsniveau der nedbrydes, jo mere stressfuldt er det.</a:t>
            </a:r>
          </a:p>
        </p:txBody>
      </p:sp>
    </p:spTree>
    <p:extLst>
      <p:ext uri="{BB962C8B-B14F-4D97-AF65-F5344CB8AC3E}">
        <p14:creationId xmlns:p14="http://schemas.microsoft.com/office/powerpoint/2010/main" val="16242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3">
            <a:extLst>
              <a:ext uri="{FF2B5EF4-FFF2-40B4-BE49-F238E27FC236}">
                <a16:creationId xmlns:a16="http://schemas.microsoft.com/office/drawing/2014/main" id="{9F4444CE-BC8D-4D61-B303-4C05614E62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5">
            <a:extLst>
              <a:ext uri="{FF2B5EF4-FFF2-40B4-BE49-F238E27FC236}">
                <a16:creationId xmlns:a16="http://schemas.microsoft.com/office/drawing/2014/main" id="{62423CA5-E2E1-4789-B759-9906C1C940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17">
            <a:extLst>
              <a:ext uri="{FF2B5EF4-FFF2-40B4-BE49-F238E27FC236}">
                <a16:creationId xmlns:a16="http://schemas.microsoft.com/office/drawing/2014/main" id="{73772B81-181F-48B7-8826-4D9686D15D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el 1"/>
          <p:cNvSpPr>
            <a:spLocks noGrp="1"/>
          </p:cNvSpPr>
          <p:nvPr>
            <p:ph type="title"/>
          </p:nvPr>
        </p:nvSpPr>
        <p:spPr>
          <a:xfrm>
            <a:off x="673754" y="643467"/>
            <a:ext cx="4203045" cy="1375608"/>
          </a:xfrm>
        </p:spPr>
        <p:txBody>
          <a:bodyPr anchor="ctr">
            <a:normAutofit/>
          </a:bodyPr>
          <a:lstStyle/>
          <a:p>
            <a:r>
              <a:rPr lang="da-DK">
                <a:solidFill>
                  <a:schemeClr val="bg1"/>
                </a:solidFill>
              </a:rPr>
              <a:t>To former for læring</a:t>
            </a:r>
          </a:p>
        </p:txBody>
      </p:sp>
      <p:sp>
        <p:nvSpPr>
          <p:cNvPr id="9" name="Content Placeholder 8">
            <a:extLst>
              <a:ext uri="{FF2B5EF4-FFF2-40B4-BE49-F238E27FC236}">
                <a16:creationId xmlns:a16="http://schemas.microsoft.com/office/drawing/2014/main" id="{D0284ED5-3BBA-45E4-BEE7-B0AC7AFC4C58}"/>
              </a:ext>
            </a:extLst>
          </p:cNvPr>
          <p:cNvSpPr>
            <a:spLocks noGrp="1"/>
          </p:cNvSpPr>
          <p:nvPr>
            <p:ph idx="1"/>
          </p:nvPr>
        </p:nvSpPr>
        <p:spPr>
          <a:xfrm>
            <a:off x="673754" y="2160590"/>
            <a:ext cx="3973943" cy="3440110"/>
          </a:xfrm>
        </p:spPr>
        <p:txBody>
          <a:bodyPr>
            <a:normAutofit/>
          </a:bodyPr>
          <a:lstStyle/>
          <a:p>
            <a:r>
              <a:rPr lang="da-DK" b="1" dirty="0">
                <a:solidFill>
                  <a:schemeClr val="bg1"/>
                </a:solidFill>
              </a:rPr>
              <a:t>Assimilation</a:t>
            </a:r>
            <a:r>
              <a:rPr lang="da-DK" dirty="0">
                <a:solidFill>
                  <a:schemeClr val="bg1"/>
                </a:solidFill>
              </a:rPr>
              <a:t> - når vi gør os nye erfaringer, som indarbejdes i de skemaer/kategorier vi har i forvejen</a:t>
            </a:r>
          </a:p>
          <a:p>
            <a:r>
              <a:rPr lang="da-DK" b="1" dirty="0" err="1">
                <a:solidFill>
                  <a:schemeClr val="bg1"/>
                </a:solidFill>
              </a:rPr>
              <a:t>Akkomodation</a:t>
            </a:r>
            <a:r>
              <a:rPr lang="da-DK" dirty="0">
                <a:solidFill>
                  <a:schemeClr val="bg1"/>
                </a:solidFill>
              </a:rPr>
              <a:t> - når vi erfarer, at vores skemaer/kategorier ikke stemmer overens med virkeligheden, og derfor må ændres</a:t>
            </a:r>
          </a:p>
          <a:p>
            <a:endParaRPr lang="da-DK" dirty="0">
              <a:solidFill>
                <a:schemeClr val="bg1"/>
              </a:solidFill>
            </a:endParaRPr>
          </a:p>
          <a:p>
            <a:endParaRPr lang="en-US" dirty="0">
              <a:solidFill>
                <a:schemeClr val="bg1"/>
              </a:solidFill>
            </a:endParaRPr>
          </a:p>
        </p:txBody>
      </p:sp>
      <p:pic>
        <p:nvPicPr>
          <p:cNvPr id="3" name="Billede 2" descr="Et billede, der indeholder person, baby, sidder, barn&#10;&#10;Automatisk genereret beskrivelse">
            <a:extLst>
              <a:ext uri="{FF2B5EF4-FFF2-40B4-BE49-F238E27FC236}">
                <a16:creationId xmlns:a16="http://schemas.microsoft.com/office/drawing/2014/main" id="{EF0CB73B-4C46-4744-A705-33F706F20551}"/>
              </a:ext>
            </a:extLst>
          </p:cNvPr>
          <p:cNvPicPr>
            <a:picLocks noChangeAspect="1"/>
          </p:cNvPicPr>
          <p:nvPr/>
        </p:nvPicPr>
        <p:blipFill>
          <a:blip r:embed="rId2"/>
          <a:stretch>
            <a:fillRect/>
          </a:stretch>
        </p:blipFill>
        <p:spPr>
          <a:xfrm>
            <a:off x="5729301" y="164444"/>
            <a:ext cx="5143500" cy="3848756"/>
          </a:xfrm>
          <a:prstGeom prst="rect">
            <a:avLst/>
          </a:prstGeom>
        </p:spPr>
      </p:pic>
      <p:sp>
        <p:nvSpPr>
          <p:cNvPr id="35" name="Isosceles Triangle 19">
            <a:extLst>
              <a:ext uri="{FF2B5EF4-FFF2-40B4-BE49-F238E27FC236}">
                <a16:creationId xmlns:a16="http://schemas.microsoft.com/office/drawing/2014/main" id="{B2205F6E-03C6-4E92-877C-E2482F6599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Rektangel 3"/>
          <p:cNvSpPr/>
          <p:nvPr/>
        </p:nvSpPr>
        <p:spPr>
          <a:xfrm>
            <a:off x="5339130" y="4333697"/>
            <a:ext cx="6096000" cy="2308324"/>
          </a:xfrm>
          <a:prstGeom prst="rect">
            <a:avLst/>
          </a:prstGeom>
        </p:spPr>
        <p:txBody>
          <a:bodyPr>
            <a:spAutoFit/>
          </a:bodyPr>
          <a:lstStyle/>
          <a:p>
            <a:pPr lvl="0" defTabSz="914400" eaLnBrk="0" fontAlgn="base" hangingPunct="0">
              <a:spcBef>
                <a:spcPct val="0"/>
              </a:spcBef>
              <a:spcAft>
                <a:spcPct val="0"/>
              </a:spcAft>
              <a:buFontTx/>
              <a:buChar char="•"/>
            </a:pPr>
            <a:r>
              <a:rPr lang="da-DK" altLang="da-DK" dirty="0">
                <a:latin typeface="Arial" panose="020B0604020202020204" pitchFamily="34" charset="0"/>
              </a:rPr>
              <a:t> Overvej, hvad vi bruger assimilation til i det daglige. Giv eksempler på situationer, hvor din tænkning har været præget af assimilation. Overvej desuden, hvornår du bruger assimilation i skolen.</a:t>
            </a:r>
          </a:p>
          <a:p>
            <a:pPr lvl="0" defTabSz="914400" eaLnBrk="0" fontAlgn="base" hangingPunct="0">
              <a:spcBef>
                <a:spcPct val="0"/>
              </a:spcBef>
              <a:spcAft>
                <a:spcPct val="0"/>
              </a:spcAft>
            </a:pPr>
            <a:r>
              <a:rPr lang="da-DK" altLang="da-DK" dirty="0">
                <a:latin typeface="Arial" panose="020B0604020202020204" pitchFamily="34" charset="0"/>
              </a:rPr>
              <a:t> </a:t>
            </a:r>
          </a:p>
          <a:p>
            <a:pPr lvl="0" defTabSz="914400" eaLnBrk="0" fontAlgn="base" hangingPunct="0">
              <a:spcBef>
                <a:spcPct val="0"/>
              </a:spcBef>
              <a:spcAft>
                <a:spcPct val="0"/>
              </a:spcAft>
              <a:buFontTx/>
              <a:buChar char="•"/>
            </a:pPr>
            <a:r>
              <a:rPr lang="da-DK" altLang="da-DK" dirty="0">
                <a:latin typeface="Arial" panose="020B0604020202020204" pitchFamily="34" charset="0"/>
              </a:rPr>
              <a:t> Overvej, hvornår vi bruger akkommodation i det daglige. Giv eksempler på situationer, hvor din tænkning har været præget af akkommodation </a:t>
            </a:r>
          </a:p>
        </p:txBody>
      </p:sp>
    </p:spTree>
    <p:extLst>
      <p:ext uri="{BB962C8B-B14F-4D97-AF65-F5344CB8AC3E}">
        <p14:creationId xmlns:p14="http://schemas.microsoft.com/office/powerpoint/2010/main" val="202464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5FE63-93B9-B04E-88F2-4AF1B9CF4A50}"/>
              </a:ext>
            </a:extLst>
          </p:cNvPr>
          <p:cNvSpPr>
            <a:spLocks noGrp="1"/>
          </p:cNvSpPr>
          <p:nvPr>
            <p:ph type="title"/>
          </p:nvPr>
        </p:nvSpPr>
        <p:spPr/>
        <p:txBody>
          <a:bodyPr/>
          <a:lstStyle/>
          <a:p>
            <a:r>
              <a:rPr lang="da-DK" dirty="0"/>
              <a:t>Tænkningens udvikling</a:t>
            </a:r>
          </a:p>
        </p:txBody>
      </p:sp>
      <p:sp>
        <p:nvSpPr>
          <p:cNvPr id="3" name="Pladsholder til indhold 2">
            <a:extLst>
              <a:ext uri="{FF2B5EF4-FFF2-40B4-BE49-F238E27FC236}">
                <a16:creationId xmlns:a16="http://schemas.microsoft.com/office/drawing/2014/main" id="{258B120F-3307-CA46-82A1-90B045B42640}"/>
              </a:ext>
            </a:extLst>
          </p:cNvPr>
          <p:cNvSpPr>
            <a:spLocks noGrp="1"/>
          </p:cNvSpPr>
          <p:nvPr>
            <p:ph idx="1"/>
          </p:nvPr>
        </p:nvSpPr>
        <p:spPr>
          <a:xfrm>
            <a:off x="677334" y="2160589"/>
            <a:ext cx="6296672" cy="3880773"/>
          </a:xfrm>
        </p:spPr>
        <p:txBody>
          <a:bodyPr>
            <a:normAutofit/>
          </a:bodyPr>
          <a:lstStyle/>
          <a:p>
            <a:r>
              <a:rPr lang="da-DK" dirty="0"/>
              <a:t>Mennesket gennemgår en række faser fra barn til ung til voksen i takt med at vi bliver ældre. </a:t>
            </a:r>
          </a:p>
          <a:p>
            <a:r>
              <a:rPr lang="da-DK" dirty="0"/>
              <a:t>Det ender til sidst med at vi formår at tænke logisk og abstrakt. </a:t>
            </a:r>
          </a:p>
          <a:p>
            <a:r>
              <a:rPr lang="da-DK" dirty="0"/>
              <a:t>Faserne er ifølge Piaget universelle – dvs. de gælder for alle mennesker, uanset under hvilke kulturelle forhold de lever. </a:t>
            </a:r>
          </a:p>
          <a:p>
            <a:r>
              <a:rPr lang="da-DK" dirty="0"/>
              <a:t>Denne udvikling hænger ifølge Piaget sammen med biologiske modningsprocesser.</a:t>
            </a:r>
          </a:p>
        </p:txBody>
      </p:sp>
    </p:spTree>
    <p:extLst>
      <p:ext uri="{BB962C8B-B14F-4D97-AF65-F5344CB8AC3E}">
        <p14:creationId xmlns:p14="http://schemas.microsoft.com/office/powerpoint/2010/main" val="3174926082"/>
      </p:ext>
    </p:extLst>
  </p:cSld>
  <p:clrMapOvr>
    <a:masterClrMapping/>
  </p:clrMapOvr>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825</Words>
  <Application>Microsoft Office PowerPoint</Application>
  <PresentationFormat>Widescreen</PresentationFormat>
  <Paragraphs>111</Paragraphs>
  <Slides>19</Slides>
  <Notes>1</Notes>
  <HiddenSlides>0</HiddenSlides>
  <MMClips>2</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19</vt:i4>
      </vt:variant>
    </vt:vector>
  </HeadingPairs>
  <TitlesOfParts>
    <vt:vector size="24" baseType="lpstr">
      <vt:lpstr>Arial</vt:lpstr>
      <vt:lpstr>Calibri</vt:lpstr>
      <vt:lpstr>Trebuchet MS</vt:lpstr>
      <vt:lpstr>Wingdings 3</vt:lpstr>
      <vt:lpstr>Facet</vt:lpstr>
      <vt:lpstr>Tænkningens udvikling</vt:lpstr>
      <vt:lpstr>Vi udvikler os på mange forskellige områder gennem hele livet </vt:lpstr>
      <vt:lpstr>Jean Piaget</vt:lpstr>
      <vt:lpstr>Kognitive skemaer</vt:lpstr>
      <vt:lpstr>Kognitive skemaer, assimilation og akkomodation</vt:lpstr>
      <vt:lpstr>PowerPoint-præsentation</vt:lpstr>
      <vt:lpstr>Pointer</vt:lpstr>
      <vt:lpstr>To former for læring</vt:lpstr>
      <vt:lpstr>Tænkningens udvikling</vt:lpstr>
      <vt:lpstr>Tænkningens fire faser</vt:lpstr>
      <vt:lpstr>Tænkningens udvikling</vt:lpstr>
      <vt:lpstr>Tænkningens udvikling</vt:lpstr>
      <vt:lpstr>Opgave 2</vt:lpstr>
      <vt:lpstr>Læs følgende..</vt:lpstr>
      <vt:lpstr>Lev Vygotskij</vt:lpstr>
      <vt:lpstr>Centrale pointer</vt:lpstr>
      <vt:lpstr>Centrale begreber</vt:lpstr>
      <vt:lpstr>Zonen for nærmeste udvikling </vt:lpstr>
      <vt:lpstr>Teorierne overfor hinanden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Tænkningens udvikling</dc:title>
  <dc:creator>Mathias Ladefoged</dc:creator>
  <cp:lastModifiedBy>Amaru Barone</cp:lastModifiedBy>
  <cp:revision>17</cp:revision>
  <dcterms:created xsi:type="dcterms:W3CDTF">2019-08-15T21:02:18Z</dcterms:created>
  <dcterms:modified xsi:type="dcterms:W3CDTF">2020-01-07T12:04:19Z</dcterms:modified>
</cp:coreProperties>
</file>