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2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78" r:id="rId12"/>
    <p:sldId id="279" r:id="rId13"/>
    <p:sldId id="276" r:id="rId14"/>
    <p:sldId id="277" r:id="rId15"/>
    <p:sldId id="274" r:id="rId16"/>
    <p:sldId id="275" r:id="rId17"/>
    <p:sldId id="273" r:id="rId18"/>
    <p:sldId id="265" r:id="rId19"/>
    <p:sldId id="281" r:id="rId20"/>
    <p:sldId id="280" r:id="rId21"/>
    <p:sldId id="284" r:id="rId22"/>
    <p:sldId id="282" r:id="rId23"/>
    <p:sldId id="283" r:id="rId24"/>
    <p:sldId id="269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ru Barone (ABAR - Adjunkt - VOCH - ZBC)" initials="AB(-A-V-Z" lastIdx="1" clrIdx="0">
    <p:extLst>
      <p:ext uri="{19B8F6BF-5375-455C-9EA6-DF929625EA0E}">
        <p15:presenceInfo xmlns:p15="http://schemas.microsoft.com/office/powerpoint/2012/main" userId="S::abar@zbc.dk::faf61bf9-c4a0-422c-bf30-f9dfd98b34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0T13:12:16.92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0T13:12:16.92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0T13:12:16.92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2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91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03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9663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337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623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979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9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7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0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4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6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8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2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72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yDDyT1lDhA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P22DpYYh8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4S1LLrSzVE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OfsWTDhdNU?feature=oembed" TargetMode="Externa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GfH4XQUhP4?feature=oembed" TargetMode="External"/><Relationship Id="rId4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EvJciU0Zc?feature=oembed" TargetMode="External"/><Relationship Id="rId4" Type="http://schemas.openxmlformats.org/officeDocument/2006/relationships/comments" Target="../comments/commen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ZhWQ71qdU?feature=oemb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EE74C-B40F-4A00-8CD5-4412D030E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339281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200"/>
              <a:t>Grupper og konformitet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B603C4-5C7D-4302-8E4F-265B3528C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3339281" cy="1464378"/>
          </a:xfrm>
        </p:spPr>
        <p:txBody>
          <a:bodyPr>
            <a:normAutofit/>
          </a:bodyPr>
          <a:lstStyle/>
          <a:p>
            <a:r>
              <a:rPr lang="da-DK" sz="1800"/>
              <a:t>Socialpsykologi</a:t>
            </a:r>
          </a:p>
        </p:txBody>
      </p:sp>
      <p:pic>
        <p:nvPicPr>
          <p:cNvPr id="5" name="Picture 10" descr="https://static.independent.co.uk/s3fs-public/thumbnails/image/2016/08/28/17/nazi12.png?w968h681">
            <a:extLst>
              <a:ext uri="{FF2B5EF4-FFF2-40B4-BE49-F238E27FC236}">
                <a16:creationId xmlns:a16="http://schemas.microsoft.com/office/drawing/2014/main" id="{FBE93167-A46A-4669-9905-C734428EF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r="11294" b="1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871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62216-55DE-4C78-93E5-F598025C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69" y="0"/>
            <a:ext cx="7958331" cy="1077229"/>
          </a:xfrm>
        </p:spPr>
        <p:txBody>
          <a:bodyPr/>
          <a:lstStyle/>
          <a:p>
            <a:r>
              <a:rPr lang="da-DK" dirty="0"/>
              <a:t>Gruppedannelse kan også være farligt…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46AE85-384B-4103-957B-5FD7C795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1" y="1431235"/>
            <a:ext cx="8065478" cy="5426765"/>
          </a:xfrm>
        </p:spPr>
        <p:txBody>
          <a:bodyPr>
            <a:normAutofit/>
          </a:bodyPr>
          <a:lstStyle/>
          <a:p>
            <a:r>
              <a:rPr lang="da-DK" dirty="0" err="1"/>
              <a:t>Indgrupper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dirty="0"/>
              <a:t>Dem vi identificerer os med </a:t>
            </a:r>
          </a:p>
          <a:p>
            <a:pPr>
              <a:buFontTx/>
              <a:buChar char="-"/>
            </a:pPr>
            <a:r>
              <a:rPr lang="da-DK" dirty="0"/>
              <a:t>Dem vi mener at have noget til fælles med </a:t>
            </a:r>
          </a:p>
          <a:p>
            <a:pPr>
              <a:buFontTx/>
              <a:buChar char="-"/>
            </a:pPr>
            <a:r>
              <a:rPr lang="da-DK" dirty="0"/>
              <a:t>Dem vi er loyale overfor </a:t>
            </a:r>
          </a:p>
          <a:p>
            <a:pPr>
              <a:buFontTx/>
              <a:buChar char="-"/>
            </a:pPr>
            <a:r>
              <a:rPr lang="da-DK" dirty="0"/>
              <a:t>Dem hvor vi finder en lighed med </a:t>
            </a:r>
          </a:p>
          <a:p>
            <a:endParaRPr lang="da-DK" dirty="0"/>
          </a:p>
          <a:p>
            <a:r>
              <a:rPr lang="da-DK" dirty="0"/>
              <a:t>Udgrupper: </a:t>
            </a:r>
          </a:p>
          <a:p>
            <a:pPr>
              <a:buFontTx/>
              <a:buChar char="-"/>
            </a:pPr>
            <a:r>
              <a:rPr lang="da-DK" dirty="0"/>
              <a:t>Dem vi ikke identificerer os med </a:t>
            </a:r>
          </a:p>
          <a:p>
            <a:pPr>
              <a:buFontTx/>
              <a:buChar char="-"/>
            </a:pPr>
            <a:r>
              <a:rPr lang="da-DK" dirty="0"/>
              <a:t>Dem vi ikke har noget (eller meget lidt) til fælles med </a:t>
            </a:r>
          </a:p>
          <a:p>
            <a:pPr>
              <a:buFontTx/>
              <a:buChar char="-"/>
            </a:pPr>
            <a:r>
              <a:rPr lang="da-DK" dirty="0"/>
              <a:t>Kan ende med at være dem vi opfatter som forkerte, fjendtlige og gennem stereotyper og fordomme </a:t>
            </a:r>
          </a:p>
        </p:txBody>
      </p:sp>
    </p:spTree>
    <p:extLst>
      <p:ext uri="{BB962C8B-B14F-4D97-AF65-F5344CB8AC3E}">
        <p14:creationId xmlns:p14="http://schemas.microsoft.com/office/powerpoint/2010/main" val="22161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r 4" title="Asch Conformity Experiment">
            <a:hlinkClick r:id="" action="ppaction://media"/>
            <a:extLst>
              <a:ext uri="{FF2B5EF4-FFF2-40B4-BE49-F238E27FC236}">
                <a16:creationId xmlns:a16="http://schemas.microsoft.com/office/drawing/2014/main" id="{F212578A-C678-4392-923A-13A168A293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3463" y="501650"/>
            <a:ext cx="10317162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C2114-774B-4669-BBC8-5F8CA50D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Former for konformitet…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206773-EEF8-40DE-BEE8-B07F0395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err="1"/>
              <a:t>Normativ</a:t>
            </a:r>
            <a:r>
              <a:rPr lang="en-US" b="1" dirty="0"/>
              <a:t> conformity:</a:t>
            </a:r>
            <a:r>
              <a:rPr lang="en-US" dirty="0"/>
              <a:t> 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 </a:t>
            </a:r>
            <a:r>
              <a:rPr lang="en-US" dirty="0" err="1"/>
              <a:t>ændrer</a:t>
            </a:r>
            <a:r>
              <a:rPr lang="en-US" dirty="0"/>
              <a:t> </a:t>
            </a:r>
            <a:r>
              <a:rPr lang="en-US" dirty="0" err="1"/>
              <a:t>adfærd</a:t>
            </a:r>
            <a:r>
              <a:rPr lang="en-US" dirty="0"/>
              <a:t> for at </a:t>
            </a:r>
            <a:r>
              <a:rPr lang="en-US" dirty="0" err="1"/>
              <a:t>passe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I </a:t>
            </a:r>
            <a:r>
              <a:rPr lang="en-US" dirty="0" err="1"/>
              <a:t>gruppen</a:t>
            </a:r>
            <a:endParaRPr lang="en-US" dirty="0"/>
          </a:p>
          <a:p>
            <a:pPr fontAlgn="base"/>
            <a:r>
              <a:rPr lang="en-US" b="1" dirty="0"/>
              <a:t>Informational conformity: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person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 har </a:t>
            </a:r>
            <a:r>
              <a:rPr lang="en-US" dirty="0" err="1"/>
              <a:t>viden</a:t>
            </a:r>
            <a:r>
              <a:rPr lang="en-US" dirty="0"/>
              <a:t> </a:t>
            </a:r>
            <a:r>
              <a:rPr lang="en-US" dirty="0" err="1"/>
              <a:t>nok</a:t>
            </a:r>
            <a:r>
              <a:rPr lang="en-US" dirty="0"/>
              <a:t> og </a:t>
            </a:r>
            <a:r>
              <a:rPr lang="en-US" dirty="0" err="1"/>
              <a:t>derfor</a:t>
            </a:r>
            <a:r>
              <a:rPr lang="en-US" dirty="0"/>
              <a:t> </a:t>
            </a:r>
            <a:r>
              <a:rPr lang="en-US" dirty="0" err="1"/>
              <a:t>orienterer</a:t>
            </a:r>
            <a:r>
              <a:rPr lang="en-US" dirty="0"/>
              <a:t> sig mod </a:t>
            </a:r>
            <a:r>
              <a:rPr lang="en-US" dirty="0" err="1"/>
              <a:t>gruppen</a:t>
            </a:r>
            <a:r>
              <a:rPr lang="en-US" dirty="0"/>
              <a:t> for at </a:t>
            </a:r>
            <a:r>
              <a:rPr lang="en-US" dirty="0" err="1"/>
              <a:t>finde</a:t>
            </a:r>
            <a:r>
              <a:rPr lang="en-US" dirty="0"/>
              <a:t> </a:t>
            </a:r>
            <a:r>
              <a:rPr lang="en-US" dirty="0" err="1"/>
              <a:t>svar</a:t>
            </a:r>
            <a:endParaRPr lang="en-US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23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Dangerous Conformity">
            <a:hlinkClick r:id="" action="ppaction://media"/>
            <a:extLst>
              <a:ext uri="{FF2B5EF4-FFF2-40B4-BE49-F238E27FC236}">
                <a16:creationId xmlns:a16="http://schemas.microsoft.com/office/drawing/2014/main" id="{6167A975-6865-4E01-BD0A-BF7C0BD29D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3313" y="546100"/>
            <a:ext cx="10247312" cy="57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r 4" title="The Bystander Effect">
            <a:hlinkClick r:id="" action="ppaction://media"/>
            <a:extLst>
              <a:ext uri="{FF2B5EF4-FFF2-40B4-BE49-F238E27FC236}">
                <a16:creationId xmlns:a16="http://schemas.microsoft.com/office/drawing/2014/main" id="{E4C149E7-E483-4F18-B0EC-DDA8BA4BF4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6475" y="687388"/>
            <a:ext cx="10344150" cy="58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0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2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33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38C36E-2309-481D-8648-744D019E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4883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0" i="0" kern="1200" cap="none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Former for </a:t>
            </a:r>
            <a:r>
              <a:rPr lang="en-US" sz="1800" b="0" i="0" kern="1200" cap="none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konformitet</a:t>
            </a:r>
            <a:r>
              <a:rPr lang="en-US" sz="1800" b="0" i="0" kern="1200" cap="none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1800" b="0" i="0" kern="1200" cap="none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0" i="0" kern="1200" cap="none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1800" b="0" i="0" kern="1200" cap="none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1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Underkastelse</a:t>
            </a:r>
            <a:r>
              <a:rPr lang="en-US" sz="18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Jeg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har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ikke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lyst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men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gør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alligevel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Identifikation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“I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kraft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af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min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rolle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gruppen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gør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jeg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det her.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Når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min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gruppen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væk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forsvinder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adfærden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1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Internalisering</a:t>
            </a:r>
            <a:r>
              <a:rPr lang="en-US" sz="18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Jeg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ændrer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bestandigt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mine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handlinger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og/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holdninger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”</a:t>
            </a:r>
            <a:endParaRPr lang="en-US" sz="1800" b="0" i="0" kern="1200" cap="none" dirty="0">
              <a:solidFill>
                <a:srgbClr val="EBEBEB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6" name="Freeform: Shape 8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Rectangle 8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Billedresultat for conformity types">
            <a:extLst>
              <a:ext uri="{FF2B5EF4-FFF2-40B4-BE49-F238E27FC236}">
                <a16:creationId xmlns:a16="http://schemas.microsoft.com/office/drawing/2014/main" id="{46170E36-3E5D-4A91-ADB1-1B3053CD68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210" b="2"/>
          <a:stretch/>
        </p:blipFill>
        <p:spPr bwMode="auto">
          <a:xfrm>
            <a:off x="1131562" y="647698"/>
            <a:ext cx="5295245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7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FEFDC-708B-4612-8504-AD544B17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Walk</a:t>
            </a:r>
            <a:r>
              <a:rPr lang="da-DK" dirty="0"/>
              <a:t> and talk </a:t>
            </a:r>
            <a:br>
              <a:rPr lang="da-DK" dirty="0"/>
            </a:br>
            <a:r>
              <a:rPr lang="da-DK" dirty="0"/>
              <a:t>(15 min.)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0932A-92EE-4F8F-8255-F73B00F8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Overvej de forskellige roller i selv tager på jer i jeres hverdag. Kom med et par eksempler</a:t>
            </a:r>
          </a:p>
          <a:p>
            <a:r>
              <a:rPr lang="da-DK" dirty="0"/>
              <a:t>Diskutér: hvad betyder roller betyder for jeres selvopfattelse? Er det noget man bare kan tage af og på, eller bliver rollen også til en del af jer selv?</a:t>
            </a:r>
          </a:p>
          <a:p>
            <a:r>
              <a:rPr lang="da-DK" dirty="0"/>
              <a:t>Kom med eksempler på, at i har indordnet jer gruppens normer. I SKAL komme med et eksempel på hhv. </a:t>
            </a:r>
            <a:r>
              <a:rPr lang="da-DK" dirty="0" smtClean="0"/>
              <a:t>”Underkastelse”, </a:t>
            </a:r>
            <a:r>
              <a:rPr lang="da-DK" dirty="0"/>
              <a:t>”</a:t>
            </a:r>
            <a:r>
              <a:rPr lang="da-DK" dirty="0" smtClean="0"/>
              <a:t>identifikation” </a:t>
            </a:r>
            <a:r>
              <a:rPr lang="da-DK" dirty="0"/>
              <a:t>og ”</a:t>
            </a:r>
            <a:r>
              <a:rPr lang="da-DK" dirty="0" smtClean="0"/>
              <a:t>internalisering”</a:t>
            </a:r>
            <a:endParaRPr lang="da-DK" dirty="0"/>
          </a:p>
          <a:p>
            <a:r>
              <a:rPr lang="da-DK" dirty="0"/>
              <a:t>Er det overhovedet muligt IKKE at indordne sig gruppen normer? Hvorfor er det så svært?</a:t>
            </a:r>
          </a:p>
        </p:txBody>
      </p:sp>
    </p:spTree>
    <p:extLst>
      <p:ext uri="{BB962C8B-B14F-4D97-AF65-F5344CB8AC3E}">
        <p14:creationId xmlns:p14="http://schemas.microsoft.com/office/powerpoint/2010/main" val="366081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6721F-5F07-4281-AF2B-63AC571B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konformitet? (15 min)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D1951E-07EA-491A-ACC3-6BFD07AC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60" indent="0">
              <a:buNone/>
            </a:pPr>
            <a:r>
              <a:rPr lang="da-DK" dirty="0"/>
              <a:t>Hvordan kan konformitet forklares….</a:t>
            </a:r>
          </a:p>
          <a:p>
            <a:r>
              <a:rPr lang="da-DK" dirty="0"/>
              <a:t>Gennem behaviorisme?</a:t>
            </a:r>
          </a:p>
          <a:p>
            <a:r>
              <a:rPr lang="da-DK" dirty="0"/>
              <a:t>Gennem Bourdieu?</a:t>
            </a:r>
          </a:p>
          <a:p>
            <a:r>
              <a:rPr lang="da-DK" dirty="0"/>
              <a:t>Gennem evolutionspsykologi?</a:t>
            </a:r>
          </a:p>
          <a:p>
            <a:r>
              <a:rPr lang="da-DK" dirty="0"/>
              <a:t>Andre forklaringer på konformitet?</a:t>
            </a:r>
          </a:p>
        </p:txBody>
      </p:sp>
    </p:spTree>
    <p:extLst>
      <p:ext uri="{BB962C8B-B14F-4D97-AF65-F5344CB8AC3E}">
        <p14:creationId xmlns:p14="http://schemas.microsoft.com/office/powerpoint/2010/main" val="163832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B8EFE-F145-446A-882B-C14A5707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konformitet?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A1EBA1-EBC7-414C-B676-425239AE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Vi søger altid anerkendelse og bekræftelse gennem fællesskabet, derfor tilpasser vi os fællesskabet </a:t>
            </a:r>
          </a:p>
          <a:p>
            <a:r>
              <a:rPr lang="da-DK" dirty="0"/>
              <a:t>Vi ønsker at leve op til de normer og forventninger der direkte, eller indirekte stilles til os, fra gruppens side </a:t>
            </a:r>
          </a:p>
          <a:p>
            <a:r>
              <a:rPr lang="da-DK" dirty="0"/>
              <a:t>Vi vil ikke udelukkes fra fællesskabet</a:t>
            </a:r>
          </a:p>
          <a:p>
            <a:r>
              <a:rPr lang="da-DK" dirty="0"/>
              <a:t>Vi tænker at det kollektive ved bedre end det individuelle </a:t>
            </a:r>
          </a:p>
          <a:p>
            <a:r>
              <a:rPr lang="da-DK" dirty="0"/>
              <a:t>Vi finder tryghed i sammenhold</a:t>
            </a:r>
          </a:p>
        </p:txBody>
      </p:sp>
    </p:spTree>
    <p:extLst>
      <p:ext uri="{BB962C8B-B14F-4D97-AF65-F5344CB8AC3E}">
        <p14:creationId xmlns:p14="http://schemas.microsoft.com/office/powerpoint/2010/main" val="37236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E14F60-D5D4-42CD-97C5-2DFB7988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EBEBEB"/>
                </a:solidFill>
              </a:rPr>
              <a:t>Variable som påvirker konformitet: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 descr="Billedresultat for get married conform now repeat">
            <a:extLst>
              <a:ext uri="{FF2B5EF4-FFF2-40B4-BE49-F238E27FC236}">
                <a16:creationId xmlns:a16="http://schemas.microsoft.com/office/drawing/2014/main" id="{72B6992D-7267-406D-BEF7-812ADD17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53" y="1005462"/>
            <a:ext cx="6687347" cy="50155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990740-A0F1-4C59-A5EE-25825644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EBEBEB"/>
                </a:solidFill>
              </a:rPr>
              <a:t>Lav en liste over de ting, som påvirker en persons vilje til at være konform</a:t>
            </a:r>
          </a:p>
        </p:txBody>
      </p:sp>
    </p:spTree>
    <p:extLst>
      <p:ext uri="{BB962C8B-B14F-4D97-AF65-F5344CB8AC3E}">
        <p14:creationId xmlns:p14="http://schemas.microsoft.com/office/powerpoint/2010/main" val="4074797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087FE-62AB-4219-A82F-4FA698D2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err="1"/>
              <a:t>Kunne</a:t>
            </a:r>
            <a:r>
              <a:rPr lang="en-US" sz="3600"/>
              <a:t> du </a:t>
            </a:r>
            <a:r>
              <a:rPr lang="en-US" sz="3600" err="1"/>
              <a:t>finde</a:t>
            </a:r>
            <a:r>
              <a:rPr lang="en-US" sz="3600"/>
              <a:t> </a:t>
            </a:r>
            <a:r>
              <a:rPr lang="en-US" sz="3600" err="1"/>
              <a:t>på</a:t>
            </a:r>
            <a:r>
              <a:rPr lang="en-US" sz="3600"/>
              <a:t> det her?</a:t>
            </a:r>
          </a:p>
        </p:txBody>
      </p:sp>
      <p:pic>
        <p:nvPicPr>
          <p:cNvPr id="4098" name="Picture 2" descr="Billedresultat for demonstration throwing stone">
            <a:extLst>
              <a:ext uri="{FF2B5EF4-FFF2-40B4-BE49-F238E27FC236}">
                <a16:creationId xmlns:a16="http://schemas.microsoft.com/office/drawing/2014/main" id="{11B6D7F6-1A21-4C30-B9D9-A8F9A699A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3207" b="-1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281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3719F-9A4E-48E5-8E1A-E8E0EE06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Variable som påvirker konformitet….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DD0FB3-92DC-424F-B503-7C4460DD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808292"/>
            <a:ext cx="8946541" cy="4195481"/>
          </a:xfrm>
        </p:spPr>
        <p:txBody>
          <a:bodyPr>
            <a:normAutofit/>
          </a:bodyPr>
          <a:lstStyle/>
          <a:p>
            <a:pPr fontAlgn="base"/>
            <a:r>
              <a:rPr lang="en-US" b="1" dirty="0" err="1"/>
              <a:t>Sværhedsgraden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</a:t>
            </a:r>
            <a:r>
              <a:rPr lang="en-US" b="1" dirty="0" err="1"/>
              <a:t>opgaven</a:t>
            </a:r>
            <a:r>
              <a:rPr lang="en-US" b="1" dirty="0"/>
              <a:t> </a:t>
            </a:r>
          </a:p>
          <a:p>
            <a:pPr fontAlgn="base"/>
            <a:r>
              <a:rPr lang="en-US" b="1" dirty="0"/>
              <a:t>De </a:t>
            </a:r>
            <a:r>
              <a:rPr lang="en-US" b="1" dirty="0" err="1"/>
              <a:t>personlige</a:t>
            </a:r>
            <a:r>
              <a:rPr lang="en-US" b="1" dirty="0"/>
              <a:t> </a:t>
            </a:r>
            <a:r>
              <a:rPr lang="en-US" b="1" dirty="0" err="1"/>
              <a:t>omkostninger</a:t>
            </a:r>
            <a:endParaRPr lang="en-US" b="1" dirty="0"/>
          </a:p>
          <a:p>
            <a:pPr fontAlgn="base"/>
            <a:r>
              <a:rPr lang="en-US" b="1" dirty="0" err="1"/>
              <a:t>Individuelle</a:t>
            </a:r>
            <a:r>
              <a:rPr lang="en-US" b="1" dirty="0"/>
              <a:t> </a:t>
            </a:r>
            <a:r>
              <a:rPr lang="en-US" b="1" dirty="0" err="1"/>
              <a:t>forskelle</a:t>
            </a:r>
            <a:endParaRPr lang="en-US" b="1" dirty="0"/>
          </a:p>
          <a:p>
            <a:pPr fontAlgn="base"/>
            <a:r>
              <a:rPr lang="en-US" b="1" dirty="0" err="1"/>
              <a:t>Gruppens</a:t>
            </a:r>
            <a:r>
              <a:rPr lang="en-US" b="1" dirty="0"/>
              <a:t> </a:t>
            </a:r>
            <a:r>
              <a:rPr lang="en-US" b="1" dirty="0" err="1"/>
              <a:t>størrelse</a:t>
            </a:r>
            <a:endParaRPr lang="en-US" b="1" dirty="0"/>
          </a:p>
          <a:p>
            <a:pPr fontAlgn="base"/>
            <a:r>
              <a:rPr lang="en-US" b="1" dirty="0" err="1"/>
              <a:t>Situationens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endParaRPr lang="en-US" b="1" dirty="0"/>
          </a:p>
          <a:p>
            <a:pPr fontAlgn="base"/>
            <a:r>
              <a:rPr lang="en-US" b="1" dirty="0" err="1"/>
              <a:t>Kulturelle</a:t>
            </a:r>
            <a:r>
              <a:rPr lang="en-US" b="1" dirty="0"/>
              <a:t> </a:t>
            </a:r>
            <a:r>
              <a:rPr lang="en-US" b="1" dirty="0" err="1"/>
              <a:t>forskelle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9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7361D-90E3-4640-AD87-E171C377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0915" cy="1400530"/>
          </a:xfrm>
        </p:spPr>
        <p:txBody>
          <a:bodyPr/>
          <a:lstStyle/>
          <a:p>
            <a:r>
              <a:rPr lang="da-DK" dirty="0"/>
              <a:t>Se videoen og besvar spørgsmålene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97F22BF-A5BB-4395-B3F4-8C2DEFF5ED69}"/>
              </a:ext>
            </a:extLst>
          </p:cNvPr>
          <p:cNvSpPr txBox="1"/>
          <p:nvPr/>
        </p:nvSpPr>
        <p:spPr>
          <a:xfrm>
            <a:off x="808383" y="1853248"/>
            <a:ext cx="3419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Definér </a:t>
            </a:r>
            <a:r>
              <a:rPr lang="da-DK" i="1" dirty="0"/>
              <a:t>massehypnose </a:t>
            </a:r>
            <a:r>
              <a:rPr lang="da-DK" dirty="0"/>
              <a:t>(kaldet </a:t>
            </a:r>
            <a:r>
              <a:rPr lang="da-DK" dirty="0" err="1"/>
              <a:t>crowd</a:t>
            </a:r>
            <a:r>
              <a:rPr lang="da-DK" dirty="0"/>
              <a:t> </a:t>
            </a:r>
            <a:r>
              <a:rPr lang="da-DK" dirty="0" err="1"/>
              <a:t>psychology</a:t>
            </a:r>
            <a:r>
              <a:rPr lang="da-DK" dirty="0"/>
              <a:t> i videoen)</a:t>
            </a:r>
            <a:endParaRPr lang="da-DK" i="1" dirty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Opstil et skema over de årsager som findes til at fænomenet forekommer</a:t>
            </a:r>
          </a:p>
          <a:p>
            <a:pPr marL="342900" indent="-342900">
              <a:buAutoNum type="arabicPeriod"/>
            </a:pPr>
            <a:endParaRPr lang="da-DK" dirty="0"/>
          </a:p>
        </p:txBody>
      </p:sp>
      <p:pic>
        <p:nvPicPr>
          <p:cNvPr id="7" name="Onlinemedier 6" title="Gustave Le Bon: Crowd Psychology">
            <a:hlinkClick r:id="" action="ppaction://media"/>
            <a:extLst>
              <a:ext uri="{FF2B5EF4-FFF2-40B4-BE49-F238E27FC236}">
                <a16:creationId xmlns:a16="http://schemas.microsoft.com/office/drawing/2014/main" id="{5E5ECDC7-DB6A-4851-8083-9A2608DA55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86226" y="1786692"/>
            <a:ext cx="745966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7361D-90E3-4640-AD87-E171C377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0915" cy="1400530"/>
          </a:xfrm>
        </p:spPr>
        <p:txBody>
          <a:bodyPr/>
          <a:lstStyle/>
          <a:p>
            <a:r>
              <a:rPr lang="da-DK" dirty="0"/>
              <a:t>Se videoen og besvar spørgsmålene</a:t>
            </a:r>
          </a:p>
        </p:txBody>
      </p:sp>
      <p:pic>
        <p:nvPicPr>
          <p:cNvPr id="4" name="Onlinemedier 3" title="Group Polarization">
            <a:hlinkClick r:id="" action="ppaction://media"/>
            <a:extLst>
              <a:ext uri="{FF2B5EF4-FFF2-40B4-BE49-F238E27FC236}">
                <a16:creationId xmlns:a16="http://schemas.microsoft.com/office/drawing/2014/main" id="{092B30BE-F190-4BD4-BBD7-F0DCB5794A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20652" y="1853248"/>
            <a:ext cx="7302795" cy="410813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97F22BF-A5BB-4395-B3F4-8C2DEFF5ED69}"/>
              </a:ext>
            </a:extLst>
          </p:cNvPr>
          <p:cNvSpPr txBox="1"/>
          <p:nvPr/>
        </p:nvSpPr>
        <p:spPr>
          <a:xfrm>
            <a:off x="808383" y="1853248"/>
            <a:ext cx="3419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Definér </a:t>
            </a:r>
            <a:r>
              <a:rPr lang="da-DK" i="1" dirty="0"/>
              <a:t>gruppe-polarisering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Opstil et skema over de årsager som findes til at fænomenet forekommer</a:t>
            </a:r>
          </a:p>
          <a:p>
            <a:pPr marL="342900" indent="-342900"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04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7361D-90E3-4640-AD87-E171C377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0915" cy="1400530"/>
          </a:xfrm>
        </p:spPr>
        <p:txBody>
          <a:bodyPr/>
          <a:lstStyle/>
          <a:p>
            <a:r>
              <a:rPr lang="da-DK" dirty="0"/>
              <a:t>Se videoen og besvar spørgsmålene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97F22BF-A5BB-4395-B3F4-8C2DEFF5ED69}"/>
              </a:ext>
            </a:extLst>
          </p:cNvPr>
          <p:cNvSpPr txBox="1"/>
          <p:nvPr/>
        </p:nvSpPr>
        <p:spPr>
          <a:xfrm>
            <a:off x="497610" y="1786692"/>
            <a:ext cx="3419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Definér </a:t>
            </a:r>
            <a:r>
              <a:rPr lang="da-DK" i="1" dirty="0" err="1"/>
              <a:t>groupthink</a:t>
            </a:r>
            <a:endParaRPr lang="da-DK" i="1" dirty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Opstil et skema over de tegn der findes på, at en gruppe er ved at udvikle </a:t>
            </a:r>
            <a:r>
              <a:rPr lang="da-DK" dirty="0" err="1"/>
              <a:t>groupthink</a:t>
            </a:r>
            <a:endParaRPr lang="da-DK" dirty="0"/>
          </a:p>
          <a:p>
            <a:pPr marL="342900" indent="-342900">
              <a:buAutoNum type="arabicPeriod"/>
            </a:pPr>
            <a:endParaRPr lang="da-DK" dirty="0"/>
          </a:p>
        </p:txBody>
      </p:sp>
      <p:pic>
        <p:nvPicPr>
          <p:cNvPr id="7" name="Onlinemedier 6" title="Groupthink - A short introduction">
            <a:hlinkClick r:id="" action="ppaction://media"/>
            <a:extLst>
              <a:ext uri="{FF2B5EF4-FFF2-40B4-BE49-F238E27FC236}">
                <a16:creationId xmlns:a16="http://schemas.microsoft.com/office/drawing/2014/main" id="{BC7F4925-047A-4AEB-9C6C-07C792AAB3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4727" y="1786692"/>
            <a:ext cx="745966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B99F3-7852-41C9-B17B-A081C447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376885"/>
            <a:ext cx="9039409" cy="1908468"/>
          </a:xfrm>
        </p:spPr>
        <p:txBody>
          <a:bodyPr>
            <a:normAutofit/>
          </a:bodyPr>
          <a:lstStyle/>
          <a:p>
            <a:r>
              <a:rPr lang="da-DK" dirty="0"/>
              <a:t>Analyse: </a:t>
            </a:r>
          </a:p>
        </p:txBody>
      </p:sp>
      <p:pic>
        <p:nvPicPr>
          <p:cNvPr id="7" name="Onlinemedier 6" title="Trump Rally Violence Becomes Trend">
            <a:hlinkClick r:id="" action="ppaction://media"/>
            <a:extLst>
              <a:ext uri="{FF2B5EF4-FFF2-40B4-BE49-F238E27FC236}">
                <a16:creationId xmlns:a16="http://schemas.microsoft.com/office/drawing/2014/main" id="{F614B638-9D0D-4A52-A5D6-8466D58E6E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1155" y="1331119"/>
            <a:ext cx="7459663" cy="419576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206B36E-F0DB-4A01-8AE8-8AFB64C08D0B}"/>
              </a:ext>
            </a:extLst>
          </p:cNvPr>
          <p:cNvSpPr txBox="1"/>
          <p:nvPr/>
        </p:nvSpPr>
        <p:spPr>
          <a:xfrm>
            <a:off x="755374" y="1497496"/>
            <a:ext cx="2981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Se videoen</a:t>
            </a:r>
          </a:p>
          <a:p>
            <a:pPr marL="342900" indent="-342900">
              <a:buAutoNum type="arabicPeriod"/>
            </a:pPr>
            <a:r>
              <a:rPr lang="da-DK" dirty="0"/>
              <a:t>Forklar ved hjælp af relevante begreber og viden hvorfor vold var hyppigt forekommende under Trumps præsidentvalg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Benspænd: Mindst </a:t>
            </a:r>
            <a:r>
              <a:rPr lang="da-DK" dirty="0" smtClean="0"/>
              <a:t>1200 </a:t>
            </a:r>
            <a:r>
              <a:rPr lang="da-DK" dirty="0"/>
              <a:t>anslag</a:t>
            </a:r>
          </a:p>
        </p:txBody>
      </p:sp>
    </p:spTree>
    <p:extLst>
      <p:ext uri="{BB962C8B-B14F-4D97-AF65-F5344CB8AC3E}">
        <p14:creationId xmlns:p14="http://schemas.microsoft.com/office/powerpoint/2010/main" val="28753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526C8-FBF8-4E27-9E9A-2C87C2AB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Afsluttende spørgsmål: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AF6933-95B0-466D-8289-B96FD298F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Er i påvirkelige ift. </a:t>
            </a:r>
            <a:r>
              <a:rPr lang="da-DK" dirty="0" err="1"/>
              <a:t>gruppepres</a:t>
            </a:r>
            <a:r>
              <a:rPr lang="da-DK" dirty="0"/>
              <a:t>? Kunne i medvirke til at ødelægge butikker via deltagelse i en demonstration?</a:t>
            </a:r>
          </a:p>
          <a:p>
            <a:pPr lvl="0"/>
            <a:r>
              <a:rPr lang="da-DK" dirty="0"/>
              <a:t>Overvej om i selv har været del af en kollektiv vi-stemning, hvor i måske endda har været overrasket over jeres handlinger.</a:t>
            </a:r>
          </a:p>
          <a:p>
            <a:pPr lvl="0"/>
            <a:r>
              <a:rPr lang="da-DK" dirty="0"/>
              <a:t>Har i nogensinde oplevet eller medvirket til mobning?</a:t>
            </a:r>
          </a:p>
          <a:p>
            <a:pPr lvl="0"/>
            <a:r>
              <a:rPr lang="da-DK" dirty="0"/>
              <a:t>Hvordan vil i forklare mobning ud fra ovenstående teorier?</a:t>
            </a:r>
          </a:p>
          <a:p>
            <a:pPr lvl="0"/>
            <a:r>
              <a:rPr lang="da-DK" dirty="0"/>
              <a:t>Skyldes mobning individualpsykologiske eller gruppepsykologiske faktorer?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93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3DDC2-63C4-4B90-AB1C-FC39B1F9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err="1"/>
              <a:t>Kunne</a:t>
            </a:r>
            <a:r>
              <a:rPr lang="en-US" sz="3600"/>
              <a:t> du </a:t>
            </a:r>
            <a:r>
              <a:rPr lang="en-US" sz="3600" err="1"/>
              <a:t>finde</a:t>
            </a:r>
            <a:r>
              <a:rPr lang="en-US" sz="3600"/>
              <a:t> </a:t>
            </a:r>
            <a:r>
              <a:rPr lang="en-US" sz="3600" err="1"/>
              <a:t>på</a:t>
            </a:r>
            <a:r>
              <a:rPr lang="en-US" sz="3600"/>
              <a:t> det her?</a:t>
            </a:r>
          </a:p>
        </p:txBody>
      </p:sp>
      <p:pic>
        <p:nvPicPr>
          <p:cNvPr id="2050" name="Picture 2" descr="Billedresultat for vietnam police pointing gun">
            <a:extLst>
              <a:ext uri="{FF2B5EF4-FFF2-40B4-BE49-F238E27FC236}">
                <a16:creationId xmlns:a16="http://schemas.microsoft.com/office/drawing/2014/main" id="{09A66A8B-6CCF-41C3-AD09-CA0EA43AF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r="10312" b="-2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86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3619EE-59F7-40BF-B8A9-A7F5CD95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Kunne du finde på det her?</a:t>
            </a:r>
          </a:p>
        </p:txBody>
      </p:sp>
      <p:pic>
        <p:nvPicPr>
          <p:cNvPr id="3074" name="Picture 2" descr="Billedresultat for abu ghraib">
            <a:extLst>
              <a:ext uri="{FF2B5EF4-FFF2-40B4-BE49-F238E27FC236}">
                <a16:creationId xmlns:a16="http://schemas.microsoft.com/office/drawing/2014/main" id="{7F57CD9D-826C-4DEB-B4D4-6752AB6BB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3" b="3"/>
          <a:stretch/>
        </p:blipFill>
        <p:spPr bwMode="auto">
          <a:xfrm>
            <a:off x="635457" y="811027"/>
            <a:ext cx="4426563" cy="32608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abu ghraib">
            <a:extLst>
              <a:ext uri="{FF2B5EF4-FFF2-40B4-BE49-F238E27FC236}">
                <a16:creationId xmlns:a16="http://schemas.microsoft.com/office/drawing/2014/main" id="{23115FD1-CEEA-44AE-9303-CAAB05C4A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21315" b="1"/>
          <a:stretch/>
        </p:blipFill>
        <p:spPr bwMode="auto">
          <a:xfrm>
            <a:off x="5383754" y="801073"/>
            <a:ext cx="4426563" cy="32746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9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807DE-3121-46AD-97C6-6BEF03CD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166831"/>
            <a:ext cx="9059391" cy="1077229"/>
          </a:xfrm>
        </p:spPr>
        <p:txBody>
          <a:bodyPr/>
          <a:lstStyle/>
          <a:p>
            <a:r>
              <a:rPr lang="da-DK" dirty="0"/>
              <a:t>Først skal vi finde ud af hvad en gruppe er…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15EA38-8C7F-4590-B625-0CB549EF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1567617"/>
            <a:ext cx="9403948" cy="5613940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da-DK" dirty="0"/>
              <a:t>(Carolyn &amp; </a:t>
            </a:r>
            <a:r>
              <a:rPr lang="da-DK" dirty="0" err="1"/>
              <a:t>Muzafar</a:t>
            </a:r>
            <a:r>
              <a:rPr lang="da-DK" dirty="0"/>
              <a:t> Sherif) En definition: </a:t>
            </a:r>
          </a:p>
          <a:p>
            <a:r>
              <a:rPr lang="da-DK" dirty="0"/>
              <a:t>Medlemmerne er fælles om et eller flere motiver eller mål, som bestemmes af den retning gruppen bevæger sig i. </a:t>
            </a:r>
          </a:p>
          <a:p>
            <a:r>
              <a:rPr lang="da-DK" dirty="0"/>
              <a:t>Medlemmerne udvikler et sæt normer, som afstikker grænserne for, hvilke gensidige forhold der kan etableres, og hvilken aktivitet der udføres. </a:t>
            </a:r>
          </a:p>
          <a:p>
            <a:r>
              <a:rPr lang="da-DK" dirty="0"/>
              <a:t>Hvis samspillet fortsætter stabiliseres et sæt af roller, og gruppen skiller sig stadig mere ud fra andre grupper på grund af fælles kendetegn. </a:t>
            </a:r>
          </a:p>
          <a:p>
            <a:r>
              <a:rPr lang="da-DK" dirty="0"/>
              <a:t>Et netværk af gensidig tiltrækning udvikles, på basis af om medlemmerne kan lide hinanden eller ej.</a:t>
            </a:r>
          </a:p>
          <a:p>
            <a:endParaRPr lang="da-DK" dirty="0"/>
          </a:p>
          <a:p>
            <a:endParaRPr lang="da-DK" dirty="0"/>
          </a:p>
          <a:p>
            <a:pPr marL="6160" indent="0">
              <a:buNone/>
            </a:pPr>
            <a:r>
              <a:rPr lang="da-DK" dirty="0"/>
              <a:t>Øvelse: Nedskriv 3 grupper du er en del af ud fra ovenstående definition</a:t>
            </a:r>
          </a:p>
        </p:txBody>
      </p:sp>
    </p:spTree>
    <p:extLst>
      <p:ext uri="{BB962C8B-B14F-4D97-AF65-F5344CB8AC3E}">
        <p14:creationId xmlns:p14="http://schemas.microsoft.com/office/powerpoint/2010/main" val="23598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8846E-672B-47F1-875E-1D62A6B3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0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Charles H. </a:t>
            </a:r>
            <a:r>
              <a:rPr lang="da-DK" dirty="0" err="1"/>
              <a:t>Cooley</a:t>
            </a:r>
            <a:r>
              <a:rPr lang="da-DK" dirty="0"/>
              <a:t> (1864-1929)</a:t>
            </a:r>
            <a:br>
              <a:rPr lang="da-DK" dirty="0"/>
            </a:br>
            <a:r>
              <a:rPr lang="da-DK" i="1" dirty="0"/>
              <a:t>Øvelse: Inddel dine 3 grupper efter…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EA8722-4F25-483B-89F8-EDF3B45E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60" y="2405599"/>
            <a:ext cx="5711687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da-DK" b="1" dirty="0"/>
              <a:t>Primærgrupper </a:t>
            </a:r>
          </a:p>
          <a:p>
            <a:pPr>
              <a:buFontTx/>
              <a:buChar char="-"/>
            </a:pPr>
            <a:r>
              <a:rPr lang="da-DK" dirty="0"/>
              <a:t>Tæt kontakt </a:t>
            </a:r>
          </a:p>
          <a:p>
            <a:pPr>
              <a:buFontTx/>
              <a:buChar char="-"/>
            </a:pPr>
            <a:r>
              <a:rPr lang="da-DK" dirty="0"/>
              <a:t>Intime relationer  </a:t>
            </a:r>
          </a:p>
          <a:p>
            <a:pPr>
              <a:buFontTx/>
              <a:buChar char="-"/>
            </a:pPr>
            <a:r>
              <a:rPr lang="da-DK" dirty="0"/>
              <a:t>Grundlæggende ved individets dannelse af sociale egenskaber og idealer </a:t>
            </a:r>
          </a:p>
          <a:p>
            <a:pPr>
              <a:buFontTx/>
              <a:buChar char="-"/>
            </a:pPr>
            <a:r>
              <a:rPr lang="da-DK" dirty="0"/>
              <a:t>Sammensmeltning mellem individets formål og interesser og gruppens formål og interesser: altså der dannes et ”vi”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929F602-DF78-4ACB-AD77-218A33650A13}"/>
              </a:ext>
            </a:extLst>
          </p:cNvPr>
          <p:cNvSpPr txBox="1"/>
          <p:nvPr/>
        </p:nvSpPr>
        <p:spPr>
          <a:xfrm>
            <a:off x="7156174" y="2213113"/>
            <a:ext cx="353833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Sekundærgrupper</a:t>
            </a:r>
            <a:r>
              <a:rPr lang="da-DK" sz="20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Mindre personlige og intime relationer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Svag indbyrdes kontakt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Opbygget omkring fælles mål og/eller interesser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Kan med tiden udvikle sig til en primærgruppe</a:t>
            </a:r>
          </a:p>
          <a:p>
            <a:pPr>
              <a:lnSpc>
                <a:spcPct val="150000"/>
              </a:lnSpc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3129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B273B-BDF8-41E3-A044-93A7B05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56" y="132807"/>
            <a:ext cx="8683687" cy="2115950"/>
          </a:xfrm>
        </p:spPr>
        <p:txBody>
          <a:bodyPr>
            <a:normAutofit/>
          </a:bodyPr>
          <a:lstStyle/>
          <a:p>
            <a:pPr algn="l"/>
            <a:r>
              <a:rPr lang="da-DK" sz="2600" i="1" dirty="0"/>
              <a:t>Inddelingen af formelle og uformelle grupper går på tværs af inddelingen i primær og sekundær, og bestemmes af hvor organiseret gruppen er: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30EE1-2C14-42AE-8802-35E066B2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095" y="2052116"/>
            <a:ext cx="4872905" cy="3997828"/>
          </a:xfrm>
        </p:spPr>
        <p:txBody>
          <a:bodyPr/>
          <a:lstStyle/>
          <a:p>
            <a:pPr marL="6160" indent="0">
              <a:buNone/>
            </a:pPr>
            <a:r>
              <a:rPr lang="da-DK" b="1" dirty="0"/>
              <a:t>Formelle grupper </a:t>
            </a:r>
          </a:p>
          <a:p>
            <a:r>
              <a:rPr lang="da-DK" dirty="0"/>
              <a:t>Dannet bevidst </a:t>
            </a:r>
          </a:p>
          <a:p>
            <a:r>
              <a:rPr lang="da-DK" dirty="0"/>
              <a:t>Gruppen er ”tvunget” til at samarbejde </a:t>
            </a:r>
          </a:p>
          <a:p>
            <a:r>
              <a:rPr lang="da-DK" dirty="0"/>
              <a:t>Har et specifikt formål eller opgave </a:t>
            </a:r>
          </a:p>
          <a:p>
            <a:r>
              <a:rPr lang="da-DK" dirty="0"/>
              <a:t>Indebærer sjældent intime relationer </a:t>
            </a:r>
          </a:p>
          <a:p>
            <a:r>
              <a:rPr lang="da-DK" dirty="0"/>
              <a:t>Vil ofte være formelt hierarkisk opbygget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610D12A-9127-45FD-8486-9410FFC3D2C8}"/>
              </a:ext>
            </a:extLst>
          </p:cNvPr>
          <p:cNvSpPr txBox="1"/>
          <p:nvPr/>
        </p:nvSpPr>
        <p:spPr>
          <a:xfrm>
            <a:off x="6305589" y="2026340"/>
            <a:ext cx="439972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Uformelle grupper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Dannet spontant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Eksisterer på baggrund af fælles interesser eller gensidig tiltrækning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Mere intime relationer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a-DK" sz="2000" dirty="0"/>
              <a:t>Solidaritet og kammeratskab</a:t>
            </a:r>
          </a:p>
        </p:txBody>
      </p:sp>
    </p:spTree>
    <p:extLst>
      <p:ext uri="{BB962C8B-B14F-4D97-AF65-F5344CB8AC3E}">
        <p14:creationId xmlns:p14="http://schemas.microsoft.com/office/powerpoint/2010/main" val="286100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85D37-FCD3-4840-A04A-4F5043E1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584" y="192158"/>
            <a:ext cx="5654783" cy="1077229"/>
          </a:xfrm>
        </p:spPr>
        <p:txBody>
          <a:bodyPr/>
          <a:lstStyle/>
          <a:p>
            <a:r>
              <a:rPr lang="da-DK" dirty="0"/>
              <a:t>Herbert </a:t>
            </a:r>
            <a:r>
              <a:rPr lang="da-DK" dirty="0" err="1"/>
              <a:t>Hyman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2AD686-485B-40D5-A321-C856EF238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78" y="2052115"/>
            <a:ext cx="5654783" cy="4613727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da-DK" b="1" dirty="0"/>
              <a:t>Referencegrupper:</a:t>
            </a:r>
          </a:p>
          <a:p>
            <a:r>
              <a:rPr lang="da-DK" dirty="0"/>
              <a:t>En gruppe vi ser op til og sammenligner os med, samt henter vores ideer, normer, værdier og holdninger fra</a:t>
            </a:r>
          </a:p>
          <a:p>
            <a:r>
              <a:rPr lang="da-DK" dirty="0"/>
              <a:t>En gruppe vi henter en del af vores identitet og selvforståelse fra </a:t>
            </a:r>
          </a:p>
          <a:p>
            <a:r>
              <a:rPr lang="da-DK" dirty="0"/>
              <a:t>En gruppe vi søger positiv respons fra, men også er sårbare overfor </a:t>
            </a:r>
          </a:p>
          <a:p>
            <a:r>
              <a:rPr lang="da-DK" dirty="0"/>
              <a:t> En gruppe vi ikke nødvendigvis er medlemmer af, men som vi stadig identificerer os med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7F4E3CA-1F11-40DD-BD1E-50806F9649DD}"/>
              </a:ext>
            </a:extLst>
          </p:cNvPr>
          <p:cNvSpPr txBox="1"/>
          <p:nvPr/>
        </p:nvSpPr>
        <p:spPr>
          <a:xfrm>
            <a:off x="7276644" y="2250572"/>
            <a:ext cx="3798278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Medlemsgrupper: 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- En gruppe man er medlem af: En stilling, en klub, en idrætsforening, en uddannelse, en etnicitet, et politisk parti, en religion mm.</a:t>
            </a:r>
          </a:p>
        </p:txBody>
      </p:sp>
    </p:spTree>
    <p:extLst>
      <p:ext uri="{BB962C8B-B14F-4D97-AF65-F5344CB8AC3E}">
        <p14:creationId xmlns:p14="http://schemas.microsoft.com/office/powerpoint/2010/main" val="119076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97863-2922-45A9-8439-4329F3A7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A8000E-98B7-4FDB-B3D3-C56C6A67D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Find én af dine egne reference og medlemsgrupper og præsenter dem for din sidemand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Fortæl din sidemand om de 3 grupper du har beskrevet. Din sidemand skal nu gætte dine kategoriseringer af grupperne. Er det en primær eller sekundær osv.</a:t>
            </a:r>
          </a:p>
          <a:p>
            <a:r>
              <a:rPr lang="da-DK" b="1" dirty="0"/>
              <a:t>Efterfølgende gætter du. </a:t>
            </a:r>
          </a:p>
        </p:txBody>
      </p:sp>
    </p:spTree>
    <p:extLst>
      <p:ext uri="{BB962C8B-B14F-4D97-AF65-F5344CB8AC3E}">
        <p14:creationId xmlns:p14="http://schemas.microsoft.com/office/powerpoint/2010/main" val="369627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1015</Words>
  <Application>Microsoft Office PowerPoint</Application>
  <PresentationFormat>Widescreen</PresentationFormat>
  <Paragraphs>116</Paragraphs>
  <Slides>25</Slides>
  <Notes>0</Notes>
  <HiddenSlides>0</HiddenSlides>
  <MMClips>7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Grupper og konformitet</vt:lpstr>
      <vt:lpstr>Kunne du finde på det her?</vt:lpstr>
      <vt:lpstr>Kunne du finde på det her?</vt:lpstr>
      <vt:lpstr>Kunne du finde på det her?</vt:lpstr>
      <vt:lpstr>Først skal vi finde ud af hvad en gruppe er…</vt:lpstr>
      <vt:lpstr>Charles H. Cooley (1864-1929) Øvelse: Inddel dine 3 grupper efter… </vt:lpstr>
      <vt:lpstr>Inddelingen af formelle og uformelle grupper går på tværs af inddelingen i primær og sekundær, og bestemmes af hvor organiseret gruppen er: </vt:lpstr>
      <vt:lpstr>Herbert Hyman</vt:lpstr>
      <vt:lpstr>Øvelse: Grupper</vt:lpstr>
      <vt:lpstr>Gruppedannelse kan også være farligt…</vt:lpstr>
      <vt:lpstr>PowerPoint-præsentation</vt:lpstr>
      <vt:lpstr>Former for konformitet…</vt:lpstr>
      <vt:lpstr>PowerPoint-præsentation</vt:lpstr>
      <vt:lpstr>PowerPoint-præsentation</vt:lpstr>
      <vt:lpstr>Former for konformitet  Underkastelse:  “Jeg har ikke lyst, men gør det alligevel”  Identifikation:  “I kraft af min rolle I gruppen gør jeg det her. Når min gruppen er væk, forsvinder adfærden”  Internalisering:  “Jeg ændrer bestandigt mine handlinger og/eller holdninger”</vt:lpstr>
      <vt:lpstr>Walk and talk  (15 min.) </vt:lpstr>
      <vt:lpstr>Hvorfor konformitet? (15 min)</vt:lpstr>
      <vt:lpstr>Hvorfor konformitet?</vt:lpstr>
      <vt:lpstr>Variable som påvirker konformitet:</vt:lpstr>
      <vt:lpstr>Variable som påvirker konformitet….</vt:lpstr>
      <vt:lpstr>Se videoen og besvar spørgsmålene</vt:lpstr>
      <vt:lpstr>Se videoen og besvar spørgsmålene</vt:lpstr>
      <vt:lpstr>Se videoen og besvar spørgsmålene</vt:lpstr>
      <vt:lpstr>Analyse: </vt:lpstr>
      <vt:lpstr>Afsluttende spørgsmål: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Grupper og konformitet</dc:title>
  <dc:creator>Amaru Barone (ABAR - Adjunkt - VOCH - ZBC)</dc:creator>
  <cp:lastModifiedBy>Amaru Barone (ABAR - Adjunkt - VOCH - ZBC)</cp:lastModifiedBy>
  <cp:revision>7</cp:revision>
  <dcterms:created xsi:type="dcterms:W3CDTF">2019-10-30T11:38:09Z</dcterms:created>
  <dcterms:modified xsi:type="dcterms:W3CDTF">2020-09-08T06:19:33Z</dcterms:modified>
</cp:coreProperties>
</file>