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sldIdLst>
    <p:sldId id="256" r:id="rId2"/>
    <p:sldId id="260" r:id="rId3"/>
    <p:sldId id="261" r:id="rId4"/>
    <p:sldId id="271" r:id="rId5"/>
    <p:sldId id="272" r:id="rId6"/>
    <p:sldId id="262" r:id="rId7"/>
    <p:sldId id="276" r:id="rId8"/>
    <p:sldId id="273" r:id="rId9"/>
    <p:sldId id="275" r:id="rId10"/>
    <p:sldId id="281" r:id="rId11"/>
    <p:sldId id="279" r:id="rId12"/>
    <p:sldId id="280" r:id="rId13"/>
    <p:sldId id="278" r:id="rId14"/>
    <p:sldId id="282" r:id="rId15"/>
    <p:sldId id="284" r:id="rId16"/>
    <p:sldId id="283" r:id="rId17"/>
    <p:sldId id="267" r:id="rId18"/>
    <p:sldId id="285" r:id="rId19"/>
    <p:sldId id="286" r:id="rId20"/>
    <p:sldId id="268"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BFF15-8648-42DD-8BF5-1C3B8AFE6DAB}"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738256B-079F-4549-86C6-7F0664A5BFFD}">
      <dgm:prSet/>
      <dgm:spPr/>
      <dgm:t>
        <a:bodyPr/>
        <a:lstStyle/>
        <a:p>
          <a:pPr>
            <a:lnSpc>
              <a:spcPct val="100000"/>
            </a:lnSpc>
          </a:pPr>
          <a:r>
            <a:rPr lang="da-DK" b="0" i="0"/>
            <a:t>Ondskab er udøvelsen af magt. </a:t>
          </a:r>
          <a:endParaRPr lang="en-US"/>
        </a:p>
      </dgm:t>
    </dgm:pt>
    <dgm:pt modelId="{AB3E291E-5A37-4B8C-A915-6E310E3601A3}" type="parTrans" cxnId="{92F72EC6-F5A9-4AF9-9BAC-652AE3929A8B}">
      <dgm:prSet/>
      <dgm:spPr/>
      <dgm:t>
        <a:bodyPr/>
        <a:lstStyle/>
        <a:p>
          <a:endParaRPr lang="en-US"/>
        </a:p>
      </dgm:t>
    </dgm:pt>
    <dgm:pt modelId="{41018DEE-71FA-47D5-BBEC-0DE7D2C15447}" type="sibTrans" cxnId="{92F72EC6-F5A9-4AF9-9BAC-652AE3929A8B}">
      <dgm:prSet/>
      <dgm:spPr/>
      <dgm:t>
        <a:bodyPr/>
        <a:lstStyle/>
        <a:p>
          <a:endParaRPr lang="en-US"/>
        </a:p>
      </dgm:t>
    </dgm:pt>
    <dgm:pt modelId="{F0019DC4-C0D7-4B89-B1FB-0E639CC3B5A6}">
      <dgm:prSet/>
      <dgm:spPr/>
      <dgm:t>
        <a:bodyPr/>
        <a:lstStyle/>
        <a:p>
          <a:pPr>
            <a:lnSpc>
              <a:spcPct val="100000"/>
            </a:lnSpc>
          </a:pPr>
          <a:r>
            <a:rPr lang="da-DK" b="0" i="0"/>
            <a:t>Bevidst handling. </a:t>
          </a:r>
          <a:endParaRPr lang="en-US"/>
        </a:p>
      </dgm:t>
    </dgm:pt>
    <dgm:pt modelId="{7C3EEDB8-022D-49E9-853C-ADD66DCA6336}" type="parTrans" cxnId="{7E1268D3-F440-4B2C-A0E2-EC5141770F81}">
      <dgm:prSet/>
      <dgm:spPr/>
      <dgm:t>
        <a:bodyPr/>
        <a:lstStyle/>
        <a:p>
          <a:endParaRPr lang="en-US"/>
        </a:p>
      </dgm:t>
    </dgm:pt>
    <dgm:pt modelId="{F5531DDB-AC47-4332-AF10-3C3B13BE7695}" type="sibTrans" cxnId="{7E1268D3-F440-4B2C-A0E2-EC5141770F81}">
      <dgm:prSet/>
      <dgm:spPr/>
      <dgm:t>
        <a:bodyPr/>
        <a:lstStyle/>
        <a:p>
          <a:endParaRPr lang="en-US"/>
        </a:p>
      </dgm:t>
    </dgm:pt>
    <dgm:pt modelId="{C3489F1D-AD2E-4994-9B97-DAD9A7A16D47}">
      <dgm:prSet/>
      <dgm:spPr/>
      <dgm:t>
        <a:bodyPr/>
        <a:lstStyle/>
        <a:p>
          <a:pPr>
            <a:lnSpc>
              <a:spcPct val="100000"/>
            </a:lnSpc>
          </a:pPr>
          <a:r>
            <a:rPr lang="da-DK" b="0" i="0"/>
            <a:t>Skade psykologisk eller fysisk. </a:t>
          </a:r>
          <a:endParaRPr lang="en-US"/>
        </a:p>
      </dgm:t>
    </dgm:pt>
    <dgm:pt modelId="{73D739C3-A9AE-44FF-A28B-7BA48E6CE17E}" type="parTrans" cxnId="{2072AB11-8030-4C2B-8497-FCCA46A301DD}">
      <dgm:prSet/>
      <dgm:spPr/>
      <dgm:t>
        <a:bodyPr/>
        <a:lstStyle/>
        <a:p>
          <a:endParaRPr lang="en-US"/>
        </a:p>
      </dgm:t>
    </dgm:pt>
    <dgm:pt modelId="{D3735A56-4B36-42F2-A30C-7B0A8A8D97AC}" type="sibTrans" cxnId="{2072AB11-8030-4C2B-8497-FCCA46A301DD}">
      <dgm:prSet/>
      <dgm:spPr/>
      <dgm:t>
        <a:bodyPr/>
        <a:lstStyle/>
        <a:p>
          <a:endParaRPr lang="en-US"/>
        </a:p>
      </dgm:t>
    </dgm:pt>
    <dgm:pt modelId="{0BC2721F-42AF-41A4-9234-9D69C4965EDF}">
      <dgm:prSet/>
      <dgm:spPr/>
      <dgm:t>
        <a:bodyPr/>
        <a:lstStyle/>
        <a:p>
          <a:pPr>
            <a:lnSpc>
              <a:spcPct val="100000"/>
            </a:lnSpc>
          </a:pPr>
          <a:r>
            <a:rPr lang="da-DK" b="0" i="0"/>
            <a:t>At ødelægge. </a:t>
          </a:r>
          <a:endParaRPr lang="en-US"/>
        </a:p>
      </dgm:t>
    </dgm:pt>
    <dgm:pt modelId="{98DFD703-958A-4AC7-8242-CA870CF3A800}" type="parTrans" cxnId="{9D841111-240D-43E3-AB2B-5A1F4B10C8EE}">
      <dgm:prSet/>
      <dgm:spPr/>
      <dgm:t>
        <a:bodyPr/>
        <a:lstStyle/>
        <a:p>
          <a:endParaRPr lang="en-US"/>
        </a:p>
      </dgm:t>
    </dgm:pt>
    <dgm:pt modelId="{D0E8322F-2D55-434E-809E-23AC88EEA709}" type="sibTrans" cxnId="{9D841111-240D-43E3-AB2B-5A1F4B10C8EE}">
      <dgm:prSet/>
      <dgm:spPr/>
      <dgm:t>
        <a:bodyPr/>
        <a:lstStyle/>
        <a:p>
          <a:endParaRPr lang="en-US"/>
        </a:p>
      </dgm:t>
    </dgm:pt>
    <dgm:pt modelId="{9AFAECD7-ECF9-46DF-8402-9E5B1CDE468C}">
      <dgm:prSet/>
      <dgm:spPr/>
      <dgm:t>
        <a:bodyPr/>
        <a:lstStyle/>
        <a:p>
          <a:pPr>
            <a:lnSpc>
              <a:spcPct val="100000"/>
            </a:lnSpc>
          </a:pPr>
          <a:r>
            <a:rPr lang="da-DK" b="0" i="0"/>
            <a:t>At begå forbrydelser mod menneskeheden</a:t>
          </a:r>
          <a:endParaRPr lang="en-US"/>
        </a:p>
      </dgm:t>
    </dgm:pt>
    <dgm:pt modelId="{FB116C68-34E0-4ED1-9113-9A02B8635BF8}" type="parTrans" cxnId="{91E04194-F8DB-4CD7-AF32-DC810468FAA5}">
      <dgm:prSet/>
      <dgm:spPr/>
      <dgm:t>
        <a:bodyPr/>
        <a:lstStyle/>
        <a:p>
          <a:endParaRPr lang="en-US"/>
        </a:p>
      </dgm:t>
    </dgm:pt>
    <dgm:pt modelId="{CEB3729E-A187-4EAA-96BD-E8F55F4043D4}" type="sibTrans" cxnId="{91E04194-F8DB-4CD7-AF32-DC810468FAA5}">
      <dgm:prSet/>
      <dgm:spPr/>
      <dgm:t>
        <a:bodyPr/>
        <a:lstStyle/>
        <a:p>
          <a:endParaRPr lang="en-US"/>
        </a:p>
      </dgm:t>
    </dgm:pt>
    <dgm:pt modelId="{9267D78D-CF06-4DFA-8EE6-10E600E550E6}" type="pres">
      <dgm:prSet presAssocID="{B16BFF15-8648-42DD-8BF5-1C3B8AFE6DAB}" presName="root" presStyleCnt="0">
        <dgm:presLayoutVars>
          <dgm:dir/>
          <dgm:resizeHandles val="exact"/>
        </dgm:presLayoutVars>
      </dgm:prSet>
      <dgm:spPr/>
    </dgm:pt>
    <dgm:pt modelId="{D95487FF-A99F-4D59-AE0B-5BEC8FED30C6}" type="pres">
      <dgm:prSet presAssocID="{E738256B-079F-4549-86C6-7F0664A5BFFD}" presName="compNode" presStyleCnt="0"/>
      <dgm:spPr/>
    </dgm:pt>
    <dgm:pt modelId="{6E063303-06A7-4D6E-ADC9-819447ECBAE2}" type="pres">
      <dgm:prSet presAssocID="{E738256B-079F-4549-86C6-7F0664A5BFF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mill"/>
        </a:ext>
      </dgm:extLst>
    </dgm:pt>
    <dgm:pt modelId="{3EEBF532-B89E-4BEF-A202-CCF6A91C0B69}" type="pres">
      <dgm:prSet presAssocID="{E738256B-079F-4549-86C6-7F0664A5BFFD}" presName="spaceRect" presStyleCnt="0"/>
      <dgm:spPr/>
    </dgm:pt>
    <dgm:pt modelId="{42F79F04-FA51-4367-AC42-00D70C410E5A}" type="pres">
      <dgm:prSet presAssocID="{E738256B-079F-4549-86C6-7F0664A5BFFD}" presName="textRect" presStyleLbl="revTx" presStyleIdx="0" presStyleCnt="5">
        <dgm:presLayoutVars>
          <dgm:chMax val="1"/>
          <dgm:chPref val="1"/>
        </dgm:presLayoutVars>
      </dgm:prSet>
      <dgm:spPr/>
    </dgm:pt>
    <dgm:pt modelId="{9A0F11E5-4FB5-49BC-B5A0-052EF6E15174}" type="pres">
      <dgm:prSet presAssocID="{41018DEE-71FA-47D5-BBEC-0DE7D2C15447}" presName="sibTrans" presStyleCnt="0"/>
      <dgm:spPr/>
    </dgm:pt>
    <dgm:pt modelId="{568456A8-FC53-43DE-BF8B-0E90CC75788B}" type="pres">
      <dgm:prSet presAssocID="{F0019DC4-C0D7-4B89-B1FB-0E639CC3B5A6}" presName="compNode" presStyleCnt="0"/>
      <dgm:spPr/>
    </dgm:pt>
    <dgm:pt modelId="{37577065-837B-47B2-903D-B75568E56DCB}" type="pres">
      <dgm:prSet presAssocID="{F0019DC4-C0D7-4B89-B1FB-0E639CC3B5A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13BC2459-BFDB-4F1D-8AE1-22B9B89833B8}" type="pres">
      <dgm:prSet presAssocID="{F0019DC4-C0D7-4B89-B1FB-0E639CC3B5A6}" presName="spaceRect" presStyleCnt="0"/>
      <dgm:spPr/>
    </dgm:pt>
    <dgm:pt modelId="{30C9D32E-1C2E-45D2-8ABD-0B496D24A211}" type="pres">
      <dgm:prSet presAssocID="{F0019DC4-C0D7-4B89-B1FB-0E639CC3B5A6}" presName="textRect" presStyleLbl="revTx" presStyleIdx="1" presStyleCnt="5">
        <dgm:presLayoutVars>
          <dgm:chMax val="1"/>
          <dgm:chPref val="1"/>
        </dgm:presLayoutVars>
      </dgm:prSet>
      <dgm:spPr/>
    </dgm:pt>
    <dgm:pt modelId="{F1F0608F-CCD9-41B7-A6D1-F3DCC1F098CA}" type="pres">
      <dgm:prSet presAssocID="{F5531DDB-AC47-4332-AF10-3C3B13BE7695}" presName="sibTrans" presStyleCnt="0"/>
      <dgm:spPr/>
    </dgm:pt>
    <dgm:pt modelId="{A075CB65-66E8-45F8-BA74-5C10E7F7074B}" type="pres">
      <dgm:prSet presAssocID="{C3489F1D-AD2E-4994-9B97-DAD9A7A16D47}" presName="compNode" presStyleCnt="0"/>
      <dgm:spPr/>
    </dgm:pt>
    <dgm:pt modelId="{E1EBD06B-CA6B-4ED4-9607-CEF65F2C7C88}" type="pres">
      <dgm:prSet presAssocID="{C3489F1D-AD2E-4994-9B97-DAD9A7A16D4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B8AABA54-A08E-4263-8C3C-A02EB6F50195}" type="pres">
      <dgm:prSet presAssocID="{C3489F1D-AD2E-4994-9B97-DAD9A7A16D47}" presName="spaceRect" presStyleCnt="0"/>
      <dgm:spPr/>
    </dgm:pt>
    <dgm:pt modelId="{4AE36996-EA79-4531-A43D-BB34BDEC5EAA}" type="pres">
      <dgm:prSet presAssocID="{C3489F1D-AD2E-4994-9B97-DAD9A7A16D47}" presName="textRect" presStyleLbl="revTx" presStyleIdx="2" presStyleCnt="5">
        <dgm:presLayoutVars>
          <dgm:chMax val="1"/>
          <dgm:chPref val="1"/>
        </dgm:presLayoutVars>
      </dgm:prSet>
      <dgm:spPr/>
    </dgm:pt>
    <dgm:pt modelId="{DA10AB62-156C-4E32-AF63-098992BCA202}" type="pres">
      <dgm:prSet presAssocID="{D3735A56-4B36-42F2-A30C-7B0A8A8D97AC}" presName="sibTrans" presStyleCnt="0"/>
      <dgm:spPr/>
    </dgm:pt>
    <dgm:pt modelId="{800ECE1F-4762-4B55-B502-A08DE20553FE}" type="pres">
      <dgm:prSet presAssocID="{0BC2721F-42AF-41A4-9234-9D69C4965EDF}" presName="compNode" presStyleCnt="0"/>
      <dgm:spPr/>
    </dgm:pt>
    <dgm:pt modelId="{F4358E8E-0FBF-4E26-A391-68885C33A977}" type="pres">
      <dgm:prSet presAssocID="{0BC2721F-42AF-41A4-9234-9D69C4965ED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6C72294B-A007-4291-AC2F-66F767D0A95C}" type="pres">
      <dgm:prSet presAssocID="{0BC2721F-42AF-41A4-9234-9D69C4965EDF}" presName="spaceRect" presStyleCnt="0"/>
      <dgm:spPr/>
    </dgm:pt>
    <dgm:pt modelId="{4FE17260-FA0E-47E1-B2A3-3704998D6C34}" type="pres">
      <dgm:prSet presAssocID="{0BC2721F-42AF-41A4-9234-9D69C4965EDF}" presName="textRect" presStyleLbl="revTx" presStyleIdx="3" presStyleCnt="5">
        <dgm:presLayoutVars>
          <dgm:chMax val="1"/>
          <dgm:chPref val="1"/>
        </dgm:presLayoutVars>
      </dgm:prSet>
      <dgm:spPr/>
    </dgm:pt>
    <dgm:pt modelId="{0A74021D-8984-40AA-AE69-6A390B5894F3}" type="pres">
      <dgm:prSet presAssocID="{D0E8322F-2D55-434E-809E-23AC88EEA709}" presName="sibTrans" presStyleCnt="0"/>
      <dgm:spPr/>
    </dgm:pt>
    <dgm:pt modelId="{DF398CF0-E6B6-417B-A2A7-0235CEE2552F}" type="pres">
      <dgm:prSet presAssocID="{9AFAECD7-ECF9-46DF-8402-9E5B1CDE468C}" presName="compNode" presStyleCnt="0"/>
      <dgm:spPr/>
    </dgm:pt>
    <dgm:pt modelId="{C5E69F8C-2AD5-4243-80E8-E4E9ADD5A198}" type="pres">
      <dgm:prSet presAssocID="{9AFAECD7-ECF9-46DF-8402-9E5B1CDE468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cuffs"/>
        </a:ext>
      </dgm:extLst>
    </dgm:pt>
    <dgm:pt modelId="{BED3D4A7-3F79-43E7-B664-0FCB0D784A30}" type="pres">
      <dgm:prSet presAssocID="{9AFAECD7-ECF9-46DF-8402-9E5B1CDE468C}" presName="spaceRect" presStyleCnt="0"/>
      <dgm:spPr/>
    </dgm:pt>
    <dgm:pt modelId="{AA7F1A30-44C7-4C20-9775-6A235E7DF2C3}" type="pres">
      <dgm:prSet presAssocID="{9AFAECD7-ECF9-46DF-8402-9E5B1CDE468C}" presName="textRect" presStyleLbl="revTx" presStyleIdx="4" presStyleCnt="5">
        <dgm:presLayoutVars>
          <dgm:chMax val="1"/>
          <dgm:chPref val="1"/>
        </dgm:presLayoutVars>
      </dgm:prSet>
      <dgm:spPr/>
    </dgm:pt>
  </dgm:ptLst>
  <dgm:cxnLst>
    <dgm:cxn modelId="{9D841111-240D-43E3-AB2B-5A1F4B10C8EE}" srcId="{B16BFF15-8648-42DD-8BF5-1C3B8AFE6DAB}" destId="{0BC2721F-42AF-41A4-9234-9D69C4965EDF}" srcOrd="3" destOrd="0" parTransId="{98DFD703-958A-4AC7-8242-CA870CF3A800}" sibTransId="{D0E8322F-2D55-434E-809E-23AC88EEA709}"/>
    <dgm:cxn modelId="{2072AB11-8030-4C2B-8497-FCCA46A301DD}" srcId="{B16BFF15-8648-42DD-8BF5-1C3B8AFE6DAB}" destId="{C3489F1D-AD2E-4994-9B97-DAD9A7A16D47}" srcOrd="2" destOrd="0" parTransId="{73D739C3-A9AE-44FF-A28B-7BA48E6CE17E}" sibTransId="{D3735A56-4B36-42F2-A30C-7B0A8A8D97AC}"/>
    <dgm:cxn modelId="{1565F53C-3843-4E72-ABD9-D9D8EBC1A83D}" type="presOf" srcId="{F0019DC4-C0D7-4B89-B1FB-0E639CC3B5A6}" destId="{30C9D32E-1C2E-45D2-8ABD-0B496D24A211}" srcOrd="0" destOrd="0" presId="urn:microsoft.com/office/officeart/2018/2/layout/IconLabelList"/>
    <dgm:cxn modelId="{7553F148-7948-4849-88D5-FE8E7499C158}" type="presOf" srcId="{9AFAECD7-ECF9-46DF-8402-9E5B1CDE468C}" destId="{AA7F1A30-44C7-4C20-9775-6A235E7DF2C3}" srcOrd="0" destOrd="0" presId="urn:microsoft.com/office/officeart/2018/2/layout/IconLabelList"/>
    <dgm:cxn modelId="{9C884D70-07E4-41CA-B2FB-9AFC7A0B6CF3}" type="presOf" srcId="{E738256B-079F-4549-86C6-7F0664A5BFFD}" destId="{42F79F04-FA51-4367-AC42-00D70C410E5A}" srcOrd="0" destOrd="0" presId="urn:microsoft.com/office/officeart/2018/2/layout/IconLabelList"/>
    <dgm:cxn modelId="{69ED9A59-4203-427E-B4EC-CF6D9CD0CEC0}" type="presOf" srcId="{B16BFF15-8648-42DD-8BF5-1C3B8AFE6DAB}" destId="{9267D78D-CF06-4DFA-8EE6-10E600E550E6}" srcOrd="0" destOrd="0" presId="urn:microsoft.com/office/officeart/2018/2/layout/IconLabelList"/>
    <dgm:cxn modelId="{91E04194-F8DB-4CD7-AF32-DC810468FAA5}" srcId="{B16BFF15-8648-42DD-8BF5-1C3B8AFE6DAB}" destId="{9AFAECD7-ECF9-46DF-8402-9E5B1CDE468C}" srcOrd="4" destOrd="0" parTransId="{FB116C68-34E0-4ED1-9113-9A02B8635BF8}" sibTransId="{CEB3729E-A187-4EAA-96BD-E8F55F4043D4}"/>
    <dgm:cxn modelId="{17449BBC-F32D-43DE-9603-71C77CB31EBC}" type="presOf" srcId="{0BC2721F-42AF-41A4-9234-9D69C4965EDF}" destId="{4FE17260-FA0E-47E1-B2A3-3704998D6C34}" srcOrd="0" destOrd="0" presId="urn:microsoft.com/office/officeart/2018/2/layout/IconLabelList"/>
    <dgm:cxn modelId="{92F72EC6-F5A9-4AF9-9BAC-652AE3929A8B}" srcId="{B16BFF15-8648-42DD-8BF5-1C3B8AFE6DAB}" destId="{E738256B-079F-4549-86C6-7F0664A5BFFD}" srcOrd="0" destOrd="0" parTransId="{AB3E291E-5A37-4B8C-A915-6E310E3601A3}" sibTransId="{41018DEE-71FA-47D5-BBEC-0DE7D2C15447}"/>
    <dgm:cxn modelId="{7E1268D3-F440-4B2C-A0E2-EC5141770F81}" srcId="{B16BFF15-8648-42DD-8BF5-1C3B8AFE6DAB}" destId="{F0019DC4-C0D7-4B89-B1FB-0E639CC3B5A6}" srcOrd="1" destOrd="0" parTransId="{7C3EEDB8-022D-49E9-853C-ADD66DCA6336}" sibTransId="{F5531DDB-AC47-4332-AF10-3C3B13BE7695}"/>
    <dgm:cxn modelId="{628D0FF1-9A1A-4270-B83B-2F59D0028F26}" type="presOf" srcId="{C3489F1D-AD2E-4994-9B97-DAD9A7A16D47}" destId="{4AE36996-EA79-4531-A43D-BB34BDEC5EAA}" srcOrd="0" destOrd="0" presId="urn:microsoft.com/office/officeart/2018/2/layout/IconLabelList"/>
    <dgm:cxn modelId="{20298930-9084-4D39-8206-8945583FE09C}" type="presParOf" srcId="{9267D78D-CF06-4DFA-8EE6-10E600E550E6}" destId="{D95487FF-A99F-4D59-AE0B-5BEC8FED30C6}" srcOrd="0" destOrd="0" presId="urn:microsoft.com/office/officeart/2018/2/layout/IconLabelList"/>
    <dgm:cxn modelId="{A73AFD1E-689D-4B9A-BF1C-C1A24952EC9A}" type="presParOf" srcId="{D95487FF-A99F-4D59-AE0B-5BEC8FED30C6}" destId="{6E063303-06A7-4D6E-ADC9-819447ECBAE2}" srcOrd="0" destOrd="0" presId="urn:microsoft.com/office/officeart/2018/2/layout/IconLabelList"/>
    <dgm:cxn modelId="{6B1E15F6-97B1-4373-9F0D-DC3EFAE40ACE}" type="presParOf" srcId="{D95487FF-A99F-4D59-AE0B-5BEC8FED30C6}" destId="{3EEBF532-B89E-4BEF-A202-CCF6A91C0B69}" srcOrd="1" destOrd="0" presId="urn:microsoft.com/office/officeart/2018/2/layout/IconLabelList"/>
    <dgm:cxn modelId="{9DDFE33D-749A-4E28-A449-6A44C2EC105E}" type="presParOf" srcId="{D95487FF-A99F-4D59-AE0B-5BEC8FED30C6}" destId="{42F79F04-FA51-4367-AC42-00D70C410E5A}" srcOrd="2" destOrd="0" presId="urn:microsoft.com/office/officeart/2018/2/layout/IconLabelList"/>
    <dgm:cxn modelId="{9575AAC7-DE29-4876-A8E4-1ECB574B4F54}" type="presParOf" srcId="{9267D78D-CF06-4DFA-8EE6-10E600E550E6}" destId="{9A0F11E5-4FB5-49BC-B5A0-052EF6E15174}" srcOrd="1" destOrd="0" presId="urn:microsoft.com/office/officeart/2018/2/layout/IconLabelList"/>
    <dgm:cxn modelId="{8091B018-1542-49C3-AC87-119EF9579D8F}" type="presParOf" srcId="{9267D78D-CF06-4DFA-8EE6-10E600E550E6}" destId="{568456A8-FC53-43DE-BF8B-0E90CC75788B}" srcOrd="2" destOrd="0" presId="urn:microsoft.com/office/officeart/2018/2/layout/IconLabelList"/>
    <dgm:cxn modelId="{F7903AF8-18E4-458C-9D1C-04C8191EA5AD}" type="presParOf" srcId="{568456A8-FC53-43DE-BF8B-0E90CC75788B}" destId="{37577065-837B-47B2-903D-B75568E56DCB}" srcOrd="0" destOrd="0" presId="urn:microsoft.com/office/officeart/2018/2/layout/IconLabelList"/>
    <dgm:cxn modelId="{C8833BA9-A0FC-4598-BEA6-79C7BA1D7255}" type="presParOf" srcId="{568456A8-FC53-43DE-BF8B-0E90CC75788B}" destId="{13BC2459-BFDB-4F1D-8AE1-22B9B89833B8}" srcOrd="1" destOrd="0" presId="urn:microsoft.com/office/officeart/2018/2/layout/IconLabelList"/>
    <dgm:cxn modelId="{E095DAB1-B88B-4F2B-B80C-6452285CC971}" type="presParOf" srcId="{568456A8-FC53-43DE-BF8B-0E90CC75788B}" destId="{30C9D32E-1C2E-45D2-8ABD-0B496D24A211}" srcOrd="2" destOrd="0" presId="urn:microsoft.com/office/officeart/2018/2/layout/IconLabelList"/>
    <dgm:cxn modelId="{537AFF70-A507-420C-86E1-E90993615511}" type="presParOf" srcId="{9267D78D-CF06-4DFA-8EE6-10E600E550E6}" destId="{F1F0608F-CCD9-41B7-A6D1-F3DCC1F098CA}" srcOrd="3" destOrd="0" presId="urn:microsoft.com/office/officeart/2018/2/layout/IconLabelList"/>
    <dgm:cxn modelId="{2DC1EE3D-9835-42A1-A292-BCAE8285BF97}" type="presParOf" srcId="{9267D78D-CF06-4DFA-8EE6-10E600E550E6}" destId="{A075CB65-66E8-45F8-BA74-5C10E7F7074B}" srcOrd="4" destOrd="0" presId="urn:microsoft.com/office/officeart/2018/2/layout/IconLabelList"/>
    <dgm:cxn modelId="{D6DC46C7-19E4-437E-AB22-D66910F4ADC5}" type="presParOf" srcId="{A075CB65-66E8-45F8-BA74-5C10E7F7074B}" destId="{E1EBD06B-CA6B-4ED4-9607-CEF65F2C7C88}" srcOrd="0" destOrd="0" presId="urn:microsoft.com/office/officeart/2018/2/layout/IconLabelList"/>
    <dgm:cxn modelId="{5FFA7133-F89C-4AD2-944C-F3AF87489E13}" type="presParOf" srcId="{A075CB65-66E8-45F8-BA74-5C10E7F7074B}" destId="{B8AABA54-A08E-4263-8C3C-A02EB6F50195}" srcOrd="1" destOrd="0" presId="urn:microsoft.com/office/officeart/2018/2/layout/IconLabelList"/>
    <dgm:cxn modelId="{E2F6B2F0-195F-4093-8E9A-E28B2FB5E155}" type="presParOf" srcId="{A075CB65-66E8-45F8-BA74-5C10E7F7074B}" destId="{4AE36996-EA79-4531-A43D-BB34BDEC5EAA}" srcOrd="2" destOrd="0" presId="urn:microsoft.com/office/officeart/2018/2/layout/IconLabelList"/>
    <dgm:cxn modelId="{52A005BA-97F1-49EA-AB7A-82DE1481ED64}" type="presParOf" srcId="{9267D78D-CF06-4DFA-8EE6-10E600E550E6}" destId="{DA10AB62-156C-4E32-AF63-098992BCA202}" srcOrd="5" destOrd="0" presId="urn:microsoft.com/office/officeart/2018/2/layout/IconLabelList"/>
    <dgm:cxn modelId="{E432D419-679F-4FA2-AB0F-5D64D0FDC4EF}" type="presParOf" srcId="{9267D78D-CF06-4DFA-8EE6-10E600E550E6}" destId="{800ECE1F-4762-4B55-B502-A08DE20553FE}" srcOrd="6" destOrd="0" presId="urn:microsoft.com/office/officeart/2018/2/layout/IconLabelList"/>
    <dgm:cxn modelId="{A57724C8-6D9C-4F9B-8255-5008BD2B9D43}" type="presParOf" srcId="{800ECE1F-4762-4B55-B502-A08DE20553FE}" destId="{F4358E8E-0FBF-4E26-A391-68885C33A977}" srcOrd="0" destOrd="0" presId="urn:microsoft.com/office/officeart/2018/2/layout/IconLabelList"/>
    <dgm:cxn modelId="{7BAEB6EB-A44A-45A8-B329-FF736E8E7CD0}" type="presParOf" srcId="{800ECE1F-4762-4B55-B502-A08DE20553FE}" destId="{6C72294B-A007-4291-AC2F-66F767D0A95C}" srcOrd="1" destOrd="0" presId="urn:microsoft.com/office/officeart/2018/2/layout/IconLabelList"/>
    <dgm:cxn modelId="{4DA544FB-3235-477B-B5BD-C4282DAA3368}" type="presParOf" srcId="{800ECE1F-4762-4B55-B502-A08DE20553FE}" destId="{4FE17260-FA0E-47E1-B2A3-3704998D6C34}" srcOrd="2" destOrd="0" presId="urn:microsoft.com/office/officeart/2018/2/layout/IconLabelList"/>
    <dgm:cxn modelId="{D68BF849-8AA3-4631-A68A-243553D00DB0}" type="presParOf" srcId="{9267D78D-CF06-4DFA-8EE6-10E600E550E6}" destId="{0A74021D-8984-40AA-AE69-6A390B5894F3}" srcOrd="7" destOrd="0" presId="urn:microsoft.com/office/officeart/2018/2/layout/IconLabelList"/>
    <dgm:cxn modelId="{57ECE0CB-49FD-4ECC-BADF-7DBB2A6C2425}" type="presParOf" srcId="{9267D78D-CF06-4DFA-8EE6-10E600E550E6}" destId="{DF398CF0-E6B6-417B-A2A7-0235CEE2552F}" srcOrd="8" destOrd="0" presId="urn:microsoft.com/office/officeart/2018/2/layout/IconLabelList"/>
    <dgm:cxn modelId="{F4CBEDF4-AB3D-4155-A0CD-34A75D3A6B76}" type="presParOf" srcId="{DF398CF0-E6B6-417B-A2A7-0235CEE2552F}" destId="{C5E69F8C-2AD5-4243-80E8-E4E9ADD5A198}" srcOrd="0" destOrd="0" presId="urn:microsoft.com/office/officeart/2018/2/layout/IconLabelList"/>
    <dgm:cxn modelId="{711338E3-E4B5-43E5-BA23-DD205BF6FD66}" type="presParOf" srcId="{DF398CF0-E6B6-417B-A2A7-0235CEE2552F}" destId="{BED3D4A7-3F79-43E7-B664-0FCB0D784A30}" srcOrd="1" destOrd="0" presId="urn:microsoft.com/office/officeart/2018/2/layout/IconLabelList"/>
    <dgm:cxn modelId="{4AB9FDD0-E799-4351-A2D6-6E5BC11273FB}" type="presParOf" srcId="{DF398CF0-E6B6-417B-A2A7-0235CEE2552F}" destId="{AA7F1A30-44C7-4C20-9775-6A235E7DF2C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63303-06A7-4D6E-ADC9-819447ECBAE2}">
      <dsp:nvSpPr>
        <dsp:cNvPr id="0" name=""/>
        <dsp:cNvSpPr/>
      </dsp:nvSpPr>
      <dsp:spPr>
        <a:xfrm>
          <a:off x="469500" y="216951"/>
          <a:ext cx="673945" cy="6739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F79F04-FA51-4367-AC42-00D70C410E5A}">
      <dsp:nvSpPr>
        <dsp:cNvPr id="0" name=""/>
        <dsp:cNvSpPr/>
      </dsp:nvSpPr>
      <dsp:spPr>
        <a:xfrm>
          <a:off x="57645" y="1119601"/>
          <a:ext cx="1497656" cy="59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a-DK" sz="1200" b="0" i="0" kern="1200"/>
            <a:t>Ondskab er udøvelsen af magt. </a:t>
          </a:r>
          <a:endParaRPr lang="en-US" sz="1200" kern="1200"/>
        </a:p>
      </dsp:txBody>
      <dsp:txXfrm>
        <a:off x="57645" y="1119601"/>
        <a:ext cx="1497656" cy="599062"/>
      </dsp:txXfrm>
    </dsp:sp>
    <dsp:sp modelId="{37577065-837B-47B2-903D-B75568E56DCB}">
      <dsp:nvSpPr>
        <dsp:cNvPr id="0" name=""/>
        <dsp:cNvSpPr/>
      </dsp:nvSpPr>
      <dsp:spPr>
        <a:xfrm>
          <a:off x="2229246" y="216951"/>
          <a:ext cx="673945" cy="6739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C9D32E-1C2E-45D2-8ABD-0B496D24A211}">
      <dsp:nvSpPr>
        <dsp:cNvPr id="0" name=""/>
        <dsp:cNvSpPr/>
      </dsp:nvSpPr>
      <dsp:spPr>
        <a:xfrm>
          <a:off x="1817391" y="1119601"/>
          <a:ext cx="1497656" cy="59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a-DK" sz="1200" b="0" i="0" kern="1200"/>
            <a:t>Bevidst handling. </a:t>
          </a:r>
          <a:endParaRPr lang="en-US" sz="1200" kern="1200"/>
        </a:p>
      </dsp:txBody>
      <dsp:txXfrm>
        <a:off x="1817391" y="1119601"/>
        <a:ext cx="1497656" cy="599062"/>
      </dsp:txXfrm>
    </dsp:sp>
    <dsp:sp modelId="{E1EBD06B-CA6B-4ED4-9607-CEF65F2C7C88}">
      <dsp:nvSpPr>
        <dsp:cNvPr id="0" name=""/>
        <dsp:cNvSpPr/>
      </dsp:nvSpPr>
      <dsp:spPr>
        <a:xfrm>
          <a:off x="3988992" y="216951"/>
          <a:ext cx="673945" cy="6739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E36996-EA79-4531-A43D-BB34BDEC5EAA}">
      <dsp:nvSpPr>
        <dsp:cNvPr id="0" name=""/>
        <dsp:cNvSpPr/>
      </dsp:nvSpPr>
      <dsp:spPr>
        <a:xfrm>
          <a:off x="3577137" y="1119601"/>
          <a:ext cx="1497656" cy="59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a-DK" sz="1200" b="0" i="0" kern="1200"/>
            <a:t>Skade psykologisk eller fysisk. </a:t>
          </a:r>
          <a:endParaRPr lang="en-US" sz="1200" kern="1200"/>
        </a:p>
      </dsp:txBody>
      <dsp:txXfrm>
        <a:off x="3577137" y="1119601"/>
        <a:ext cx="1497656" cy="599062"/>
      </dsp:txXfrm>
    </dsp:sp>
    <dsp:sp modelId="{F4358E8E-0FBF-4E26-A391-68885C33A977}">
      <dsp:nvSpPr>
        <dsp:cNvPr id="0" name=""/>
        <dsp:cNvSpPr/>
      </dsp:nvSpPr>
      <dsp:spPr>
        <a:xfrm>
          <a:off x="1349373" y="2093078"/>
          <a:ext cx="673945" cy="6739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E17260-FA0E-47E1-B2A3-3704998D6C34}">
      <dsp:nvSpPr>
        <dsp:cNvPr id="0" name=""/>
        <dsp:cNvSpPr/>
      </dsp:nvSpPr>
      <dsp:spPr>
        <a:xfrm>
          <a:off x="937518" y="2995727"/>
          <a:ext cx="1497656" cy="59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a-DK" sz="1200" b="0" i="0" kern="1200"/>
            <a:t>At ødelægge. </a:t>
          </a:r>
          <a:endParaRPr lang="en-US" sz="1200" kern="1200"/>
        </a:p>
      </dsp:txBody>
      <dsp:txXfrm>
        <a:off x="937518" y="2995727"/>
        <a:ext cx="1497656" cy="599062"/>
      </dsp:txXfrm>
    </dsp:sp>
    <dsp:sp modelId="{C5E69F8C-2AD5-4243-80E8-E4E9ADD5A198}">
      <dsp:nvSpPr>
        <dsp:cNvPr id="0" name=""/>
        <dsp:cNvSpPr/>
      </dsp:nvSpPr>
      <dsp:spPr>
        <a:xfrm>
          <a:off x="3109119" y="2093078"/>
          <a:ext cx="673945" cy="6739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7F1A30-44C7-4C20-9775-6A235E7DF2C3}">
      <dsp:nvSpPr>
        <dsp:cNvPr id="0" name=""/>
        <dsp:cNvSpPr/>
      </dsp:nvSpPr>
      <dsp:spPr>
        <a:xfrm>
          <a:off x="2697264" y="2995727"/>
          <a:ext cx="1497656" cy="59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da-DK" sz="1200" b="0" i="0" kern="1200"/>
            <a:t>At begå forbrydelser mod menneskeheden</a:t>
          </a:r>
          <a:endParaRPr lang="en-US" sz="1200" kern="1200"/>
        </a:p>
      </dsp:txBody>
      <dsp:txXfrm>
        <a:off x="2697264" y="2995727"/>
        <a:ext cx="1497656" cy="59906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da-DK"/>
              <a:t>Klik for at redigere titeltypografien i masteren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11/6/2019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2323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923A1CC3-2375-41D4-9E03-427CAF2A4C1A}" type="datetimeFigureOut">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1788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og billedteks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da-DK"/>
              <a:t>Klik for at redigere titeltypografien i masteren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AFF16868-8199-4C2C-A5B1-63AEE139F88E}"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51577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med billedteks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da-DK"/>
              <a:t>Klik for at redigere titeltypografien i masteren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2BE451C3-0FF4-47C4-B829-773ADF60F88C}"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936290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vnekor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C12C299-16B2-4475-990D-751901EACC14}"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4597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16442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11/6/2019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04335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5223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1673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4002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F34E6425-0181-43F2-84FC-787E803FD2F8}"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2627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3014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131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7317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5027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6E86A4C-8E40-4F87-A4F0-01A0687C5742}" type="datetimeFigureOut">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695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da-DK"/>
              <a:t>Klik på ikonet for at tilføje et billede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35E72C73-2D91-4E12-BA25-F0AA0C03599B}" type="datetimeFigureOut">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814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11/6/2019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6182583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18oAr15Wkfk?start=1089&amp;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4C5xBpzY4PM?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vice.com/da/contributor/jesse-donalds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vice.com/da/contributor/katrine-kroejb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ideo" Target="https://www.youtube.com/embed/y6GxIuljT3w?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1026" name="Picture 2" descr="Relateret billede">
            <a:extLst>
              <a:ext uri="{FF2B5EF4-FFF2-40B4-BE49-F238E27FC236}">
                <a16:creationId xmlns:a16="http://schemas.microsoft.com/office/drawing/2014/main" id="{217CD8F4-C827-4DBB-9F63-996B60BEA0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45" r="17254"/>
          <a:stretch/>
        </p:blipFill>
        <p:spPr bwMode="auto">
          <a:xfrm>
            <a:off x="423337" y="402166"/>
            <a:ext cx="4932951" cy="6053670"/>
          </a:xfrm>
          <a:custGeom>
            <a:avLst/>
            <a:gdLst>
              <a:gd name="connsiteX0" fmla="*/ 0 w 4932951"/>
              <a:gd name="connsiteY0" fmla="*/ 0 h 6053670"/>
              <a:gd name="connsiteX1" fmla="*/ 3678393 w 4932951"/>
              <a:gd name="connsiteY1" fmla="*/ 0 h 6053670"/>
              <a:gd name="connsiteX2" fmla="*/ 4478865 w 4932951"/>
              <a:gd name="connsiteY2" fmla="*/ 0 h 6053670"/>
              <a:gd name="connsiteX3" fmla="*/ 4931853 w 4932951"/>
              <a:gd name="connsiteY3" fmla="*/ 0 h 6053670"/>
              <a:gd name="connsiteX4" fmla="*/ 4908487 w 4932951"/>
              <a:gd name="connsiteY4" fmla="*/ 137419 h 6053670"/>
              <a:gd name="connsiteX5" fmla="*/ 4886218 w 4932951"/>
              <a:gd name="connsiteY5" fmla="*/ 274232 h 6053670"/>
              <a:gd name="connsiteX6" fmla="*/ 4864421 w 4932951"/>
              <a:gd name="connsiteY6" fmla="*/ 411650 h 6053670"/>
              <a:gd name="connsiteX7" fmla="*/ 4845759 w 4932951"/>
              <a:gd name="connsiteY7" fmla="*/ 549673 h 6053670"/>
              <a:gd name="connsiteX8" fmla="*/ 4826941 w 4932951"/>
              <a:gd name="connsiteY8" fmla="*/ 687092 h 6053670"/>
              <a:gd name="connsiteX9" fmla="*/ 4809377 w 4932951"/>
              <a:gd name="connsiteY9" fmla="*/ 825115 h 6053670"/>
              <a:gd name="connsiteX10" fmla="*/ 4794322 w 4932951"/>
              <a:gd name="connsiteY10" fmla="*/ 961323 h 6053670"/>
              <a:gd name="connsiteX11" fmla="*/ 4780052 w 4932951"/>
              <a:gd name="connsiteY11" fmla="*/ 1099347 h 6053670"/>
              <a:gd name="connsiteX12" fmla="*/ 4767035 w 4932951"/>
              <a:gd name="connsiteY12" fmla="*/ 1236765 h 6053670"/>
              <a:gd name="connsiteX13" fmla="*/ 4755744 w 4932951"/>
              <a:gd name="connsiteY13" fmla="*/ 1371761 h 6053670"/>
              <a:gd name="connsiteX14" fmla="*/ 4744453 w 4932951"/>
              <a:gd name="connsiteY14" fmla="*/ 1508574 h 6053670"/>
              <a:gd name="connsiteX15" fmla="*/ 4735044 w 4932951"/>
              <a:gd name="connsiteY15" fmla="*/ 1643572 h 6053670"/>
              <a:gd name="connsiteX16" fmla="*/ 4727674 w 4932951"/>
              <a:gd name="connsiteY16" fmla="*/ 1778568 h 6053670"/>
              <a:gd name="connsiteX17" fmla="*/ 4719990 w 4932951"/>
              <a:gd name="connsiteY17" fmla="*/ 1912960 h 6053670"/>
              <a:gd name="connsiteX18" fmla="*/ 4713560 w 4932951"/>
              <a:gd name="connsiteY18" fmla="*/ 2046141 h 6053670"/>
              <a:gd name="connsiteX19" fmla="*/ 4709012 w 4932951"/>
              <a:gd name="connsiteY19" fmla="*/ 2178111 h 6053670"/>
              <a:gd name="connsiteX20" fmla="*/ 4705092 w 4932951"/>
              <a:gd name="connsiteY20" fmla="*/ 2310081 h 6053670"/>
              <a:gd name="connsiteX21" fmla="*/ 4701328 w 4932951"/>
              <a:gd name="connsiteY21" fmla="*/ 2440840 h 6053670"/>
              <a:gd name="connsiteX22" fmla="*/ 4699603 w 4932951"/>
              <a:gd name="connsiteY22" fmla="*/ 2569783 h 6053670"/>
              <a:gd name="connsiteX23" fmla="*/ 4697721 w 4932951"/>
              <a:gd name="connsiteY23" fmla="*/ 2698726 h 6053670"/>
              <a:gd name="connsiteX24" fmla="*/ 4696780 w 4932951"/>
              <a:gd name="connsiteY24" fmla="*/ 2825853 h 6053670"/>
              <a:gd name="connsiteX25" fmla="*/ 4697721 w 4932951"/>
              <a:gd name="connsiteY25" fmla="*/ 2951770 h 6053670"/>
              <a:gd name="connsiteX26" fmla="*/ 4697721 w 4932951"/>
              <a:gd name="connsiteY26" fmla="*/ 3076475 h 6053670"/>
              <a:gd name="connsiteX27" fmla="*/ 4699603 w 4932951"/>
              <a:gd name="connsiteY27" fmla="*/ 3199970 h 6053670"/>
              <a:gd name="connsiteX28" fmla="*/ 4702426 w 4932951"/>
              <a:gd name="connsiteY28" fmla="*/ 3321043 h 6053670"/>
              <a:gd name="connsiteX29" fmla="*/ 4705092 w 4932951"/>
              <a:gd name="connsiteY29" fmla="*/ 3440906 h 6053670"/>
              <a:gd name="connsiteX30" fmla="*/ 4708071 w 4932951"/>
              <a:gd name="connsiteY30" fmla="*/ 3558347 h 6053670"/>
              <a:gd name="connsiteX31" fmla="*/ 4712619 w 4932951"/>
              <a:gd name="connsiteY31" fmla="*/ 3675183 h 6053670"/>
              <a:gd name="connsiteX32" fmla="*/ 4717480 w 4932951"/>
              <a:gd name="connsiteY32" fmla="*/ 3790203 h 6053670"/>
              <a:gd name="connsiteX33" fmla="*/ 4721871 w 4932951"/>
              <a:gd name="connsiteY33" fmla="*/ 3902801 h 6053670"/>
              <a:gd name="connsiteX34" fmla="*/ 4734260 w 4932951"/>
              <a:gd name="connsiteY34" fmla="*/ 4122549 h 6053670"/>
              <a:gd name="connsiteX35" fmla="*/ 4747433 w 4932951"/>
              <a:gd name="connsiteY35" fmla="*/ 4333217 h 6053670"/>
              <a:gd name="connsiteX36" fmla="*/ 4761233 w 4932951"/>
              <a:gd name="connsiteY36" fmla="*/ 4535409 h 6053670"/>
              <a:gd name="connsiteX37" fmla="*/ 4776445 w 4932951"/>
              <a:gd name="connsiteY37" fmla="*/ 4726705 h 6053670"/>
              <a:gd name="connsiteX38" fmla="*/ 4792283 w 4932951"/>
              <a:gd name="connsiteY38" fmla="*/ 4909526 h 6053670"/>
              <a:gd name="connsiteX39" fmla="*/ 4809377 w 4932951"/>
              <a:gd name="connsiteY39" fmla="*/ 5079029 h 6053670"/>
              <a:gd name="connsiteX40" fmla="*/ 4826157 w 4932951"/>
              <a:gd name="connsiteY40" fmla="*/ 5238240 h 6053670"/>
              <a:gd name="connsiteX41" fmla="*/ 4842936 w 4932951"/>
              <a:gd name="connsiteY41" fmla="*/ 5384739 h 6053670"/>
              <a:gd name="connsiteX42" fmla="*/ 4858775 w 4932951"/>
              <a:gd name="connsiteY42" fmla="*/ 5519131 h 6053670"/>
              <a:gd name="connsiteX43" fmla="*/ 4873830 w 4932951"/>
              <a:gd name="connsiteY43" fmla="*/ 5638388 h 6053670"/>
              <a:gd name="connsiteX44" fmla="*/ 4888100 w 4932951"/>
              <a:gd name="connsiteY44" fmla="*/ 5746143 h 6053670"/>
              <a:gd name="connsiteX45" fmla="*/ 4900019 w 4932951"/>
              <a:gd name="connsiteY45" fmla="*/ 5836948 h 6053670"/>
              <a:gd name="connsiteX46" fmla="*/ 4911310 w 4932951"/>
              <a:gd name="connsiteY46" fmla="*/ 5913225 h 6053670"/>
              <a:gd name="connsiteX47" fmla="*/ 4927462 w 4932951"/>
              <a:gd name="connsiteY47" fmla="*/ 6017953 h 6053670"/>
              <a:gd name="connsiteX48" fmla="*/ 4932951 w 4932951"/>
              <a:gd name="connsiteY48" fmla="*/ 6053670 h 6053670"/>
              <a:gd name="connsiteX49" fmla="*/ 4478865 w 4932951"/>
              <a:gd name="connsiteY49" fmla="*/ 6053670 h 6053670"/>
              <a:gd name="connsiteX50" fmla="*/ 3683097 w 4932951"/>
              <a:gd name="connsiteY50" fmla="*/ 6053670 h 6053670"/>
              <a:gd name="connsiteX51" fmla="*/ 0 w 4932951"/>
              <a:gd name="connsiteY51" fmla="*/ 6053670 h 605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a:noFill/>
          <a:extLst>
            <a:ext uri="{909E8E84-426E-40DD-AFC4-6F175D3DCCD1}">
              <a14:hiddenFill xmlns:a14="http://schemas.microsoft.com/office/drawing/2010/main">
                <a:solidFill>
                  <a:srgbClr val="FFFFFF"/>
                </a:solidFill>
              </a14:hiddenFill>
            </a:ext>
          </a:extLst>
        </p:spPr>
      </p:pic>
      <p:sp>
        <p:nvSpPr>
          <p:cNvPr id="1029"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el 1">
            <a:extLst>
              <a:ext uri="{FF2B5EF4-FFF2-40B4-BE49-F238E27FC236}">
                <a16:creationId xmlns:a16="http://schemas.microsoft.com/office/drawing/2014/main" id="{F448EEBB-0BC9-479B-AAB6-9298B5E4FA14}"/>
              </a:ext>
            </a:extLst>
          </p:cNvPr>
          <p:cNvSpPr>
            <a:spLocks noGrp="1"/>
          </p:cNvSpPr>
          <p:nvPr>
            <p:ph type="ctrTitle"/>
          </p:nvPr>
        </p:nvSpPr>
        <p:spPr>
          <a:xfrm>
            <a:off x="5695061" y="1241266"/>
            <a:ext cx="5428551" cy="3153753"/>
          </a:xfrm>
        </p:spPr>
        <p:txBody>
          <a:bodyPr>
            <a:normAutofit/>
          </a:bodyPr>
          <a:lstStyle/>
          <a:p>
            <a:r>
              <a:rPr lang="da-DK"/>
              <a:t>Ondskabens glidebane</a:t>
            </a:r>
            <a:endParaRPr lang="da-DK" dirty="0"/>
          </a:p>
        </p:txBody>
      </p:sp>
      <p:sp>
        <p:nvSpPr>
          <p:cNvPr id="3" name="Undertitel 2">
            <a:extLst>
              <a:ext uri="{FF2B5EF4-FFF2-40B4-BE49-F238E27FC236}">
                <a16:creationId xmlns:a16="http://schemas.microsoft.com/office/drawing/2014/main" id="{5BD153CD-4481-4160-B9F8-71D18EF688A4}"/>
              </a:ext>
            </a:extLst>
          </p:cNvPr>
          <p:cNvSpPr>
            <a:spLocks noGrp="1"/>
          </p:cNvSpPr>
          <p:nvPr>
            <p:ph type="subTitle" idx="1"/>
          </p:nvPr>
        </p:nvSpPr>
        <p:spPr>
          <a:xfrm>
            <a:off x="5695061" y="4591665"/>
            <a:ext cx="5428551" cy="1622322"/>
          </a:xfrm>
        </p:spPr>
        <p:txBody>
          <a:bodyPr>
            <a:normAutofit/>
          </a:bodyPr>
          <a:lstStyle/>
          <a:p>
            <a:r>
              <a:rPr lang="da-DK" dirty="0" err="1"/>
              <a:t>Zimbardo</a:t>
            </a:r>
            <a:r>
              <a:rPr lang="da-DK" dirty="0"/>
              <a:t> og </a:t>
            </a:r>
            <a:r>
              <a:rPr lang="da-DK" dirty="0" err="1"/>
              <a:t>lucifer</a:t>
            </a:r>
            <a:r>
              <a:rPr lang="da-DK" dirty="0"/>
              <a:t>-effekten</a:t>
            </a:r>
          </a:p>
        </p:txBody>
      </p:sp>
      <p:sp>
        <p:nvSpPr>
          <p:cNvPr id="75" name="Rectangle 74">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3098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2D358-C3D9-4104-82AC-5E35DBDE399B}"/>
              </a:ext>
            </a:extLst>
          </p:cNvPr>
          <p:cNvSpPr>
            <a:spLocks noGrp="1"/>
          </p:cNvSpPr>
          <p:nvPr>
            <p:ph type="title"/>
          </p:nvPr>
        </p:nvSpPr>
        <p:spPr/>
        <p:txBody>
          <a:bodyPr/>
          <a:lstStyle/>
          <a:p>
            <a:r>
              <a:rPr lang="da-DK" dirty="0"/>
              <a:t>4. trin: De-individuation</a:t>
            </a:r>
          </a:p>
        </p:txBody>
      </p:sp>
      <p:sp>
        <p:nvSpPr>
          <p:cNvPr id="3" name="Pladsholder til indhold 2">
            <a:extLst>
              <a:ext uri="{FF2B5EF4-FFF2-40B4-BE49-F238E27FC236}">
                <a16:creationId xmlns:a16="http://schemas.microsoft.com/office/drawing/2014/main" id="{52E729F9-90E5-4E1A-A311-9566FB8C0C78}"/>
              </a:ext>
            </a:extLst>
          </p:cNvPr>
          <p:cNvSpPr>
            <a:spLocks noGrp="1"/>
          </p:cNvSpPr>
          <p:nvPr>
            <p:ph idx="1"/>
          </p:nvPr>
        </p:nvSpPr>
        <p:spPr/>
        <p:txBody>
          <a:bodyPr/>
          <a:lstStyle/>
          <a:p>
            <a:pPr marL="0" indent="0">
              <a:buNone/>
            </a:pPr>
            <a:r>
              <a:rPr lang="da-DK" dirty="0"/>
              <a:t>Læs teksterne på slide 11, 12 og 13 </a:t>
            </a:r>
          </a:p>
          <a:p>
            <a:r>
              <a:rPr lang="da-DK" dirty="0"/>
              <a:t>Redegør for de 2 undersøgelser på slide 11 og 12</a:t>
            </a:r>
          </a:p>
          <a:p>
            <a:r>
              <a:rPr lang="da-DK" dirty="0"/>
              <a:t>Hvordan kan undersøgelsernes resultat forklares?</a:t>
            </a:r>
          </a:p>
          <a:p>
            <a:r>
              <a:rPr lang="da-DK" dirty="0"/>
              <a:t>Hvilken funktion har den proces som fængselsfangen gennemgår?</a:t>
            </a:r>
          </a:p>
          <a:p>
            <a:r>
              <a:rPr lang="da-DK" dirty="0"/>
              <a:t>Forklar uniformens funktion? Hvad gør den ved os og hvorfor bliver det muligt?</a:t>
            </a:r>
          </a:p>
          <a:p>
            <a:endParaRPr lang="da-DK" dirty="0"/>
          </a:p>
          <a:p>
            <a:endParaRPr lang="da-DK" dirty="0"/>
          </a:p>
        </p:txBody>
      </p:sp>
    </p:spTree>
    <p:extLst>
      <p:ext uri="{BB962C8B-B14F-4D97-AF65-F5344CB8AC3E}">
        <p14:creationId xmlns:p14="http://schemas.microsoft.com/office/powerpoint/2010/main" val="447308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52F6DBF-1805-4FD9-AFA3-C8642175F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3074" name="Picture 2" descr="Billedresultat for deindividuation and uniforms">
            <a:extLst>
              <a:ext uri="{FF2B5EF4-FFF2-40B4-BE49-F238E27FC236}">
                <a16:creationId xmlns:a16="http://schemas.microsoft.com/office/drawing/2014/main" id="{050E8117-630F-41DF-874F-66A2CB50E9D5}"/>
              </a:ext>
            </a:extLst>
          </p:cNvPr>
          <p:cNvPicPr>
            <a:picLocks noGrp="1" noChangeAspect="1" noChangeArrowheads="1"/>
          </p:cNvPicPr>
          <p:nvPr>
            <p:ph idx="1"/>
          </p:nvPr>
        </p:nvPicPr>
        <p:blipFill rotWithShape="1">
          <a:blip r:embed="rId2">
            <a:alphaModFix/>
            <a:extLst>
              <a:ext uri="{28A0092B-C50C-407E-A947-70E740481C1C}">
                <a14:useLocalDpi xmlns:a14="http://schemas.microsoft.com/office/drawing/2010/main" val="0"/>
              </a:ext>
            </a:extLst>
          </a:blip>
          <a:srcRect t="16679" r="-1" b="4713"/>
          <a:stretch/>
        </p:blipFill>
        <p:spPr bwMode="auto">
          <a:xfrm>
            <a:off x="474132" y="462116"/>
            <a:ext cx="11243735" cy="592175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CC79B2C4-EF9C-492F-BC64-5300A7A2F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599BEDA-CEC9-4E6C-B05D-1353D0F16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kstfelt 3">
            <a:extLst>
              <a:ext uri="{FF2B5EF4-FFF2-40B4-BE49-F238E27FC236}">
                <a16:creationId xmlns:a16="http://schemas.microsoft.com/office/drawing/2014/main" id="{C7700A93-9AE2-4CBE-9B3A-75B91825E34E}"/>
              </a:ext>
            </a:extLst>
          </p:cNvPr>
          <p:cNvSpPr txBox="1"/>
          <p:nvPr/>
        </p:nvSpPr>
        <p:spPr>
          <a:xfrm>
            <a:off x="1241219" y="857652"/>
            <a:ext cx="9982200" cy="4275668"/>
          </a:xfrm>
          <a:prstGeom prst="rect">
            <a:avLst/>
          </a:prstGeom>
        </p:spPr>
        <p:txBody>
          <a:bodyPr vert="horz" lIns="91440" tIns="45720" rIns="91440" bIns="45720" rtlCol="0" anchor="t">
            <a:noAutofit/>
          </a:bodyPr>
          <a:lstStyle/>
          <a:p>
            <a:pPr>
              <a:spcBef>
                <a:spcPts val="1000"/>
              </a:spcBef>
              <a:buClr>
                <a:schemeClr val="accent1"/>
              </a:buClr>
              <a:buSzPct val="80000"/>
            </a:pPr>
            <a:r>
              <a:rPr lang="en-US" sz="2400" b="1" dirty="0">
                <a:solidFill>
                  <a:srgbClr val="FFFFFF"/>
                </a:solidFill>
              </a:rPr>
              <a:t>The power of the costume</a:t>
            </a:r>
          </a:p>
          <a:p>
            <a:pPr>
              <a:spcBef>
                <a:spcPts val="1000"/>
              </a:spcBef>
              <a:buClr>
                <a:schemeClr val="accent1"/>
              </a:buClr>
              <a:buSzPct val="80000"/>
              <a:buFont typeface="Wingdings 3" charset="2"/>
              <a:buChar char=""/>
            </a:pPr>
            <a:r>
              <a:rPr lang="en-US" sz="2400" dirty="0">
                <a:solidFill>
                  <a:srgbClr val="FFFFFF"/>
                </a:solidFill>
              </a:rPr>
              <a:t>Johnson &amp; Downing (1979) conducted a laboratory experiment with three conditions. In the first, female participants were dressed in a Ku Klux Klan-type outfit which masked their faces entirely; in the second condition they were dressed as nurses; and in the third they wore their normal clothes. The participants then had to give (fake) electric shocks to a confederate. The participants in the Ku-Klux Klan-type outfits gave much higher levels of shocks to the confederate than the other groups. This research demonstrates that when individuals are disguised and their identity is hidden, even if they aren't part of a group they may be still more likely to undertake aggressive acts.</a:t>
            </a:r>
          </a:p>
        </p:txBody>
      </p:sp>
    </p:spTree>
    <p:extLst>
      <p:ext uri="{BB962C8B-B14F-4D97-AF65-F5344CB8AC3E}">
        <p14:creationId xmlns:p14="http://schemas.microsoft.com/office/powerpoint/2010/main" val="350243516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4683443-FE49-41EE-B218-ABBB4B47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ar 2">
            <a:extLst>
              <a:ext uri="{FF2B5EF4-FFF2-40B4-BE49-F238E27FC236}">
                <a16:creationId xmlns:a16="http://schemas.microsoft.com/office/drawing/2014/main" id="{71FED85F-C549-4A2D-AD8B-DCE8E1CBAC32}"/>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1" b="29482"/>
          <a:stretch/>
        </p:blipFill>
        <p:spPr bwMode="auto">
          <a:xfrm>
            <a:off x="461176" y="421419"/>
            <a:ext cx="11251095" cy="5970419"/>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199BDFFF-0566-4CB2-8954-44CB1A3C4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a:extLst>
              <a:ext uri="{FF2B5EF4-FFF2-40B4-BE49-F238E27FC236}">
                <a16:creationId xmlns:a16="http://schemas.microsoft.com/office/drawing/2014/main" id="{B04710BD-9D22-4C44-BD05-7029C238ACD9}"/>
              </a:ext>
            </a:extLst>
          </p:cNvPr>
          <p:cNvSpPr>
            <a:spLocks noGrp="1"/>
          </p:cNvSpPr>
          <p:nvPr>
            <p:ph type="title"/>
          </p:nvPr>
        </p:nvSpPr>
        <p:spPr>
          <a:xfrm>
            <a:off x="1027639" y="973668"/>
            <a:ext cx="9973295" cy="1257794"/>
          </a:xfrm>
        </p:spPr>
        <p:txBody>
          <a:bodyPr>
            <a:normAutofit/>
          </a:bodyPr>
          <a:lstStyle/>
          <a:p>
            <a:r>
              <a:rPr lang="da-DK" dirty="0">
                <a:solidFill>
                  <a:schemeClr val="tx1"/>
                </a:solidFill>
              </a:rPr>
              <a:t>R.J. Watson: </a:t>
            </a:r>
            <a:r>
              <a:rPr lang="da-DK" dirty="0" err="1">
                <a:solidFill>
                  <a:schemeClr val="tx1"/>
                </a:solidFill>
              </a:rPr>
              <a:t>Why</a:t>
            </a:r>
            <a:r>
              <a:rPr lang="da-DK" dirty="0">
                <a:solidFill>
                  <a:schemeClr val="tx1"/>
                </a:solidFill>
              </a:rPr>
              <a:t> do </a:t>
            </a:r>
            <a:r>
              <a:rPr lang="da-DK" dirty="0" err="1">
                <a:solidFill>
                  <a:schemeClr val="tx1"/>
                </a:solidFill>
              </a:rPr>
              <a:t>warriors</a:t>
            </a:r>
            <a:r>
              <a:rPr lang="da-DK" dirty="0">
                <a:solidFill>
                  <a:schemeClr val="tx1"/>
                </a:solidFill>
              </a:rPr>
              <a:t> </a:t>
            </a:r>
            <a:r>
              <a:rPr lang="da-DK" dirty="0" err="1">
                <a:solidFill>
                  <a:schemeClr val="tx1"/>
                </a:solidFill>
              </a:rPr>
              <a:t>change</a:t>
            </a:r>
            <a:r>
              <a:rPr lang="da-DK" dirty="0">
                <a:solidFill>
                  <a:schemeClr val="tx1"/>
                </a:solidFill>
              </a:rPr>
              <a:t> </a:t>
            </a:r>
            <a:r>
              <a:rPr lang="da-DK" dirty="0" err="1">
                <a:solidFill>
                  <a:schemeClr val="tx1"/>
                </a:solidFill>
              </a:rPr>
              <a:t>appearance</a:t>
            </a:r>
            <a:r>
              <a:rPr lang="da-DK" dirty="0">
                <a:solidFill>
                  <a:schemeClr val="tx1"/>
                </a:solidFill>
              </a:rPr>
              <a:t>?</a:t>
            </a:r>
          </a:p>
        </p:txBody>
      </p:sp>
      <p:sp>
        <p:nvSpPr>
          <p:cNvPr id="75" name="Rectangle 74">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Pladsholder til indhold 2">
            <a:extLst>
              <a:ext uri="{FF2B5EF4-FFF2-40B4-BE49-F238E27FC236}">
                <a16:creationId xmlns:a16="http://schemas.microsoft.com/office/drawing/2014/main" id="{B03B1BBA-DB0F-40DF-B581-815A007A4E97}"/>
              </a:ext>
            </a:extLst>
          </p:cNvPr>
          <p:cNvSpPr>
            <a:spLocks noGrp="1"/>
          </p:cNvSpPr>
          <p:nvPr>
            <p:ph idx="1"/>
          </p:nvPr>
        </p:nvSpPr>
        <p:spPr>
          <a:xfrm>
            <a:off x="1027639" y="2231462"/>
            <a:ext cx="10353123" cy="3788338"/>
          </a:xfrm>
        </p:spPr>
        <p:txBody>
          <a:bodyPr>
            <a:normAutofit/>
          </a:bodyPr>
          <a:lstStyle/>
          <a:p>
            <a:pPr marL="0" indent="0">
              <a:buNone/>
            </a:pPr>
            <a:r>
              <a:rPr lang="en-US" dirty="0"/>
              <a:t>R.J. Watson </a:t>
            </a:r>
            <a:r>
              <a:rPr lang="en-US" dirty="0" err="1"/>
              <a:t>forskede</a:t>
            </a:r>
            <a:r>
              <a:rPr lang="en-US" dirty="0"/>
              <a:t> </a:t>
            </a:r>
            <a:r>
              <a:rPr lang="en-US" dirty="0" err="1"/>
              <a:t>i</a:t>
            </a:r>
            <a:r>
              <a:rPr lang="en-US" dirty="0"/>
              <a:t> </a:t>
            </a:r>
            <a:r>
              <a:rPr lang="en-US" dirty="0" err="1"/>
              <a:t>effekten</a:t>
            </a:r>
            <a:r>
              <a:rPr lang="en-US" dirty="0"/>
              <a:t> </a:t>
            </a:r>
            <a:r>
              <a:rPr lang="en-US" dirty="0" err="1"/>
              <a:t>af</a:t>
            </a:r>
            <a:r>
              <a:rPr lang="en-US" dirty="0"/>
              <a:t> </a:t>
            </a:r>
            <a:r>
              <a:rPr lang="en-US" dirty="0" err="1"/>
              <a:t>uniformer</a:t>
            </a:r>
            <a:r>
              <a:rPr lang="en-US" dirty="0"/>
              <a:t>: </a:t>
            </a:r>
            <a:r>
              <a:rPr lang="en-US" dirty="0" err="1"/>
              <a:t>han</a:t>
            </a:r>
            <a:r>
              <a:rPr lang="en-US" dirty="0"/>
              <a:t> </a:t>
            </a:r>
            <a:r>
              <a:rPr lang="en-US" dirty="0" err="1"/>
              <a:t>fandt</a:t>
            </a:r>
            <a:r>
              <a:rPr lang="en-US" dirty="0"/>
              <a:t> </a:t>
            </a:r>
            <a:r>
              <a:rPr lang="en-US" dirty="0" err="1"/>
              <a:t>en</a:t>
            </a:r>
            <a:r>
              <a:rPr lang="en-US" dirty="0"/>
              <a:t> </a:t>
            </a:r>
            <a:r>
              <a:rPr lang="en-US" dirty="0" err="1"/>
              <a:t>sammenhæng</a:t>
            </a:r>
            <a:r>
              <a:rPr lang="en-US" dirty="0"/>
              <a:t> </a:t>
            </a:r>
            <a:r>
              <a:rPr lang="en-US" dirty="0" err="1"/>
              <a:t>mellem</a:t>
            </a:r>
            <a:r>
              <a:rPr lang="en-US" dirty="0"/>
              <a:t> </a:t>
            </a:r>
            <a:r>
              <a:rPr lang="en-US" dirty="0" err="1"/>
              <a:t>anvendelse</a:t>
            </a:r>
            <a:r>
              <a:rPr lang="en-US" dirty="0"/>
              <a:t> </a:t>
            </a:r>
            <a:r>
              <a:rPr lang="en-US" dirty="0" err="1"/>
              <a:t>af</a:t>
            </a:r>
            <a:r>
              <a:rPr lang="en-US" dirty="0"/>
              <a:t> </a:t>
            </a:r>
            <a:r>
              <a:rPr lang="en-US" dirty="0" err="1"/>
              <a:t>uniformer</a:t>
            </a:r>
            <a:r>
              <a:rPr lang="en-US" dirty="0"/>
              <a:t> og </a:t>
            </a:r>
            <a:r>
              <a:rPr lang="en-US" dirty="0" err="1"/>
              <a:t>overdreven</a:t>
            </a:r>
            <a:r>
              <a:rPr lang="en-US" dirty="0"/>
              <a:t> </a:t>
            </a:r>
            <a:r>
              <a:rPr lang="en-US" dirty="0" err="1"/>
              <a:t>vold</a:t>
            </a:r>
            <a:r>
              <a:rPr lang="en-US" dirty="0"/>
              <a:t>, </a:t>
            </a:r>
            <a:r>
              <a:rPr lang="en-US" dirty="0" err="1"/>
              <a:t>tortur</a:t>
            </a:r>
            <a:r>
              <a:rPr lang="en-US" dirty="0"/>
              <a:t>, </a:t>
            </a:r>
            <a:r>
              <a:rPr lang="en-US" dirty="0" err="1"/>
              <a:t>voldtægt</a:t>
            </a:r>
            <a:r>
              <a:rPr lang="en-US" dirty="0"/>
              <a:t> mm. </a:t>
            </a:r>
            <a:r>
              <a:rPr lang="en-US" dirty="0" err="1"/>
              <a:t>i</a:t>
            </a:r>
            <a:r>
              <a:rPr lang="en-US" dirty="0"/>
              <a:t> </a:t>
            </a:r>
            <a:r>
              <a:rPr lang="en-US" dirty="0" err="1"/>
              <a:t>krig</a:t>
            </a:r>
            <a:r>
              <a:rPr lang="en-US" dirty="0"/>
              <a:t>.</a:t>
            </a:r>
          </a:p>
          <a:p>
            <a:endParaRPr lang="en-US" dirty="0"/>
          </a:p>
          <a:p>
            <a:r>
              <a:rPr lang="en-US" dirty="0"/>
              <a:t>“Some societies use uniforms in war. They were the societies that were the most destructive: fully 80 percent of them . . . brutalized their enemies. By contrast, in seven of eight of the societies in which the warriors did not change their appearance before going into battle, they did not engage in such destructive behavior. . . . [Put differently,] 90 percent of the time when victims of battle were killed, tortured, or mutilated, it was by warriors who had first changed their appearance and deindividuated themselves.”</a:t>
            </a:r>
            <a:br>
              <a:rPr lang="en-US" dirty="0"/>
            </a:br>
            <a:br>
              <a:rPr lang="en-US" dirty="0"/>
            </a:br>
            <a:r>
              <a:rPr lang="en-US" dirty="0"/>
              <a:t>Philip Zimbardo 2007</a:t>
            </a:r>
            <a:endParaRPr lang="da-DK" dirty="0"/>
          </a:p>
        </p:txBody>
      </p:sp>
    </p:spTree>
    <p:extLst>
      <p:ext uri="{BB962C8B-B14F-4D97-AF65-F5344CB8AC3E}">
        <p14:creationId xmlns:p14="http://schemas.microsoft.com/office/powerpoint/2010/main" val="377004863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5">
            <a:extLst>
              <a:ext uri="{FF2B5EF4-FFF2-40B4-BE49-F238E27FC236}">
                <a16:creationId xmlns:a16="http://schemas.microsoft.com/office/drawing/2014/main" id="{052F6DBF-1805-4FD9-AFA3-C8642175F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6146" name="Picture 2" descr="Billedresultat for israel police">
            <a:extLst>
              <a:ext uri="{FF2B5EF4-FFF2-40B4-BE49-F238E27FC236}">
                <a16:creationId xmlns:a16="http://schemas.microsoft.com/office/drawing/2014/main" id="{CAB65511-0E3D-471C-A7D2-57ECE3A5F95A}"/>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851" r="-1" b="3932"/>
          <a:stretch/>
        </p:blipFill>
        <p:spPr bwMode="auto">
          <a:xfrm>
            <a:off x="474132" y="462116"/>
            <a:ext cx="11243735" cy="5921751"/>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CC79B2C4-EF9C-492F-BC64-5300A7A2F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0599BEDA-CEC9-4E6C-B05D-1353D0F16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C435C1-E6A7-42D1-A5D8-270FAB65DB5D}"/>
              </a:ext>
            </a:extLst>
          </p:cNvPr>
          <p:cNvSpPr>
            <a:spLocks noGrp="1"/>
          </p:cNvSpPr>
          <p:nvPr>
            <p:ph type="title"/>
          </p:nvPr>
        </p:nvSpPr>
        <p:spPr>
          <a:xfrm>
            <a:off x="1295400" y="1447801"/>
            <a:ext cx="8620967" cy="855132"/>
          </a:xfrm>
        </p:spPr>
        <p:txBody>
          <a:bodyPr>
            <a:normAutofit fontScale="90000"/>
          </a:bodyPr>
          <a:lstStyle/>
          <a:p>
            <a:r>
              <a:rPr lang="da-DK" b="1" u="sng" dirty="0" err="1">
                <a:solidFill>
                  <a:srgbClr val="FFFFFF"/>
                </a:solidFill>
              </a:rPr>
              <a:t>What’s</a:t>
            </a:r>
            <a:r>
              <a:rPr lang="da-DK" b="1" u="sng" dirty="0">
                <a:solidFill>
                  <a:srgbClr val="FFFFFF"/>
                </a:solidFill>
              </a:rPr>
              <a:t> it like </a:t>
            </a:r>
            <a:r>
              <a:rPr lang="da-DK" b="1" u="sng" dirty="0" err="1">
                <a:solidFill>
                  <a:srgbClr val="FFFFFF"/>
                </a:solidFill>
              </a:rPr>
              <a:t>being</a:t>
            </a:r>
            <a:r>
              <a:rPr lang="da-DK" b="1" u="sng" dirty="0">
                <a:solidFill>
                  <a:srgbClr val="FFFFFF"/>
                </a:solidFill>
              </a:rPr>
              <a:t> in </a:t>
            </a:r>
            <a:r>
              <a:rPr lang="da-DK" b="1" u="sng" dirty="0" err="1">
                <a:solidFill>
                  <a:srgbClr val="FFFFFF"/>
                </a:solidFill>
              </a:rPr>
              <a:t>jail</a:t>
            </a:r>
            <a:r>
              <a:rPr lang="da-DK" b="1" u="sng" dirty="0">
                <a:solidFill>
                  <a:srgbClr val="FFFFFF"/>
                </a:solidFill>
              </a:rPr>
              <a:t>?</a:t>
            </a:r>
            <a:br>
              <a:rPr lang="da-DK" b="1" u="sng" dirty="0">
                <a:solidFill>
                  <a:srgbClr val="FFFFFF"/>
                </a:solidFill>
              </a:rPr>
            </a:br>
            <a:endParaRPr lang="da-DK" dirty="0">
              <a:solidFill>
                <a:srgbClr val="FFFFFF"/>
              </a:solidFill>
            </a:endParaRPr>
          </a:p>
        </p:txBody>
      </p:sp>
      <p:sp>
        <p:nvSpPr>
          <p:cNvPr id="3" name="Pladsholder til indhold 2">
            <a:extLst>
              <a:ext uri="{FF2B5EF4-FFF2-40B4-BE49-F238E27FC236}">
                <a16:creationId xmlns:a16="http://schemas.microsoft.com/office/drawing/2014/main" id="{54349DD7-A9DA-495D-BA96-5DE31AE34EA1}"/>
              </a:ext>
            </a:extLst>
          </p:cNvPr>
          <p:cNvSpPr>
            <a:spLocks noGrp="1"/>
          </p:cNvSpPr>
          <p:nvPr>
            <p:ph idx="1"/>
          </p:nvPr>
        </p:nvSpPr>
        <p:spPr>
          <a:xfrm>
            <a:off x="1143000" y="2446867"/>
            <a:ext cx="9980612" cy="3115733"/>
          </a:xfrm>
        </p:spPr>
        <p:txBody>
          <a:bodyPr anchor="t">
            <a:normAutofit fontScale="77500" lnSpcReduction="20000"/>
          </a:bodyPr>
          <a:lstStyle/>
          <a:p>
            <a:pPr marL="0" indent="0">
              <a:buNone/>
            </a:pPr>
            <a:r>
              <a:rPr lang="da-DK" sz="2400" dirty="0">
                <a:solidFill>
                  <a:srgbClr val="FFFFFF"/>
                </a:solidFill>
              </a:rPr>
              <a:t>”</a:t>
            </a:r>
            <a:r>
              <a:rPr lang="da-DK" sz="2400" i="1" dirty="0">
                <a:solidFill>
                  <a:srgbClr val="FFFFFF"/>
                </a:solidFill>
              </a:rPr>
              <a:t>Jeg var kun 20 år første gang jeg kom i fængsel. Nu har jeg været i fængsel 4 gange, men jeg glemmer aldrig første gang. </a:t>
            </a:r>
          </a:p>
          <a:p>
            <a:pPr marL="0" indent="0">
              <a:buNone/>
            </a:pPr>
            <a:r>
              <a:rPr lang="da-DK" sz="2400" i="1" dirty="0">
                <a:solidFill>
                  <a:srgbClr val="FFFFFF"/>
                </a:solidFill>
              </a:rPr>
              <a:t>Det første de gør er at tildele dig et nummer – Mit nye navn var fange nr. 723 og ingen vagter har nogensinde kaldt mig andet end det. Derefter giver de dig en fangedragt på og barberer al behåring på hovedet væk. Så ligner vi hinanden – ingen forskel, ingen individualitet og ingen personlighed! </a:t>
            </a:r>
          </a:p>
          <a:p>
            <a:pPr marL="0" indent="0">
              <a:buNone/>
            </a:pPr>
            <a:r>
              <a:rPr lang="da-DK" sz="2400" i="1" dirty="0">
                <a:solidFill>
                  <a:srgbClr val="FFFFFF"/>
                </a:solidFill>
              </a:rPr>
              <a:t>Det der virkelig skræmte mig ved fængselsvagterne, var at de altid bar solbriller og uniform. Man kunne ikke rigtig kende forskel på dem, da de alle sammen lignede hinanden. Man kunne heller aldrig se dem i øjnene, kun de her sorte glas.”</a:t>
            </a:r>
            <a:br>
              <a:rPr lang="da-DK" sz="2400" dirty="0">
                <a:solidFill>
                  <a:srgbClr val="FFFFFF"/>
                </a:solidFill>
              </a:rPr>
            </a:br>
            <a:br>
              <a:rPr lang="da-DK" sz="2400" dirty="0">
                <a:solidFill>
                  <a:srgbClr val="FFFFFF"/>
                </a:solidFill>
              </a:rPr>
            </a:br>
            <a:r>
              <a:rPr lang="da-DK" sz="2400" dirty="0">
                <a:solidFill>
                  <a:srgbClr val="FFFFFF"/>
                </a:solidFill>
              </a:rPr>
              <a:t>Uddrag oversat fra engelsk fra Quora.com: ”</a:t>
            </a:r>
            <a:r>
              <a:rPr lang="da-DK" sz="2400" dirty="0" err="1">
                <a:solidFill>
                  <a:srgbClr val="FFFFFF"/>
                </a:solidFill>
              </a:rPr>
              <a:t>Whats</a:t>
            </a:r>
            <a:r>
              <a:rPr lang="da-DK" sz="2400" dirty="0">
                <a:solidFill>
                  <a:srgbClr val="FFFFFF"/>
                </a:solidFill>
              </a:rPr>
              <a:t> it like </a:t>
            </a:r>
            <a:r>
              <a:rPr lang="da-DK" sz="2400" dirty="0" err="1">
                <a:solidFill>
                  <a:srgbClr val="FFFFFF"/>
                </a:solidFill>
              </a:rPr>
              <a:t>being</a:t>
            </a:r>
            <a:r>
              <a:rPr lang="da-DK" sz="2400" dirty="0">
                <a:solidFill>
                  <a:srgbClr val="FFFFFF"/>
                </a:solidFill>
              </a:rPr>
              <a:t> in </a:t>
            </a:r>
            <a:r>
              <a:rPr lang="da-DK" sz="2400" dirty="0" err="1">
                <a:solidFill>
                  <a:srgbClr val="FFFFFF"/>
                </a:solidFill>
              </a:rPr>
              <a:t>jail</a:t>
            </a:r>
            <a:r>
              <a:rPr lang="da-DK" sz="2400" dirty="0">
                <a:solidFill>
                  <a:srgbClr val="FFFFFF"/>
                </a:solidFill>
              </a:rPr>
              <a:t>”</a:t>
            </a:r>
          </a:p>
        </p:txBody>
      </p:sp>
    </p:spTree>
    <p:extLst>
      <p:ext uri="{BB962C8B-B14F-4D97-AF65-F5344CB8AC3E}">
        <p14:creationId xmlns:p14="http://schemas.microsoft.com/office/powerpoint/2010/main" val="388475631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AD87E-F3F1-42FA-9BCC-FD1E632BE32E}"/>
              </a:ext>
            </a:extLst>
          </p:cNvPr>
          <p:cNvSpPr>
            <a:spLocks noGrp="1"/>
          </p:cNvSpPr>
          <p:nvPr>
            <p:ph type="title"/>
          </p:nvPr>
        </p:nvSpPr>
        <p:spPr/>
        <p:txBody>
          <a:bodyPr/>
          <a:lstStyle/>
          <a:p>
            <a:r>
              <a:rPr lang="da-DK" dirty="0"/>
              <a:t>5. trin: Ansvar</a:t>
            </a:r>
          </a:p>
        </p:txBody>
      </p:sp>
      <p:sp>
        <p:nvSpPr>
          <p:cNvPr id="3" name="Pladsholder til indhold 2">
            <a:extLst>
              <a:ext uri="{FF2B5EF4-FFF2-40B4-BE49-F238E27FC236}">
                <a16:creationId xmlns:a16="http://schemas.microsoft.com/office/drawing/2014/main" id="{FF044F94-5D50-496E-A1DF-DE78496941D9}"/>
              </a:ext>
            </a:extLst>
          </p:cNvPr>
          <p:cNvSpPr>
            <a:spLocks noGrp="1"/>
          </p:cNvSpPr>
          <p:nvPr>
            <p:ph idx="1"/>
          </p:nvPr>
        </p:nvSpPr>
        <p:spPr/>
        <p:txBody>
          <a:bodyPr/>
          <a:lstStyle/>
          <a:p>
            <a:pPr>
              <a:buFontTx/>
              <a:buChar char="-"/>
            </a:pPr>
            <a:r>
              <a:rPr lang="da-DK" dirty="0"/>
              <a:t>Hvordan forklarer </a:t>
            </a:r>
            <a:r>
              <a:rPr lang="da-DK" dirty="0" err="1"/>
              <a:t>Lynndie</a:t>
            </a:r>
            <a:r>
              <a:rPr lang="da-DK" dirty="0"/>
              <a:t> England sine handlinger?</a:t>
            </a:r>
          </a:p>
          <a:p>
            <a:pPr>
              <a:buFontTx/>
              <a:buChar char="-"/>
            </a:pPr>
            <a:r>
              <a:rPr lang="da-DK" dirty="0"/>
              <a:t>Hvordan forklarer dem der har været med i </a:t>
            </a:r>
            <a:r>
              <a:rPr lang="da-DK" dirty="0" err="1"/>
              <a:t>Milgram</a:t>
            </a:r>
            <a:r>
              <a:rPr lang="da-DK" dirty="0"/>
              <a:t> forsøget deres handlinger?</a:t>
            </a:r>
          </a:p>
          <a:p>
            <a:pPr>
              <a:buFontTx/>
              <a:buChar char="-"/>
            </a:pPr>
            <a:r>
              <a:rPr lang="da-DK" dirty="0"/>
              <a:t>Diskuter hvem der har ansvaret for handlinger begået i krigssituationer, som dem i Abu </a:t>
            </a:r>
            <a:r>
              <a:rPr lang="da-DK" dirty="0" err="1"/>
              <a:t>Ghraib</a:t>
            </a:r>
            <a:r>
              <a:rPr lang="da-DK" dirty="0"/>
              <a:t>?</a:t>
            </a:r>
          </a:p>
          <a:p>
            <a:pPr marL="0" indent="0">
              <a:buNone/>
            </a:pPr>
            <a:endParaRPr lang="da-DK" dirty="0"/>
          </a:p>
        </p:txBody>
      </p:sp>
    </p:spTree>
    <p:extLst>
      <p:ext uri="{BB962C8B-B14F-4D97-AF65-F5344CB8AC3E}">
        <p14:creationId xmlns:p14="http://schemas.microsoft.com/office/powerpoint/2010/main" val="318797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r 3" title="ABC News Milgram Remake">
            <a:hlinkClick r:id="" action="ppaction://media"/>
            <a:extLst>
              <a:ext uri="{FF2B5EF4-FFF2-40B4-BE49-F238E27FC236}">
                <a16:creationId xmlns:a16="http://schemas.microsoft.com/office/drawing/2014/main" id="{F7AECB2A-B49E-40E2-8A6C-D5A0525623F5}"/>
              </a:ext>
            </a:extLst>
          </p:cNvPr>
          <p:cNvPicPr>
            <a:picLocks noGrp="1" noRot="1" noChangeAspect="1"/>
          </p:cNvPicPr>
          <p:nvPr>
            <p:ph idx="1"/>
            <a:videoFile r:link="rId1"/>
          </p:nvPr>
        </p:nvPicPr>
        <p:blipFill>
          <a:blip r:embed="rId3"/>
          <a:stretch>
            <a:fillRect/>
          </a:stretch>
        </p:blipFill>
        <p:spPr>
          <a:xfrm>
            <a:off x="1941372" y="843169"/>
            <a:ext cx="6899554" cy="5171661"/>
          </a:xfrm>
          <a:prstGeom prst="rect">
            <a:avLst/>
          </a:prstGeom>
        </p:spPr>
      </p:pic>
    </p:spTree>
    <p:extLst>
      <p:ext uri="{BB962C8B-B14F-4D97-AF65-F5344CB8AC3E}">
        <p14:creationId xmlns:p14="http://schemas.microsoft.com/office/powerpoint/2010/main" val="315067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nlinemedier 3" title="Standard Operating Procedure | &quot;It Was Because of a Man - Lynndie England&quot; Official Clip (2008)">
            <a:hlinkClick r:id="" action="ppaction://media"/>
            <a:extLst>
              <a:ext uri="{FF2B5EF4-FFF2-40B4-BE49-F238E27FC236}">
                <a16:creationId xmlns:a16="http://schemas.microsoft.com/office/drawing/2014/main" id="{68B4C723-D6AB-4050-B28E-D9A9625D7C38}"/>
              </a:ext>
            </a:extLst>
          </p:cNvPr>
          <p:cNvPicPr>
            <a:picLocks noGrp="1" noRot="1" noChangeAspect="1"/>
          </p:cNvPicPr>
          <p:nvPr>
            <p:ph idx="1"/>
            <a:videoFile r:link="rId1"/>
          </p:nvPr>
        </p:nvPicPr>
        <p:blipFill>
          <a:blip r:embed="rId3"/>
          <a:stretch>
            <a:fillRect/>
          </a:stretch>
        </p:blipFill>
        <p:spPr>
          <a:xfrm>
            <a:off x="2133600" y="670892"/>
            <a:ext cx="7782767" cy="5833686"/>
          </a:xfrm>
          <a:prstGeom prst="rect">
            <a:avLst/>
          </a:prstGeom>
        </p:spPr>
      </p:pic>
    </p:spTree>
    <p:extLst>
      <p:ext uri="{BB962C8B-B14F-4D97-AF65-F5344CB8AC3E}">
        <p14:creationId xmlns:p14="http://schemas.microsoft.com/office/powerpoint/2010/main" val="28504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7">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el 1">
            <a:extLst>
              <a:ext uri="{FF2B5EF4-FFF2-40B4-BE49-F238E27FC236}">
                <a16:creationId xmlns:a16="http://schemas.microsoft.com/office/drawing/2014/main" id="{E58C779B-FD73-45E0-BAD3-6C7AB80708C6}"/>
              </a:ext>
            </a:extLst>
          </p:cNvPr>
          <p:cNvSpPr>
            <a:spLocks noGrp="1"/>
          </p:cNvSpPr>
          <p:nvPr>
            <p:ph type="title"/>
          </p:nvPr>
        </p:nvSpPr>
        <p:spPr>
          <a:xfrm>
            <a:off x="836247" y="1085549"/>
            <a:ext cx="3430947" cy="4686903"/>
          </a:xfrm>
        </p:spPr>
        <p:txBody>
          <a:bodyPr anchor="ctr">
            <a:normAutofit/>
          </a:bodyPr>
          <a:lstStyle/>
          <a:p>
            <a:pPr algn="r"/>
            <a:r>
              <a:rPr lang="da-DK">
                <a:solidFill>
                  <a:schemeClr val="tx1"/>
                </a:solidFill>
              </a:rPr>
              <a:t>6. trin</a:t>
            </a:r>
          </a:p>
        </p:txBody>
      </p:sp>
      <p:cxnSp>
        <p:nvCxnSpPr>
          <p:cNvPr id="32" name="Straight Connector 31">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Pladsholder til indhold 2">
            <a:extLst>
              <a:ext uri="{FF2B5EF4-FFF2-40B4-BE49-F238E27FC236}">
                <a16:creationId xmlns:a16="http://schemas.microsoft.com/office/drawing/2014/main" id="{12DD6DDF-0F61-48CF-8106-08FD0B3BBDB6}"/>
              </a:ext>
            </a:extLst>
          </p:cNvPr>
          <p:cNvSpPr>
            <a:spLocks noGrp="1"/>
          </p:cNvSpPr>
          <p:nvPr>
            <p:ph idx="1"/>
          </p:nvPr>
        </p:nvSpPr>
        <p:spPr>
          <a:xfrm>
            <a:off x="5041399" y="1085549"/>
            <a:ext cx="5579707" cy="4686903"/>
          </a:xfrm>
        </p:spPr>
        <p:txBody>
          <a:bodyPr anchor="ctr">
            <a:normAutofit/>
          </a:bodyPr>
          <a:lstStyle/>
          <a:p>
            <a:pPr marL="0" indent="0">
              <a:buNone/>
            </a:pPr>
            <a:r>
              <a:rPr lang="da-DK" b="1" u="sng">
                <a:solidFill>
                  <a:schemeClr val="tx1"/>
                </a:solidFill>
              </a:rPr>
              <a:t>Gruppenormer</a:t>
            </a:r>
          </a:p>
          <a:p>
            <a:pPr marL="0" indent="0">
              <a:buNone/>
            </a:pPr>
            <a:endParaRPr lang="da-DK" b="1" u="sng">
              <a:solidFill>
                <a:schemeClr val="tx1"/>
              </a:solidFill>
            </a:endParaRPr>
          </a:p>
          <a:p>
            <a:pPr marL="0" indent="0">
              <a:buNone/>
            </a:pPr>
            <a:r>
              <a:rPr lang="da-DK">
                <a:solidFill>
                  <a:schemeClr val="tx1"/>
                </a:solidFill>
              </a:rPr>
              <a:t>Læs teksterne på slide 18 og 19</a:t>
            </a:r>
          </a:p>
          <a:p>
            <a:r>
              <a:rPr lang="da-DK">
                <a:solidFill>
                  <a:schemeClr val="tx1"/>
                </a:solidFill>
              </a:rPr>
              <a:t>Hvordan kan vi forklare fortællernes adfærd i de to situationer?</a:t>
            </a:r>
          </a:p>
          <a:p>
            <a:r>
              <a:rPr lang="da-DK">
                <a:solidFill>
                  <a:schemeClr val="tx1"/>
                </a:solidFill>
              </a:rPr>
              <a:t>Hvilke begreber kan knyttes til denne adfærd?</a:t>
            </a:r>
          </a:p>
        </p:txBody>
      </p:sp>
    </p:spTree>
    <p:extLst>
      <p:ext uri="{BB962C8B-B14F-4D97-AF65-F5344CB8AC3E}">
        <p14:creationId xmlns:p14="http://schemas.microsoft.com/office/powerpoint/2010/main" val="211623863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2324B-D21F-4683-B9A3-896D4CB8F7F2}"/>
              </a:ext>
            </a:extLst>
          </p:cNvPr>
          <p:cNvSpPr>
            <a:spLocks noGrp="1"/>
          </p:cNvSpPr>
          <p:nvPr>
            <p:ph type="title"/>
          </p:nvPr>
        </p:nvSpPr>
        <p:spPr/>
        <p:txBody>
          <a:bodyPr/>
          <a:lstStyle/>
          <a:p>
            <a:r>
              <a:rPr lang="da-DK" dirty="0"/>
              <a:t>Mobning… </a:t>
            </a:r>
          </a:p>
        </p:txBody>
      </p:sp>
      <p:sp>
        <p:nvSpPr>
          <p:cNvPr id="3" name="Pladsholder til indhold 2">
            <a:extLst>
              <a:ext uri="{FF2B5EF4-FFF2-40B4-BE49-F238E27FC236}">
                <a16:creationId xmlns:a16="http://schemas.microsoft.com/office/drawing/2014/main" id="{11011A06-BC1D-429E-AFC5-268A42ECD404}"/>
              </a:ext>
            </a:extLst>
          </p:cNvPr>
          <p:cNvSpPr>
            <a:spLocks noGrp="1"/>
          </p:cNvSpPr>
          <p:nvPr>
            <p:ph idx="1"/>
          </p:nvPr>
        </p:nvSpPr>
        <p:spPr>
          <a:xfrm>
            <a:off x="424070" y="2603499"/>
            <a:ext cx="11370365" cy="3890065"/>
          </a:xfrm>
        </p:spPr>
        <p:txBody>
          <a:bodyPr>
            <a:normAutofit fontScale="92500" lnSpcReduction="10000"/>
          </a:bodyPr>
          <a:lstStyle/>
          <a:p>
            <a:pPr marL="0" indent="0">
              <a:buNone/>
            </a:pPr>
            <a:r>
              <a:rPr lang="da-DK" b="1" dirty="0"/>
              <a:t>JIM, 27</a:t>
            </a:r>
            <a:endParaRPr lang="da-DK" dirty="0"/>
          </a:p>
          <a:p>
            <a:pPr marL="0" indent="0">
              <a:buNone/>
            </a:pPr>
            <a:r>
              <a:rPr lang="da-DK" i="1" dirty="0"/>
              <a:t>”Da jeg var barn, hørte jeg ”svans” mere, end jeg hørte mit eget navn. Dengang fik jeg mange tæsk af min stedfar. I 11 år fandt jeg mig i det. Når jeg ser tilbage på det, tror jeg ikke, jeg ville have behandlet den anden dreng sådan, hvis ikke jeg havde stået i den situation. I starten da han flyttede til byen, legede vi faktisk en del sammen. Vi var gode venner. Men han begyndte at opføre sig virkelig mærkeligt. Han sagde underlige ting hele tiden. En masse ting, der lød som noget, han fandt på – for eksempel, at hans forældre købte porno til ham. De andre børn var begyndt at drille mig, fordi jeg hang ud med ham.</a:t>
            </a:r>
          </a:p>
          <a:p>
            <a:pPr marL="0" indent="0">
              <a:buNone/>
            </a:pPr>
            <a:r>
              <a:rPr lang="da-DK" i="1" dirty="0"/>
              <a:t>Første gang jeg slog ham, følte jeg et kæmpe </a:t>
            </a:r>
            <a:r>
              <a:rPr lang="da-DK" i="1" dirty="0" err="1"/>
              <a:t>gruppepres</a:t>
            </a:r>
            <a:r>
              <a:rPr lang="da-DK" i="1" dirty="0"/>
              <a:t> uden grund. Alle de seje børn var lige i nærheden, og jeg ville gerne være en af dem. Han kom gående hen imod mig på en sneklædt bakke, og jeg skubbede ham bare og sagde, ”skrid væk fra mig.” Jeg kan huske, at jeg skubbede ham op ad muren og sparkede ham i siden. Næste uge kom han hen til mig igen, og jeg gjorde det hele igen. Det skete i hvert fald fire eller fem gange. Og alle de seje syntes, det var vildt sjovt. Der var ingen, der rørte mig efter det.”</a:t>
            </a:r>
          </a:p>
          <a:p>
            <a:pPr marL="0" indent="0">
              <a:buNone/>
            </a:pPr>
            <a:r>
              <a:rPr lang="da-DK" dirty="0"/>
              <a:t>Uddrag fra VICE af </a:t>
            </a:r>
            <a:r>
              <a:rPr lang="da-DK" b="1" u="sng" dirty="0">
                <a:hlinkClick r:id="rId2" tooltip="Jesse Donaldson"/>
              </a:rPr>
              <a:t>Jesse Donaldson</a:t>
            </a:r>
            <a:r>
              <a:rPr lang="da-DK" dirty="0"/>
              <a:t>19 december 2017</a:t>
            </a:r>
          </a:p>
          <a:p>
            <a:pPr marL="0" indent="0">
              <a:buNone/>
            </a:pPr>
            <a:endParaRPr lang="da-DK" dirty="0"/>
          </a:p>
          <a:p>
            <a:pPr marL="0" indent="0">
              <a:buNone/>
            </a:pPr>
            <a:endParaRPr lang="da-DK" dirty="0"/>
          </a:p>
          <a:p>
            <a:pPr marL="0" indent="0">
              <a:buNone/>
            </a:pPr>
            <a:endParaRPr lang="da-DK" dirty="0"/>
          </a:p>
          <a:p>
            <a:endParaRPr lang="da-DK" dirty="0"/>
          </a:p>
        </p:txBody>
      </p:sp>
    </p:spTree>
    <p:extLst>
      <p:ext uri="{BB962C8B-B14F-4D97-AF65-F5344CB8AC3E}">
        <p14:creationId xmlns:p14="http://schemas.microsoft.com/office/powerpoint/2010/main" val="398927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BE2B8-F4AD-41D7-AC60-11D09D03F0DD}"/>
              </a:ext>
            </a:extLst>
          </p:cNvPr>
          <p:cNvSpPr>
            <a:spLocks noGrp="1"/>
          </p:cNvSpPr>
          <p:nvPr>
            <p:ph type="title"/>
          </p:nvPr>
        </p:nvSpPr>
        <p:spPr/>
        <p:txBody>
          <a:bodyPr/>
          <a:lstStyle/>
          <a:p>
            <a:r>
              <a:rPr lang="da-DK" dirty="0"/>
              <a:t>Pres fra rusturen…</a:t>
            </a:r>
          </a:p>
        </p:txBody>
      </p:sp>
      <p:sp>
        <p:nvSpPr>
          <p:cNvPr id="3" name="Pladsholder til indhold 2">
            <a:extLst>
              <a:ext uri="{FF2B5EF4-FFF2-40B4-BE49-F238E27FC236}">
                <a16:creationId xmlns:a16="http://schemas.microsoft.com/office/drawing/2014/main" id="{B8E0BC00-F06F-4062-A4EF-A32B0EF8C62B}"/>
              </a:ext>
            </a:extLst>
          </p:cNvPr>
          <p:cNvSpPr>
            <a:spLocks noGrp="1"/>
          </p:cNvSpPr>
          <p:nvPr>
            <p:ph idx="1"/>
          </p:nvPr>
        </p:nvSpPr>
        <p:spPr>
          <a:xfrm>
            <a:off x="742122" y="2319130"/>
            <a:ext cx="9872869" cy="4538870"/>
          </a:xfrm>
        </p:spPr>
        <p:txBody>
          <a:bodyPr>
            <a:normAutofit fontScale="92500" lnSpcReduction="10000"/>
          </a:bodyPr>
          <a:lstStyle/>
          <a:p>
            <a:pPr marL="0" indent="0">
              <a:buNone/>
            </a:pPr>
            <a:r>
              <a:rPr lang="da-DK" b="1" i="1" dirty="0"/>
              <a:t>Mie, 28 år, rustur på statskundskab:</a:t>
            </a:r>
            <a:br>
              <a:rPr lang="da-DK" dirty="0"/>
            </a:br>
            <a:r>
              <a:rPr lang="da-DK" i="1" dirty="0"/>
              <a:t>Jeg synes, at introforløb er vildt vigtige, men dem, jeg har oplevet for nogle år tilbage, har været meget ekskluderende, hvis man ikke lige var den der højtråbende med-på-den-værste type. Rusturen i sig selv var er en super ubehagelig social situation. Det er slet ikke en måde at møde mennesker på for mig. Men det mest nederen var, at man gjorde ting, man ikke havde lyst til at gøre. Det er svært at sige fra, når man er ny. Hver dag sad man med moralske tømmermænd, fordi man havde gjort noget, der gik over ens grænse. Der var rigtig meget nøgenhed, rigtig meget druk, og der blev lagt et pres fra tutorerne, der gjorde det svært at sige fra. Drengene og pigerne blev delt op, og så skulle pigerne stå i en rundkreds og bunde kirsebærvin, og efterfølgende skulle vi blive enige om, hvem der var den flotteste tutor og den flotteste russer, og så skulle alle pigerne kysse dem om aftenen. For drengenes vedkommende var det vidst noget med, at de skulle sige, hvilken russerpige de helst ville kneppe, og hvordan de ville gøre det.</a:t>
            </a:r>
            <a:br>
              <a:rPr lang="da-DK" i="1" dirty="0"/>
            </a:br>
            <a:r>
              <a:rPr lang="da-DK" i="1" dirty="0"/>
              <a:t>Når man er i det, så accepterer man det, men det er i virkeligheden nok først bagefter, at man kan se, at de der over-stregen-lege og alt det druk, ikke var så fedt.</a:t>
            </a:r>
          </a:p>
          <a:p>
            <a:r>
              <a:rPr lang="da-DK" dirty="0"/>
              <a:t>Fem danskere fortæller om deres værste rustursminder – Uddrag fra VICE af </a:t>
            </a:r>
            <a:r>
              <a:rPr lang="da-DK" b="1" dirty="0">
                <a:hlinkClick r:id="rId2" tooltip="Katrine Krøjby"/>
              </a:rPr>
              <a:t>Katrine </a:t>
            </a:r>
            <a:r>
              <a:rPr lang="da-DK" b="1" dirty="0" err="1">
                <a:hlinkClick r:id="rId2" tooltip="Katrine Krøjby"/>
              </a:rPr>
              <a:t>Krøjby</a:t>
            </a:r>
            <a:r>
              <a:rPr lang="da-DK" b="1" dirty="0"/>
              <a:t> </a:t>
            </a:r>
            <a:r>
              <a:rPr lang="da-DK" dirty="0"/>
              <a:t>25 august 2017</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243334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 name="Rectangle 76">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083" name="Oval 78">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80">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Freeform: Shape 82">
            <a:extLst>
              <a:ext uri="{FF2B5EF4-FFF2-40B4-BE49-F238E27FC236}">
                <a16:creationId xmlns:a16="http://schemas.microsoft.com/office/drawing/2014/main" id="{07C953DC-E764-4B76-B359-52546F4C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086"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87"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a:extLst>
              <a:ext uri="{FF2B5EF4-FFF2-40B4-BE49-F238E27FC236}">
                <a16:creationId xmlns:a16="http://schemas.microsoft.com/office/drawing/2014/main" id="{5D47B002-F822-4505-948C-C85E50D96302}"/>
              </a:ext>
            </a:extLst>
          </p:cNvPr>
          <p:cNvSpPr>
            <a:spLocks noGrp="1"/>
          </p:cNvSpPr>
          <p:nvPr>
            <p:ph type="title"/>
          </p:nvPr>
        </p:nvSpPr>
        <p:spPr>
          <a:xfrm>
            <a:off x="639098" y="629265"/>
            <a:ext cx="6072776" cy="1622322"/>
          </a:xfrm>
        </p:spPr>
        <p:txBody>
          <a:bodyPr>
            <a:normAutofit/>
          </a:bodyPr>
          <a:lstStyle/>
          <a:p>
            <a:r>
              <a:rPr lang="da-DK" dirty="0">
                <a:solidFill>
                  <a:schemeClr val="tx1"/>
                </a:solidFill>
              </a:rPr>
              <a:t>Ondskab kan forstås på mange måder…</a:t>
            </a:r>
          </a:p>
        </p:txBody>
      </p:sp>
      <p:pic>
        <p:nvPicPr>
          <p:cNvPr id="3074" name="Picture 2" descr="Billedresultat for abu ghraib pictures">
            <a:extLst>
              <a:ext uri="{FF2B5EF4-FFF2-40B4-BE49-F238E27FC236}">
                <a16:creationId xmlns:a16="http://schemas.microsoft.com/office/drawing/2014/main" id="{A83A8846-FBE1-4CAB-9081-C5B996B73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75" b="-3"/>
          <a:stretch/>
        </p:blipFill>
        <p:spPr bwMode="auto">
          <a:xfrm>
            <a:off x="7418225" y="645107"/>
            <a:ext cx="4125318" cy="2710388"/>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Pladsholder til indhold 2">
            <a:extLst>
              <a:ext uri="{FF2B5EF4-FFF2-40B4-BE49-F238E27FC236}">
                <a16:creationId xmlns:a16="http://schemas.microsoft.com/office/drawing/2014/main" id="{6A3E7350-4900-4019-8CF7-D1AD360B9A55}"/>
              </a:ext>
            </a:extLst>
          </p:cNvPr>
          <p:cNvSpPr>
            <a:spLocks noGrp="1"/>
          </p:cNvSpPr>
          <p:nvPr>
            <p:ph idx="1"/>
          </p:nvPr>
        </p:nvSpPr>
        <p:spPr>
          <a:xfrm>
            <a:off x="639098" y="2418735"/>
            <a:ext cx="6072776" cy="3811740"/>
          </a:xfrm>
        </p:spPr>
        <p:txBody>
          <a:bodyPr anchor="ctr">
            <a:normAutofit/>
          </a:bodyPr>
          <a:lstStyle/>
          <a:p>
            <a:r>
              <a:rPr lang="da-DK" dirty="0">
                <a:solidFill>
                  <a:schemeClr val="tx1"/>
                </a:solidFill>
              </a:rPr>
              <a:t>Ondskab kan forstås som manglen på kognitiv/affektiv empati</a:t>
            </a:r>
          </a:p>
          <a:p>
            <a:r>
              <a:rPr lang="da-DK" dirty="0">
                <a:solidFill>
                  <a:schemeClr val="tx1"/>
                </a:solidFill>
              </a:rPr>
              <a:t>Ondskab kan forstås som moralsk frakobling</a:t>
            </a:r>
          </a:p>
          <a:p>
            <a:r>
              <a:rPr lang="da-DK" dirty="0">
                <a:solidFill>
                  <a:schemeClr val="tx1"/>
                </a:solidFill>
              </a:rPr>
              <a:t>Ondskab kan forstås som manglen på selvkontrol</a:t>
            </a:r>
          </a:p>
          <a:p>
            <a:r>
              <a:rPr lang="da-DK" dirty="0">
                <a:solidFill>
                  <a:schemeClr val="tx1"/>
                </a:solidFill>
              </a:rPr>
              <a:t>Ondskab kan forstås som aggressionsdriften</a:t>
            </a:r>
          </a:p>
        </p:txBody>
      </p:sp>
      <p:pic>
        <p:nvPicPr>
          <p:cNvPr id="10" name="Picture 2" descr="Billedresultat for abu ghraib pictures">
            <a:extLst>
              <a:ext uri="{FF2B5EF4-FFF2-40B4-BE49-F238E27FC236}">
                <a16:creationId xmlns:a16="http://schemas.microsoft.com/office/drawing/2014/main" id="{C47466AB-E3D4-4492-82EC-01E9AC4081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04" r="-3" b="83"/>
          <a:stretch/>
        </p:blipFill>
        <p:spPr bwMode="auto">
          <a:xfrm>
            <a:off x="7418226" y="3520086"/>
            <a:ext cx="4125316" cy="271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47529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2" name="Rectangle 7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2293"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229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el 1">
            <a:extLst>
              <a:ext uri="{FF2B5EF4-FFF2-40B4-BE49-F238E27FC236}">
                <a16:creationId xmlns:a16="http://schemas.microsoft.com/office/drawing/2014/main" id="{F6C352DA-4993-483B-817E-2BC0B45FB99C}"/>
              </a:ext>
            </a:extLst>
          </p:cNvPr>
          <p:cNvSpPr>
            <a:spLocks noGrp="1"/>
          </p:cNvSpPr>
          <p:nvPr>
            <p:ph type="title"/>
          </p:nvPr>
        </p:nvSpPr>
        <p:spPr>
          <a:xfrm>
            <a:off x="639098" y="629265"/>
            <a:ext cx="6072776" cy="1622322"/>
          </a:xfrm>
        </p:spPr>
        <p:txBody>
          <a:bodyPr>
            <a:normAutofit/>
          </a:bodyPr>
          <a:lstStyle/>
          <a:p>
            <a:r>
              <a:rPr lang="da-DK">
                <a:solidFill>
                  <a:srgbClr val="FFFFFF"/>
                </a:solidFill>
              </a:rPr>
              <a:t>Ondskabens glidebane</a:t>
            </a:r>
          </a:p>
        </p:txBody>
      </p:sp>
      <p:pic>
        <p:nvPicPr>
          <p:cNvPr id="12290" name="Picture 2" descr="Billedresultat for chucky">
            <a:extLst>
              <a:ext uri="{FF2B5EF4-FFF2-40B4-BE49-F238E27FC236}">
                <a16:creationId xmlns:a16="http://schemas.microsoft.com/office/drawing/2014/main" id="{B3F987FF-404A-408F-ADB1-4D07940462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53" r="2" b="4691"/>
          <a:stretch/>
        </p:blipFill>
        <p:spPr bwMode="auto">
          <a:xfrm>
            <a:off x="6774511" y="480060"/>
            <a:ext cx="4929808" cy="5897880"/>
          </a:xfrm>
          <a:custGeom>
            <a:avLst/>
            <a:gdLst>
              <a:gd name="connsiteX0" fmla="*/ 104535 w 4929808"/>
              <a:gd name="connsiteY0" fmla="*/ 0 h 5897880"/>
              <a:gd name="connsiteX1" fmla="*/ 2751151 w 4929808"/>
              <a:gd name="connsiteY1" fmla="*/ 0 h 5897880"/>
              <a:gd name="connsiteX2" fmla="*/ 4769032 w 4929808"/>
              <a:gd name="connsiteY2" fmla="*/ 0 h 5897880"/>
              <a:gd name="connsiteX3" fmla="*/ 4929808 w 4929808"/>
              <a:gd name="connsiteY3" fmla="*/ 0 h 5897880"/>
              <a:gd name="connsiteX4" fmla="*/ 4929808 w 4929808"/>
              <a:gd name="connsiteY4" fmla="*/ 5897880 h 5897880"/>
              <a:gd name="connsiteX5" fmla="*/ 4769032 w 4929808"/>
              <a:gd name="connsiteY5" fmla="*/ 5897880 h 5897880"/>
              <a:gd name="connsiteX6" fmla="*/ 2751151 w 4929808"/>
              <a:gd name="connsiteY6" fmla="*/ 5897880 h 5897880"/>
              <a:gd name="connsiteX7" fmla="*/ 0 w 4929808"/>
              <a:gd name="connsiteY7" fmla="*/ 5897880 h 5897880"/>
              <a:gd name="connsiteX8" fmla="*/ 0 w 4929808"/>
              <a:gd name="connsiteY8" fmla="*/ 5896985 h 5897880"/>
              <a:gd name="connsiteX9" fmla="*/ 103291 w 4929808"/>
              <a:gd name="connsiteY9" fmla="*/ 5896985 h 5897880"/>
              <a:gd name="connsiteX10" fmla="*/ 112340 w 4929808"/>
              <a:gd name="connsiteY10" fmla="*/ 5838313 h 5897880"/>
              <a:gd name="connsiteX11" fmla="*/ 123631 w 4929808"/>
              <a:gd name="connsiteY11" fmla="*/ 5762037 h 5897880"/>
              <a:gd name="connsiteX12" fmla="*/ 135550 w 4929808"/>
              <a:gd name="connsiteY12" fmla="*/ 5671232 h 5897880"/>
              <a:gd name="connsiteX13" fmla="*/ 149820 w 4929808"/>
              <a:gd name="connsiteY13" fmla="*/ 5563476 h 5897880"/>
              <a:gd name="connsiteX14" fmla="*/ 164875 w 4929808"/>
              <a:gd name="connsiteY14" fmla="*/ 5444219 h 5897880"/>
              <a:gd name="connsiteX15" fmla="*/ 180714 w 4929808"/>
              <a:gd name="connsiteY15" fmla="*/ 5309828 h 5897880"/>
              <a:gd name="connsiteX16" fmla="*/ 197494 w 4929808"/>
              <a:gd name="connsiteY16" fmla="*/ 5163329 h 5897880"/>
              <a:gd name="connsiteX17" fmla="*/ 214273 w 4929808"/>
              <a:gd name="connsiteY17" fmla="*/ 5004117 h 5897880"/>
              <a:gd name="connsiteX18" fmla="*/ 231367 w 4929808"/>
              <a:gd name="connsiteY18" fmla="*/ 4834615 h 5897880"/>
              <a:gd name="connsiteX19" fmla="*/ 247205 w 4929808"/>
              <a:gd name="connsiteY19" fmla="*/ 4651794 h 5897880"/>
              <a:gd name="connsiteX20" fmla="*/ 262417 w 4929808"/>
              <a:gd name="connsiteY20" fmla="*/ 4460498 h 5897880"/>
              <a:gd name="connsiteX21" fmla="*/ 276217 w 4929808"/>
              <a:gd name="connsiteY21" fmla="*/ 4258305 h 5897880"/>
              <a:gd name="connsiteX22" fmla="*/ 289390 w 4929808"/>
              <a:gd name="connsiteY22" fmla="*/ 4047637 h 5897880"/>
              <a:gd name="connsiteX23" fmla="*/ 301779 w 4929808"/>
              <a:gd name="connsiteY23" fmla="*/ 3827889 h 5897880"/>
              <a:gd name="connsiteX24" fmla="*/ 306170 w 4929808"/>
              <a:gd name="connsiteY24" fmla="*/ 3715291 h 5897880"/>
              <a:gd name="connsiteX25" fmla="*/ 311031 w 4929808"/>
              <a:gd name="connsiteY25" fmla="*/ 3600271 h 5897880"/>
              <a:gd name="connsiteX26" fmla="*/ 315579 w 4929808"/>
              <a:gd name="connsiteY26" fmla="*/ 3483435 h 5897880"/>
              <a:gd name="connsiteX27" fmla="*/ 318558 w 4929808"/>
              <a:gd name="connsiteY27" fmla="*/ 3365994 h 5897880"/>
              <a:gd name="connsiteX28" fmla="*/ 321224 w 4929808"/>
              <a:gd name="connsiteY28" fmla="*/ 3246131 h 5897880"/>
              <a:gd name="connsiteX29" fmla="*/ 324047 w 4929808"/>
              <a:gd name="connsiteY29" fmla="*/ 3125058 h 5897880"/>
              <a:gd name="connsiteX30" fmla="*/ 325929 w 4929808"/>
              <a:gd name="connsiteY30" fmla="*/ 3001563 h 5897880"/>
              <a:gd name="connsiteX31" fmla="*/ 325929 w 4929808"/>
              <a:gd name="connsiteY31" fmla="*/ 2876858 h 5897880"/>
              <a:gd name="connsiteX32" fmla="*/ 326870 w 4929808"/>
              <a:gd name="connsiteY32" fmla="*/ 2750941 h 5897880"/>
              <a:gd name="connsiteX33" fmla="*/ 325929 w 4929808"/>
              <a:gd name="connsiteY33" fmla="*/ 2623814 h 5897880"/>
              <a:gd name="connsiteX34" fmla="*/ 324047 w 4929808"/>
              <a:gd name="connsiteY34" fmla="*/ 2494871 h 5897880"/>
              <a:gd name="connsiteX35" fmla="*/ 322322 w 4929808"/>
              <a:gd name="connsiteY35" fmla="*/ 2365928 h 5897880"/>
              <a:gd name="connsiteX36" fmla="*/ 318558 w 4929808"/>
              <a:gd name="connsiteY36" fmla="*/ 2235169 h 5897880"/>
              <a:gd name="connsiteX37" fmla="*/ 314638 w 4929808"/>
              <a:gd name="connsiteY37" fmla="*/ 2103199 h 5897880"/>
              <a:gd name="connsiteX38" fmla="*/ 310090 w 4929808"/>
              <a:gd name="connsiteY38" fmla="*/ 1971229 h 5897880"/>
              <a:gd name="connsiteX39" fmla="*/ 303660 w 4929808"/>
              <a:gd name="connsiteY39" fmla="*/ 1838048 h 5897880"/>
              <a:gd name="connsiteX40" fmla="*/ 295976 w 4929808"/>
              <a:gd name="connsiteY40" fmla="*/ 1703656 h 5897880"/>
              <a:gd name="connsiteX41" fmla="*/ 288606 w 4929808"/>
              <a:gd name="connsiteY41" fmla="*/ 1568660 h 5897880"/>
              <a:gd name="connsiteX42" fmla="*/ 279197 w 4929808"/>
              <a:gd name="connsiteY42" fmla="*/ 1433663 h 5897880"/>
              <a:gd name="connsiteX43" fmla="*/ 267906 w 4929808"/>
              <a:gd name="connsiteY43" fmla="*/ 1296850 h 5897880"/>
              <a:gd name="connsiteX44" fmla="*/ 256615 w 4929808"/>
              <a:gd name="connsiteY44" fmla="*/ 1161853 h 5897880"/>
              <a:gd name="connsiteX45" fmla="*/ 243598 w 4929808"/>
              <a:gd name="connsiteY45" fmla="*/ 1024435 h 5897880"/>
              <a:gd name="connsiteX46" fmla="*/ 229328 w 4929808"/>
              <a:gd name="connsiteY46" fmla="*/ 886411 h 5897880"/>
              <a:gd name="connsiteX47" fmla="*/ 214273 w 4929808"/>
              <a:gd name="connsiteY47" fmla="*/ 750203 h 5897880"/>
              <a:gd name="connsiteX48" fmla="*/ 196709 w 4929808"/>
              <a:gd name="connsiteY48" fmla="*/ 612180 h 5897880"/>
              <a:gd name="connsiteX49" fmla="*/ 177891 w 4929808"/>
              <a:gd name="connsiteY49" fmla="*/ 474761 h 5897880"/>
              <a:gd name="connsiteX50" fmla="*/ 159229 w 4929808"/>
              <a:gd name="connsiteY50" fmla="*/ 336738 h 5897880"/>
              <a:gd name="connsiteX51" fmla="*/ 137432 w 4929808"/>
              <a:gd name="connsiteY51" fmla="*/ 199320 h 5897880"/>
              <a:gd name="connsiteX52" fmla="*/ 115163 w 4929808"/>
              <a:gd name="connsiteY52" fmla="*/ 62507 h 589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12295" name="Rectangle 76">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296" name="Oval 78">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297" name="Oval 80">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Pladsholder til indhold 2">
            <a:extLst>
              <a:ext uri="{FF2B5EF4-FFF2-40B4-BE49-F238E27FC236}">
                <a16:creationId xmlns:a16="http://schemas.microsoft.com/office/drawing/2014/main" id="{820BEFBC-83CB-4B43-AE22-9BD413AFD7B3}"/>
              </a:ext>
            </a:extLst>
          </p:cNvPr>
          <p:cNvSpPr>
            <a:spLocks noGrp="1"/>
          </p:cNvSpPr>
          <p:nvPr>
            <p:ph idx="1"/>
          </p:nvPr>
        </p:nvSpPr>
        <p:spPr>
          <a:xfrm>
            <a:off x="639098" y="2418735"/>
            <a:ext cx="6072776" cy="3811740"/>
          </a:xfrm>
        </p:spPr>
        <p:txBody>
          <a:bodyPr anchor="ctr">
            <a:normAutofit/>
          </a:bodyPr>
          <a:lstStyle/>
          <a:p>
            <a:pPr marL="0" indent="0">
              <a:buNone/>
            </a:pPr>
            <a:r>
              <a:rPr lang="da-DK" b="1" u="sng" dirty="0" err="1">
                <a:solidFill>
                  <a:srgbClr val="FFFFFF"/>
                </a:solidFill>
              </a:rPr>
              <a:t>Passitivitet</a:t>
            </a:r>
            <a:r>
              <a:rPr lang="da-DK" b="1" u="sng" dirty="0">
                <a:solidFill>
                  <a:srgbClr val="FFFFFF"/>
                </a:solidFill>
              </a:rPr>
              <a:t> eller ligegyldighed overfor ondskabsfulde gerninger</a:t>
            </a:r>
          </a:p>
          <a:p>
            <a:r>
              <a:rPr lang="da-DK" dirty="0">
                <a:solidFill>
                  <a:srgbClr val="FFFFFF"/>
                </a:solidFill>
              </a:rPr>
              <a:t>Når de andre processer er gennemgået, skulle dette gerne være opnået</a:t>
            </a:r>
          </a:p>
          <a:p>
            <a:r>
              <a:rPr lang="da-DK" dirty="0">
                <a:solidFill>
                  <a:srgbClr val="FFFFFF"/>
                </a:solidFill>
              </a:rPr>
              <a:t>Kan ske af mange årsager, også at man passer på sig selv</a:t>
            </a:r>
          </a:p>
        </p:txBody>
      </p:sp>
    </p:spTree>
    <p:extLst>
      <p:ext uri="{BB962C8B-B14F-4D97-AF65-F5344CB8AC3E}">
        <p14:creationId xmlns:p14="http://schemas.microsoft.com/office/powerpoint/2010/main" val="420948012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Billedresultat for evil">
            <a:extLst>
              <a:ext uri="{FF2B5EF4-FFF2-40B4-BE49-F238E27FC236}">
                <a16:creationId xmlns:a16="http://schemas.microsoft.com/office/drawing/2014/main" id="{D6AAC8C4-792E-46F8-9490-5EE8F5CBF2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489" r="1" b="222"/>
          <a:stretch/>
        </p:blipFill>
        <p:spPr bwMode="auto">
          <a:xfrm>
            <a:off x="477085" y="466162"/>
            <a:ext cx="11237832" cy="3937502"/>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sp>
        <p:nvSpPr>
          <p:cNvPr id="7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73" name="Freeform: Shape 7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a:extLst>
              <a:ext uri="{FF2B5EF4-FFF2-40B4-BE49-F238E27FC236}">
                <a16:creationId xmlns:a16="http://schemas.microsoft.com/office/drawing/2014/main" id="{F6C16CB7-D71B-4D6B-A9A8-EAC8EA7BB833}"/>
              </a:ext>
            </a:extLst>
          </p:cNvPr>
          <p:cNvSpPr>
            <a:spLocks noGrp="1"/>
          </p:cNvSpPr>
          <p:nvPr>
            <p:ph type="title"/>
          </p:nvPr>
        </p:nvSpPr>
        <p:spPr>
          <a:xfrm>
            <a:off x="1154955" y="4110824"/>
            <a:ext cx="5015258" cy="1908975"/>
          </a:xfrm>
        </p:spPr>
        <p:txBody>
          <a:bodyPr>
            <a:normAutofit/>
          </a:bodyPr>
          <a:lstStyle/>
          <a:p>
            <a:r>
              <a:rPr lang="da-DK" dirty="0">
                <a:solidFill>
                  <a:schemeClr val="tx1"/>
                </a:solidFill>
              </a:rPr>
              <a:t>Ondskabens sociale niveauer: </a:t>
            </a:r>
            <a:br>
              <a:rPr lang="da-DK" dirty="0">
                <a:solidFill>
                  <a:schemeClr val="tx1"/>
                </a:solidFill>
              </a:rPr>
            </a:br>
            <a:endParaRPr lang="da-DK" dirty="0">
              <a:solidFill>
                <a:schemeClr val="tx1"/>
              </a:solidFill>
            </a:endParaRPr>
          </a:p>
        </p:txBody>
      </p:sp>
      <p:sp>
        <p:nvSpPr>
          <p:cNvPr id="3" name="Pladsholder til indhold 2">
            <a:extLst>
              <a:ext uri="{FF2B5EF4-FFF2-40B4-BE49-F238E27FC236}">
                <a16:creationId xmlns:a16="http://schemas.microsoft.com/office/drawing/2014/main" id="{9E9A061E-9486-4F45-A220-0C10ABC4789A}"/>
              </a:ext>
            </a:extLst>
          </p:cNvPr>
          <p:cNvSpPr>
            <a:spLocks noGrp="1"/>
          </p:cNvSpPr>
          <p:nvPr>
            <p:ph idx="1"/>
          </p:nvPr>
        </p:nvSpPr>
        <p:spPr>
          <a:xfrm>
            <a:off x="6375894" y="4110824"/>
            <a:ext cx="4772509" cy="1908976"/>
          </a:xfrm>
        </p:spPr>
        <p:txBody>
          <a:bodyPr anchor="ctr">
            <a:normAutofit fontScale="92500" lnSpcReduction="10000"/>
          </a:bodyPr>
          <a:lstStyle/>
          <a:p>
            <a:pPr marL="0" indent="0">
              <a:buNone/>
            </a:pPr>
            <a:r>
              <a:rPr lang="da-DK" dirty="0">
                <a:solidFill>
                  <a:schemeClr val="tx1"/>
                </a:solidFill>
              </a:rPr>
              <a:t>Ifølge </a:t>
            </a:r>
            <a:r>
              <a:rPr lang="da-DK" dirty="0" err="1">
                <a:solidFill>
                  <a:schemeClr val="tx1"/>
                </a:solidFill>
              </a:rPr>
              <a:t>Zimbardo</a:t>
            </a:r>
            <a:r>
              <a:rPr lang="da-DK" dirty="0">
                <a:solidFill>
                  <a:schemeClr val="tx1"/>
                </a:solidFill>
              </a:rPr>
              <a:t> opstår ondskab på 3 niveauer, som er gensidigt afhængige af hinanden.. </a:t>
            </a:r>
          </a:p>
          <a:p>
            <a:r>
              <a:rPr lang="da-DK" dirty="0">
                <a:solidFill>
                  <a:schemeClr val="tx1"/>
                </a:solidFill>
              </a:rPr>
              <a:t>Individet</a:t>
            </a:r>
          </a:p>
          <a:p>
            <a:r>
              <a:rPr lang="da-DK" dirty="0">
                <a:solidFill>
                  <a:schemeClr val="tx1"/>
                </a:solidFill>
              </a:rPr>
              <a:t>Situationen </a:t>
            </a:r>
          </a:p>
          <a:p>
            <a:r>
              <a:rPr lang="da-DK" dirty="0">
                <a:solidFill>
                  <a:schemeClr val="tx1"/>
                </a:solidFill>
              </a:rPr>
              <a:t>Strukturen</a:t>
            </a:r>
          </a:p>
        </p:txBody>
      </p:sp>
    </p:spTree>
    <p:extLst>
      <p:ext uri="{BB962C8B-B14F-4D97-AF65-F5344CB8AC3E}">
        <p14:creationId xmlns:p14="http://schemas.microsoft.com/office/powerpoint/2010/main" val="19784008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101"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102" name="Freeform: Shape 74">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4103"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a:extLst>
              <a:ext uri="{FF2B5EF4-FFF2-40B4-BE49-F238E27FC236}">
                <a16:creationId xmlns:a16="http://schemas.microsoft.com/office/drawing/2014/main" id="{9FFBA27D-6F7F-40F4-91EA-C05DF8D5AD87}"/>
              </a:ext>
            </a:extLst>
          </p:cNvPr>
          <p:cNvSpPr>
            <a:spLocks noGrp="1"/>
          </p:cNvSpPr>
          <p:nvPr>
            <p:ph type="title"/>
          </p:nvPr>
        </p:nvSpPr>
        <p:spPr>
          <a:xfrm>
            <a:off x="639098" y="629265"/>
            <a:ext cx="5132438" cy="1622322"/>
          </a:xfrm>
        </p:spPr>
        <p:txBody>
          <a:bodyPr>
            <a:normAutofit/>
          </a:bodyPr>
          <a:lstStyle/>
          <a:p>
            <a:r>
              <a:rPr lang="da-DK" sz="3300">
                <a:solidFill>
                  <a:srgbClr val="EBEBEB"/>
                </a:solidFill>
              </a:rPr>
              <a:t>Ifølge Zimbardo defineres ondskabsfulde handlinger således…</a:t>
            </a:r>
          </a:p>
        </p:txBody>
      </p:sp>
      <p:pic>
        <p:nvPicPr>
          <p:cNvPr id="4098" name="Picture 2" descr="Billedresultat for zimbardo">
            <a:extLst>
              <a:ext uri="{FF2B5EF4-FFF2-40B4-BE49-F238E27FC236}">
                <a16:creationId xmlns:a16="http://schemas.microsoft.com/office/drawing/2014/main" id="{420CA4AB-DBC1-40FA-A8EF-15101D04EB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4280" y="645106"/>
            <a:ext cx="4649819" cy="5585369"/>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78">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Pladsholder til indhold 2">
            <a:extLst>
              <a:ext uri="{FF2B5EF4-FFF2-40B4-BE49-F238E27FC236}">
                <a16:creationId xmlns:a16="http://schemas.microsoft.com/office/drawing/2014/main" id="{0DED98B1-5287-4C3B-9869-1102B9C2EF86}"/>
              </a:ext>
            </a:extLst>
          </p:cNvPr>
          <p:cNvGraphicFramePr>
            <a:graphicFrameLocks noGrp="1"/>
          </p:cNvGraphicFramePr>
          <p:nvPr>
            <p:ph idx="1"/>
            <p:extLst>
              <p:ext uri="{D42A27DB-BD31-4B8C-83A1-F6EECF244321}">
                <p14:modId xmlns:p14="http://schemas.microsoft.com/office/powerpoint/2010/main" val="1581281455"/>
              </p:ext>
            </p:extLst>
          </p:nvPr>
        </p:nvGraphicFramePr>
        <p:xfrm>
          <a:off x="639098" y="2418735"/>
          <a:ext cx="5132439" cy="3811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51909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E5AC1-4638-4AC6-A323-53F65446947F}"/>
              </a:ext>
            </a:extLst>
          </p:cNvPr>
          <p:cNvSpPr>
            <a:spLocks noGrp="1"/>
          </p:cNvSpPr>
          <p:nvPr>
            <p:ph type="title"/>
          </p:nvPr>
        </p:nvSpPr>
        <p:spPr/>
        <p:txBody>
          <a:bodyPr/>
          <a:lstStyle/>
          <a:p>
            <a:r>
              <a:rPr lang="da-DK" dirty="0"/>
              <a:t>OPGAVE: BESKRIV ONDSKABENS GLIDEBANE</a:t>
            </a:r>
          </a:p>
        </p:txBody>
      </p:sp>
      <p:sp>
        <p:nvSpPr>
          <p:cNvPr id="3" name="Pladsholder til indhold 2">
            <a:extLst>
              <a:ext uri="{FF2B5EF4-FFF2-40B4-BE49-F238E27FC236}">
                <a16:creationId xmlns:a16="http://schemas.microsoft.com/office/drawing/2014/main" id="{7D110419-0646-4CEF-951B-DD7EB64B6BCC}"/>
              </a:ext>
            </a:extLst>
          </p:cNvPr>
          <p:cNvSpPr>
            <a:spLocks noGrp="1"/>
          </p:cNvSpPr>
          <p:nvPr>
            <p:ph idx="1"/>
          </p:nvPr>
        </p:nvSpPr>
        <p:spPr/>
        <p:txBody>
          <a:bodyPr/>
          <a:lstStyle/>
          <a:p>
            <a:r>
              <a:rPr lang="da-DK" dirty="0"/>
              <a:t>Hver gruppe skal beskrive 7 trin, som gør ondskabsfulde handlinger mulige. </a:t>
            </a:r>
          </a:p>
          <a:p>
            <a:pPr marL="0" indent="0">
              <a:buNone/>
            </a:pPr>
            <a:endParaRPr lang="da-DK" dirty="0"/>
          </a:p>
          <a:p>
            <a:r>
              <a:rPr lang="da-DK" dirty="0"/>
              <a:t>Jeg vil komme med eksempler på at normale mennesker, udfører ondskabsfulde handlinger – I skal finde ud af hvad hvert eksempel fortæller om den proces, hvorved vi kan begå ”onde” handlinger.</a:t>
            </a:r>
          </a:p>
          <a:p>
            <a:r>
              <a:rPr lang="da-DK" dirty="0"/>
              <a:t>Når i har fundet ud af hvad der gør ondskab muligt i det konkrete eksempel, skriver i det ind jeres ”guide” </a:t>
            </a:r>
          </a:p>
        </p:txBody>
      </p:sp>
    </p:spTree>
    <p:extLst>
      <p:ext uri="{BB962C8B-B14F-4D97-AF65-F5344CB8AC3E}">
        <p14:creationId xmlns:p14="http://schemas.microsoft.com/office/powerpoint/2010/main" val="88874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r 3" title="Milgram Experiment (Derren Brown)">
            <a:hlinkClick r:id="" action="ppaction://media"/>
            <a:extLst>
              <a:ext uri="{FF2B5EF4-FFF2-40B4-BE49-F238E27FC236}">
                <a16:creationId xmlns:a16="http://schemas.microsoft.com/office/drawing/2014/main" id="{FAD76373-C60A-496D-8AA1-D05F4CDD9E12}"/>
              </a:ext>
            </a:extLst>
          </p:cNvPr>
          <p:cNvPicPr>
            <a:picLocks noGrp="1" noRot="1" noChangeAspect="1"/>
          </p:cNvPicPr>
          <p:nvPr>
            <p:ph idx="4294967295"/>
            <a:videoFile r:link="rId1"/>
          </p:nvPr>
        </p:nvPicPr>
        <p:blipFill>
          <a:blip r:embed="rId3"/>
          <a:stretch>
            <a:fillRect/>
          </a:stretch>
        </p:blipFill>
        <p:spPr>
          <a:xfrm>
            <a:off x="2334419" y="609600"/>
            <a:ext cx="7523162" cy="5638800"/>
          </a:xfrm>
          <a:prstGeom prst="rect">
            <a:avLst/>
          </a:prstGeom>
        </p:spPr>
      </p:pic>
    </p:spTree>
    <p:extLst>
      <p:ext uri="{BB962C8B-B14F-4D97-AF65-F5344CB8AC3E}">
        <p14:creationId xmlns:p14="http://schemas.microsoft.com/office/powerpoint/2010/main" val="295811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7" name="Freeform: Shape 136">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9"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a:extLst>
              <a:ext uri="{FF2B5EF4-FFF2-40B4-BE49-F238E27FC236}">
                <a16:creationId xmlns:a16="http://schemas.microsoft.com/office/drawing/2014/main" id="{62C435C1-E6A7-42D1-A5D8-270FAB65DB5D}"/>
              </a:ext>
            </a:extLst>
          </p:cNvPr>
          <p:cNvSpPr>
            <a:spLocks noGrp="1"/>
          </p:cNvSpPr>
          <p:nvPr>
            <p:ph type="title"/>
          </p:nvPr>
        </p:nvSpPr>
        <p:spPr>
          <a:xfrm>
            <a:off x="1154955" y="973668"/>
            <a:ext cx="2942210" cy="1020232"/>
          </a:xfrm>
        </p:spPr>
        <p:txBody>
          <a:bodyPr>
            <a:normAutofit fontScale="90000"/>
          </a:bodyPr>
          <a:lstStyle/>
          <a:p>
            <a:pPr>
              <a:lnSpc>
                <a:spcPct val="90000"/>
              </a:lnSpc>
            </a:pPr>
            <a:r>
              <a:rPr lang="da-DK" sz="3300" dirty="0">
                <a:solidFill>
                  <a:srgbClr val="EBEBEB"/>
                </a:solidFill>
              </a:rPr>
              <a:t>1. og 2. trin: Små skridt og autoriteter</a:t>
            </a:r>
          </a:p>
        </p:txBody>
      </p:sp>
      <p:pic>
        <p:nvPicPr>
          <p:cNvPr id="5122" name="Picture 2" descr="Billedresultat for milgram">
            <a:extLst>
              <a:ext uri="{FF2B5EF4-FFF2-40B4-BE49-F238E27FC236}">
                <a16:creationId xmlns:a16="http://schemas.microsoft.com/office/drawing/2014/main" id="{C5BAC67C-B286-4FA6-8FE5-1212961272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4607" y="1295826"/>
            <a:ext cx="6391533" cy="4266348"/>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5" name="Oval 144">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Pladsholder til indhold 2">
            <a:extLst>
              <a:ext uri="{FF2B5EF4-FFF2-40B4-BE49-F238E27FC236}">
                <a16:creationId xmlns:a16="http://schemas.microsoft.com/office/drawing/2014/main" id="{54349DD7-A9DA-495D-BA96-5DE31AE34EA1}"/>
              </a:ext>
            </a:extLst>
          </p:cNvPr>
          <p:cNvSpPr>
            <a:spLocks noGrp="1"/>
          </p:cNvSpPr>
          <p:nvPr>
            <p:ph idx="1"/>
          </p:nvPr>
        </p:nvSpPr>
        <p:spPr>
          <a:xfrm>
            <a:off x="1154955" y="2120900"/>
            <a:ext cx="3133726" cy="3898900"/>
          </a:xfrm>
        </p:spPr>
        <p:txBody>
          <a:bodyPr>
            <a:normAutofit fontScale="62500" lnSpcReduction="20000"/>
          </a:bodyPr>
          <a:lstStyle/>
          <a:p>
            <a:pPr marL="0" indent="0">
              <a:buNone/>
            </a:pPr>
            <a:r>
              <a:rPr lang="da-DK" b="1" u="sng" dirty="0">
                <a:solidFill>
                  <a:srgbClr val="FFFFFF"/>
                </a:solidFill>
              </a:rPr>
              <a:t>Refleksioner over </a:t>
            </a:r>
            <a:r>
              <a:rPr lang="da-DK" b="1" u="sng" dirty="0" err="1">
                <a:solidFill>
                  <a:srgbClr val="FFFFFF"/>
                </a:solidFill>
              </a:rPr>
              <a:t>Milgram</a:t>
            </a:r>
            <a:endParaRPr lang="da-DK" b="1" u="sng" dirty="0">
              <a:solidFill>
                <a:srgbClr val="FFFFFF"/>
              </a:solidFill>
            </a:endParaRPr>
          </a:p>
          <a:p>
            <a:r>
              <a:rPr lang="da-DK" dirty="0">
                <a:solidFill>
                  <a:srgbClr val="FFFFFF"/>
                </a:solidFill>
              </a:rPr>
              <a:t>Hvorfor starter </a:t>
            </a:r>
            <a:r>
              <a:rPr lang="da-DK" dirty="0" err="1">
                <a:solidFill>
                  <a:srgbClr val="FFFFFF"/>
                </a:solidFill>
              </a:rPr>
              <a:t>Milgram</a:t>
            </a:r>
            <a:r>
              <a:rPr lang="da-DK" dirty="0">
                <a:solidFill>
                  <a:srgbClr val="FFFFFF"/>
                </a:solidFill>
              </a:rPr>
              <a:t> sit forsøg på 10v? </a:t>
            </a:r>
          </a:p>
          <a:p>
            <a:r>
              <a:rPr lang="da-DK" dirty="0">
                <a:solidFill>
                  <a:srgbClr val="FFFFFF"/>
                </a:solidFill>
              </a:rPr>
              <a:t>Tror I, at folk ville være ligeså villige til at give andre stød, hvis de startede ved det røde felt, på 250v?</a:t>
            </a:r>
          </a:p>
          <a:p>
            <a:r>
              <a:rPr lang="da-DK" dirty="0">
                <a:solidFill>
                  <a:srgbClr val="FFFFFF"/>
                </a:solidFill>
              </a:rPr>
              <a:t>Hvordan tror i, at folk forklarer deres handlinger bagefter?</a:t>
            </a:r>
          </a:p>
          <a:p>
            <a:r>
              <a:rPr lang="da-DK" dirty="0">
                <a:solidFill>
                  <a:srgbClr val="FFFFFF"/>
                </a:solidFill>
              </a:rPr>
              <a:t>Overvej om forsøgspersonerne ville gøre det samme, hvis det ikke var en autoritet der bad dem give stød?</a:t>
            </a:r>
          </a:p>
          <a:p>
            <a:r>
              <a:rPr lang="da-DK" dirty="0">
                <a:solidFill>
                  <a:srgbClr val="FFFFFF"/>
                </a:solidFill>
              </a:rPr>
              <a:t>Kom med eksempler på symboler som forskellige autoriteter anvender</a:t>
            </a:r>
          </a:p>
          <a:p>
            <a:endParaRPr lang="da-DK" dirty="0">
              <a:solidFill>
                <a:srgbClr val="FFFFFF"/>
              </a:solidFill>
            </a:endParaRPr>
          </a:p>
          <a:p>
            <a:endParaRPr lang="da-DK" dirty="0">
              <a:solidFill>
                <a:srgbClr val="FFFFFF"/>
              </a:solidFill>
            </a:endParaRPr>
          </a:p>
          <a:p>
            <a:r>
              <a:rPr lang="da-DK" dirty="0">
                <a:solidFill>
                  <a:srgbClr val="FFFFFF"/>
                </a:solidFill>
              </a:rPr>
              <a:t>Hvad fortæller dette om måden hvorpå vi fordre onde handlinger?</a:t>
            </a:r>
          </a:p>
          <a:p>
            <a:endParaRPr lang="da-DK" dirty="0">
              <a:solidFill>
                <a:srgbClr val="FFFFFF"/>
              </a:solidFill>
            </a:endParaRPr>
          </a:p>
        </p:txBody>
      </p:sp>
      <p:sp>
        <p:nvSpPr>
          <p:cNvPr id="147"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56567319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8456D-207A-4C67-BC2C-4DEAB6C4A508}"/>
              </a:ext>
            </a:extLst>
          </p:cNvPr>
          <p:cNvSpPr>
            <a:spLocks noGrp="1"/>
          </p:cNvSpPr>
          <p:nvPr>
            <p:ph type="title"/>
          </p:nvPr>
        </p:nvSpPr>
        <p:spPr/>
        <p:txBody>
          <a:bodyPr/>
          <a:lstStyle/>
          <a:p>
            <a:r>
              <a:rPr lang="da-DK" dirty="0"/>
              <a:t>3. Trin: Dehumanisering</a:t>
            </a:r>
          </a:p>
        </p:txBody>
      </p:sp>
      <p:sp>
        <p:nvSpPr>
          <p:cNvPr id="3" name="Pladsholder til indhold 2">
            <a:extLst>
              <a:ext uri="{FF2B5EF4-FFF2-40B4-BE49-F238E27FC236}">
                <a16:creationId xmlns:a16="http://schemas.microsoft.com/office/drawing/2014/main" id="{61858DB1-C47C-4C71-B56D-216E2C0083E3}"/>
              </a:ext>
            </a:extLst>
          </p:cNvPr>
          <p:cNvSpPr>
            <a:spLocks noGrp="1"/>
          </p:cNvSpPr>
          <p:nvPr>
            <p:ph idx="1"/>
          </p:nvPr>
        </p:nvSpPr>
        <p:spPr>
          <a:xfrm>
            <a:off x="1154954" y="2821549"/>
            <a:ext cx="9395815" cy="4036451"/>
          </a:xfrm>
        </p:spPr>
        <p:txBody>
          <a:bodyPr>
            <a:normAutofit/>
          </a:bodyPr>
          <a:lstStyle/>
          <a:p>
            <a:pPr marL="0" indent="0">
              <a:buNone/>
            </a:pPr>
            <a:r>
              <a:rPr lang="da-DK" dirty="0"/>
              <a:t>Analyser de udvalgte billeder og Facebook-opslag på slide 8 og 9:</a:t>
            </a:r>
          </a:p>
          <a:p>
            <a:r>
              <a:rPr lang="da-DK" dirty="0"/>
              <a:t>Forklar hvilken symbolik der anvendes i de forskellige billeder?</a:t>
            </a:r>
          </a:p>
          <a:p>
            <a:r>
              <a:rPr lang="da-DK" dirty="0"/>
              <a:t>Undersøg hvilke følelser billederne har til formål at vække?</a:t>
            </a:r>
          </a:p>
          <a:p>
            <a:r>
              <a:rPr lang="da-DK" dirty="0"/>
              <a:t>Forklar hvad formålet er med budskaberne? </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r>
              <a:rPr lang="da-DK" dirty="0"/>
              <a:t>Tip: Anvend teorier og begreber om gruppedynamikker (se evt. tidligere PP om grupper og konformitet) for at styrke din analyse</a:t>
            </a:r>
          </a:p>
        </p:txBody>
      </p:sp>
    </p:spTree>
    <p:extLst>
      <p:ext uri="{BB962C8B-B14F-4D97-AF65-F5344CB8AC3E}">
        <p14:creationId xmlns:p14="http://schemas.microsoft.com/office/powerpoint/2010/main" val="283404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Billedresultat for rotten udryd den">
            <a:extLst>
              <a:ext uri="{FF2B5EF4-FFF2-40B4-BE49-F238E27FC236}">
                <a16:creationId xmlns:a16="http://schemas.microsoft.com/office/drawing/2014/main" id="{4E9E9EBC-6315-4703-A232-0644EFDE51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5458" y="573848"/>
            <a:ext cx="2385260" cy="3506977"/>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1028" name="Picture 4" descr="Billedresultat for example dehumanizing">
            <a:extLst>
              <a:ext uri="{FF2B5EF4-FFF2-40B4-BE49-F238E27FC236}">
                <a16:creationId xmlns:a16="http://schemas.microsoft.com/office/drawing/2014/main" id="{3EE41397-BFF7-4334-8E2D-C3748077B7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6090" y="497685"/>
            <a:ext cx="3910011" cy="2854308"/>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1030" name="Picture 6" descr="Billedresultat for example dehumanizing">
            <a:extLst>
              <a:ext uri="{FF2B5EF4-FFF2-40B4-BE49-F238E27FC236}">
                <a16:creationId xmlns:a16="http://schemas.microsoft.com/office/drawing/2014/main" id="{F99721E7-3EFD-4D79-BD6E-271EB340C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357" y="2607697"/>
            <a:ext cx="2481079" cy="3780692"/>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A3F3468A-249E-4AC7-9EC6-68DA9D8E72C3}"/>
              </a:ext>
            </a:extLst>
          </p:cNvPr>
          <p:cNvPicPr>
            <a:picLocks noChangeAspect="1"/>
          </p:cNvPicPr>
          <p:nvPr/>
        </p:nvPicPr>
        <p:blipFill>
          <a:blip r:embed="rId6"/>
          <a:stretch>
            <a:fillRect/>
          </a:stretch>
        </p:blipFill>
        <p:spPr>
          <a:xfrm>
            <a:off x="7349532" y="3388014"/>
            <a:ext cx="4229100" cy="3000375"/>
          </a:xfrm>
          <a:prstGeom prst="rect">
            <a:avLst/>
          </a:prstGeom>
        </p:spPr>
      </p:pic>
      <p:pic>
        <p:nvPicPr>
          <p:cNvPr id="1036" name="Picture 12" descr="Billedresultat for anti gay poster">
            <a:extLst>
              <a:ext uri="{FF2B5EF4-FFF2-40B4-BE49-F238E27FC236}">
                <a16:creationId xmlns:a16="http://schemas.microsoft.com/office/drawing/2014/main" id="{F570CD00-BC26-454D-9977-6A8371FAC2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488" y="679512"/>
            <a:ext cx="27813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lledresultat for anti gay poster">
            <a:extLst>
              <a:ext uri="{FF2B5EF4-FFF2-40B4-BE49-F238E27FC236}">
                <a16:creationId xmlns:a16="http://schemas.microsoft.com/office/drawing/2014/main" id="{ECE268BC-D126-4613-8CA9-AE53F86839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121" y="3506008"/>
            <a:ext cx="1907726" cy="254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61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Billedresultat for anti christian poster">
            <a:extLst>
              <a:ext uri="{FF2B5EF4-FFF2-40B4-BE49-F238E27FC236}">
                <a16:creationId xmlns:a16="http://schemas.microsoft.com/office/drawing/2014/main" id="{2DE6431B-6141-4BD2-AF60-D04B6A828A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86739" y="2775676"/>
            <a:ext cx="2161361" cy="34581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lledresultat for anti muslim poster">
            <a:extLst>
              <a:ext uri="{FF2B5EF4-FFF2-40B4-BE49-F238E27FC236}">
                <a16:creationId xmlns:a16="http://schemas.microsoft.com/office/drawing/2014/main" id="{E490BE5A-B592-4075-94F3-35B1532ACB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0614" y="2894893"/>
            <a:ext cx="2737369" cy="3855449"/>
          </a:xfrm>
          <a:prstGeom prst="rect">
            <a:avLst/>
          </a:prstGeom>
          <a:noFill/>
          <a:extLst>
            <a:ext uri="{909E8E84-426E-40DD-AFC4-6F175D3DCCD1}">
              <a14:hiddenFill xmlns:a14="http://schemas.microsoft.com/office/drawing/2010/main">
                <a:solidFill>
                  <a:srgbClr val="FFFFFF"/>
                </a:solidFill>
              </a14:hiddenFill>
            </a:ext>
          </a:extLst>
        </p:spPr>
      </p:pic>
      <p:pic>
        <p:nvPicPr>
          <p:cNvPr id="14" name="Billede 13">
            <a:extLst>
              <a:ext uri="{FF2B5EF4-FFF2-40B4-BE49-F238E27FC236}">
                <a16:creationId xmlns:a16="http://schemas.microsoft.com/office/drawing/2014/main" id="{C0E893F7-79FD-46FA-A25E-3C1D1FD76F30}"/>
              </a:ext>
            </a:extLst>
          </p:cNvPr>
          <p:cNvPicPr>
            <a:picLocks noChangeAspect="1"/>
          </p:cNvPicPr>
          <p:nvPr/>
        </p:nvPicPr>
        <p:blipFill rotWithShape="1">
          <a:blip r:embed="rId4"/>
          <a:srcRect l="28249" r="33498" b="1"/>
          <a:stretch/>
        </p:blipFill>
        <p:spPr>
          <a:xfrm>
            <a:off x="7153190" y="984528"/>
            <a:ext cx="1556626" cy="2624665"/>
          </a:xfrm>
          <a:prstGeom prst="rect">
            <a:avLst/>
          </a:prstGeom>
        </p:spPr>
      </p:pic>
      <p:pic>
        <p:nvPicPr>
          <p:cNvPr id="15" name="Billede 14">
            <a:extLst>
              <a:ext uri="{FF2B5EF4-FFF2-40B4-BE49-F238E27FC236}">
                <a16:creationId xmlns:a16="http://schemas.microsoft.com/office/drawing/2014/main" id="{754203A2-7DF5-411B-A7A5-1FBE79D226BE}"/>
              </a:ext>
            </a:extLst>
          </p:cNvPr>
          <p:cNvPicPr>
            <a:picLocks noChangeAspect="1"/>
          </p:cNvPicPr>
          <p:nvPr/>
        </p:nvPicPr>
        <p:blipFill rotWithShape="1">
          <a:blip r:embed="rId5"/>
          <a:srcRect r="16173" b="-2"/>
          <a:stretch/>
        </p:blipFill>
        <p:spPr>
          <a:xfrm>
            <a:off x="4314906" y="1036100"/>
            <a:ext cx="3084700" cy="5201295"/>
          </a:xfrm>
          <a:prstGeom prst="rect">
            <a:avLst/>
          </a:prstGeom>
        </p:spPr>
      </p:pic>
      <p:pic>
        <p:nvPicPr>
          <p:cNvPr id="2052" name="Picture 4" descr="Billedresultat for anti christian poster">
            <a:extLst>
              <a:ext uri="{FF2B5EF4-FFF2-40B4-BE49-F238E27FC236}">
                <a16:creationId xmlns:a16="http://schemas.microsoft.com/office/drawing/2014/main" id="{4DD3EC9D-D5DF-4A53-9435-9BDC375921B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0152" y="358475"/>
            <a:ext cx="3278292" cy="216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725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 bestyrelseslokale">
  <a:themeElements>
    <a:clrScheme name="Ion - bestyrelseslokal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 bestyrelseslokal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 bestyrelseslokal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7033</TotalTime>
  <Words>1079</Words>
  <Application>Microsoft Office PowerPoint</Application>
  <PresentationFormat>Widescreen</PresentationFormat>
  <Paragraphs>83</Paragraphs>
  <Slides>21</Slides>
  <Notes>0</Notes>
  <HiddenSlides>0</HiddenSlides>
  <MMClips>3</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21</vt:i4>
      </vt:variant>
    </vt:vector>
  </HeadingPairs>
  <TitlesOfParts>
    <vt:vector size="25" baseType="lpstr">
      <vt:lpstr>Arial</vt:lpstr>
      <vt:lpstr>Century Gothic</vt:lpstr>
      <vt:lpstr>Wingdings 3</vt:lpstr>
      <vt:lpstr>Ion - bestyrelseslokale</vt:lpstr>
      <vt:lpstr>Ondskabens glidebane</vt:lpstr>
      <vt:lpstr>Ondskab kan forstås på mange måder…</vt:lpstr>
      <vt:lpstr>Ifølge Zimbardo defineres ondskabsfulde handlinger således…</vt:lpstr>
      <vt:lpstr>OPGAVE: BESKRIV ONDSKABENS GLIDEBANE</vt:lpstr>
      <vt:lpstr>PowerPoint-præsentation</vt:lpstr>
      <vt:lpstr>1. og 2. trin: Små skridt og autoriteter</vt:lpstr>
      <vt:lpstr>3. Trin: Dehumanisering</vt:lpstr>
      <vt:lpstr>PowerPoint-præsentation</vt:lpstr>
      <vt:lpstr>PowerPoint-præsentation</vt:lpstr>
      <vt:lpstr>4. trin: De-individuation</vt:lpstr>
      <vt:lpstr>PowerPoint-præsentation</vt:lpstr>
      <vt:lpstr>R.J. Watson: Why do warriors change appearance?</vt:lpstr>
      <vt:lpstr>What’s it like being in jail? </vt:lpstr>
      <vt:lpstr>5. trin: Ansvar</vt:lpstr>
      <vt:lpstr>PowerPoint-præsentation</vt:lpstr>
      <vt:lpstr>PowerPoint-præsentation</vt:lpstr>
      <vt:lpstr>6. trin</vt:lpstr>
      <vt:lpstr>Mobning… </vt:lpstr>
      <vt:lpstr>Pres fra rusturen…</vt:lpstr>
      <vt:lpstr>Ondskabens glidebane</vt:lpstr>
      <vt:lpstr>Ondskabens sociale niveauer: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Ondskabens glidebane</dc:title>
  <dc:creator>Amaru Barone (ABAR - Adjunkt - VOCH - ZBC)</dc:creator>
  <cp:lastModifiedBy>Amaru Barone (ABAR - Adjunkt - VOCH - ZBC)</cp:lastModifiedBy>
  <cp:revision>6</cp:revision>
  <dcterms:created xsi:type="dcterms:W3CDTF">2019-11-07T13:32:21Z</dcterms:created>
  <dcterms:modified xsi:type="dcterms:W3CDTF">2019-11-12T10:46:10Z</dcterms:modified>
</cp:coreProperties>
</file>