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07"/>
  </p:normalViewPr>
  <p:slideViewPr>
    <p:cSldViewPr snapToGrid="0" snapToObjects="1">
      <p:cViewPr>
        <p:scale>
          <a:sx n="63" d="100"/>
          <a:sy n="63" d="100"/>
        </p:scale>
        <p:origin x="52"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D3D9FA-A1D8-5E49-AA60-62B3A4C205E4}"/>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5092F50-4113-AD40-BB8A-F507820D3B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AC8A398-03C2-984A-8BE6-30C3307EC1D5}"/>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5" name="Pladsholder til sidefod 4">
            <a:extLst>
              <a:ext uri="{FF2B5EF4-FFF2-40B4-BE49-F238E27FC236}">
                <a16:creationId xmlns:a16="http://schemas.microsoft.com/office/drawing/2014/main" id="{9C9816B0-A557-2748-97DC-410F262F05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E4207A8-A9A5-5A47-807B-3D8CEB6AF7EF}"/>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942920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385A5D-813F-F449-ADAD-B75E4D858DD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BF3819F-BCC6-8044-BC16-1AAFE0BC834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6F25EF6-8EA5-144D-B5B4-37EEBADC5CFD}"/>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5" name="Pladsholder til sidefod 4">
            <a:extLst>
              <a:ext uri="{FF2B5EF4-FFF2-40B4-BE49-F238E27FC236}">
                <a16:creationId xmlns:a16="http://schemas.microsoft.com/office/drawing/2014/main" id="{85AEF820-FA18-2648-BC81-2D2137A6607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8978C74-16B9-784A-B3C0-EA68602017A4}"/>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1297532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B12B8E-084B-F541-964F-3CE7A535A3F4}"/>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5B1FF1B-5E34-9C49-8D2D-0B7ADC79E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CD104557-76BB-2A4D-8C41-CA43D78F65C6}"/>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5" name="Pladsholder til sidefod 4">
            <a:extLst>
              <a:ext uri="{FF2B5EF4-FFF2-40B4-BE49-F238E27FC236}">
                <a16:creationId xmlns:a16="http://schemas.microsoft.com/office/drawing/2014/main" id="{1BB91BDD-44F3-224B-9937-D9309BD323F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E8B7768-5BBD-964A-B851-E969872D9C0D}"/>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1611292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18E3B-16BC-3D4C-9360-42B5AAD5F07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A5F6569-C06A-C64A-8B0B-6D782766A1A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8BC8177-99AC-7741-B3EF-4F93CD4B327A}"/>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5F93543-1986-204B-8E78-68821FE26CB5}"/>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6" name="Pladsholder til sidefod 5">
            <a:extLst>
              <a:ext uri="{FF2B5EF4-FFF2-40B4-BE49-F238E27FC236}">
                <a16:creationId xmlns:a16="http://schemas.microsoft.com/office/drawing/2014/main" id="{8CE76878-BCF1-B14C-9E56-6804D76C630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38EE620-1158-4F4E-B044-3EAFF292C1FE}"/>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17339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99A7FF-A883-D04B-9B9A-0ED6E7C3A62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15222DD-CFB0-574C-B3D9-C3681D8614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D6E6A06-51E4-8B43-9EEB-8A9B149866EE}"/>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9471928-3F6E-8F4B-98C5-E44C5C7FA8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03BADD5-C3C3-2D43-B1D6-6DA3A698986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828528E-7B1D-6046-8C18-1DBF2BD60035}"/>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8" name="Pladsholder til sidefod 7">
            <a:extLst>
              <a:ext uri="{FF2B5EF4-FFF2-40B4-BE49-F238E27FC236}">
                <a16:creationId xmlns:a16="http://schemas.microsoft.com/office/drawing/2014/main" id="{44E82FF4-5307-BB4E-A8D9-9DE361EE079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CDCE73F-ED58-604F-AEAA-7E576F13DE91}"/>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1697616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184D86-725F-DF48-9F0D-8775D81EDF8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005A9D7-6D88-AC47-B36A-7F5D0C5110DE}"/>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4" name="Pladsholder til sidefod 3">
            <a:extLst>
              <a:ext uri="{FF2B5EF4-FFF2-40B4-BE49-F238E27FC236}">
                <a16:creationId xmlns:a16="http://schemas.microsoft.com/office/drawing/2014/main" id="{336DD3A2-EABE-5B48-B1CD-86475883F7B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DC78558-1676-4147-A46D-C45FA827EEBD}"/>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186512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72CBAD8-FEEE-884B-A058-D009DE69A784}"/>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3" name="Pladsholder til sidefod 2">
            <a:extLst>
              <a:ext uri="{FF2B5EF4-FFF2-40B4-BE49-F238E27FC236}">
                <a16:creationId xmlns:a16="http://schemas.microsoft.com/office/drawing/2014/main" id="{923AFCE6-7A62-604F-98CA-3933392F7BC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73D9B33-814D-9248-9075-1DBC8B665DAC}"/>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1917770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34F557-1C15-2547-A41B-4F82465F268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12A47C5-F226-C842-A99E-6A0A0069F1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FF0D22C-1848-3A43-8F53-CE213CA5AC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9B8BCCB-C84B-B542-9D33-6E1910E357BA}"/>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6" name="Pladsholder til sidefod 5">
            <a:extLst>
              <a:ext uri="{FF2B5EF4-FFF2-40B4-BE49-F238E27FC236}">
                <a16:creationId xmlns:a16="http://schemas.microsoft.com/office/drawing/2014/main" id="{B013F2E9-7457-3F49-A032-A1B3E017C92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BD1FE06-FB20-EA48-AB41-4DA533AE1F1C}"/>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2809284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2C25D-2DCC-4F4C-848E-EB5AF6729DB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A8EEC50-D0D4-FB41-A271-FE80E08701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C2C315C-A1C5-C449-8DD9-E9874C8367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9949C74-A9E4-114D-81FF-378CE2A1A96B}"/>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6" name="Pladsholder til sidefod 5">
            <a:extLst>
              <a:ext uri="{FF2B5EF4-FFF2-40B4-BE49-F238E27FC236}">
                <a16:creationId xmlns:a16="http://schemas.microsoft.com/office/drawing/2014/main" id="{CBA01985-7EA6-C44D-AB28-36B5947CCE3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9281C20-EA56-C641-9715-88D49E3319F7}"/>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1852961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38B2E3-49B0-EB49-82C2-9C36B26B301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29D0971-B85A-1A43-AD9B-242F7E20179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B48E394-BE59-0045-8482-EFE3C4FBDD3B}"/>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5" name="Pladsholder til sidefod 4">
            <a:extLst>
              <a:ext uri="{FF2B5EF4-FFF2-40B4-BE49-F238E27FC236}">
                <a16:creationId xmlns:a16="http://schemas.microsoft.com/office/drawing/2014/main" id="{C0A5D281-0EEE-9B4D-8DC5-D0ED24F8847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5F064EB-5994-8246-8E6D-9EC64EC4F662}"/>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314092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0618654-3E57-BA41-9DC8-892010084CED}"/>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158CFA9-C08E-6846-B694-3A6B39D633F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9210CB4-9B60-B841-BFFD-D45F42BF0843}"/>
              </a:ext>
            </a:extLst>
          </p:cNvPr>
          <p:cNvSpPr>
            <a:spLocks noGrp="1"/>
          </p:cNvSpPr>
          <p:nvPr>
            <p:ph type="dt" sz="half" idx="10"/>
          </p:nvPr>
        </p:nvSpPr>
        <p:spPr/>
        <p:txBody>
          <a:bodyPr/>
          <a:lstStyle/>
          <a:p>
            <a:fld id="{ECF5648B-41D6-2B4D-BC49-5A8F5E270B2F}" type="datetimeFigureOut">
              <a:rPr lang="da-DK" smtClean="0"/>
              <a:t>06-11-2024</a:t>
            </a:fld>
            <a:endParaRPr lang="da-DK"/>
          </a:p>
        </p:txBody>
      </p:sp>
      <p:sp>
        <p:nvSpPr>
          <p:cNvPr id="5" name="Pladsholder til sidefod 4">
            <a:extLst>
              <a:ext uri="{FF2B5EF4-FFF2-40B4-BE49-F238E27FC236}">
                <a16:creationId xmlns:a16="http://schemas.microsoft.com/office/drawing/2014/main" id="{6D47D289-AF3F-D543-B505-53152F9AD26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3506DBF-51E0-9046-AC05-100E7F6161D0}"/>
              </a:ext>
            </a:extLst>
          </p:cNvPr>
          <p:cNvSpPr>
            <a:spLocks noGrp="1"/>
          </p:cNvSpPr>
          <p:nvPr>
            <p:ph type="sldNum" sz="quarter" idx="12"/>
          </p:nvPr>
        </p:nvSpPr>
        <p:spPr/>
        <p:txBody>
          <a:bodyPr/>
          <a:lstStyle/>
          <a:p>
            <a:fld id="{E05F5F7C-1B94-4A48-A36C-7CD667E9149A}" type="slidenum">
              <a:rPr lang="da-DK" smtClean="0"/>
              <a:t>‹nr.›</a:t>
            </a:fld>
            <a:endParaRPr lang="da-DK"/>
          </a:p>
        </p:txBody>
      </p:sp>
    </p:spTree>
    <p:extLst>
      <p:ext uri="{BB962C8B-B14F-4D97-AF65-F5344CB8AC3E}">
        <p14:creationId xmlns:p14="http://schemas.microsoft.com/office/powerpoint/2010/main" val="2757326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A723753-7B6F-1A48-8675-86E93BB8B2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31FF037-4D15-5047-A60C-C41C9FD3C2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DD4FA46-F554-3F44-A684-403CD0572A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F5648B-41D6-2B4D-BC49-5A8F5E270B2F}" type="datetimeFigureOut">
              <a:rPr lang="da-DK" smtClean="0"/>
              <a:t>06-11-2024</a:t>
            </a:fld>
            <a:endParaRPr lang="da-DK"/>
          </a:p>
        </p:txBody>
      </p:sp>
      <p:sp>
        <p:nvSpPr>
          <p:cNvPr id="5" name="Pladsholder til sidefod 4">
            <a:extLst>
              <a:ext uri="{FF2B5EF4-FFF2-40B4-BE49-F238E27FC236}">
                <a16:creationId xmlns:a16="http://schemas.microsoft.com/office/drawing/2014/main" id="{9424EFB6-E872-834F-8715-65BF17FB85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CCD05F30-9DB4-AD4D-81CD-820BFEF2B5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5F5F7C-1B94-4A48-A36C-7CD667E9149A}" type="slidenum">
              <a:rPr lang="da-DK" smtClean="0"/>
              <a:t>‹nr.›</a:t>
            </a:fld>
            <a:endParaRPr lang="da-DK"/>
          </a:p>
        </p:txBody>
      </p:sp>
    </p:spTree>
    <p:extLst>
      <p:ext uri="{BB962C8B-B14F-4D97-AF65-F5344CB8AC3E}">
        <p14:creationId xmlns:p14="http://schemas.microsoft.com/office/powerpoint/2010/main" val="1364912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1D50F262-343C-4101-AB3C-9DA1072F7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Billede 7" descr="Frihedsgudinden i New York">
            <a:extLst>
              <a:ext uri="{FF2B5EF4-FFF2-40B4-BE49-F238E27FC236}">
                <a16:creationId xmlns:a16="http://schemas.microsoft.com/office/drawing/2014/main" id="{FF1BA1F6-89F3-4CA8-B903-0002F661A562}"/>
              </a:ext>
            </a:extLst>
          </p:cNvPr>
          <p:cNvPicPr>
            <a:picLocks noChangeAspect="1"/>
          </p:cNvPicPr>
          <p:nvPr/>
        </p:nvPicPr>
        <p:blipFill>
          <a:blip r:embed="rId2"/>
          <a:srcRect t="2048" r="-3" b="-3"/>
          <a:stretch/>
        </p:blipFill>
        <p:spPr>
          <a:xfrm>
            <a:off x="7816130" y="-2"/>
            <a:ext cx="4375870" cy="685800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6" name="Billede 5" descr="Person med løftet knytnæve">
            <a:extLst>
              <a:ext uri="{FF2B5EF4-FFF2-40B4-BE49-F238E27FC236}">
                <a16:creationId xmlns:a16="http://schemas.microsoft.com/office/drawing/2014/main" id="{A280FF89-2610-CDCE-1FFF-DFCA02F3548E}"/>
              </a:ext>
            </a:extLst>
          </p:cNvPr>
          <p:cNvPicPr>
            <a:picLocks noChangeAspect="1"/>
          </p:cNvPicPr>
          <p:nvPr/>
        </p:nvPicPr>
        <p:blipFill>
          <a:blip r:embed="rId3"/>
          <a:srcRect l="21333" r="32004" b="1"/>
          <a:stretch/>
        </p:blipFill>
        <p:spPr>
          <a:xfrm>
            <a:off x="3595404" y="33"/>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p:spPr>
      </p:pic>
      <p:sp useBgFill="1">
        <p:nvSpPr>
          <p:cNvPr id="44" name="Freeform: Shape 30">
            <a:extLst>
              <a:ext uri="{FF2B5EF4-FFF2-40B4-BE49-F238E27FC236}">
                <a16:creationId xmlns:a16="http://schemas.microsoft.com/office/drawing/2014/main" id="{6A0924B3-0260-445E-AFD7-9533C0D1B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5" name="Freeform: Shape 32">
            <a:extLst>
              <a:ext uri="{FF2B5EF4-FFF2-40B4-BE49-F238E27FC236}">
                <a16:creationId xmlns:a16="http://schemas.microsoft.com/office/drawing/2014/main" id="{7C34E8CB-B972-4A94-8469-315C10C2A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5816248-F1A3-E549-B73F-07011D60FFEA}"/>
              </a:ext>
            </a:extLst>
          </p:cNvPr>
          <p:cNvSpPr>
            <a:spLocks noGrp="1"/>
          </p:cNvSpPr>
          <p:nvPr>
            <p:ph type="ctrTitle"/>
          </p:nvPr>
        </p:nvSpPr>
        <p:spPr>
          <a:xfrm>
            <a:off x="438913" y="1511589"/>
            <a:ext cx="3430958" cy="2896432"/>
          </a:xfrm>
        </p:spPr>
        <p:txBody>
          <a:bodyPr anchor="b">
            <a:normAutofit/>
          </a:bodyPr>
          <a:lstStyle/>
          <a:p>
            <a:pPr algn="l"/>
            <a:r>
              <a:rPr lang="da-DK" sz="4000"/>
              <a:t>How to structure a victory speech in three steps</a:t>
            </a:r>
            <a:br>
              <a:rPr lang="da-DK" sz="4000"/>
            </a:br>
            <a:endParaRPr lang="da-DK" sz="4000"/>
          </a:p>
        </p:txBody>
      </p:sp>
      <p:sp>
        <p:nvSpPr>
          <p:cNvPr id="3" name="Undertitel 2">
            <a:extLst>
              <a:ext uri="{FF2B5EF4-FFF2-40B4-BE49-F238E27FC236}">
                <a16:creationId xmlns:a16="http://schemas.microsoft.com/office/drawing/2014/main" id="{96EF6B83-F0B0-E840-90B7-ED5512A4DC7D}"/>
              </a:ext>
            </a:extLst>
          </p:cNvPr>
          <p:cNvSpPr>
            <a:spLocks noGrp="1"/>
          </p:cNvSpPr>
          <p:nvPr>
            <p:ph type="subTitle" idx="1"/>
          </p:nvPr>
        </p:nvSpPr>
        <p:spPr>
          <a:xfrm>
            <a:off x="438911" y="4769996"/>
            <a:ext cx="3430959" cy="1334930"/>
          </a:xfrm>
        </p:spPr>
        <p:txBody>
          <a:bodyPr>
            <a:normAutofit/>
          </a:bodyPr>
          <a:lstStyle/>
          <a:p>
            <a:pPr algn="l"/>
            <a:r>
              <a:rPr lang="da-DK" sz="2100"/>
              <a:t>SB</a:t>
            </a:r>
          </a:p>
          <a:p>
            <a:pPr algn="l"/>
            <a:r>
              <a:rPr lang="da-DK" sz="2100"/>
              <a:t>English</a:t>
            </a:r>
          </a:p>
          <a:p>
            <a:pPr algn="l"/>
            <a:r>
              <a:rPr lang="da-DK" sz="2100"/>
              <a:t>2024 American Election</a:t>
            </a:r>
          </a:p>
        </p:txBody>
      </p:sp>
      <p:sp>
        <p:nvSpPr>
          <p:cNvPr id="46" name="Rectangle 34">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47" name="Rectangle 36">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2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6">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9" name="Group 18">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0" name="Freeform: Shape 19">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el 1">
            <a:extLst>
              <a:ext uri="{FF2B5EF4-FFF2-40B4-BE49-F238E27FC236}">
                <a16:creationId xmlns:a16="http://schemas.microsoft.com/office/drawing/2014/main" id="{7E4340E5-6980-E24E-926F-3F5393E8FA6E}"/>
              </a:ext>
            </a:extLst>
          </p:cNvPr>
          <p:cNvSpPr>
            <a:spLocks noGrp="1"/>
          </p:cNvSpPr>
          <p:nvPr>
            <p:ph type="title"/>
          </p:nvPr>
        </p:nvSpPr>
        <p:spPr>
          <a:xfrm>
            <a:off x="640080" y="1243013"/>
            <a:ext cx="3855720" cy="4371974"/>
          </a:xfrm>
        </p:spPr>
        <p:txBody>
          <a:bodyPr>
            <a:normAutofit/>
          </a:bodyPr>
          <a:lstStyle/>
          <a:p>
            <a:r>
              <a:rPr lang="da-DK" sz="3600">
                <a:solidFill>
                  <a:schemeClr val="tx2"/>
                </a:solidFill>
              </a:rPr>
              <a:t>Be grateful!</a:t>
            </a:r>
          </a:p>
        </p:txBody>
      </p:sp>
      <p:sp>
        <p:nvSpPr>
          <p:cNvPr id="3" name="Pladsholder til indhold 2">
            <a:extLst>
              <a:ext uri="{FF2B5EF4-FFF2-40B4-BE49-F238E27FC236}">
                <a16:creationId xmlns:a16="http://schemas.microsoft.com/office/drawing/2014/main" id="{A45C0E11-1DF4-CD40-9349-EB7E1BE153B9}"/>
              </a:ext>
            </a:extLst>
          </p:cNvPr>
          <p:cNvSpPr>
            <a:spLocks noGrp="1"/>
          </p:cNvSpPr>
          <p:nvPr>
            <p:ph idx="1"/>
          </p:nvPr>
        </p:nvSpPr>
        <p:spPr>
          <a:xfrm>
            <a:off x="6172200" y="804672"/>
            <a:ext cx="5221224" cy="5230368"/>
          </a:xfrm>
        </p:spPr>
        <p:txBody>
          <a:bodyPr anchor="ctr">
            <a:normAutofit/>
          </a:bodyPr>
          <a:lstStyle/>
          <a:p>
            <a:r>
              <a:rPr lang="da-DK" sz="1800">
                <a:solidFill>
                  <a:schemeClr val="tx2"/>
                </a:solidFill>
              </a:rPr>
              <a:t>A sympathetic winner acknowledges that many others helped him/her achieve his/her goals.</a:t>
            </a:r>
          </a:p>
          <a:p>
            <a:r>
              <a:rPr lang="da-DK" sz="1800">
                <a:solidFill>
                  <a:schemeClr val="tx2"/>
                </a:solidFill>
              </a:rPr>
              <a:t>This acknowledgement should be explicit: thank all the people that were important to you and if there are just a few, thank them extensively. </a:t>
            </a:r>
          </a:p>
          <a:p>
            <a:r>
              <a:rPr lang="da-DK" sz="1800">
                <a:solidFill>
                  <a:schemeClr val="tx2"/>
                </a:solidFill>
              </a:rPr>
              <a:t>In 2008 Obama even goes as far as addressing the victory to someone else – those who elected him – and does not just thank others but praise them too.</a:t>
            </a:r>
          </a:p>
          <a:p>
            <a:endParaRPr lang="da-DK" sz="1800">
              <a:solidFill>
                <a:schemeClr val="tx2"/>
              </a:solidFill>
            </a:endParaRPr>
          </a:p>
        </p:txBody>
      </p:sp>
    </p:spTree>
    <p:extLst>
      <p:ext uri="{BB962C8B-B14F-4D97-AF65-F5344CB8AC3E}">
        <p14:creationId xmlns:p14="http://schemas.microsoft.com/office/powerpoint/2010/main" val="328286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8ECA0F0E-5523-9E40-A44B-E049ED4A5712}"/>
              </a:ext>
            </a:extLst>
          </p:cNvPr>
          <p:cNvSpPr>
            <a:spLocks noGrp="1"/>
          </p:cNvSpPr>
          <p:nvPr>
            <p:ph type="title"/>
          </p:nvPr>
        </p:nvSpPr>
        <p:spPr>
          <a:xfrm>
            <a:off x="1179226" y="1594707"/>
            <a:ext cx="9833548" cy="1325563"/>
          </a:xfrm>
        </p:spPr>
        <p:txBody>
          <a:bodyPr anchor="b">
            <a:normAutofit/>
          </a:bodyPr>
          <a:lstStyle/>
          <a:p>
            <a:pPr algn="ctr"/>
            <a:r>
              <a:rPr lang="da-DK" sz="3600">
                <a:solidFill>
                  <a:schemeClr val="tx2"/>
                </a:solidFill>
              </a:rPr>
              <a:t>Example</a:t>
            </a:r>
          </a:p>
        </p:txBody>
      </p:sp>
      <p:grpSp>
        <p:nvGrpSpPr>
          <p:cNvPr id="28" name="Group 27">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29" name="Freeform: Shape 28">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ladsholder til indhold 2">
            <a:extLst>
              <a:ext uri="{FF2B5EF4-FFF2-40B4-BE49-F238E27FC236}">
                <a16:creationId xmlns:a16="http://schemas.microsoft.com/office/drawing/2014/main" id="{68D5E31B-EEE6-334D-B505-B93D91F6B90C}"/>
              </a:ext>
            </a:extLst>
          </p:cNvPr>
          <p:cNvSpPr>
            <a:spLocks noGrp="1"/>
          </p:cNvSpPr>
          <p:nvPr>
            <p:ph idx="1"/>
          </p:nvPr>
        </p:nvSpPr>
        <p:spPr>
          <a:xfrm>
            <a:off x="1179226" y="3329677"/>
            <a:ext cx="9833548" cy="2457269"/>
          </a:xfrm>
        </p:spPr>
        <p:txBody>
          <a:bodyPr>
            <a:normAutofit/>
          </a:bodyPr>
          <a:lstStyle/>
          <a:p>
            <a:r>
              <a:rPr lang="da-DK" sz="1800">
                <a:solidFill>
                  <a:schemeClr val="tx2"/>
                </a:solidFill>
              </a:rPr>
              <a:t>“I just received a very gracious call from Senator McCain. He fought long and hard in this campaign, and he’s fought even longer and harder for the country he loves. He has endured sacrifices for America that most of us cannot begin to imagine, and we are better off for the service rendered by this brave and selfless leader.”</a:t>
            </a:r>
          </a:p>
          <a:p>
            <a:pPr marL="0" indent="0">
              <a:buNone/>
            </a:pPr>
            <a:br>
              <a:rPr lang="da-DK" sz="1800">
                <a:solidFill>
                  <a:schemeClr val="tx2"/>
                </a:solidFill>
              </a:rPr>
            </a:br>
            <a:endParaRPr lang="da-DK" sz="1800">
              <a:solidFill>
                <a:schemeClr val="tx2"/>
              </a:solidFill>
            </a:endParaRPr>
          </a:p>
        </p:txBody>
      </p:sp>
      <p:grpSp>
        <p:nvGrpSpPr>
          <p:cNvPr id="34" name="Group 33">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35" name="Freeform: Shape 34">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92366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19AD563A-A0B1-1A40-AC22-55A2A0124DAD}"/>
              </a:ext>
            </a:extLst>
          </p:cNvPr>
          <p:cNvSpPr>
            <a:spLocks noGrp="1"/>
          </p:cNvSpPr>
          <p:nvPr>
            <p:ph type="title"/>
          </p:nvPr>
        </p:nvSpPr>
        <p:spPr>
          <a:xfrm>
            <a:off x="1179226" y="1280679"/>
            <a:ext cx="9833548" cy="1325563"/>
          </a:xfrm>
        </p:spPr>
        <p:txBody>
          <a:bodyPr anchor="b">
            <a:normAutofit/>
          </a:bodyPr>
          <a:lstStyle/>
          <a:p>
            <a:pPr algn="ctr"/>
            <a:r>
              <a:rPr lang="da-DK" sz="3600">
                <a:solidFill>
                  <a:schemeClr val="tx2"/>
                </a:solidFill>
              </a:rPr>
              <a:t>Be modest!</a:t>
            </a:r>
          </a:p>
        </p:txBody>
      </p:sp>
      <p:grpSp>
        <p:nvGrpSpPr>
          <p:cNvPr id="19" name="Group 18">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20" name="Freeform: Shape 19">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ladsholder til indhold 2">
            <a:extLst>
              <a:ext uri="{FF2B5EF4-FFF2-40B4-BE49-F238E27FC236}">
                <a16:creationId xmlns:a16="http://schemas.microsoft.com/office/drawing/2014/main" id="{18800569-803B-9646-8BF4-087171A0F30F}"/>
              </a:ext>
            </a:extLst>
          </p:cNvPr>
          <p:cNvSpPr>
            <a:spLocks noGrp="1"/>
          </p:cNvSpPr>
          <p:nvPr>
            <p:ph idx="1"/>
          </p:nvPr>
        </p:nvSpPr>
        <p:spPr>
          <a:xfrm>
            <a:off x="1179226" y="2890979"/>
            <a:ext cx="9833548" cy="2693976"/>
          </a:xfrm>
        </p:spPr>
        <p:txBody>
          <a:bodyPr>
            <a:normAutofit/>
          </a:bodyPr>
          <a:lstStyle/>
          <a:p>
            <a:r>
              <a:rPr lang="da-DK" sz="1800">
                <a:solidFill>
                  <a:schemeClr val="tx2"/>
                </a:solidFill>
              </a:rPr>
              <a:t>People want the modest, unexpected candidate to win. </a:t>
            </a:r>
          </a:p>
          <a:p>
            <a:r>
              <a:rPr lang="da-DK" sz="1800">
                <a:solidFill>
                  <a:schemeClr val="tx2"/>
                </a:solidFill>
              </a:rPr>
              <a:t>Therefore, you should emphasize the unlikeliness of your victory. Frame yourself as the underdog, state that you never expected to win, that this achievement is beyond expectations. </a:t>
            </a:r>
          </a:p>
          <a:p>
            <a:r>
              <a:rPr lang="da-DK" sz="1800">
                <a:solidFill>
                  <a:schemeClr val="tx2"/>
                </a:solidFill>
              </a:rPr>
              <a:t>Obama does this very strongly in his speech and portrays himself as a very improbable winner.</a:t>
            </a:r>
          </a:p>
        </p:txBody>
      </p:sp>
      <p:grpSp>
        <p:nvGrpSpPr>
          <p:cNvPr id="25" name="Group 24">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6" name="Freeform: Shape 25">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50708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49032A6B-D0CA-3549-B677-1B32DFE6B720}"/>
              </a:ext>
            </a:extLst>
          </p:cNvPr>
          <p:cNvSpPr>
            <a:spLocks noGrp="1"/>
          </p:cNvSpPr>
          <p:nvPr>
            <p:ph type="title"/>
          </p:nvPr>
        </p:nvSpPr>
        <p:spPr>
          <a:xfrm>
            <a:off x="1179226" y="1594707"/>
            <a:ext cx="9833548" cy="1325563"/>
          </a:xfrm>
        </p:spPr>
        <p:txBody>
          <a:bodyPr anchor="b">
            <a:normAutofit/>
          </a:bodyPr>
          <a:lstStyle/>
          <a:p>
            <a:pPr algn="ctr"/>
            <a:r>
              <a:rPr lang="da-DK" sz="3600">
                <a:solidFill>
                  <a:schemeClr val="tx2"/>
                </a:solidFill>
              </a:rPr>
              <a:t>Example</a:t>
            </a:r>
          </a:p>
        </p:txBody>
      </p:sp>
      <p:grpSp>
        <p:nvGrpSpPr>
          <p:cNvPr id="28" name="Group 27">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29" name="Freeform: Shape 28">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ladsholder til indhold 2">
            <a:extLst>
              <a:ext uri="{FF2B5EF4-FFF2-40B4-BE49-F238E27FC236}">
                <a16:creationId xmlns:a16="http://schemas.microsoft.com/office/drawing/2014/main" id="{D7FB6AB5-CC8C-7849-8510-B4414AB53D2B}"/>
              </a:ext>
            </a:extLst>
          </p:cNvPr>
          <p:cNvSpPr>
            <a:spLocks noGrp="1"/>
          </p:cNvSpPr>
          <p:nvPr>
            <p:ph idx="1"/>
          </p:nvPr>
        </p:nvSpPr>
        <p:spPr>
          <a:xfrm>
            <a:off x="1179226" y="3329677"/>
            <a:ext cx="9833548" cy="2457269"/>
          </a:xfrm>
        </p:spPr>
        <p:txBody>
          <a:bodyPr>
            <a:normAutofit/>
          </a:bodyPr>
          <a:lstStyle/>
          <a:p>
            <a:r>
              <a:rPr lang="da-DK" sz="1800" i="1">
                <a:solidFill>
                  <a:schemeClr val="tx2"/>
                </a:solidFill>
              </a:rPr>
              <a:t>“I was never the likeliest candidate for this office. We didn’t start with much money or many endorsements. Our campaign was not hatched in the halls of Washington – it began in the backyards of Des Moines and the living rooms of Concord and the front porches of Charleston.”</a:t>
            </a:r>
            <a:endParaRPr lang="da-DK" sz="1800">
              <a:solidFill>
                <a:schemeClr val="tx2"/>
              </a:solidFill>
            </a:endParaRPr>
          </a:p>
        </p:txBody>
      </p:sp>
      <p:grpSp>
        <p:nvGrpSpPr>
          <p:cNvPr id="34" name="Group 33">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35" name="Freeform: Shape 34">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4983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8AA36D77-BAF6-E145-9082-FFEFB125E1D0}"/>
              </a:ext>
            </a:extLst>
          </p:cNvPr>
          <p:cNvSpPr>
            <a:spLocks noGrp="1"/>
          </p:cNvSpPr>
          <p:nvPr>
            <p:ph type="title"/>
          </p:nvPr>
        </p:nvSpPr>
        <p:spPr>
          <a:xfrm>
            <a:off x="1179226" y="1594707"/>
            <a:ext cx="9833548" cy="1325563"/>
          </a:xfrm>
        </p:spPr>
        <p:txBody>
          <a:bodyPr anchor="b">
            <a:normAutofit/>
          </a:bodyPr>
          <a:lstStyle/>
          <a:p>
            <a:pPr algn="ctr"/>
            <a:r>
              <a:rPr lang="da-DK" sz="3600">
                <a:solidFill>
                  <a:schemeClr val="tx2"/>
                </a:solidFill>
              </a:rPr>
              <a:t>Be visionary!</a:t>
            </a:r>
          </a:p>
        </p:txBody>
      </p:sp>
      <p:grpSp>
        <p:nvGrpSpPr>
          <p:cNvPr id="19" name="Group 18">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20" name="Freeform: Shape 19">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ladsholder til indhold 2">
            <a:extLst>
              <a:ext uri="{FF2B5EF4-FFF2-40B4-BE49-F238E27FC236}">
                <a16:creationId xmlns:a16="http://schemas.microsoft.com/office/drawing/2014/main" id="{A4716CD5-756D-9F4E-97DB-5AA3C1B3949E}"/>
              </a:ext>
            </a:extLst>
          </p:cNvPr>
          <p:cNvSpPr>
            <a:spLocks noGrp="1"/>
          </p:cNvSpPr>
          <p:nvPr>
            <p:ph idx="1"/>
          </p:nvPr>
        </p:nvSpPr>
        <p:spPr>
          <a:xfrm>
            <a:off x="1179226" y="3329677"/>
            <a:ext cx="9833548" cy="2457269"/>
          </a:xfrm>
        </p:spPr>
        <p:txBody>
          <a:bodyPr>
            <a:normAutofit/>
          </a:bodyPr>
          <a:lstStyle/>
          <a:p>
            <a:r>
              <a:rPr lang="da-DK" sz="1800">
                <a:solidFill>
                  <a:schemeClr val="tx2"/>
                </a:solidFill>
              </a:rPr>
              <a:t>Victory is never a goal in itself.</a:t>
            </a:r>
          </a:p>
          <a:p>
            <a:r>
              <a:rPr lang="da-DK" sz="1800">
                <a:solidFill>
                  <a:schemeClr val="tx2"/>
                </a:solidFill>
              </a:rPr>
              <a:t>Victory should serve more noble goals or is just a step towards new, better or more victories.</a:t>
            </a:r>
          </a:p>
          <a:p>
            <a:r>
              <a:rPr lang="da-DK" sz="1800">
                <a:solidFill>
                  <a:schemeClr val="tx2"/>
                </a:solidFill>
              </a:rPr>
              <a:t>Also, victory might be just a first step of a long process. The winner should show that he oversees this process and knows where he stands. </a:t>
            </a:r>
          </a:p>
          <a:p>
            <a:r>
              <a:rPr lang="da-DK" sz="1800">
                <a:solidFill>
                  <a:schemeClr val="tx2"/>
                </a:solidFill>
              </a:rPr>
              <a:t>Obama emphasizes “change” as the highest goal and warns that this goal has not been reached and can’t be reached quickly nor easily.</a:t>
            </a:r>
          </a:p>
        </p:txBody>
      </p:sp>
      <p:grpSp>
        <p:nvGrpSpPr>
          <p:cNvPr id="25" name="Group 24">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26" name="Freeform: Shape 25">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89645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4E1AE182-8F0D-1047-BBEF-DF8C17B1034F}"/>
              </a:ext>
            </a:extLst>
          </p:cNvPr>
          <p:cNvSpPr>
            <a:spLocks noGrp="1"/>
          </p:cNvSpPr>
          <p:nvPr>
            <p:ph type="title"/>
          </p:nvPr>
        </p:nvSpPr>
        <p:spPr>
          <a:xfrm>
            <a:off x="1179226" y="1280679"/>
            <a:ext cx="9833548" cy="1325563"/>
          </a:xfrm>
        </p:spPr>
        <p:txBody>
          <a:bodyPr anchor="b">
            <a:normAutofit/>
          </a:bodyPr>
          <a:lstStyle/>
          <a:p>
            <a:pPr algn="ctr"/>
            <a:r>
              <a:rPr lang="da-DK" sz="3600">
                <a:solidFill>
                  <a:schemeClr val="tx2"/>
                </a:solidFill>
              </a:rPr>
              <a:t>Example</a:t>
            </a:r>
          </a:p>
        </p:txBody>
      </p:sp>
      <p:grpSp>
        <p:nvGrpSpPr>
          <p:cNvPr id="21" name="Group 20">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22" name="Freeform: Shape 21">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ladsholder til indhold 2">
            <a:extLst>
              <a:ext uri="{FF2B5EF4-FFF2-40B4-BE49-F238E27FC236}">
                <a16:creationId xmlns:a16="http://schemas.microsoft.com/office/drawing/2014/main" id="{25B02BE1-0E78-B34F-952E-92714FC6FAD1}"/>
              </a:ext>
            </a:extLst>
          </p:cNvPr>
          <p:cNvSpPr>
            <a:spLocks noGrp="1"/>
          </p:cNvSpPr>
          <p:nvPr>
            <p:ph idx="1"/>
          </p:nvPr>
        </p:nvSpPr>
        <p:spPr>
          <a:xfrm>
            <a:off x="1179226" y="2890979"/>
            <a:ext cx="9833548" cy="2693976"/>
          </a:xfrm>
        </p:spPr>
        <p:txBody>
          <a:bodyPr>
            <a:normAutofit/>
          </a:bodyPr>
          <a:lstStyle/>
          <a:p>
            <a:r>
              <a:rPr lang="da-DK" sz="1800" i="1">
                <a:solidFill>
                  <a:schemeClr val="tx2"/>
                </a:solidFill>
              </a:rPr>
              <a:t>“There will be setbacks and false starts. There are many who won’t agree with every decision or policy I make as President, and we know that government can’t solve every problem. […] This victory alone is not the change we seek – it is only the chance for us to make that change.”</a:t>
            </a:r>
            <a:endParaRPr lang="da-DK" sz="1800">
              <a:solidFill>
                <a:schemeClr val="tx2"/>
              </a:solidFill>
            </a:endParaRPr>
          </a:p>
        </p:txBody>
      </p:sp>
      <p:grpSp>
        <p:nvGrpSpPr>
          <p:cNvPr id="27" name="Group 26">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8" name="Freeform: Shape 27">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27275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9">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0956FE32-9FD2-6149-9F01-BE81D2EEADCE}"/>
              </a:ext>
            </a:extLst>
          </p:cNvPr>
          <p:cNvSpPr>
            <a:spLocks noGrp="1"/>
          </p:cNvSpPr>
          <p:nvPr>
            <p:ph type="title"/>
          </p:nvPr>
        </p:nvSpPr>
        <p:spPr>
          <a:xfrm>
            <a:off x="1179226" y="1594707"/>
            <a:ext cx="9833548" cy="1325563"/>
          </a:xfrm>
        </p:spPr>
        <p:txBody>
          <a:bodyPr anchor="b">
            <a:normAutofit/>
          </a:bodyPr>
          <a:lstStyle/>
          <a:p>
            <a:pPr algn="ctr"/>
            <a:r>
              <a:rPr lang="da-DK" sz="3600">
                <a:solidFill>
                  <a:schemeClr val="tx2"/>
                </a:solidFill>
              </a:rPr>
              <a:t>Your job – speechwriter for the day!</a:t>
            </a:r>
          </a:p>
        </p:txBody>
      </p:sp>
      <p:grpSp>
        <p:nvGrpSpPr>
          <p:cNvPr id="26" name="Group 11">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27" name="Freeform: Shape 1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1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1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1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ladsholder til indhold 2">
            <a:extLst>
              <a:ext uri="{FF2B5EF4-FFF2-40B4-BE49-F238E27FC236}">
                <a16:creationId xmlns:a16="http://schemas.microsoft.com/office/drawing/2014/main" id="{C468C6BB-8FF1-F447-B8D0-92CCF630597A}"/>
              </a:ext>
            </a:extLst>
          </p:cNvPr>
          <p:cNvSpPr>
            <a:spLocks noGrp="1"/>
          </p:cNvSpPr>
          <p:nvPr>
            <p:ph idx="1"/>
          </p:nvPr>
        </p:nvSpPr>
        <p:spPr>
          <a:xfrm>
            <a:off x="1179226" y="3329677"/>
            <a:ext cx="9833548" cy="2457269"/>
          </a:xfrm>
        </p:spPr>
        <p:txBody>
          <a:bodyPr>
            <a:normAutofit/>
          </a:bodyPr>
          <a:lstStyle/>
          <a:p>
            <a:r>
              <a:rPr lang="da-DK" sz="1800" dirty="0">
                <a:solidFill>
                  <a:schemeClr val="tx2"/>
                </a:solidFill>
              </a:rPr>
              <a:t>Write a </a:t>
            </a:r>
            <a:r>
              <a:rPr lang="da-DK" sz="1800" dirty="0" err="1">
                <a:solidFill>
                  <a:schemeClr val="tx2"/>
                </a:solidFill>
              </a:rPr>
              <a:t>victory</a:t>
            </a:r>
            <a:r>
              <a:rPr lang="da-DK" sz="1800" dirty="0">
                <a:solidFill>
                  <a:schemeClr val="tx2"/>
                </a:solidFill>
              </a:rPr>
              <a:t> speech for Trump</a:t>
            </a:r>
          </a:p>
          <a:p>
            <a:endParaRPr lang="da-DK" sz="1800" dirty="0">
              <a:solidFill>
                <a:schemeClr val="tx2"/>
              </a:solidFill>
            </a:endParaRPr>
          </a:p>
          <a:p>
            <a:r>
              <a:rPr lang="da-DK" sz="1800" dirty="0" err="1">
                <a:solidFill>
                  <a:schemeClr val="tx2"/>
                </a:solidFill>
              </a:rPr>
              <a:t>You</a:t>
            </a:r>
            <a:r>
              <a:rPr lang="da-DK" sz="1800" dirty="0">
                <a:solidFill>
                  <a:schemeClr val="tx2"/>
                </a:solidFill>
              </a:rPr>
              <a:t> </a:t>
            </a:r>
            <a:r>
              <a:rPr lang="da-DK" sz="1800" dirty="0" err="1">
                <a:solidFill>
                  <a:schemeClr val="tx2"/>
                </a:solidFill>
              </a:rPr>
              <a:t>can</a:t>
            </a:r>
            <a:r>
              <a:rPr lang="da-DK" sz="1800" dirty="0">
                <a:solidFill>
                  <a:schemeClr val="tx2"/>
                </a:solidFill>
              </a:rPr>
              <a:t> </a:t>
            </a:r>
            <a:r>
              <a:rPr lang="da-DK" sz="1800" dirty="0" err="1">
                <a:solidFill>
                  <a:schemeClr val="tx2"/>
                </a:solidFill>
              </a:rPr>
              <a:t>write</a:t>
            </a:r>
            <a:r>
              <a:rPr lang="da-DK" sz="1800" dirty="0">
                <a:solidFill>
                  <a:schemeClr val="tx2"/>
                </a:solidFill>
              </a:rPr>
              <a:t> it on </a:t>
            </a:r>
            <a:r>
              <a:rPr lang="da-DK" sz="1800" dirty="0" err="1">
                <a:solidFill>
                  <a:schemeClr val="tx2"/>
                </a:solidFill>
              </a:rPr>
              <a:t>your</a:t>
            </a:r>
            <a:r>
              <a:rPr lang="da-DK" sz="1800" dirty="0">
                <a:solidFill>
                  <a:schemeClr val="tx2"/>
                </a:solidFill>
              </a:rPr>
              <a:t> </a:t>
            </a:r>
            <a:r>
              <a:rPr lang="da-DK" sz="1800" dirty="0" err="1">
                <a:solidFill>
                  <a:schemeClr val="tx2"/>
                </a:solidFill>
              </a:rPr>
              <a:t>own</a:t>
            </a:r>
            <a:r>
              <a:rPr lang="da-DK" sz="1800" dirty="0">
                <a:solidFill>
                  <a:schemeClr val="tx2"/>
                </a:solidFill>
              </a:rPr>
              <a:t> or in small </a:t>
            </a:r>
            <a:r>
              <a:rPr lang="da-DK" sz="1800" dirty="0" err="1">
                <a:solidFill>
                  <a:schemeClr val="tx2"/>
                </a:solidFill>
              </a:rPr>
              <a:t>groups</a:t>
            </a:r>
            <a:endParaRPr lang="da-DK" sz="1800" dirty="0">
              <a:solidFill>
                <a:schemeClr val="tx2"/>
              </a:solidFill>
            </a:endParaRPr>
          </a:p>
          <a:p>
            <a:endParaRPr lang="da-DK" sz="1800" dirty="0">
              <a:solidFill>
                <a:schemeClr val="tx2"/>
              </a:solidFill>
            </a:endParaRPr>
          </a:p>
          <a:p>
            <a:r>
              <a:rPr lang="da-DK" sz="1800" dirty="0">
                <a:solidFill>
                  <a:schemeClr val="tx2"/>
                </a:solidFill>
              </a:rPr>
              <a:t>At </a:t>
            </a:r>
            <a:r>
              <a:rPr lang="da-DK" sz="1800" dirty="0" err="1">
                <a:solidFill>
                  <a:schemeClr val="tx2"/>
                </a:solidFill>
              </a:rPr>
              <a:t>least</a:t>
            </a:r>
            <a:r>
              <a:rPr lang="da-DK" sz="1800" dirty="0">
                <a:solidFill>
                  <a:schemeClr val="tx2"/>
                </a:solidFill>
              </a:rPr>
              <a:t> 300 </a:t>
            </a:r>
            <a:r>
              <a:rPr lang="da-DK" sz="1800" dirty="0" err="1">
                <a:solidFill>
                  <a:schemeClr val="tx2"/>
                </a:solidFill>
              </a:rPr>
              <a:t>words</a:t>
            </a:r>
            <a:r>
              <a:rPr lang="da-DK" sz="1800" dirty="0">
                <a:solidFill>
                  <a:schemeClr val="tx2"/>
                </a:solidFill>
              </a:rPr>
              <a:t> (</a:t>
            </a:r>
            <a:r>
              <a:rPr lang="da-DK" sz="1800" dirty="0" err="1">
                <a:solidFill>
                  <a:schemeClr val="tx2"/>
                </a:solidFill>
              </a:rPr>
              <a:t>if</a:t>
            </a:r>
            <a:r>
              <a:rPr lang="da-DK" sz="1800" dirty="0">
                <a:solidFill>
                  <a:schemeClr val="tx2"/>
                </a:solidFill>
              </a:rPr>
              <a:t> </a:t>
            </a:r>
            <a:r>
              <a:rPr lang="da-DK" sz="1800" dirty="0" err="1">
                <a:solidFill>
                  <a:schemeClr val="tx2"/>
                </a:solidFill>
              </a:rPr>
              <a:t>you</a:t>
            </a:r>
            <a:r>
              <a:rPr lang="da-DK" sz="1800" dirty="0">
                <a:solidFill>
                  <a:schemeClr val="tx2"/>
                </a:solidFill>
              </a:rPr>
              <a:t> </a:t>
            </a:r>
            <a:r>
              <a:rPr lang="da-DK" sz="1800" dirty="0" err="1">
                <a:solidFill>
                  <a:schemeClr val="tx2"/>
                </a:solidFill>
              </a:rPr>
              <a:t>are</a:t>
            </a:r>
            <a:r>
              <a:rPr lang="da-DK" sz="1800" dirty="0">
                <a:solidFill>
                  <a:schemeClr val="tx2"/>
                </a:solidFill>
              </a:rPr>
              <a:t> </a:t>
            </a:r>
            <a:r>
              <a:rPr lang="da-DK" sz="1800" dirty="0" err="1">
                <a:solidFill>
                  <a:schemeClr val="tx2"/>
                </a:solidFill>
              </a:rPr>
              <a:t>writing</a:t>
            </a:r>
            <a:r>
              <a:rPr lang="da-DK" sz="1800" dirty="0">
                <a:solidFill>
                  <a:schemeClr val="tx2"/>
                </a:solidFill>
              </a:rPr>
              <a:t> it by </a:t>
            </a:r>
            <a:r>
              <a:rPr lang="da-DK" sz="1800" dirty="0" err="1">
                <a:solidFill>
                  <a:schemeClr val="tx2"/>
                </a:solidFill>
              </a:rPr>
              <a:t>yourself</a:t>
            </a:r>
            <a:r>
              <a:rPr lang="da-DK" sz="1800" dirty="0">
                <a:solidFill>
                  <a:schemeClr val="tx2"/>
                </a:solidFill>
              </a:rPr>
              <a:t>) or 500 </a:t>
            </a:r>
            <a:r>
              <a:rPr lang="da-DK" sz="1800" dirty="0" err="1">
                <a:solidFill>
                  <a:schemeClr val="tx2"/>
                </a:solidFill>
              </a:rPr>
              <a:t>words</a:t>
            </a:r>
            <a:r>
              <a:rPr lang="da-DK" sz="1800" dirty="0">
                <a:solidFill>
                  <a:schemeClr val="tx2"/>
                </a:solidFill>
              </a:rPr>
              <a:t> (in pairs or </a:t>
            </a:r>
            <a:r>
              <a:rPr lang="da-DK" sz="1800" dirty="0" err="1">
                <a:solidFill>
                  <a:schemeClr val="tx2"/>
                </a:solidFill>
              </a:rPr>
              <a:t>groups</a:t>
            </a:r>
            <a:r>
              <a:rPr lang="da-DK" sz="1800" dirty="0">
                <a:solidFill>
                  <a:schemeClr val="tx2"/>
                </a:solidFill>
              </a:rPr>
              <a:t>)</a:t>
            </a:r>
          </a:p>
        </p:txBody>
      </p:sp>
      <p:grpSp>
        <p:nvGrpSpPr>
          <p:cNvPr id="31" name="Group 1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32" name="Freeform: Shape 1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1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2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1852170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467</Words>
  <Application>Microsoft Office PowerPoint</Application>
  <PresentationFormat>Widescreen</PresentationFormat>
  <Paragraphs>30</Paragraphs>
  <Slides>8</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8</vt:i4>
      </vt:variant>
    </vt:vector>
  </HeadingPairs>
  <TitlesOfParts>
    <vt:vector size="13" baseType="lpstr">
      <vt:lpstr>Arial</vt:lpstr>
      <vt:lpstr>Avenir Next LT Pro</vt:lpstr>
      <vt:lpstr>Calibri</vt:lpstr>
      <vt:lpstr>Calibri Light</vt:lpstr>
      <vt:lpstr>Office-tema</vt:lpstr>
      <vt:lpstr>How to structure a victory speech in three steps </vt:lpstr>
      <vt:lpstr>Be grateful!</vt:lpstr>
      <vt:lpstr>Example</vt:lpstr>
      <vt:lpstr>Be modest!</vt:lpstr>
      <vt:lpstr>Example</vt:lpstr>
      <vt:lpstr>Be visionary!</vt:lpstr>
      <vt:lpstr>Example</vt:lpstr>
      <vt:lpstr>Your job – speechwriter for the 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structure a victory speech in three steps </dc:title>
  <dc:creator>Sine Drimer Berg</dc:creator>
  <cp:lastModifiedBy>Sine Drimer Berg</cp:lastModifiedBy>
  <cp:revision>3</cp:revision>
  <dcterms:created xsi:type="dcterms:W3CDTF">2020-11-02T11:58:55Z</dcterms:created>
  <dcterms:modified xsi:type="dcterms:W3CDTF">2024-11-06T09:01:12Z</dcterms:modified>
</cp:coreProperties>
</file>