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32A0C-E6B1-DD9D-072F-88C421113AE0}" v="276" dt="2025-04-04T08:45:58.246"/>
    <p1510:client id="{57DD2B3A-7A9A-F3D5-98DA-97F1DBCE119B}" v="24" dt="2025-04-04T08:38:32.636"/>
    <p1510:client id="{796EA5E4-2A1B-6340-8D5F-227B5B8E2097}" v="131" dt="2025-04-04T08:50:22.497"/>
    <p1510:client id="{8B88BEDE-6BDD-363A-03DA-00EB73ED58BC}" v="79" dt="2025-04-04T08:47:12.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719"/>
  </p:normalViewPr>
  <p:slideViewPr>
    <p:cSldViewPr snapToGrid="0">
      <p:cViewPr varScale="1">
        <p:scale>
          <a:sx n="119" d="100"/>
          <a:sy n="119" d="100"/>
        </p:scale>
        <p:origin x="21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33D8B6-2E07-9B4C-93E9-306DF8806C10}" type="datetimeFigureOut">
              <a:rPr lang="da-DK" smtClean="0"/>
              <a:t>04.04.2025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6F479-9EB7-2340-B0B7-8EB9612E8790}" type="slidenum">
              <a:rPr lang="da-DK" smtClean="0"/>
              <a:t>‹nr.›</a:t>
            </a:fld>
            <a:endParaRPr lang="da-DK"/>
          </a:p>
        </p:txBody>
      </p:sp>
    </p:spTree>
    <p:extLst>
      <p:ext uri="{BB962C8B-B14F-4D97-AF65-F5344CB8AC3E}">
        <p14:creationId xmlns:p14="http://schemas.microsoft.com/office/powerpoint/2010/main" val="3826618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E16F479-9EB7-2340-B0B7-8EB9612E8790}" type="slidenum">
              <a:rPr lang="da-DK" smtClean="0"/>
              <a:t>8</a:t>
            </a:fld>
            <a:endParaRPr lang="da-DK"/>
          </a:p>
        </p:txBody>
      </p:sp>
    </p:spTree>
    <p:extLst>
      <p:ext uri="{BB962C8B-B14F-4D97-AF65-F5344CB8AC3E}">
        <p14:creationId xmlns:p14="http://schemas.microsoft.com/office/powerpoint/2010/main" val="743208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701B5-35A3-B996-B01D-B215A83EC690}"/>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5F261D1-12D0-F1A2-D973-642AFCD422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F72048C-76EC-6AC9-D3AB-D4CA5FC0352B}"/>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435043BA-8532-A0ED-200F-522064B6624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E216B6-9D6E-EAA3-27FA-69022F52CBDB}"/>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1800068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70CD9-A132-C71E-DDD6-669B5005D90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499E55E-B315-4E0B-646F-322923B9293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BAB1F97-A27F-DCBA-E376-A050C94FF83B}"/>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02C556AE-0443-A1BF-E208-21B2DB75459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5578847-BF7B-CCCC-A530-E27C34E0F3A5}"/>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3049107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268CD-999E-006F-35A9-7FB484EA01C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BC1FDDD-7CE2-DB46-8416-B10D4846A9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A9AF35D-0D02-54E7-E109-48D7EB181878}"/>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8958B481-816D-4358-8C22-C47C3922A1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ED1D6B5-3258-C0B7-66CC-7F28D6A6F565}"/>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341282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DCCCFA-D21E-5A09-4CB2-854FE7CF403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BBFB91-2849-7129-759D-C8505EBEA5F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F994FAC-6A9E-8CE4-F35B-F0D04947C94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E4F96D3-E75F-3F67-E35D-64C789A35446}"/>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6" name="Pladsholder til sidefod 5">
            <a:extLst>
              <a:ext uri="{FF2B5EF4-FFF2-40B4-BE49-F238E27FC236}">
                <a16:creationId xmlns:a16="http://schemas.microsoft.com/office/drawing/2014/main" id="{98961642-CD77-E08F-DC12-F90316ED6C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A01C9E7-9761-DE0D-5EDE-F85EDEDF7052}"/>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3799578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D1DF5-0AAF-59D8-D799-F768A2E753D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E5C85DE-54E0-2B93-BC91-C1E47B196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22DB879-41E1-9BAF-889B-6C9C47F765E7}"/>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4AE470E-30F0-2792-93B2-51106EA154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C5964E4-95AE-262F-28DC-1A05929C031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0C2548E-B32D-A425-E8F5-6E324A0783B6}"/>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8" name="Pladsholder til sidefod 7">
            <a:extLst>
              <a:ext uri="{FF2B5EF4-FFF2-40B4-BE49-F238E27FC236}">
                <a16:creationId xmlns:a16="http://schemas.microsoft.com/office/drawing/2014/main" id="{B9F7FDB9-C98D-A547-C649-B14B57B7A6F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DC3F890-0EF2-9B3F-9DF0-1835F169548F}"/>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142113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64D2E4-846F-075B-8184-5F87B214B99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90FDF7F-B111-2705-A689-89D9A50AE67C}"/>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4" name="Pladsholder til sidefod 3">
            <a:extLst>
              <a:ext uri="{FF2B5EF4-FFF2-40B4-BE49-F238E27FC236}">
                <a16:creationId xmlns:a16="http://schemas.microsoft.com/office/drawing/2014/main" id="{80B444DB-10F8-B453-C08E-408EFCE2BD0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3657915-96A6-E775-127B-0E4BC729D5F4}"/>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214175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CD63A4C-DC77-EDDB-639C-3AB9A30E0687}"/>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3" name="Pladsholder til sidefod 2">
            <a:extLst>
              <a:ext uri="{FF2B5EF4-FFF2-40B4-BE49-F238E27FC236}">
                <a16:creationId xmlns:a16="http://schemas.microsoft.com/office/drawing/2014/main" id="{934FF8C6-23E8-226F-5A59-B17B24B801A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7B2B3E7-4606-9A3F-94D0-DF907267D638}"/>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3268256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2B16C5-CC5A-C60B-DFD5-3E1262DF5A7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6CD85DB-97B4-1FEA-7C1A-471DCA242A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9803B88-18AC-9714-B4B1-C9F47262A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BBDEA69-BB42-549D-0E4B-7C64E78F4C1C}"/>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6" name="Pladsholder til sidefod 5">
            <a:extLst>
              <a:ext uri="{FF2B5EF4-FFF2-40B4-BE49-F238E27FC236}">
                <a16:creationId xmlns:a16="http://schemas.microsoft.com/office/drawing/2014/main" id="{28811E62-06B4-F506-3861-83D9E3E0991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FD6891-2AE1-F75D-CBDF-8CD55F2A8EB2}"/>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2443800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CA7341-B236-E131-3E20-D5BF5696800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D7038A2-4538-3DE8-E0D8-931FC5EBB8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CDE2E27A-146C-9ADD-36D2-0C87AEDAB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BF932B4-02CB-ECDC-D4C1-9E08B4CE3F63}"/>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6" name="Pladsholder til sidefod 5">
            <a:extLst>
              <a:ext uri="{FF2B5EF4-FFF2-40B4-BE49-F238E27FC236}">
                <a16:creationId xmlns:a16="http://schemas.microsoft.com/office/drawing/2014/main" id="{5F79B528-30F9-664B-05A5-FFF6730DD39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5773830-A9CD-AA65-6455-873BBC211AB1}"/>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1138926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E6EF79-4129-4022-1598-0112652D825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13F1152-39B5-01CF-C400-634798301CD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19BD74C-D865-45F5-A95D-7BBE266F409C}"/>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F923496D-F7E8-D109-A3BB-9E581B9FFAD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A98296E-EEAC-9869-D81E-121E57742D9C}"/>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2981728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AAFAAB2-07AA-5507-E70B-B55EAA0F220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E500F91-0D99-4EC2-5F99-B2993D8DE0A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369ECE-E321-C905-1735-333CF0B2D1BD}"/>
              </a:ext>
            </a:extLst>
          </p:cNvPr>
          <p:cNvSpPr>
            <a:spLocks noGrp="1"/>
          </p:cNvSpPr>
          <p:nvPr>
            <p:ph type="dt" sz="half" idx="10"/>
          </p:nvPr>
        </p:nvSpPr>
        <p:spPr/>
        <p:txBody>
          <a:body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CCAADED0-75C6-CF7F-7B3D-19C61DFE25E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C08BBE0-D7CB-38AC-409D-EEC10EE62EAD}"/>
              </a:ext>
            </a:extLst>
          </p:cNvPr>
          <p:cNvSpPr>
            <a:spLocks noGrp="1"/>
          </p:cNvSpPr>
          <p:nvPr>
            <p:ph type="sldNum" sz="quarter" idx="12"/>
          </p:nvPr>
        </p:nvSpPr>
        <p:spPr/>
        <p:txBody>
          <a:bodyPr/>
          <a:lstStyle/>
          <a:p>
            <a:fld id="{6E36E62F-EB1B-EB4E-8995-E373E40B57D4}" type="slidenum">
              <a:rPr lang="da-DK" smtClean="0"/>
              <a:t>‹nr.›</a:t>
            </a:fld>
            <a:endParaRPr lang="da-DK"/>
          </a:p>
        </p:txBody>
      </p:sp>
    </p:spTree>
    <p:extLst>
      <p:ext uri="{BB962C8B-B14F-4D97-AF65-F5344CB8AC3E}">
        <p14:creationId xmlns:p14="http://schemas.microsoft.com/office/powerpoint/2010/main" val="1211987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0CDFDF7-647A-142E-6879-6C9EFF195B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340091B-8134-16D8-1677-D420A689C7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44702E4-6137-940B-FFCF-658F9C5D48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5E4F68-B263-F24E-95AB-67D2393BE8F6}" type="datetimeFigureOut">
              <a:rPr lang="da-DK" smtClean="0"/>
              <a:t>04.04.2025</a:t>
            </a:fld>
            <a:endParaRPr lang="da-DK"/>
          </a:p>
        </p:txBody>
      </p:sp>
      <p:sp>
        <p:nvSpPr>
          <p:cNvPr id="5" name="Pladsholder til sidefod 4">
            <a:extLst>
              <a:ext uri="{FF2B5EF4-FFF2-40B4-BE49-F238E27FC236}">
                <a16:creationId xmlns:a16="http://schemas.microsoft.com/office/drawing/2014/main" id="{CA999C22-B612-CAA5-2757-3A4FAEA62D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4AE15418-63D4-8E0C-8FE4-056B74FB41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36E62F-EB1B-EB4E-8995-E373E40B57D4}" type="slidenum">
              <a:rPr lang="da-DK" smtClean="0"/>
              <a:t>‹nr.›</a:t>
            </a:fld>
            <a:endParaRPr lang="da-DK"/>
          </a:p>
        </p:txBody>
      </p:sp>
    </p:spTree>
    <p:extLst>
      <p:ext uri="{BB962C8B-B14F-4D97-AF65-F5344CB8AC3E}">
        <p14:creationId xmlns:p14="http://schemas.microsoft.com/office/powerpoint/2010/main" val="2667607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6" name="Rectangle 307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rom education to politics: a pan-European analysis of COVID-19 conspiracy  theory influences">
            <a:extLst>
              <a:ext uri="{FF2B5EF4-FFF2-40B4-BE49-F238E27FC236}">
                <a16:creationId xmlns:a16="http://schemas.microsoft.com/office/drawing/2014/main" id="{FBE91421-EDEC-0901-9F8C-A687909630FC}"/>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t="7810" b="760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AB3425E-E1BD-62A8-412D-7DCAC12DFA26}"/>
              </a:ext>
            </a:extLst>
          </p:cNvPr>
          <p:cNvSpPr>
            <a:spLocks noGrp="1"/>
          </p:cNvSpPr>
          <p:nvPr>
            <p:ph type="ctrTitle"/>
          </p:nvPr>
        </p:nvSpPr>
        <p:spPr>
          <a:xfrm>
            <a:off x="1524000" y="1122362"/>
            <a:ext cx="9144000" cy="2900518"/>
          </a:xfrm>
        </p:spPr>
        <p:txBody>
          <a:bodyPr>
            <a:normAutofit/>
          </a:bodyPr>
          <a:lstStyle/>
          <a:p>
            <a:r>
              <a:rPr lang="da-DK">
                <a:solidFill>
                  <a:srgbClr val="FFFFFF"/>
                </a:solidFill>
              </a:rPr>
              <a:t>Conspiracy Theories</a:t>
            </a:r>
          </a:p>
        </p:txBody>
      </p:sp>
      <p:sp>
        <p:nvSpPr>
          <p:cNvPr id="3" name="Undertitel 2">
            <a:extLst>
              <a:ext uri="{FF2B5EF4-FFF2-40B4-BE49-F238E27FC236}">
                <a16:creationId xmlns:a16="http://schemas.microsoft.com/office/drawing/2014/main" id="{CA4E93E6-01BC-E3A3-05EF-F3D1B86E085B}"/>
              </a:ext>
            </a:extLst>
          </p:cNvPr>
          <p:cNvSpPr>
            <a:spLocks noGrp="1"/>
          </p:cNvSpPr>
          <p:nvPr>
            <p:ph type="subTitle" idx="1"/>
          </p:nvPr>
        </p:nvSpPr>
        <p:spPr>
          <a:xfrm>
            <a:off x="1524000" y="4159404"/>
            <a:ext cx="9144000" cy="1098395"/>
          </a:xfrm>
        </p:spPr>
        <p:txBody>
          <a:bodyPr>
            <a:normAutofit/>
          </a:bodyPr>
          <a:lstStyle/>
          <a:p>
            <a:endParaRPr lang="da-DK">
              <a:solidFill>
                <a:srgbClr val="FFFFFF"/>
              </a:solidFill>
            </a:endParaRPr>
          </a:p>
        </p:txBody>
      </p:sp>
    </p:spTree>
    <p:extLst>
      <p:ext uri="{BB962C8B-B14F-4D97-AF65-F5344CB8AC3E}">
        <p14:creationId xmlns:p14="http://schemas.microsoft.com/office/powerpoint/2010/main" val="105823004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17F2794C-C854-7E45-050E-4D1EB591993A}"/>
              </a:ext>
            </a:extLst>
          </p:cNvPr>
          <p:cNvSpPr>
            <a:spLocks noGrp="1"/>
          </p:cNvSpPr>
          <p:nvPr>
            <p:ph type="title"/>
          </p:nvPr>
        </p:nvSpPr>
        <p:spPr>
          <a:xfrm>
            <a:off x="838200" y="365125"/>
            <a:ext cx="5393361" cy="1325563"/>
          </a:xfrm>
        </p:spPr>
        <p:txBody>
          <a:bodyPr>
            <a:normAutofit/>
          </a:bodyPr>
          <a:lstStyle/>
          <a:p>
            <a:r>
              <a:rPr lang="en-US" b="1" kern="100">
                <a:effectLst/>
                <a:latin typeface="Aptos" panose="020B0004020202020204" pitchFamily="34" charset="0"/>
                <a:ea typeface="Aptos" panose="020B0004020202020204" pitchFamily="34" charset="0"/>
                <a:cs typeface="Times New Roman" panose="02020603050405020304" pitchFamily="18" charset="0"/>
              </a:rPr>
              <a:t>Conspiracy theory</a:t>
            </a:r>
            <a:endParaRPr lang="da-DK"/>
          </a:p>
        </p:txBody>
      </p:sp>
      <p:sp>
        <p:nvSpPr>
          <p:cNvPr id="21" name="Freeform: Shape 2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AB3BD26F-57C9-B6CD-9A2E-B725EF3C6175}"/>
              </a:ext>
            </a:extLst>
          </p:cNvPr>
          <p:cNvSpPr>
            <a:spLocks noGrp="1"/>
          </p:cNvSpPr>
          <p:nvPr>
            <p:ph idx="1"/>
          </p:nvPr>
        </p:nvSpPr>
        <p:spPr>
          <a:xfrm>
            <a:off x="838200" y="1753054"/>
            <a:ext cx="6276313" cy="4436004"/>
          </a:xfrm>
        </p:spPr>
        <p:txBody>
          <a:bodyPr vert="horz" lIns="91440" tIns="45720" rIns="91440" bIns="45720" rtlCol="0" anchor="t">
            <a:normAutofit/>
          </a:bodyPr>
          <a:lstStyle/>
          <a:p>
            <a:pPr>
              <a:buFont typeface="Calibri" panose="020B0604020202020204" pitchFamily="34" charset="0"/>
              <a:buChar char="-"/>
            </a:pPr>
            <a:r>
              <a:rPr lang="en-US" sz="2200">
                <a:ea typeface="+mn-lt"/>
                <a:cs typeface="+mn-lt"/>
              </a:rPr>
              <a:t>A conspiracy theory is the belief that powerful groups secretly control events, often as an alternative explanation for major historical or political events—typically without solid evidence.</a:t>
            </a:r>
            <a:endParaRPr lang="da-DK" sz="2200"/>
          </a:p>
          <a:p>
            <a:pPr>
              <a:buFont typeface="Calibri" panose="020B0604020202020204" pitchFamily="34" charset="0"/>
              <a:buChar char="-"/>
            </a:pPr>
            <a:r>
              <a:rPr lang="da-DK" sz="2200" b="1" err="1"/>
              <a:t>Famous</a:t>
            </a:r>
            <a:r>
              <a:rPr lang="da-DK" sz="2200" b="1"/>
              <a:t>:                                  </a:t>
            </a:r>
            <a:r>
              <a:rPr lang="da-DK" sz="2200" b="1" err="1"/>
              <a:t>Why</a:t>
            </a:r>
            <a:r>
              <a:rPr lang="da-DK" sz="2200" b="1"/>
              <a:t>:</a:t>
            </a:r>
          </a:p>
          <a:p>
            <a:pPr>
              <a:buFont typeface="Calibri" panose="020B0604020202020204" pitchFamily="34" charset="0"/>
              <a:buChar char="-"/>
            </a:pPr>
            <a:r>
              <a:rPr lang="da-DK" sz="2200" b="1"/>
              <a:t>. </a:t>
            </a:r>
            <a:r>
              <a:rPr lang="da-DK" sz="2200"/>
              <a:t>Moon landing                     - </a:t>
            </a:r>
            <a:r>
              <a:rPr lang="da-DK" sz="2200" err="1"/>
              <a:t>Need</a:t>
            </a:r>
            <a:r>
              <a:rPr lang="da-DK" sz="2200"/>
              <a:t> for </a:t>
            </a:r>
            <a:r>
              <a:rPr lang="da-DK" sz="2200" err="1"/>
              <a:t>explainations</a:t>
            </a:r>
          </a:p>
          <a:p>
            <a:pPr>
              <a:buFont typeface="Calibri" panose="020B0604020202020204" pitchFamily="34" charset="0"/>
              <a:buChar char="-"/>
            </a:pPr>
            <a:r>
              <a:rPr lang="da-DK" sz="2200"/>
              <a:t>911 </a:t>
            </a:r>
            <a:r>
              <a:rPr lang="da-DK" sz="2200" err="1"/>
              <a:t>inside</a:t>
            </a:r>
            <a:r>
              <a:rPr lang="da-DK" sz="2200"/>
              <a:t> job                       - Distrust in </a:t>
            </a:r>
            <a:r>
              <a:rPr lang="da-DK" sz="2200" err="1"/>
              <a:t>authority</a:t>
            </a:r>
            <a:endParaRPr lang="da-DK" sz="2200"/>
          </a:p>
          <a:p>
            <a:pPr>
              <a:buFont typeface="Calibri" panose="020B0604020202020204" pitchFamily="34" charset="0"/>
              <a:buChar char="-"/>
            </a:pPr>
            <a:r>
              <a:rPr lang="da-DK" sz="2200" err="1"/>
              <a:t>Flat</a:t>
            </a:r>
            <a:r>
              <a:rPr lang="da-DK" sz="2200"/>
              <a:t> </a:t>
            </a:r>
            <a:r>
              <a:rPr lang="da-DK" sz="2200" err="1"/>
              <a:t>earthers</a:t>
            </a:r>
            <a:r>
              <a:rPr lang="da-DK" sz="2200"/>
              <a:t>                          - </a:t>
            </a:r>
            <a:r>
              <a:rPr lang="da-DK" sz="2200" err="1"/>
              <a:t>Feeling</a:t>
            </a:r>
            <a:r>
              <a:rPr lang="da-DK" sz="2200"/>
              <a:t> special</a:t>
            </a:r>
          </a:p>
          <a:p>
            <a:pPr>
              <a:buFont typeface="Calibri" panose="020B0604020202020204" pitchFamily="34" charset="0"/>
              <a:buChar char="-"/>
            </a:pPr>
            <a:endParaRPr lang="da-DK" sz="2200"/>
          </a:p>
          <a:p>
            <a:pPr>
              <a:buFont typeface="Calibri" panose="020B0604020202020204" pitchFamily="34" charset="0"/>
              <a:buChar char="-"/>
            </a:pPr>
            <a:endParaRPr lang="da-DK" sz="2200"/>
          </a:p>
        </p:txBody>
      </p:sp>
      <p:sp>
        <p:nvSpPr>
          <p:cNvPr id="23" name="Oval 2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TænkeHatten - YouTube">
            <a:extLst>
              <a:ext uri="{FF2B5EF4-FFF2-40B4-BE49-F238E27FC236}">
                <a16:creationId xmlns:a16="http://schemas.microsoft.com/office/drawing/2014/main" id="{6FDDFB4B-90A2-319C-0E42-0262E1E54972}"/>
              </a:ext>
            </a:extLst>
          </p:cNvPr>
          <p:cNvPicPr>
            <a:picLocks noChangeAspect="1"/>
          </p:cNvPicPr>
          <p:nvPr/>
        </p:nvPicPr>
        <p:blipFill>
          <a:blip r:embed="rId2"/>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5" name="Freeform: Shape 2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7" name="Straight Connector 2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198071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797031-83E5-EA88-447B-403627F74ABF}"/>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kern="1200">
                <a:effectLst/>
                <a:latin typeface="+mj-lt"/>
                <a:ea typeface="+mj-ea"/>
                <a:cs typeface="+mj-cs"/>
              </a:rPr>
              <a:t>The Dunning-Kruger effect</a:t>
            </a:r>
            <a:endParaRPr lang="en-US" sz="3400" kern="1200">
              <a:latin typeface="+mj-lt"/>
              <a:ea typeface="+mj-ea"/>
              <a:cs typeface="+mj-cs"/>
            </a:endParaRPr>
          </a:p>
        </p:txBody>
      </p:sp>
      <p:sp>
        <p:nvSpPr>
          <p:cNvPr id="31" name="Rectangle 30">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Content Placeholder 25">
            <a:extLst>
              <a:ext uri="{FF2B5EF4-FFF2-40B4-BE49-F238E27FC236}">
                <a16:creationId xmlns:a16="http://schemas.microsoft.com/office/drawing/2014/main" id="{B09EE4CD-A3B8-5E05-7DB1-412C272561D8}"/>
              </a:ext>
            </a:extLst>
          </p:cNvPr>
          <p:cNvSpPr>
            <a:spLocks noGrp="1"/>
          </p:cNvSpPr>
          <p:nvPr>
            <p:ph idx="1"/>
          </p:nvPr>
        </p:nvSpPr>
        <p:spPr>
          <a:xfrm>
            <a:off x="411480" y="2684095"/>
            <a:ext cx="4405054" cy="4140568"/>
          </a:xfrm>
        </p:spPr>
        <p:txBody>
          <a:bodyPr vert="horz" lIns="91440" tIns="45720" rIns="91440" bIns="45720" rtlCol="0" anchor="t">
            <a:normAutofit lnSpcReduction="10000"/>
          </a:bodyPr>
          <a:lstStyle/>
          <a:p>
            <a:pPr marL="0" indent="0">
              <a:buNone/>
            </a:pPr>
            <a:r>
              <a:rPr lang="en-US" sz="1800" b="1" u="sng">
                <a:ea typeface="+mn-lt"/>
                <a:cs typeface="+mn-lt"/>
              </a:rPr>
              <a:t>The Dunning-Kruger effect</a:t>
            </a:r>
            <a:r>
              <a:rPr lang="en-US" sz="1800">
                <a:ea typeface="+mn-lt"/>
                <a:cs typeface="+mn-lt"/>
              </a:rPr>
              <a:t> is a cognitive bias where people with low ability overestimate their competence, while experts tend to underestimate theirs. Described by psychologists Dunning and Kruger in 1999, it explains why beginners often feel overly confident until they realize how much they don’t know (the "valley of despair"). As knowledge deepens, confidence gradually returns.</a:t>
            </a:r>
            <a:endParaRPr lang="en-US" sz="1800"/>
          </a:p>
          <a:p>
            <a:pPr marL="0" indent="0">
              <a:buNone/>
            </a:pPr>
            <a:r>
              <a:rPr lang="en-US" sz="1800" b="1">
                <a:ea typeface="+mn-lt"/>
                <a:cs typeface="+mn-lt"/>
              </a:rPr>
              <a:t>Conclusion:</a:t>
            </a:r>
            <a:endParaRPr lang="en-US"/>
          </a:p>
          <a:p>
            <a:pPr marL="0" indent="0">
              <a:buNone/>
            </a:pPr>
            <a:r>
              <a:rPr lang="en-US" sz="1800">
                <a:ea typeface="+mn-lt"/>
                <a:cs typeface="+mn-lt"/>
              </a:rPr>
              <a:t>If you think you know a lot, you probably don’t.</a:t>
            </a:r>
            <a:endParaRPr lang="en-US"/>
          </a:p>
          <a:p>
            <a:pPr marL="0" indent="0">
              <a:buNone/>
            </a:pPr>
            <a:r>
              <a:rPr lang="en-US" sz="1800">
                <a:ea typeface="+mn-lt"/>
                <a:cs typeface="+mn-lt"/>
              </a:rPr>
              <a:t>If you doubt yourself despite experience, you might know more than you think.</a:t>
            </a:r>
            <a:endParaRPr lang="en-US"/>
          </a:p>
          <a:p>
            <a:endParaRPr lang="en-US" sz="1800"/>
          </a:p>
        </p:txBody>
      </p:sp>
      <p:pic>
        <p:nvPicPr>
          <p:cNvPr id="4" name="Pladsholder til indhold 3" descr="Et billede, der indeholder tekst, diagram, linje/række, Kurve&#10;&#10;Indhold genereret af kunstig intelligens kan være forkert.">
            <a:extLst>
              <a:ext uri="{FF2B5EF4-FFF2-40B4-BE49-F238E27FC236}">
                <a16:creationId xmlns:a16="http://schemas.microsoft.com/office/drawing/2014/main" id="{24F29573-E2A0-30C4-BE7C-4BA95F07C15F}"/>
              </a:ext>
            </a:extLst>
          </p:cNvPr>
          <p:cNvPicPr>
            <a:picLocks noChangeAspect="1"/>
          </p:cNvPicPr>
          <p:nvPr/>
        </p:nvPicPr>
        <p:blipFill>
          <a:blip r:embed="rId2"/>
          <a:stretch>
            <a:fillRect/>
          </a:stretch>
        </p:blipFill>
        <p:spPr>
          <a:xfrm>
            <a:off x="5385816" y="1219630"/>
            <a:ext cx="6440424" cy="4363386"/>
          </a:xfrm>
          <a:prstGeom prst="rect">
            <a:avLst/>
          </a:prstGeom>
        </p:spPr>
      </p:pic>
    </p:spTree>
    <p:extLst>
      <p:ext uri="{BB962C8B-B14F-4D97-AF65-F5344CB8AC3E}">
        <p14:creationId xmlns:p14="http://schemas.microsoft.com/office/powerpoint/2010/main" val="176415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920F9A9-371F-4839-10D1-5E239665516F}"/>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a:effectLst/>
              </a:rPr>
              <a:t>Rabbit holes</a:t>
            </a:r>
            <a:endParaRPr lang="en-US" sz="3400"/>
          </a:p>
        </p:txBody>
      </p:sp>
      <p:sp>
        <p:nvSpPr>
          <p:cNvPr id="27" name="Rectangle 26">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Content Placeholder 16">
            <a:extLst>
              <a:ext uri="{FF2B5EF4-FFF2-40B4-BE49-F238E27FC236}">
                <a16:creationId xmlns:a16="http://schemas.microsoft.com/office/drawing/2014/main" id="{922FA928-F2D1-8085-E84E-11C936E38554}"/>
              </a:ext>
            </a:extLst>
          </p:cNvPr>
          <p:cNvSpPr>
            <a:spLocks noGrp="1"/>
          </p:cNvSpPr>
          <p:nvPr>
            <p:ph idx="1"/>
          </p:nvPr>
        </p:nvSpPr>
        <p:spPr>
          <a:xfrm>
            <a:off x="411480" y="2684095"/>
            <a:ext cx="4443154" cy="3492868"/>
          </a:xfrm>
        </p:spPr>
        <p:txBody>
          <a:bodyPr vert="horz" lIns="91440" tIns="45720" rIns="91440" bIns="45720" rtlCol="0" anchor="t">
            <a:normAutofit/>
          </a:bodyPr>
          <a:lstStyle/>
          <a:p>
            <a:r>
              <a:rPr lang="en-US" sz="1800"/>
              <a:t>Deep dive</a:t>
            </a:r>
          </a:p>
          <a:p>
            <a:r>
              <a:rPr lang="en-US" sz="1800"/>
              <a:t>Echo</a:t>
            </a:r>
          </a:p>
          <a:p>
            <a:r>
              <a:rPr lang="en-US" sz="1800"/>
              <a:t>Denial of other ideas</a:t>
            </a:r>
          </a:p>
        </p:txBody>
      </p:sp>
      <p:pic>
        <p:nvPicPr>
          <p:cNvPr id="4" name="Pladsholder til indhold 3" descr="Rabbit Hole - Once Upon a Picture">
            <a:extLst>
              <a:ext uri="{FF2B5EF4-FFF2-40B4-BE49-F238E27FC236}">
                <a16:creationId xmlns:a16="http://schemas.microsoft.com/office/drawing/2014/main" id="{9A5577A1-7EB1-8FCE-D1B1-ACA509EAB93D}"/>
              </a:ext>
            </a:extLst>
          </p:cNvPr>
          <p:cNvPicPr>
            <a:picLocks noChangeAspect="1"/>
          </p:cNvPicPr>
          <p:nvPr/>
        </p:nvPicPr>
        <p:blipFill>
          <a:blip r:embed="rId2"/>
          <a:srcRect t="25297"/>
          <a:stretch/>
        </p:blipFill>
        <p:spPr>
          <a:xfrm>
            <a:off x="5958687" y="625683"/>
            <a:ext cx="5294682" cy="5551280"/>
          </a:xfrm>
          <a:prstGeom prst="rect">
            <a:avLst/>
          </a:prstGeom>
        </p:spPr>
      </p:pic>
    </p:spTree>
    <p:extLst>
      <p:ext uri="{BB962C8B-B14F-4D97-AF65-F5344CB8AC3E}">
        <p14:creationId xmlns:p14="http://schemas.microsoft.com/office/powerpoint/2010/main" val="300505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D631A7E-FA67-E28E-168C-E611C8EF0426}"/>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kern="1200">
                <a:effectLst/>
                <a:latin typeface="+mj-lt"/>
                <a:ea typeface="+mj-ea"/>
                <a:cs typeface="+mj-cs"/>
              </a:rPr>
              <a:t>Cognitive bias</a:t>
            </a:r>
            <a:endParaRPr lang="en-US" sz="3400" kern="1200">
              <a:latin typeface="+mj-lt"/>
              <a:ea typeface="+mj-ea"/>
              <a:cs typeface="+mj-cs"/>
            </a:endParaRPr>
          </a:p>
        </p:txBody>
      </p:sp>
      <p:sp>
        <p:nvSpPr>
          <p:cNvPr id="23" name="Rectangle 22">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Content Placeholder 17">
            <a:extLst>
              <a:ext uri="{FF2B5EF4-FFF2-40B4-BE49-F238E27FC236}">
                <a16:creationId xmlns:a16="http://schemas.microsoft.com/office/drawing/2014/main" id="{311650DD-4A39-85BB-1217-11B603038B35}"/>
              </a:ext>
            </a:extLst>
          </p:cNvPr>
          <p:cNvSpPr>
            <a:spLocks noGrp="1"/>
          </p:cNvSpPr>
          <p:nvPr>
            <p:ph idx="1"/>
          </p:nvPr>
        </p:nvSpPr>
        <p:spPr>
          <a:xfrm>
            <a:off x="411480" y="2684095"/>
            <a:ext cx="4443154" cy="3492868"/>
          </a:xfrm>
        </p:spPr>
        <p:txBody>
          <a:bodyPr vert="horz" lIns="91440" tIns="45720" rIns="91440" bIns="45720" rtlCol="0" anchor="t">
            <a:normAutofit/>
          </a:bodyPr>
          <a:lstStyle/>
          <a:p>
            <a:r>
              <a:rPr lang="en-US" sz="1800"/>
              <a:t>Shortcuts</a:t>
            </a:r>
            <a:endParaRPr lang="da-DK"/>
          </a:p>
          <a:p>
            <a:r>
              <a:rPr lang="en-US" sz="1800"/>
              <a:t>Struggle to change mind</a:t>
            </a:r>
          </a:p>
        </p:txBody>
      </p:sp>
      <p:pic>
        <p:nvPicPr>
          <p:cNvPr id="4" name="Pladsholder til indhold 3" descr="6 Cognitive Biases Affecting Your Leadership">
            <a:extLst>
              <a:ext uri="{FF2B5EF4-FFF2-40B4-BE49-F238E27FC236}">
                <a16:creationId xmlns:a16="http://schemas.microsoft.com/office/drawing/2014/main" id="{B527ADE3-AFBB-7950-481A-7A67C63B37F2}"/>
              </a:ext>
            </a:extLst>
          </p:cNvPr>
          <p:cNvPicPr>
            <a:picLocks noChangeAspect="1"/>
          </p:cNvPicPr>
          <p:nvPr/>
        </p:nvPicPr>
        <p:blipFill>
          <a:blip r:embed="rId2"/>
          <a:stretch>
            <a:fillRect/>
          </a:stretch>
        </p:blipFill>
        <p:spPr>
          <a:xfrm>
            <a:off x="5385816" y="1630206"/>
            <a:ext cx="6440424" cy="3542233"/>
          </a:xfrm>
          <a:prstGeom prst="rect">
            <a:avLst/>
          </a:prstGeom>
        </p:spPr>
      </p:pic>
    </p:spTree>
    <p:extLst>
      <p:ext uri="{BB962C8B-B14F-4D97-AF65-F5344CB8AC3E}">
        <p14:creationId xmlns:p14="http://schemas.microsoft.com/office/powerpoint/2010/main" val="962506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1C066B6-58C3-E80B-4C97-28752E05A302}"/>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kern="1200">
                <a:latin typeface="+mj-lt"/>
                <a:ea typeface="+mj-ea"/>
                <a:cs typeface="+mj-cs"/>
              </a:rPr>
              <a:t>False positives and false negatives</a:t>
            </a:r>
          </a:p>
        </p:txBody>
      </p:sp>
      <p:sp>
        <p:nvSpPr>
          <p:cNvPr id="18" name="Rectangle 17">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Content Placeholder 12">
            <a:extLst>
              <a:ext uri="{FF2B5EF4-FFF2-40B4-BE49-F238E27FC236}">
                <a16:creationId xmlns:a16="http://schemas.microsoft.com/office/drawing/2014/main" id="{D3DE1AD7-0EF0-54F5-48DC-0B13C23BA78F}"/>
              </a:ext>
            </a:extLst>
          </p:cNvPr>
          <p:cNvSpPr>
            <a:spLocks noGrp="1"/>
          </p:cNvSpPr>
          <p:nvPr>
            <p:ph idx="1"/>
          </p:nvPr>
        </p:nvSpPr>
        <p:spPr>
          <a:xfrm>
            <a:off x="411480" y="2684095"/>
            <a:ext cx="4620363" cy="3492868"/>
          </a:xfrm>
        </p:spPr>
        <p:txBody>
          <a:bodyPr vert="horz" lIns="91440" tIns="45720" rIns="91440" bIns="45720" rtlCol="0" anchor="t">
            <a:normAutofit/>
          </a:bodyPr>
          <a:lstStyle/>
          <a:p>
            <a:r>
              <a:rPr lang="en-US" sz="1800">
                <a:ea typeface="+mn-lt"/>
                <a:cs typeface="+mn-lt"/>
              </a:rPr>
              <a:t>A false positive is running from a noise in the woods, fearing a bear, but there’s nothing there.</a:t>
            </a:r>
            <a:endParaRPr lang="en-US" sz="1800"/>
          </a:p>
          <a:p>
            <a:r>
              <a:rPr lang="en-US" sz="1800">
                <a:ea typeface="+mn-lt"/>
                <a:cs typeface="+mn-lt"/>
              </a:rPr>
              <a:t>A false negative is ignoring a noise—until a bear attacks.</a:t>
            </a:r>
            <a:endParaRPr lang="en-US"/>
          </a:p>
          <a:p>
            <a:r>
              <a:rPr lang="en-US" sz="1800">
                <a:ea typeface="+mn-lt"/>
                <a:cs typeface="+mn-lt"/>
              </a:rPr>
              <a:t>False positives are safer, which is why we often assume the worst to stay protected.</a:t>
            </a:r>
            <a:endParaRPr lang="en-US"/>
          </a:p>
          <a:p>
            <a:endParaRPr lang="en-US" sz="1800"/>
          </a:p>
        </p:txBody>
      </p:sp>
      <p:pic>
        <p:nvPicPr>
          <p:cNvPr id="4" name="Pladsholder til indhold 3" descr="Little People Holding True And False Sign Positive And Negative Feedback  Concept Yes Or No Icons Flat Design Style Cartoon Vector Illustration Stock  Illustration - Download Image Now - iStock">
            <a:extLst>
              <a:ext uri="{FF2B5EF4-FFF2-40B4-BE49-F238E27FC236}">
                <a16:creationId xmlns:a16="http://schemas.microsoft.com/office/drawing/2014/main" id="{AAAAD7EF-8273-1908-25AC-4B50DE17BE60}"/>
              </a:ext>
            </a:extLst>
          </p:cNvPr>
          <p:cNvPicPr>
            <a:picLocks noChangeAspect="1"/>
          </p:cNvPicPr>
          <p:nvPr/>
        </p:nvPicPr>
        <p:blipFill>
          <a:blip r:embed="rId2"/>
          <a:stretch>
            <a:fillRect/>
          </a:stretch>
        </p:blipFill>
        <p:spPr>
          <a:xfrm>
            <a:off x="5255863" y="989830"/>
            <a:ext cx="6440424" cy="4492195"/>
          </a:xfrm>
          <a:prstGeom prst="rect">
            <a:avLst/>
          </a:prstGeom>
        </p:spPr>
      </p:pic>
    </p:spTree>
    <p:extLst>
      <p:ext uri="{BB962C8B-B14F-4D97-AF65-F5344CB8AC3E}">
        <p14:creationId xmlns:p14="http://schemas.microsoft.com/office/powerpoint/2010/main" val="854148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15">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FE097F7-BF34-97CE-DF16-5CC22480B893}"/>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kern="1200">
                <a:effectLst/>
                <a:latin typeface="+mj-lt"/>
                <a:ea typeface="+mj-ea"/>
                <a:cs typeface="+mj-cs"/>
              </a:rPr>
              <a:t>Debunking</a:t>
            </a:r>
            <a:endParaRPr lang="en-US" sz="3400" kern="1200">
              <a:latin typeface="+mj-lt"/>
              <a:ea typeface="+mj-ea"/>
              <a:cs typeface="+mj-cs"/>
            </a:endParaRPr>
          </a:p>
        </p:txBody>
      </p:sp>
      <p:sp>
        <p:nvSpPr>
          <p:cNvPr id="84" name="Rectangle 17">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5" name="Rectangle 19">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6" name="Content Placeholder 12">
            <a:extLst>
              <a:ext uri="{FF2B5EF4-FFF2-40B4-BE49-F238E27FC236}">
                <a16:creationId xmlns:a16="http://schemas.microsoft.com/office/drawing/2014/main" id="{6D4C8DAC-70CC-4E67-6CF0-1530BCF8B133}"/>
              </a:ext>
            </a:extLst>
          </p:cNvPr>
          <p:cNvSpPr>
            <a:spLocks noGrp="1"/>
          </p:cNvSpPr>
          <p:nvPr>
            <p:ph idx="1"/>
          </p:nvPr>
        </p:nvSpPr>
        <p:spPr>
          <a:xfrm>
            <a:off x="411480" y="2684095"/>
            <a:ext cx="6345200" cy="3492868"/>
          </a:xfrm>
        </p:spPr>
        <p:txBody>
          <a:bodyPr vert="horz" lIns="91440" tIns="45720" rIns="91440" bIns="45720" rtlCol="0" anchor="t">
            <a:normAutofit/>
          </a:bodyPr>
          <a:lstStyle/>
          <a:p>
            <a:r>
              <a:rPr lang="en-US" sz="1800">
                <a:ea typeface="+mn-lt"/>
                <a:cs typeface="+mn-lt"/>
              </a:rPr>
              <a:t>Debunking a conspiracy theory means proving it false with facts and logic.</a:t>
            </a:r>
            <a:endParaRPr lang="en-US" sz="1800"/>
          </a:p>
          <a:p>
            <a:r>
              <a:rPr lang="en-US" sz="1800">
                <a:ea typeface="+mn-lt"/>
                <a:cs typeface="+mn-lt"/>
              </a:rPr>
              <a:t>However, some see debunkers as suspicious, since real cover-ups exist. Disproving a theory can make believers more convinced.</a:t>
            </a:r>
            <a:endParaRPr lang="en-US"/>
          </a:p>
          <a:p>
            <a:r>
              <a:rPr lang="en-US" sz="1800">
                <a:ea typeface="+mn-lt"/>
                <a:cs typeface="+mn-lt"/>
              </a:rPr>
              <a:t>Some conspiracies, like </a:t>
            </a:r>
            <a:r>
              <a:rPr lang="en-US" sz="1800" i="1">
                <a:ea typeface="+mn-lt"/>
                <a:cs typeface="+mn-lt"/>
              </a:rPr>
              <a:t>The Protocols of the Elders of Zion</a:t>
            </a:r>
            <a:r>
              <a:rPr lang="en-US" sz="1800">
                <a:ea typeface="+mn-lt"/>
                <a:cs typeface="+mn-lt"/>
              </a:rPr>
              <a:t>, persist despite being exposed as frauds. Others, like those about JFK’s murder, the moon landing, and 9/11, have been investigated and answered—just not in ways that satisfy believers.</a:t>
            </a:r>
            <a:endParaRPr lang="en-US"/>
          </a:p>
          <a:p>
            <a:r>
              <a:rPr lang="en-US" sz="1800">
                <a:ea typeface="+mn-lt"/>
                <a:cs typeface="+mn-lt"/>
              </a:rPr>
              <a:t>It's easier to start a conspiracy than to disprove one, and debunking can sometimes backfire.</a:t>
            </a:r>
            <a:endParaRPr lang="en-US"/>
          </a:p>
          <a:p>
            <a:endParaRPr lang="en-US" sz="1800"/>
          </a:p>
        </p:txBody>
      </p:sp>
      <p:pic>
        <p:nvPicPr>
          <p:cNvPr id="4" name="Pladsholder til indhold 3" descr="What 'Debunking' Owes to a 1923 Novel and Buncombe County, N.C. - WSJ">
            <a:extLst>
              <a:ext uri="{FF2B5EF4-FFF2-40B4-BE49-F238E27FC236}">
                <a16:creationId xmlns:a16="http://schemas.microsoft.com/office/drawing/2014/main" id="{EECEDD2E-4277-383A-F562-36384E216FF2}"/>
              </a:ext>
            </a:extLst>
          </p:cNvPr>
          <p:cNvPicPr>
            <a:picLocks noChangeAspect="1"/>
          </p:cNvPicPr>
          <p:nvPr/>
        </p:nvPicPr>
        <p:blipFill>
          <a:blip r:embed="rId2"/>
          <a:stretch>
            <a:fillRect/>
          </a:stretch>
        </p:blipFill>
        <p:spPr>
          <a:xfrm>
            <a:off x="5385816" y="1301185"/>
            <a:ext cx="6440424" cy="4200276"/>
          </a:xfrm>
          <a:prstGeom prst="rect">
            <a:avLst/>
          </a:prstGeom>
        </p:spPr>
      </p:pic>
    </p:spTree>
    <p:extLst>
      <p:ext uri="{BB962C8B-B14F-4D97-AF65-F5344CB8AC3E}">
        <p14:creationId xmlns:p14="http://schemas.microsoft.com/office/powerpoint/2010/main" val="2324628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3" name="Rectangle 1062">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7D5DA5F-D6CB-2CB8-20EE-AD233CDE1386}"/>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b="1" kern="1200">
                <a:effectLst/>
                <a:latin typeface="+mj-lt"/>
                <a:ea typeface="+mj-ea"/>
                <a:cs typeface="+mj-cs"/>
              </a:rPr>
              <a:t>The idea of “connecting the dots” </a:t>
            </a:r>
            <a:endParaRPr lang="en-US" sz="3400" kern="1200">
              <a:latin typeface="+mj-lt"/>
              <a:ea typeface="+mj-ea"/>
              <a:cs typeface="+mj-cs"/>
            </a:endParaRPr>
          </a:p>
        </p:txBody>
      </p:sp>
      <p:sp>
        <p:nvSpPr>
          <p:cNvPr id="1065" name="Rectangle 1064">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67" name="Rectangle 1066">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58" name="Content Placeholder 1048">
            <a:extLst>
              <a:ext uri="{FF2B5EF4-FFF2-40B4-BE49-F238E27FC236}">
                <a16:creationId xmlns:a16="http://schemas.microsoft.com/office/drawing/2014/main" id="{DC0FC1B8-9020-8F0E-18D1-9E2A0FBE598B}"/>
              </a:ext>
            </a:extLst>
          </p:cNvPr>
          <p:cNvSpPr>
            <a:spLocks noGrp="1"/>
          </p:cNvSpPr>
          <p:nvPr>
            <p:ph idx="1"/>
          </p:nvPr>
        </p:nvSpPr>
        <p:spPr>
          <a:xfrm>
            <a:off x="411480" y="2684095"/>
            <a:ext cx="4443154" cy="3492868"/>
          </a:xfrm>
        </p:spPr>
        <p:txBody>
          <a:bodyPr>
            <a:normAutofit lnSpcReduction="10000"/>
          </a:bodyPr>
          <a:lstStyle/>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Humans look for patterns to understand the world, filling in gaps when information is missing.</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This can lead to false conclusions if we pick facts selectively. </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Conspiracy theories arise this way, linking unrelated facts into false stories. </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Awareness of this helps us think critically and avoid biased conclusions.</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Connect The Dots Lightbulb | Great PowerPoint ClipArt for Presentations -  PresenterMedia.com">
            <a:extLst>
              <a:ext uri="{FF2B5EF4-FFF2-40B4-BE49-F238E27FC236}">
                <a16:creationId xmlns:a16="http://schemas.microsoft.com/office/drawing/2014/main" id="{3F867691-03AC-8187-3D36-900FF4B12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98" r="34256" b="-2"/>
          <a:stretch/>
        </p:blipFill>
        <p:spPr bwMode="auto">
          <a:xfrm>
            <a:off x="6136026" y="625683"/>
            <a:ext cx="4940004" cy="555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52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15D2DD1-1032-373E-337C-D47E4B5BCFD1}"/>
              </a:ext>
            </a:extLst>
          </p:cNvPr>
          <p:cNvSpPr>
            <a:spLocks noGrp="1"/>
          </p:cNvSpPr>
          <p:nvPr>
            <p:ph type="title"/>
          </p:nvPr>
        </p:nvSpPr>
        <p:spPr>
          <a:xfrm>
            <a:off x="411480" y="991443"/>
            <a:ext cx="4443154" cy="1087819"/>
          </a:xfrm>
        </p:spPr>
        <p:txBody>
          <a:bodyPr anchor="b">
            <a:normAutofit/>
          </a:bodyPr>
          <a:lstStyle/>
          <a:p>
            <a:r>
              <a:rPr lang="en-US" sz="3100" b="1" kern="100">
                <a:effectLst/>
                <a:latin typeface="Times New Roman" panose="02020603050405020304" pitchFamily="18" charset="0"/>
                <a:ea typeface="Aptos" panose="020B0004020202020204" pitchFamily="34" charset="0"/>
                <a:cs typeface="Times New Roman" panose="02020603050405020304" pitchFamily="18" charset="0"/>
              </a:rPr>
              <a:t>The idea of “overcoming the monster”</a:t>
            </a:r>
            <a:endParaRPr lang="da-DK" sz="3100">
              <a:latin typeface="Times New Roman" panose="02020603050405020304" pitchFamily="18" charset="0"/>
              <a:cs typeface="Times New Roman" panose="02020603050405020304" pitchFamily="18" charset="0"/>
            </a:endParaRPr>
          </a:p>
        </p:txBody>
      </p:sp>
      <p:sp>
        <p:nvSpPr>
          <p:cNvPr id="2064" name="Rectangle 2063">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6" name="Rectangle 2065">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dsholder til indhold 2">
            <a:extLst>
              <a:ext uri="{FF2B5EF4-FFF2-40B4-BE49-F238E27FC236}">
                <a16:creationId xmlns:a16="http://schemas.microsoft.com/office/drawing/2014/main" id="{23C44B9F-10FD-8DE0-2DF2-D4CF60AE6287}"/>
              </a:ext>
            </a:extLst>
          </p:cNvPr>
          <p:cNvSpPr>
            <a:spLocks noGrp="1"/>
          </p:cNvSpPr>
          <p:nvPr>
            <p:ph idx="1"/>
          </p:nvPr>
        </p:nvSpPr>
        <p:spPr>
          <a:xfrm>
            <a:off x="411480" y="2684095"/>
            <a:ext cx="4443154" cy="3492868"/>
          </a:xfrm>
        </p:spPr>
        <p:txBody>
          <a:bodyPr>
            <a:normAutofit/>
          </a:bodyPr>
          <a:lstStyle/>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 common story where a hero struggles, wins, and gives hope that good defeats evil.</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But sometimes, people imagine enemies, turning small problems into big battles. </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Understanding this helps us see real vs. made-up problems.</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050" name="Picture 2" descr="Overcoming the monster - Storytelling plot 1/7">
            <a:extLst>
              <a:ext uri="{FF2B5EF4-FFF2-40B4-BE49-F238E27FC236}">
                <a16:creationId xmlns:a16="http://schemas.microsoft.com/office/drawing/2014/main" id="{785F732C-69C6-6E4F-3A79-96D42EE7D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307" r="20637"/>
          <a:stretch/>
        </p:blipFill>
        <p:spPr bwMode="auto">
          <a:xfrm>
            <a:off x="6136028" y="625683"/>
            <a:ext cx="4940000" cy="555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13961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439</Words>
  <Application>Microsoft Macintosh PowerPoint</Application>
  <PresentationFormat>Widescreen</PresentationFormat>
  <Paragraphs>38</Paragraphs>
  <Slides>9</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vt:i4>
      </vt:variant>
    </vt:vector>
  </HeadingPairs>
  <TitlesOfParts>
    <vt:vector size="15" baseType="lpstr">
      <vt:lpstr>Aptos</vt:lpstr>
      <vt:lpstr>Aptos Display</vt:lpstr>
      <vt:lpstr>Arial</vt:lpstr>
      <vt:lpstr>Calibri</vt:lpstr>
      <vt:lpstr>Times New Roman</vt:lpstr>
      <vt:lpstr>Office-tema</vt:lpstr>
      <vt:lpstr>Conspiracy Theories</vt:lpstr>
      <vt:lpstr>Conspiracy theory</vt:lpstr>
      <vt:lpstr>The Dunning-Kruger effect</vt:lpstr>
      <vt:lpstr>Rabbit holes</vt:lpstr>
      <vt:lpstr>Cognitive bias</vt:lpstr>
      <vt:lpstr>False positives and false negatives</vt:lpstr>
      <vt:lpstr>Debunking</vt:lpstr>
      <vt:lpstr>The idea of “connecting the dots” </vt:lpstr>
      <vt:lpstr>The idea of “overcoming the monster”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Lilon Shammo.</dc:creator>
  <cp:lastModifiedBy>Lilon Shammo.</cp:lastModifiedBy>
  <cp:revision>2</cp:revision>
  <dcterms:created xsi:type="dcterms:W3CDTF">2025-04-04T08:24:38Z</dcterms:created>
  <dcterms:modified xsi:type="dcterms:W3CDTF">2025-04-04T08:50:22Z</dcterms:modified>
</cp:coreProperties>
</file>