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95" r:id="rId4"/>
    <p:sldId id="259" r:id="rId5"/>
    <p:sldId id="258" r:id="rId6"/>
    <p:sldId id="261" r:id="rId7"/>
    <p:sldId id="263" r:id="rId8"/>
    <p:sldId id="298" r:id="rId9"/>
    <p:sldId id="297" r:id="rId10"/>
    <p:sldId id="299" r:id="rId11"/>
    <p:sldId id="300" r:id="rId12"/>
    <p:sldId id="282" r:id="rId13"/>
    <p:sldId id="281" r:id="rId14"/>
    <p:sldId id="279" r:id="rId15"/>
    <p:sldId id="266" r:id="rId16"/>
    <p:sldId id="293" r:id="rId17"/>
    <p:sldId id="285" r:id="rId18"/>
    <p:sldId id="288" r:id="rId19"/>
    <p:sldId id="269" r:id="rId20"/>
    <p:sldId id="292" r:id="rId21"/>
    <p:sldId id="291" r:id="rId22"/>
    <p:sldId id="287" r:id="rId23"/>
    <p:sldId id="290" r:id="rId2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86" autoAdjust="0"/>
    <p:restoredTop sz="96132"/>
  </p:normalViewPr>
  <p:slideViewPr>
    <p:cSldViewPr>
      <p:cViewPr varScale="1">
        <p:scale>
          <a:sx n="126" d="100"/>
          <a:sy n="126" d="100"/>
        </p:scale>
        <p:origin x="1800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/>
              <a:t>Klik på ikonet for at tilføje et billede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/>
              <a:t>Klik for at redigere i master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55FF34D-A945-4394-844C-4D8354B0F5C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7127C-4D94-4E0C-9ACC-F0DA020C38D7}" type="slidenum">
              <a:rPr lang="da-DK" smtClean="0"/>
              <a:t>‹nr.›</a:t>
            </a:fld>
            <a:endParaRPr lang="da-DK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Vdjin734gE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hIOylZMg6Q?feature=oembed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43-CfukEgs?feature=oembed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txBody>
          <a:bodyPr>
            <a:normAutofit/>
          </a:bodyPr>
          <a:lstStyle/>
          <a:p>
            <a:r>
              <a:rPr lang="da-DK" sz="5400" dirty="0"/>
              <a:t>Energi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643360"/>
            <a:ext cx="4949004" cy="3471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071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Hvad er energi?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Energi er ikke stof.</a:t>
            </a:r>
          </a:p>
          <a:p>
            <a:r>
              <a:rPr lang="da-DK" dirty="0"/>
              <a:t>Energi findes i forskellige former</a:t>
            </a:r>
          </a:p>
          <a:p>
            <a:r>
              <a:rPr lang="da-DK" dirty="0"/>
              <a:t>Energi kan omdannes til andre energiformer</a:t>
            </a:r>
          </a:p>
          <a:p>
            <a:r>
              <a:rPr lang="da-DK" dirty="0"/>
              <a:t>Den samlede mængde energi i universet er konstant.</a:t>
            </a:r>
          </a:p>
          <a:p>
            <a:r>
              <a:rPr lang="da-DK" dirty="0"/>
              <a:t>Energi er enten bevægelse eller potentiale for bevægelse.</a:t>
            </a:r>
          </a:p>
        </p:txBody>
      </p:sp>
      <p:pic>
        <p:nvPicPr>
          <p:cNvPr id="7" name="Pladsholder til indhold 4">
            <a:extLst>
              <a:ext uri="{FF2B5EF4-FFF2-40B4-BE49-F238E27FC236}">
                <a16:creationId xmlns:a16="http://schemas.microsoft.com/office/drawing/2014/main" id="{DBF95662-F7FC-FF40-9B19-D657916809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15171" y="1920875"/>
            <a:ext cx="2722658" cy="443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95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AA36B7-BB62-C645-9207-27A3829DB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Dampmaskine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9CF33C8-52C6-6F45-AE41-4536DAA4A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28" y="1935163"/>
            <a:ext cx="6744744" cy="4389437"/>
          </a:xfrm>
        </p:spPr>
      </p:pic>
    </p:spTree>
    <p:extLst>
      <p:ext uri="{BB962C8B-B14F-4D97-AF65-F5344CB8AC3E}">
        <p14:creationId xmlns:p14="http://schemas.microsoft.com/office/powerpoint/2010/main" val="643595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Energiomsætning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ea typeface="Calibri"/>
                <a:cs typeface="Times New Roman"/>
              </a:rPr>
              <a:t>Energibevarelse: Energi forsvinder aldrig – den bliver bare omsat til en anden form.</a:t>
            </a:r>
          </a:p>
          <a:p>
            <a:r>
              <a:rPr lang="da-DK" dirty="0">
                <a:ea typeface="Calibri"/>
                <a:cs typeface="Times New Roman"/>
              </a:rPr>
              <a:t>Kan man sænke temperaturen i et rum ved at åbne lågen til fryseren og lade den køre på fuld drøn i et par timer?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6779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Enhed for energi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Kalorie</a:t>
            </a:r>
          </a:p>
          <a:p>
            <a:r>
              <a:rPr lang="da-DK" dirty="0"/>
              <a:t>Joule</a:t>
            </a:r>
          </a:p>
          <a:p>
            <a:r>
              <a:rPr lang="da-DK" dirty="0"/>
              <a:t>kJ – kilojoule</a:t>
            </a:r>
          </a:p>
          <a:p>
            <a:r>
              <a:rPr lang="da-DK" dirty="0"/>
              <a:t>kWh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/>
              <a:t>Hvad er en Joule?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0282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Effekt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/>
                      </a:rPr>
                      <m:t>𝑃</m:t>
                    </m:r>
                    <m:r>
                      <a:rPr lang="da-DK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b="0" i="1" smtClean="0">
                            <a:latin typeface="Cambria Math" charset="0"/>
                          </a:rPr>
                          <m:t> </m:t>
                        </m:r>
                        <m:r>
                          <a:rPr lang="da-DK" b="0" i="1" smtClean="0">
                            <a:latin typeface="Cambria Math"/>
                          </a:rPr>
                          <m:t>𝐸</m:t>
                        </m:r>
                      </m:num>
                      <m:den>
                        <m:r>
                          <a:rPr lang="da-DK" b="0" i="1" smtClean="0">
                            <a:latin typeface="Cambria Math" charset="0"/>
                          </a:rPr>
                          <m:t> </m:t>
                        </m:r>
                        <m:r>
                          <a:rPr lang="da-DK" b="0" i="1" smtClean="0"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endParaRPr lang="da-DK" b="0" dirty="0"/>
              </a:p>
              <a:p>
                <a:r>
                  <a:rPr lang="da-DK" dirty="0"/>
                  <a:t>Hvad er enheden for effekt?</a:t>
                </a:r>
                <a:endParaRPr lang="da-DK" b="0" dirty="0"/>
              </a:p>
              <a:p>
                <a:r>
                  <a:rPr lang="da-DK" dirty="0"/>
                  <a:t>Opgave 202</a:t>
                </a:r>
              </a:p>
              <a:p>
                <a:r>
                  <a:rPr lang="da-DK" dirty="0"/>
                  <a:t>Opgave 203 + 204</a:t>
                </a:r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672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Tilstandsformer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4581128"/>
            <a:ext cx="7355160" cy="1743472"/>
          </a:xfrm>
        </p:spPr>
        <p:txBody>
          <a:bodyPr>
            <a:normAutofit/>
          </a:bodyPr>
          <a:lstStyle/>
          <a:p>
            <a:r>
              <a:rPr lang="da-DK" dirty="0"/>
              <a:t>Varme er i virkeligheden bevægelse af molekyler</a:t>
            </a:r>
          </a:p>
          <a:p>
            <a:r>
              <a:rPr lang="da-DK" dirty="0"/>
              <a:t>Brownske bevægelser:</a:t>
            </a:r>
          </a:p>
          <a:p>
            <a:endParaRPr lang="da-DK" dirty="0"/>
          </a:p>
        </p:txBody>
      </p:sp>
      <p:pic>
        <p:nvPicPr>
          <p:cNvPr id="4" name="Onlinemedier 3" descr="Brownian Motion">
            <a:hlinkClick r:id="" action="ppaction://media"/>
            <a:extLst>
              <a:ext uri="{FF2B5EF4-FFF2-40B4-BE49-F238E27FC236}">
                <a16:creationId xmlns:a16="http://schemas.microsoft.com/office/drawing/2014/main" id="{48069377-26CE-D447-8AE4-237BEEFC8E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51920" y="755227"/>
            <a:ext cx="5109220" cy="382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7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B3F4BC-7B8F-4246-BE69-32D4151D3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anchor="b">
            <a:normAutofit/>
          </a:bodyPr>
          <a:lstStyle/>
          <a:p>
            <a:r>
              <a:rPr lang="da-DK" dirty="0"/>
              <a:t>Tilstandsformer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7FB6E7E-EF1E-1307-5896-ECA543527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45" y="1935480"/>
            <a:ext cx="7944110" cy="4389120"/>
          </a:xfrm>
          <a:noFill/>
        </p:spPr>
      </p:pic>
    </p:spTree>
    <p:extLst>
      <p:ext uri="{BB962C8B-B14F-4D97-AF65-F5344CB8AC3E}">
        <p14:creationId xmlns:p14="http://schemas.microsoft.com/office/powerpoint/2010/main" val="2549874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9935C-B5F2-D13F-E62E-3F6F709FD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Fast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86172332-EF0E-D810-2CC3-4108FAC4E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1466088"/>
            <a:ext cx="6553200" cy="4826000"/>
          </a:xfrm>
          <a:prstGeom prst="rect">
            <a:avLst/>
          </a:prstGeom>
        </p:spPr>
      </p:pic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87878AE-448C-D381-4C5B-473008604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4284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9C2C28-536D-4D1B-C2BD-3539D8892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anchor="b">
            <a:normAutofit/>
          </a:bodyPr>
          <a:lstStyle/>
          <a:p>
            <a:r>
              <a:rPr lang="da-DK" dirty="0"/>
              <a:t>Flydende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A1DC3CE2-617F-19CC-0701-7DA90F8B5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03" y="1935480"/>
            <a:ext cx="5401994" cy="438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7356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6FD3D-EDF1-B9BE-0BDC-905F7D0E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Gas</a:t>
            </a:r>
          </a:p>
        </p:txBody>
      </p:sp>
      <p:pic>
        <p:nvPicPr>
          <p:cNvPr id="4" name="Pladsholder til indhold 4">
            <a:extLst>
              <a:ext uri="{FF2B5EF4-FFF2-40B4-BE49-F238E27FC236}">
                <a16:creationId xmlns:a16="http://schemas.microsoft.com/office/drawing/2014/main" id="{A3047035-7ACA-B8D4-D605-8868CD8D5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2269331"/>
            <a:ext cx="6477000" cy="3721100"/>
          </a:xfrm>
        </p:spPr>
      </p:pic>
    </p:spTree>
    <p:extLst>
      <p:ext uri="{BB962C8B-B14F-4D97-AF65-F5344CB8AC3E}">
        <p14:creationId xmlns:p14="http://schemas.microsoft.com/office/powerpoint/2010/main" val="1213109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B0FAD-1652-154F-8187-B5D08E57C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Tilstandsformer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FEBD404-783B-C44E-813A-94158716E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88840"/>
            <a:ext cx="3545842" cy="4389437"/>
          </a:xfr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332358AF-2BCE-5D44-987A-E4AC7C0050DF}"/>
              </a:ext>
            </a:extLst>
          </p:cNvPr>
          <p:cNvSpPr txBox="1"/>
          <p:nvPr/>
        </p:nvSpPr>
        <p:spPr>
          <a:xfrm>
            <a:off x="4355976" y="1988840"/>
            <a:ext cx="4680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Find smeltepunktet og kogepunktet for vand i simuleringen (tag screenshot)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Er der en minimal temperatur?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Er der en en maksimal temperatur?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07825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C0FB9-C1DC-9446-9CA9-255E3091B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Smeltevarme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352F83-784A-0949-B1B0-2BDA7FBBA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Mål hvor meget energi det kræver at opvarme en isterning.</a:t>
            </a:r>
          </a:p>
          <a:p>
            <a:r>
              <a:rPr lang="da-DK" dirty="0"/>
              <a:t>Hvilke fysiske størrelser skal vi måle?</a:t>
            </a:r>
          </a:p>
        </p:txBody>
      </p:sp>
    </p:spTree>
    <p:extLst>
      <p:ext uri="{BB962C8B-B14F-4D97-AF65-F5344CB8AC3E}">
        <p14:creationId xmlns:p14="http://schemas.microsoft.com/office/powerpoint/2010/main" val="2765486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10DDB-704D-A641-95D3-D272C786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Varmetransport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8A8906-A5A6-414C-B62C-66615D9EF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Konvektion</a:t>
            </a:r>
          </a:p>
          <a:p>
            <a:r>
              <a:rPr lang="da-DK" dirty="0"/>
              <a:t>Varmeledning</a:t>
            </a:r>
          </a:p>
          <a:p>
            <a:r>
              <a:rPr lang="da-DK" dirty="0"/>
              <a:t>Varmestråling</a:t>
            </a:r>
          </a:p>
        </p:txBody>
      </p:sp>
    </p:spTree>
    <p:extLst>
      <p:ext uri="{BB962C8B-B14F-4D97-AF65-F5344CB8AC3E}">
        <p14:creationId xmlns:p14="http://schemas.microsoft.com/office/powerpoint/2010/main" val="26816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Nyttevirkning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Er det bedst at varme the i elkedel eller mikrobølgeovn?</a:t>
            </a:r>
          </a:p>
          <a:p>
            <a:r>
              <a:rPr lang="da-DK" dirty="0"/>
              <a:t>Hvor mange procent af energien går til spilde?</a:t>
            </a:r>
          </a:p>
        </p:txBody>
      </p:sp>
    </p:spTree>
    <p:extLst>
      <p:ext uri="{BB962C8B-B14F-4D97-AF65-F5344CB8AC3E}">
        <p14:creationId xmlns:p14="http://schemas.microsoft.com/office/powerpoint/2010/main" val="1266984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9609A3-478E-744C-8581-58472E91E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CD97E2-4347-8841-A4C0-BB643EBBD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”A </a:t>
            </a:r>
            <a:r>
              <a:rPr lang="da-DK" dirty="0" err="1"/>
              <a:t>Physicist</a:t>
            </a:r>
            <a:r>
              <a:rPr lang="da-DK" dirty="0"/>
              <a:t> </a:t>
            </a:r>
            <a:r>
              <a:rPr lang="da-DK" dirty="0" err="1"/>
              <a:t>froze</a:t>
            </a:r>
            <a:r>
              <a:rPr lang="da-DK" dirty="0"/>
              <a:t> himself to -273,15 C. People </a:t>
            </a:r>
            <a:r>
              <a:rPr lang="da-DK" dirty="0" err="1"/>
              <a:t>called</a:t>
            </a:r>
            <a:r>
              <a:rPr lang="da-DK" dirty="0"/>
              <a:t> </a:t>
            </a:r>
            <a:r>
              <a:rPr lang="da-DK" dirty="0" err="1"/>
              <a:t>him</a:t>
            </a:r>
            <a:r>
              <a:rPr lang="da-DK" dirty="0"/>
              <a:t> crazy, but </a:t>
            </a:r>
            <a:r>
              <a:rPr lang="da-DK" dirty="0" err="1"/>
              <a:t>personally</a:t>
            </a:r>
            <a:r>
              <a:rPr lang="da-DK" dirty="0"/>
              <a:t> I </a:t>
            </a:r>
            <a:r>
              <a:rPr lang="da-DK" dirty="0" err="1"/>
              <a:t>think</a:t>
            </a:r>
            <a:r>
              <a:rPr lang="da-DK" dirty="0"/>
              <a:t> </a:t>
            </a:r>
            <a:r>
              <a:rPr lang="da-DK" dirty="0" err="1"/>
              <a:t>he</a:t>
            </a:r>
            <a:r>
              <a:rPr lang="da-DK" dirty="0"/>
              <a:t> </a:t>
            </a:r>
            <a:r>
              <a:rPr lang="da-DK" dirty="0" err="1"/>
              <a:t>was</a:t>
            </a:r>
            <a:r>
              <a:rPr lang="da-DK" dirty="0"/>
              <a:t> 0K.”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5980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F913B6-84AF-0F45-933B-117572E8D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Kinetisk energi/bevægelsesenergi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11AC5301-1677-A24D-994B-817F15B1A70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𝑘𝑖𝑛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da-DK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11AC5301-1677-A24D-994B-817F15B1A7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19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NASA Warns a Major Meteor Strike Is On Its Way. This Is Not a Sci-Fi Movie!  - Science">
            <a:extLst>
              <a:ext uri="{FF2B5EF4-FFF2-40B4-BE49-F238E27FC236}">
                <a16:creationId xmlns:a16="http://schemas.microsoft.com/office/drawing/2014/main" id="{2F13AEF4-8877-7A49-8315-58423011368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919929"/>
            <a:ext cx="4038600" cy="243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CD21F43E-2C3E-8941-AE80-BFFF3CF4A2D9}"/>
              </a:ext>
            </a:extLst>
          </p:cNvPr>
          <p:cNvSpPr txBox="1"/>
          <p:nvPr/>
        </p:nvSpPr>
        <p:spPr>
          <a:xfrm>
            <a:off x="726510" y="5536504"/>
            <a:ext cx="43732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Velocity</a:t>
            </a:r>
            <a:r>
              <a:rPr lang="da-DK" dirty="0"/>
              <a:t>: 20 km/s</a:t>
            </a:r>
          </a:p>
          <a:p>
            <a:r>
              <a:rPr lang="da-DK" dirty="0"/>
              <a:t>Mass: </a:t>
            </a:r>
            <a:r>
              <a:rPr lang="da-DK" dirty="0" err="1"/>
              <a:t>between</a:t>
            </a:r>
            <a:r>
              <a:rPr lang="da-DK" dirty="0"/>
              <a:t> 1.0×10</a:t>
            </a:r>
            <a:r>
              <a:rPr lang="da-DK" baseline="30000" dirty="0"/>
              <a:t>15</a:t>
            </a:r>
            <a:r>
              <a:rPr lang="da-DK" dirty="0"/>
              <a:t> and </a:t>
            </a:r>
            <a:r>
              <a:rPr lang="da-DK" b="1" dirty="0"/>
              <a:t>4.6×10</a:t>
            </a:r>
            <a:r>
              <a:rPr lang="da-DK" b="1" baseline="30000" dirty="0"/>
              <a:t>17</a:t>
            </a:r>
            <a:r>
              <a:rPr lang="da-DK" b="1" dirty="0"/>
              <a:t> kg</a:t>
            </a:r>
            <a:endParaRPr lang="da-DK" dirty="0"/>
          </a:p>
          <a:p>
            <a:r>
              <a:rPr lang="da-DK" dirty="0"/>
              <a:t>Hvad er den kinetiske energi af meteoren?</a:t>
            </a:r>
          </a:p>
          <a:p>
            <a:r>
              <a:rPr lang="da-DK" dirty="0"/>
              <a:t>1 </a:t>
            </a:r>
            <a:r>
              <a:rPr lang="da-DK"/>
              <a:t>atombombe 63 TJ	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11020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5610F9-B179-A044-921A-EE9F4B1AE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2"/>
            <a:ext cx="6982544" cy="1162050"/>
          </a:xfrm>
        </p:spPr>
        <p:txBody>
          <a:bodyPr anchor="b">
            <a:noAutofit/>
          </a:bodyPr>
          <a:lstStyle/>
          <a:p>
            <a:r>
              <a:rPr lang="da-DK" sz="4000" dirty="0"/>
              <a:t>Potentiel energi/mulighedsenergi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56C63404-8E35-5A4D-91C0-4EF200886125}"/>
                  </a:ext>
                </a:extLst>
              </p:cNvPr>
              <p:cNvSpPr>
                <a:spLocks noGrp="1"/>
              </p:cNvSpPr>
              <p:nvPr>
                <p:ph type="body" idx="2"/>
              </p:nvPr>
            </p:nvSpPr>
            <p:spPr>
              <a:xfrm>
                <a:off x="685800" y="1676400"/>
                <a:ext cx="1797968" cy="528464"/>
              </a:xfr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a-DK" sz="2000" b="0" i="1" smtClean="0">
                              <a:latin typeface="Cambria Math" panose="02040503050406030204" pitchFamily="18" charset="0"/>
                            </a:rPr>
                            <m:t>𝑝𝑜𝑡</m:t>
                          </m:r>
                        </m:sub>
                      </m:sSub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da-DK" sz="2000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56C63404-8E35-5A4D-91C0-4EF2008861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2"/>
              </p:nvPr>
            </p:nvSpPr>
            <p:spPr>
              <a:xfrm>
                <a:off x="685800" y="1676400"/>
                <a:ext cx="1797968" cy="528464"/>
              </a:xfrm>
              <a:blipFill>
                <a:blip r:embed="rId2"/>
                <a:stretch>
                  <a:fillRect l="-422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SmackPhysics.com">
            <a:extLst>
              <a:ext uri="{FF2B5EF4-FFF2-40B4-BE49-F238E27FC236}">
                <a16:creationId xmlns:a16="http://schemas.microsoft.com/office/drawing/2014/main" id="{E11FDCCC-7447-2643-BFD3-57F012E408A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4498" y="1873615"/>
            <a:ext cx="5956272" cy="486775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6156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Mekanisk energi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D575C49-BEBC-624C-AA9D-902BA0AAFF29}"/>
              </a:ext>
            </a:extLst>
          </p:cNvPr>
          <p:cNvSpPr txBox="1"/>
          <p:nvPr/>
        </p:nvSpPr>
        <p:spPr>
          <a:xfrm>
            <a:off x="436610" y="2568324"/>
            <a:ext cx="5945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§ Den mekaniske energi er bevaret, </a:t>
            </a:r>
          </a:p>
          <a:p>
            <a:r>
              <a:rPr lang="da-DK" dirty="0"/>
              <a:t>hvis man ser bort fra vindmodstand, gnidning og lignende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felt 4">
                <a:extLst>
                  <a:ext uri="{FF2B5EF4-FFF2-40B4-BE49-F238E27FC236}">
                    <a16:creationId xmlns:a16="http://schemas.microsoft.com/office/drawing/2014/main" id="{DDC592D7-4842-9A4E-9134-3B32A7732E09}"/>
                  </a:ext>
                </a:extLst>
              </p:cNvPr>
              <p:cNvSpPr txBox="1"/>
              <p:nvPr/>
            </p:nvSpPr>
            <p:spPr>
              <a:xfrm>
                <a:off x="476622" y="3515950"/>
                <a:ext cx="2157001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𝑚𝑒𝑘</m:t>
                          </m:r>
                        </m:sub>
                      </m:sSub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𝑘𝑖𝑛</m:t>
                          </m:r>
                        </m:sub>
                      </m:sSub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𝑝𝑜𝑡</m:t>
                          </m:r>
                        </m:sub>
                      </m:sSub>
                    </m:oMath>
                  </m:oMathPara>
                </a14:m>
                <a:endParaRPr lang="da-DK" dirty="0"/>
              </a:p>
            </p:txBody>
          </p:sp>
        </mc:Choice>
        <mc:Fallback xmlns="">
          <p:sp>
            <p:nvSpPr>
              <p:cNvPr id="5" name="Tekstfelt 4">
                <a:extLst>
                  <a:ext uri="{FF2B5EF4-FFF2-40B4-BE49-F238E27FC236}">
                    <a16:creationId xmlns:a16="http://schemas.microsoft.com/office/drawing/2014/main" id="{DDC592D7-4842-9A4E-9134-3B32A7732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22" y="3515950"/>
                <a:ext cx="2157001" cy="390748"/>
              </a:xfrm>
              <a:prstGeom prst="rect">
                <a:avLst/>
              </a:prstGeom>
              <a:blipFill>
                <a:blip r:embed="rId2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ab: Pendulum Energy">
            <a:extLst>
              <a:ext uri="{FF2B5EF4-FFF2-40B4-BE49-F238E27FC236}">
                <a16:creationId xmlns:a16="http://schemas.microsoft.com/office/drawing/2014/main" id="{2A6EA9DF-2828-5642-BF5F-93B2A5A44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40343"/>
            <a:ext cx="4267820" cy="341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350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5EA5D3-3A8E-004A-A913-936B5D2F4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Bevarelse af mekanisk energi</a:t>
            </a:r>
          </a:p>
        </p:txBody>
      </p:sp>
      <p:pic>
        <p:nvPicPr>
          <p:cNvPr id="4" name="Onlinemedier 3" descr="Teaching with style; Mechanical Energy Conservation">
            <a:hlinkClick r:id="" action="ppaction://media"/>
            <a:extLst>
              <a:ext uri="{FF2B5EF4-FFF2-40B4-BE49-F238E27FC236}">
                <a16:creationId xmlns:a16="http://schemas.microsoft.com/office/drawing/2014/main" id="{B91130C7-EEB9-1948-9276-D2A37A18298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9552" y="2063899"/>
            <a:ext cx="5856288" cy="4389437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A3B8453-9C10-4C4C-1126-82C36FD2163A}"/>
              </a:ext>
            </a:extLst>
          </p:cNvPr>
          <p:cNvSpPr txBox="1"/>
          <p:nvPr/>
        </p:nvSpPr>
        <p:spPr>
          <a:xfrm>
            <a:off x="3445063" y="6453336"/>
            <a:ext cx="5360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www.youtube.com</a:t>
            </a:r>
            <a:r>
              <a:rPr lang="da-DK" dirty="0"/>
              <a:t>/</a:t>
            </a:r>
            <a:r>
              <a:rPr lang="da-DK" dirty="0" err="1"/>
              <a:t>watch?v</a:t>
            </a:r>
            <a:r>
              <a:rPr lang="da-DK" dirty="0"/>
              <a:t>=mhIOylZMg6Q</a:t>
            </a:r>
          </a:p>
        </p:txBody>
      </p:sp>
    </p:spTree>
    <p:extLst>
      <p:ext uri="{BB962C8B-B14F-4D97-AF65-F5344CB8AC3E}">
        <p14:creationId xmlns:p14="http://schemas.microsoft.com/office/powerpoint/2010/main" val="57461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3DA9ED-6435-E244-AB9C-5B098671C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anchor="b">
            <a:normAutofit/>
          </a:bodyPr>
          <a:lstStyle/>
          <a:p>
            <a:r>
              <a:rPr lang="da-DK" dirty="0"/>
              <a:t>Hvad falder hurtigst?</a:t>
            </a:r>
          </a:p>
        </p:txBody>
      </p:sp>
      <p:pic>
        <p:nvPicPr>
          <p:cNvPr id="5" name="Onlinemedier 4" descr="Brian Cox visits the world's biggest vacuum | Human Universe - BBC">
            <a:hlinkClick r:id="" action="ppaction://media"/>
            <a:extLst>
              <a:ext uri="{FF2B5EF4-FFF2-40B4-BE49-F238E27FC236}">
                <a16:creationId xmlns:a16="http://schemas.microsoft.com/office/drawing/2014/main" id="{3FEA7462-654E-B043-A736-99680FECEBC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70560" y="1935480"/>
            <a:ext cx="7802880" cy="4389120"/>
          </a:xfrm>
          <a:prstGeom prst="rect">
            <a:avLst/>
          </a:prstGeom>
          <a:noFill/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61322559-6487-03E9-1253-C599B4858993}"/>
              </a:ext>
            </a:extLst>
          </p:cNvPr>
          <p:cNvSpPr txBox="1"/>
          <p:nvPr/>
        </p:nvSpPr>
        <p:spPr>
          <a:xfrm>
            <a:off x="424137" y="6379402"/>
            <a:ext cx="5091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www.youtube.com</a:t>
            </a:r>
            <a:r>
              <a:rPr lang="da-DK" dirty="0"/>
              <a:t>/</a:t>
            </a:r>
            <a:r>
              <a:rPr lang="da-DK" dirty="0" err="1"/>
              <a:t>watch?v</a:t>
            </a:r>
            <a:r>
              <a:rPr lang="da-DK" dirty="0"/>
              <a:t>=E43-CfukEgs</a:t>
            </a:r>
          </a:p>
        </p:txBody>
      </p:sp>
    </p:spTree>
    <p:extLst>
      <p:ext uri="{BB962C8B-B14F-4D97-AF65-F5344CB8AC3E}">
        <p14:creationId xmlns:p14="http://schemas.microsoft.com/office/powerpoint/2010/main" val="202219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C36FC9-86BB-7A43-92F6-E313722B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Hoppende bold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9E5222-3F02-224D-93B3-4166B0356B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Udregn den kinetiske energi i hver frame</a:t>
            </a:r>
          </a:p>
          <a:p>
            <a:r>
              <a:rPr lang="da-DK" dirty="0"/>
              <a:t>Udregn den potentielle energi i hver frame</a:t>
            </a:r>
          </a:p>
          <a:p>
            <a:r>
              <a:rPr lang="da-DK" dirty="0"/>
              <a:t>Udregn den mekaniske energi</a:t>
            </a:r>
          </a:p>
          <a:p>
            <a:r>
              <a:rPr lang="da-DK" dirty="0"/>
              <a:t>Lav en graf over hvordan de tre energiformer udvikler sig </a:t>
            </a:r>
            <a:r>
              <a:rPr lang="da-DK"/>
              <a:t>som tiden </a:t>
            </a:r>
            <a:r>
              <a:rPr lang="da-DK" dirty="0"/>
              <a:t>går.</a:t>
            </a:r>
          </a:p>
          <a:p>
            <a:r>
              <a:rPr lang="da-DK" dirty="0"/>
              <a:t> 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F0CCD5B-1198-8742-B09C-1BF5986F63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838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EB67B5-3E2F-4744-A125-B58A9056A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r>
              <a:rPr lang="da-DK" dirty="0"/>
              <a:t>Energy-</a:t>
            </a:r>
            <a:r>
              <a:rPr lang="da-DK" dirty="0" err="1"/>
              <a:t>skate</a:t>
            </a:r>
            <a:r>
              <a:rPr lang="da-DK" dirty="0"/>
              <a:t>-park </a:t>
            </a:r>
            <a:r>
              <a:rPr lang="da-DK" dirty="0" err="1"/>
              <a:t>phet</a:t>
            </a:r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74D9785-2120-CA4F-BA5C-D7E6FDBAE398}"/>
              </a:ext>
            </a:extLst>
          </p:cNvPr>
          <p:cNvSpPr txBox="1"/>
          <p:nvPr/>
        </p:nvSpPr>
        <p:spPr>
          <a:xfrm>
            <a:off x="457200" y="1920085"/>
            <a:ext cx="4038600" cy="443484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>
              <a:spcBef>
                <a:spcPct val="20000"/>
              </a:spcBef>
            </a:pPr>
            <a:r>
              <a:rPr lang="da-DK" sz="2600" dirty="0"/>
              <a:t>Undersøg: </a:t>
            </a:r>
          </a:p>
          <a:p>
            <a:pPr>
              <a:spcBef>
                <a:spcPct val="20000"/>
              </a:spcBef>
              <a:buFont typeface="Wingdings 2"/>
              <a:buChar char=""/>
            </a:pPr>
            <a:r>
              <a:rPr lang="da-DK" sz="2600" dirty="0"/>
              <a:t>Er den mekaniske energi bevaret?</a:t>
            </a:r>
          </a:p>
          <a:p>
            <a:pPr>
              <a:spcBef>
                <a:spcPct val="20000"/>
              </a:spcBef>
              <a:buFont typeface="Wingdings 2"/>
              <a:buChar char=""/>
            </a:pPr>
            <a:r>
              <a:rPr lang="da-DK" sz="2600" dirty="0"/>
              <a:t>Hvilken forskel gør massen for den kinetiske og potentielle energi?</a:t>
            </a:r>
          </a:p>
          <a:p>
            <a:pPr>
              <a:spcBef>
                <a:spcPct val="20000"/>
              </a:spcBef>
              <a:buFont typeface="Wingdings 2"/>
              <a:buChar char=""/>
            </a:pPr>
            <a:r>
              <a:rPr lang="da-DK" sz="2600" dirty="0"/>
              <a:t>Hvilken forskel gør massen for hastigheden?</a:t>
            </a:r>
          </a:p>
          <a:p>
            <a:pPr>
              <a:spcBef>
                <a:spcPct val="20000"/>
              </a:spcBef>
              <a:buFont typeface="Wingdings 2"/>
              <a:buChar char=""/>
            </a:pPr>
            <a:r>
              <a:rPr lang="da-DK" sz="2600" dirty="0"/>
              <a:t>Slå friktion til. Hvilken forskel gør det?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48FC386-C0C3-CA40-B942-79A0DC02AE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006697"/>
            <a:ext cx="4038600" cy="2261616"/>
          </a:xfrm>
          <a:noFill/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F230034D-7A90-44B0-68D8-2FE695DD04EB}"/>
              </a:ext>
            </a:extLst>
          </p:cNvPr>
          <p:cNvSpPr txBox="1"/>
          <p:nvPr/>
        </p:nvSpPr>
        <p:spPr>
          <a:xfrm>
            <a:off x="4651689" y="1988840"/>
            <a:ext cx="5534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phet.colorado.edu</a:t>
            </a:r>
            <a:r>
              <a:rPr lang="da-DK" dirty="0"/>
              <a:t>/sims/html/</a:t>
            </a:r>
            <a:r>
              <a:rPr lang="da-DK" dirty="0" err="1"/>
              <a:t>energy</a:t>
            </a:r>
            <a:r>
              <a:rPr lang="da-DK" dirty="0"/>
              <a:t>-</a:t>
            </a:r>
            <a:r>
              <a:rPr lang="da-DK" dirty="0" err="1"/>
              <a:t>skate</a:t>
            </a:r>
            <a:r>
              <a:rPr lang="da-DK" dirty="0"/>
              <a:t>-park-basics/</a:t>
            </a:r>
            <a:r>
              <a:rPr lang="da-DK" dirty="0" err="1"/>
              <a:t>latest</a:t>
            </a:r>
            <a:r>
              <a:rPr lang="da-DK" dirty="0"/>
              <a:t>/</a:t>
            </a:r>
            <a:r>
              <a:rPr lang="da-DK" dirty="0" err="1"/>
              <a:t>energy</a:t>
            </a:r>
            <a:r>
              <a:rPr lang="da-DK" dirty="0"/>
              <a:t>-</a:t>
            </a:r>
            <a:r>
              <a:rPr lang="da-DK" dirty="0" err="1"/>
              <a:t>skate</a:t>
            </a:r>
            <a:r>
              <a:rPr lang="da-DK" dirty="0"/>
              <a:t>-park-</a:t>
            </a:r>
            <a:r>
              <a:rPr lang="da-DK" dirty="0" err="1"/>
              <a:t>basics_en.html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070914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løb">
  <a:themeElements>
    <a:clrScheme name="Forløb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orløb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rløb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27494</TotalTime>
  <Words>418</Words>
  <Application>Microsoft Macintosh PowerPoint</Application>
  <PresentationFormat>Skærmshow (4:3)</PresentationFormat>
  <Paragraphs>74</Paragraphs>
  <Slides>23</Slides>
  <Notes>0</Notes>
  <HiddenSlides>0</HiddenSlides>
  <MMClips>3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 Math</vt:lpstr>
      <vt:lpstr>Constantia</vt:lpstr>
      <vt:lpstr>Wingdings 2</vt:lpstr>
      <vt:lpstr>Forløb</vt:lpstr>
      <vt:lpstr>Energi</vt:lpstr>
      <vt:lpstr>Hvad er energi?</vt:lpstr>
      <vt:lpstr>Dampmaskine</vt:lpstr>
      <vt:lpstr>Energiomsætning</vt:lpstr>
      <vt:lpstr>Enhed for energi</vt:lpstr>
      <vt:lpstr>Effekt</vt:lpstr>
      <vt:lpstr>Tilstandsformer</vt:lpstr>
      <vt:lpstr>Tilstandsformer</vt:lpstr>
      <vt:lpstr>Fast</vt:lpstr>
      <vt:lpstr>Flydende</vt:lpstr>
      <vt:lpstr>Gas</vt:lpstr>
      <vt:lpstr>Tilstandsformer</vt:lpstr>
      <vt:lpstr>Smeltevarme</vt:lpstr>
      <vt:lpstr>Varmetransport</vt:lpstr>
      <vt:lpstr>Nyttevirkning</vt:lpstr>
      <vt:lpstr>PowerPoint-præsentation</vt:lpstr>
      <vt:lpstr>Kinetisk energi/bevægelsesenergi</vt:lpstr>
      <vt:lpstr>Potentiel energi/mulighedsenergi</vt:lpstr>
      <vt:lpstr>Mekanisk energi</vt:lpstr>
      <vt:lpstr>Bevarelse af mekanisk energi</vt:lpstr>
      <vt:lpstr>Hvad falder hurtigst?</vt:lpstr>
      <vt:lpstr>Hoppende bold</vt:lpstr>
      <vt:lpstr>Energy-skate-park phet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</dc:title>
  <dc:creator>Kristoffer Martinsen</dc:creator>
  <cp:lastModifiedBy>Kristoffer Martinsen</cp:lastModifiedBy>
  <cp:revision>28</cp:revision>
  <dcterms:created xsi:type="dcterms:W3CDTF">2020-11-21T09:50:33Z</dcterms:created>
  <dcterms:modified xsi:type="dcterms:W3CDTF">2024-09-19T11:31:30Z</dcterms:modified>
</cp:coreProperties>
</file>