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8" r:id="rId3"/>
    <p:sldId id="280" r:id="rId4"/>
    <p:sldId id="281" r:id="rId5"/>
    <p:sldId id="285" r:id="rId6"/>
    <p:sldId id="282" r:id="rId7"/>
    <p:sldId id="286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595"/>
  </p:normalViewPr>
  <p:slideViewPr>
    <p:cSldViewPr snapToGrid="0">
      <p:cViewPr varScale="1">
        <p:scale>
          <a:sx n="98" d="100"/>
          <a:sy n="98" d="100"/>
        </p:scale>
        <p:origin x="8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3AA2A-A761-A007-A218-DF46DDE92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53D9706-AD2D-BC30-034C-3CE10D5516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15A8E29-3FB5-0C63-2109-C92C79E69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5438B3A-C1DD-1B5D-2386-1A82FC0BE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1F8DD7-82B2-4829-3385-2F6C45A8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2531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E0147-EDDD-CD11-5B8E-F5F4F1960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1559E5F-316B-AF9A-4368-63B897FCB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3687F2-24A4-EB1F-C364-7A4C85EA8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2424EF-516C-AC69-6C40-1DCBF148B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17C33C1-503C-2678-BB87-236DE6EFB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506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D371C53-283D-91AE-779D-458F62529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E708EB-C8B6-1071-CE9F-B49DFF6AF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980C7C-806C-C2C1-1D54-2EDAB322C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AF4ABE8-BC82-5907-9B6F-675D3B6A3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F7E6D18-5F0C-913B-D7DA-67BF855F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0227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33EBFD-D926-CE67-A075-414E9E436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A73A9B-8A32-57E3-3526-6DD1749E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DB5214-7BBB-8A0D-A9B0-5E8903A3E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0AB1F8C-0336-1587-34B2-D70CF94D8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27F8C2-05FF-6EEC-582B-60D3B204A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732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FC23AE-A8F1-9AE8-F982-A5724FA16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362C858-468A-E655-6B98-893626222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D15E18-A6CD-7838-46ED-059EBF0F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BF3ACBB-94BC-EE21-B074-FDF7FFEAE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2DD7B4-FDAE-F272-7287-A353EDFED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191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3ADD68-EE79-DD81-ECBB-882625A87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6C200C3-EA07-0C6A-C937-58A5E4CBF1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FF5FAC7-8578-BA67-FD9F-B8F9B8717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18265CB-34A5-BECB-FFDA-2BBEE5853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8887397-6812-3CCD-E099-8A0C621D5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764D33D-1430-B55A-B6AB-0F405CBC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000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A47CF6-CC60-EAA3-382F-BBB39BC04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5023CF1-86E9-14F9-5604-17E07AD3B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EDBE3BF-3D9B-E9C5-4722-E310EC9B4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303123F-4547-2DDE-7C3B-CDF1A9AAA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C81DCA1-C2F2-7A6A-F2AA-09969E9D31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56EFC03-1B52-F0FB-A32A-2AEF0270C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9BBC612-1B6C-7EAD-C4D0-E2D6B485E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5F1C61C-D187-B7BB-F015-E4C8D6BB7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266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56F99-DE27-1ACA-E755-693FB22C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36D460A-FDA2-77C6-AA61-8691DDD5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340DB62-BCEA-73AB-277C-0050648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2230FB9-760C-C948-D5D1-D5E6D6693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558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ABE2334-0A72-163C-0587-8391070CF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9381D0F-2D36-16A5-830E-236F1BB27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24522D3-7BE1-D1B9-BB8C-CAFFBCD5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9030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8B566E-978C-C17E-DCFE-3063DAFB4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F311C2-13DC-2A24-EE9B-869C7E328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D7A7318-9FEB-B5D6-2EDC-DAB138E84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E0143DF-1F82-5002-C376-53B3AC07C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FC614B6-DED7-A902-46D9-77EEB44FA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A3FA550-044E-679A-865C-FA64A47A8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335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F2BD03-D762-DE6D-F21D-52EDDBDD3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B1D5B3A-EC06-156E-97B0-FF93A19BD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EE2E23A-B9D2-798A-522C-20C01678D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FB5DA1C-506C-5A15-02A5-49FF866D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143F5E4-3C11-81B4-E781-173EA9FC8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80564B7-7E0F-2C16-E432-DF9E1083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0918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13EC6C2-E54A-5DAF-9583-368CD4F57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19B0D48-8AB7-DFDF-41B0-F4EF11CF7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46D7BF-8393-F574-8167-D653B9261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96CC72-3F76-244F-BD1D-5B5845AF3564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799F800-C443-BA9D-4114-B9FEF5318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9BC5E6-9AB7-A174-36E9-794D480035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C97660-38D3-034B-BE98-6531887B60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46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4D59515-986E-CCD8-6ED5-F946CCE2A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da-DK" sz="4800" dirty="0">
                <a:solidFill>
                  <a:srgbClr val="FFFFFF"/>
                </a:solidFill>
              </a:rPr>
              <a:t>Hvordan svarer man på eksamensspørgsmål?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44B4A5D-ABDD-C991-FB62-DD20C6BD9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da-DK" dirty="0"/>
              <a:t>Psykologi c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400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FCAEAE-D0CC-4041-CA18-D8404CD4B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da-DK" sz="4000" dirty="0">
                <a:solidFill>
                  <a:schemeClr val="bg1"/>
                </a:solidFill>
              </a:rPr>
              <a:t>Hvordan arbejder man i psykologi?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4C20F3B-7391-693B-984C-276D5251B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85279"/>
            <a:ext cx="9724031" cy="4868218"/>
          </a:xfrm>
        </p:spPr>
        <p:txBody>
          <a:bodyPr anchor="ctr">
            <a:normAutofit/>
          </a:bodyPr>
          <a:lstStyle/>
          <a:p>
            <a:r>
              <a:rPr lang="da-DK" sz="2200" dirty="0">
                <a:solidFill>
                  <a:schemeClr val="tx2"/>
                </a:solidFill>
              </a:rPr>
              <a:t>Identificér/find problemstilling i et aktuelt stof</a:t>
            </a:r>
          </a:p>
          <a:p>
            <a:r>
              <a:rPr lang="da-DK" sz="2200" dirty="0">
                <a:solidFill>
                  <a:schemeClr val="tx2"/>
                </a:solidFill>
              </a:rPr>
              <a:t>Analyser problemstilling</a:t>
            </a:r>
          </a:p>
          <a:p>
            <a:r>
              <a:rPr lang="da-DK" sz="2200" dirty="0">
                <a:solidFill>
                  <a:schemeClr val="tx2"/>
                </a:solidFill>
              </a:rPr>
              <a:t>Diskussion af centralstillet spørgsmål relevant for det aktuelle stof</a:t>
            </a:r>
          </a:p>
          <a:p>
            <a:endParaRPr lang="da-DK" sz="2000" dirty="0"/>
          </a:p>
          <a:p>
            <a:endParaRPr lang="da-DK" sz="2000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800" b="1" dirty="0">
                <a:solidFill>
                  <a:schemeClr val="tx2"/>
                </a:solidFill>
              </a:rPr>
              <a:t>Hvor man udviser følgende kompetencer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da-DK" sz="1800" dirty="0">
                <a:solidFill>
                  <a:schemeClr val="tx2"/>
                </a:solidFill>
              </a:rPr>
              <a:t>At kunne redegøre for psykologisk viden.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da-DK" sz="1800" dirty="0">
                <a:solidFill>
                  <a:schemeClr val="tx2"/>
                </a:solidFill>
              </a:rPr>
              <a:t>At kunne formulere psykologiske problemstillinger i aktuelt stof.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da-DK" sz="1800" dirty="0">
                <a:solidFill>
                  <a:schemeClr val="tx2"/>
                </a:solidFill>
              </a:rPr>
              <a:t>At kunne foretage en psykologisk analyse (af en problemstilling).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da-DK" sz="1800" dirty="0">
                <a:solidFill>
                  <a:schemeClr val="tx2"/>
                </a:solidFill>
              </a:rPr>
              <a:t>At kunne foretage en kritisk vurdering af psykologisk viden.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da-DK" sz="1800" dirty="0">
                <a:solidFill>
                  <a:schemeClr val="tx2"/>
                </a:solidFill>
              </a:rPr>
              <a:t>At kunne anvende viden om psykologiske metoder.</a:t>
            </a: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418426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5996B9D-59EC-F934-78E5-E28502BBA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da-DK" sz="3700">
                <a:solidFill>
                  <a:srgbClr val="FFFFFF"/>
                </a:solidFill>
              </a:rPr>
              <a:t>Problemstilling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CD5BE5A-FD7C-FC40-BFF8-0E12E904C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da-DK" sz="2000" b="0" i="0" u="none" strike="noStrike" dirty="0">
                <a:effectLst/>
                <a:latin typeface="Noto Sans" panose="020B0502040504020204" pitchFamily="34" charset="0"/>
              </a:rPr>
              <a:t>En psykologisk problemstilling er </a:t>
            </a:r>
            <a:r>
              <a:rPr lang="da-DK" sz="2000" b="1" i="0" u="none" strike="noStrike" dirty="0">
                <a:effectLst/>
                <a:latin typeface="Noto Sans" panose="020B0502040504020204" pitchFamily="34" charset="0"/>
              </a:rPr>
              <a:t>et generelt problem eller en udfordring eller undring</a:t>
            </a:r>
            <a:r>
              <a:rPr lang="da-DK" sz="2000" dirty="0">
                <a:latin typeface="Noto Sans" panose="020B0502040504020204" pitchFamily="34" charset="0"/>
              </a:rPr>
              <a:t>,</a:t>
            </a:r>
            <a:r>
              <a:rPr lang="da-DK" sz="2000" b="0" i="0" u="none" strike="noStrike" dirty="0">
                <a:effectLst/>
                <a:latin typeface="Noto Sans" panose="020B0502040504020204" pitchFamily="34" charset="0"/>
              </a:rPr>
              <a:t> som er til stede i eller </a:t>
            </a:r>
            <a:r>
              <a:rPr lang="da-DK" sz="2000" b="1" i="0" u="none" strike="noStrike" dirty="0">
                <a:effectLst/>
                <a:latin typeface="Noto Sans" panose="020B0502040504020204" pitchFamily="34" charset="0"/>
              </a:rPr>
              <a:t>udspringer af det aktuelle stof</a:t>
            </a:r>
            <a:r>
              <a:rPr lang="da-DK" sz="2000" b="0" i="0" u="none" strike="noStrike" dirty="0">
                <a:effectLst/>
                <a:latin typeface="Noto Sans" panose="020B0502040504020204" pitchFamily="34" charset="0"/>
              </a:rPr>
              <a:t>, og som </a:t>
            </a:r>
            <a:r>
              <a:rPr lang="da-DK" sz="2000" b="1" i="0" u="none" strike="noStrike" dirty="0">
                <a:effectLst/>
                <a:latin typeface="Noto Sans" panose="020B0502040504020204" pitchFamily="34" charset="0"/>
              </a:rPr>
              <a:t>lægger op til at blive besvaret ved hjælp af psykologisk viden</a:t>
            </a:r>
            <a:r>
              <a:rPr lang="da-DK" sz="2000" b="0" i="0" u="none" strike="noStrike" dirty="0">
                <a:effectLst/>
                <a:latin typeface="Noto Sans" panose="020B0502040504020204" pitchFamily="34" charset="0"/>
              </a:rPr>
              <a:t> (begreber, teorier og empiriske undersøgelser). </a:t>
            </a:r>
          </a:p>
          <a:p>
            <a:endParaRPr lang="da-DK" sz="2000" dirty="0">
              <a:latin typeface="Noto Sans" panose="020B0502040504020204" pitchFamily="34" charset="0"/>
            </a:endParaRPr>
          </a:p>
          <a:p>
            <a:r>
              <a:rPr lang="da-DK" sz="2000" b="0" i="0" u="none" strike="noStrike" dirty="0">
                <a:effectLst/>
                <a:latin typeface="Noto Sans" panose="020B0502040504020204" pitchFamily="34" charset="0"/>
              </a:rPr>
              <a:t>Problemstillinger </a:t>
            </a:r>
            <a:r>
              <a:rPr lang="da-DK" sz="2000" b="1" i="0" u="none" strike="noStrike" dirty="0">
                <a:effectLst/>
                <a:latin typeface="Noto Sans" panose="020B0502040504020204" pitchFamily="34" charset="0"/>
              </a:rPr>
              <a:t>kan være formuleret som spørgsmål</a:t>
            </a:r>
            <a:r>
              <a:rPr lang="da-DK" sz="2000" b="0" i="0" u="none" strike="noStrike" dirty="0">
                <a:effectLst/>
                <a:latin typeface="Noto Sans" panose="020B0502040504020204" pitchFamily="34" charset="0"/>
              </a:rPr>
              <a:t>, men behøver ikke at være det.</a:t>
            </a:r>
          </a:p>
          <a:p>
            <a:pPr marL="0" indent="0">
              <a:buNone/>
            </a:pPr>
            <a:endParaRPr lang="da-DK" sz="2000" b="0" i="0" u="none" strike="noStrike" dirty="0">
              <a:effectLst/>
              <a:latin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19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828F35-1D4C-CEAE-250E-F880B59CB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57" y="586855"/>
            <a:ext cx="3671145" cy="3387497"/>
          </a:xfrm>
        </p:spPr>
        <p:txBody>
          <a:bodyPr anchor="b">
            <a:normAutofit/>
          </a:bodyPr>
          <a:lstStyle/>
          <a:p>
            <a:pPr algn="r"/>
            <a:r>
              <a:rPr lang="da-DK" sz="4000" dirty="0">
                <a:solidFill>
                  <a:srgbClr val="FFFFFF"/>
                </a:solidFill>
              </a:rPr>
              <a:t>Analyse </a:t>
            </a:r>
            <a:br>
              <a:rPr lang="da-DK" sz="4000" dirty="0">
                <a:solidFill>
                  <a:srgbClr val="FFFFFF"/>
                </a:solidFill>
              </a:rPr>
            </a:br>
            <a:r>
              <a:rPr lang="da-DK" sz="4000" dirty="0">
                <a:solidFill>
                  <a:srgbClr val="FFFFFF"/>
                </a:solidFill>
              </a:rPr>
              <a:t>(ofte formuleret som ”undersøg”)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F53E27-ED96-AA20-18CA-5C203F887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339634"/>
            <a:ext cx="6555347" cy="6348549"/>
          </a:xfrm>
        </p:spPr>
        <p:txBody>
          <a:bodyPr anchor="ctr">
            <a:normAutofit/>
          </a:bodyPr>
          <a:lstStyle/>
          <a:p>
            <a:pPr>
              <a:spcBef>
                <a:spcPts val="400"/>
              </a:spcBef>
              <a:tabLst>
                <a:tab pos="7112000" algn="l"/>
                <a:tab pos="7413625" algn="l"/>
              </a:tabLst>
            </a:pPr>
            <a:r>
              <a:rPr lang="da-DK" sz="1600" b="0" i="0" u="none" strike="noStrike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Man </a:t>
            </a:r>
            <a:r>
              <a:rPr lang="da-DK" sz="1600" b="1" i="0" u="none" strike="noStrike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analyserer/undersøger altså sin fundne problemstilling ved hjælp af sin psykologiske viden</a:t>
            </a:r>
            <a:r>
              <a:rPr lang="da-DK" sz="1600" b="0" i="0" u="none" strike="noStrike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som man selvfølgelig skal kunne redegøre for. </a:t>
            </a:r>
          </a:p>
          <a:p>
            <a:pPr>
              <a:spcBef>
                <a:spcPts val="400"/>
              </a:spcBef>
            </a:pPr>
            <a:endParaRPr lang="da-DK" sz="1600" b="0" i="0" u="none" strike="noStrike" dirty="0"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spcBef>
                <a:spcPts val="400"/>
              </a:spcBef>
            </a:pPr>
            <a:r>
              <a:rPr lang="da-DK" sz="1600" b="0" i="0" u="none" strike="noStrike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Det er også godt i analysen at trække tråde (gennem tekstnedslag) til den konkrete eksemplificering af problemstillingen, som ligger i det aktuelle stof – det var jo dette, som man formulerede problemstillingen på baggrund af.</a:t>
            </a:r>
            <a:endParaRPr lang="da-DK"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spcBef>
                <a:spcPts val="400"/>
              </a:spcBef>
            </a:pPr>
            <a:endParaRPr lang="da-DK" sz="1600" b="0" i="0" u="none" strike="noStrike" dirty="0"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spcBef>
                <a:spcPts val="400"/>
              </a:spcBef>
            </a:pPr>
            <a:r>
              <a:rPr lang="da-DK" sz="1600" b="0" i="0" u="none" strike="noStrike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 analysen/undersøgelsen af en problemstilling kan</a:t>
            </a:r>
            <a:r>
              <a:rPr lang="da-DK" sz="16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a-DK" sz="1600" b="0" i="0" u="none" strike="noStrike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man gennem teorier og undersøgelser inddrage flere forskellige </a:t>
            </a:r>
            <a:r>
              <a:rPr lang="da-DK" sz="1600" b="1" i="0" u="none" strike="noStrike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psykologiske perspektiver</a:t>
            </a:r>
            <a:r>
              <a:rPr lang="da-DK" sz="1600" b="0" i="0" u="none" strike="noStrike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f.eks. et biologisk, et kognitivt, et socialt og/eller et kulturelt.</a:t>
            </a:r>
          </a:p>
          <a:p>
            <a:pPr marL="0" indent="0" fontAlgn="base">
              <a:buNone/>
            </a:pPr>
            <a:endParaRPr lang="da-DK" sz="1600" dirty="0"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 fontAlgn="base">
              <a:buNone/>
            </a:pPr>
            <a:r>
              <a:rPr lang="da-DK" sz="1600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Benyt evt. fremgangsmetoden: </a:t>
            </a:r>
            <a:r>
              <a:rPr lang="da-DK" sz="1600" b="1" u="sng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PDF: </a:t>
            </a:r>
            <a:endParaRPr lang="da-DK" sz="1600" dirty="0"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da-DK" sz="1600" b="1" i="1" u="sng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</a:t>
            </a:r>
            <a:r>
              <a:rPr lang="da-DK" sz="1600" b="1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ointe </a:t>
            </a:r>
            <a:r>
              <a:rPr lang="da-DK" sz="1600" i="1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itchFamily="2" charset="2"/>
              </a:rPr>
              <a:t> </a:t>
            </a:r>
            <a:r>
              <a:rPr lang="da-DK" sz="1600" i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itchFamily="2" charset="2"/>
              </a:rPr>
              <a:t>fx omsorgssvigt</a:t>
            </a:r>
            <a:endParaRPr lang="da-DK" sz="1600" i="1" dirty="0"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da-DK" sz="1600" b="1" u="sng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</a:t>
            </a:r>
            <a:r>
              <a:rPr lang="da-DK" sz="1600" b="1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okumentation (citat)</a:t>
            </a:r>
            <a:r>
              <a:rPr lang="da-DK" sz="1600" i="1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da-DK" sz="1600" i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itchFamily="2" charset="2"/>
              </a:rPr>
              <a:t> </a:t>
            </a:r>
            <a:r>
              <a:rPr lang="da-DK" sz="1600" i="1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Find et tekstnedslag der dokumenterer din point </a:t>
            </a:r>
            <a:endParaRPr lang="da-DK" sz="1600" i="1" u="sng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0" indent="0">
              <a:buNone/>
            </a:pPr>
            <a:r>
              <a:rPr lang="da-DK" sz="1600" b="1" i="1" u="sng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</a:t>
            </a:r>
            <a:r>
              <a:rPr lang="da-DK" sz="1600" b="1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orklaring </a:t>
            </a:r>
            <a:r>
              <a:rPr lang="da-DK" sz="1600" i="1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itchFamily="2" charset="2"/>
              </a:rPr>
              <a:t> </a:t>
            </a:r>
            <a:r>
              <a:rPr lang="da-DK" sz="1600" i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itchFamily="2" charset="2"/>
              </a:rPr>
              <a:t>hvordan kan psykologi viden anvendes til at </a:t>
            </a:r>
            <a:r>
              <a:rPr lang="da-DK" sz="1600" i="1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forklare pointen/problemstillingen (Husk første gang du anvender din psykologiske viden (teorier, begreber, undersøger mm.) at forklare dem kort og præcist). </a:t>
            </a:r>
          </a:p>
        </p:txBody>
      </p:sp>
    </p:spTree>
    <p:extLst>
      <p:ext uri="{BB962C8B-B14F-4D97-AF65-F5344CB8AC3E}">
        <p14:creationId xmlns:p14="http://schemas.microsoft.com/office/powerpoint/2010/main" val="2533425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BE2EEBE-FE31-B69F-6CDB-14BDB1198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da-DK" sz="4000" dirty="0">
                <a:solidFill>
                  <a:srgbClr val="FFFFFF"/>
                </a:solidFill>
              </a:rPr>
              <a:t>Diskussion </a:t>
            </a:r>
            <a:br>
              <a:rPr lang="da-DK" sz="4000" dirty="0">
                <a:solidFill>
                  <a:srgbClr val="FFFFFF"/>
                </a:solidFill>
              </a:rPr>
            </a:br>
            <a:r>
              <a:rPr lang="da-DK" sz="4000" dirty="0">
                <a:solidFill>
                  <a:srgbClr val="FFFFFF"/>
                </a:solidFill>
              </a:rPr>
              <a:t>(af stillet spørgsmål)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A62B792-EA32-80BA-373C-231C37BCD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342900" lvl="0" indent="-342900" fontAlgn="base">
              <a:buFont typeface="Times New Roman" panose="02020603050405020304" pitchFamily="18" charset="0"/>
              <a:buChar char="-"/>
            </a:pPr>
            <a:r>
              <a:rPr lang="da-DK" sz="2000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Inddrag ALT relevant psykologipensum</a:t>
            </a:r>
            <a:r>
              <a:rPr lang="da-DK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fra forløbet</a:t>
            </a:r>
            <a:endParaRPr lang="da-DK" sz="2000" dirty="0">
              <a:effectLst/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42900" lvl="0" indent="-342900" fontAlgn="base">
              <a:buFont typeface="Times New Roman" panose="02020603050405020304" pitchFamily="18" charset="0"/>
              <a:buChar char="-"/>
            </a:pPr>
            <a:r>
              <a:rPr lang="da-DK" sz="2000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Diskuter aldrig ud fra "jeg tror" men KUN på baggrund af relevant psykologisk viden (teori, begreber, undersøgelser mm.). </a:t>
            </a:r>
          </a:p>
          <a:p>
            <a:pPr marL="342900" lvl="0" indent="-342900" fontAlgn="base">
              <a:buFont typeface="Times New Roman" panose="02020603050405020304" pitchFamily="18" charset="0"/>
              <a:buChar char="-"/>
            </a:pPr>
            <a:r>
              <a:rPr lang="da-DK" sz="2000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Diskuter altid: </a:t>
            </a:r>
            <a:r>
              <a:rPr lang="da-DK" sz="2000" i="1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"på den ene side og på den anden side"</a:t>
            </a:r>
            <a:r>
              <a:rPr lang="da-DK" sz="2000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(fx socialpsykologiske vs</a:t>
            </a:r>
            <a:r>
              <a:rPr lang="da-DK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. kognitive</a:t>
            </a:r>
            <a:r>
              <a:rPr lang="da-DK" sz="2000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forklaringer på hvorfor unge er mere udsatte for ud at udvikle </a:t>
            </a:r>
            <a:r>
              <a:rPr lang="da-DK" sz="2000" dirty="0" err="1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gamlingproblemer</a:t>
            </a:r>
            <a:r>
              <a:rPr lang="da-DK" sz="2000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)</a:t>
            </a:r>
          </a:p>
          <a:p>
            <a:pPr marL="342900" lvl="0" indent="-342900" fontAlgn="base">
              <a:buFont typeface="Times New Roman" panose="02020603050405020304" pitchFamily="18" charset="0"/>
              <a:buChar char="-"/>
            </a:pPr>
            <a:r>
              <a:rPr lang="da-DK" sz="2000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Forhold dig metodisk ift. det nævnte bilag (inddrag gerne refleksion over fejlkilder, validitet og reliabilitet).</a:t>
            </a:r>
          </a:p>
          <a:p>
            <a:pPr marL="342900" lvl="0" indent="-342900" fontAlgn="base">
              <a:buFont typeface="Times New Roman" panose="02020603050405020304" pitchFamily="18" charset="0"/>
              <a:buChar char="-"/>
            </a:pPr>
            <a:r>
              <a:rPr lang="da-DK" sz="2000" dirty="0">
                <a:effectLst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Evt. drøftelse af fordele og ulemper ved teori-valg</a:t>
            </a:r>
            <a:endParaRPr lang="da-DK" sz="2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154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C2E551-296E-F1F5-F379-D46888DBF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Så… hvordan kommer man i gang?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2C6E760-67C7-2FB0-0449-25197FB78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 fontAlgn="base">
              <a:spcBef>
                <a:spcPts val="1200"/>
              </a:spcBef>
              <a:buNone/>
            </a:pPr>
            <a:endParaRPr lang="da-DK" sz="17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 fontAlgn="base">
              <a:spcBef>
                <a:spcPts val="1200"/>
              </a:spcBef>
              <a:buAutoNum type="arabicPeriod"/>
            </a:pPr>
            <a:r>
              <a:rPr lang="da-DK" sz="17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Start med at læse grundigt artiklen igennem</a:t>
            </a:r>
          </a:p>
          <a:p>
            <a:pPr marL="342900" indent="-342900" fontAlgn="base">
              <a:spcBef>
                <a:spcPts val="1200"/>
              </a:spcBef>
              <a:buAutoNum type="arabicPeriod"/>
            </a:pPr>
            <a:r>
              <a:rPr lang="da-DK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Overstreg og noter løbende som kommentarer i margen/et dokument ved siden af – hvilke fagbegreber der kan anvendes til at analyse de relevante citater</a:t>
            </a:r>
          </a:p>
          <a:p>
            <a:pPr marL="342900" indent="-342900" fontAlgn="base">
              <a:spcBef>
                <a:spcPts val="1200"/>
              </a:spcBef>
              <a:buAutoNum type="arabicPeriod"/>
            </a:pPr>
            <a:r>
              <a:rPr lang="da-DK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Nedskriv herud fra en problemstilling (evt. formuleret som et spørgsmål)</a:t>
            </a:r>
          </a:p>
          <a:p>
            <a:pPr marL="342900" indent="-342900" fontAlgn="base">
              <a:spcBef>
                <a:spcPts val="1200"/>
              </a:spcBef>
              <a:buAutoNum type="arabicPeriod"/>
            </a:pPr>
            <a:r>
              <a:rPr lang="da-DK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Lav en disposition for din analyse/undersøgelse: hvilke fagbegreber kan kobles til hvilke citater ift. at svare på problemstillingen</a:t>
            </a:r>
          </a:p>
          <a:p>
            <a:pPr marL="342900" indent="-342900" fontAlgn="base">
              <a:spcBef>
                <a:spcPts val="1200"/>
              </a:spcBef>
              <a:buAutoNum type="arabicPeriod"/>
            </a:pPr>
            <a:r>
              <a:rPr lang="da-DK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Uddyb din analyse med… (husk forskellige psykologiske perspektiver)</a:t>
            </a:r>
          </a:p>
          <a:p>
            <a:pPr marL="800100" lvl="1" indent="-342900" fontAlgn="base">
              <a:spcBef>
                <a:spcPts val="1200"/>
              </a:spcBef>
              <a:buAutoNum type="arabicPeriod"/>
            </a:pPr>
            <a:r>
              <a:rPr lang="da-DK" sz="1700" i="1" dirty="0">
                <a:latin typeface="Calibri" panose="020F0502020204030204" pitchFamily="34" charset="0"/>
                <a:ea typeface="Times New Roman" panose="02020603050405020304" pitchFamily="18" charset="0"/>
              </a:rPr>
              <a:t>Kort redegørelse af begreberne/teorier mv.</a:t>
            </a:r>
          </a:p>
          <a:p>
            <a:pPr marL="800100" lvl="1" indent="-342900" fontAlgn="base">
              <a:spcBef>
                <a:spcPts val="1200"/>
              </a:spcBef>
              <a:buAutoNum type="arabicPeriod"/>
            </a:pPr>
            <a:r>
              <a:rPr lang="da-DK" sz="1700" i="1" dirty="0">
                <a:latin typeface="Calibri" panose="020F0502020204030204" pitchFamily="34" charset="0"/>
                <a:ea typeface="Times New Roman" panose="02020603050405020304" pitchFamily="18" charset="0"/>
              </a:rPr>
              <a:t>Konkret kobling til citater</a:t>
            </a:r>
          </a:p>
          <a:p>
            <a:pPr marL="800100" lvl="1" indent="-342900" fontAlgn="base">
              <a:spcBef>
                <a:spcPts val="1200"/>
              </a:spcBef>
              <a:buAutoNum type="arabicPeriod"/>
            </a:pPr>
            <a:r>
              <a:rPr lang="da-DK" sz="1700" i="1" dirty="0">
                <a:latin typeface="Calibri" panose="020F0502020204030204" pitchFamily="34" charset="0"/>
                <a:ea typeface="Times New Roman" panose="02020603050405020304" pitchFamily="18" charset="0"/>
              </a:rPr>
              <a:t>Vær kritisk… ift. den psykologiske viden og metoderne anvendt</a:t>
            </a:r>
          </a:p>
          <a:p>
            <a:pPr marL="800100" lvl="1" indent="-342900" fontAlgn="base">
              <a:spcBef>
                <a:spcPts val="1200"/>
              </a:spcBef>
              <a:buAutoNum type="arabicPeriod"/>
            </a:pPr>
            <a:r>
              <a:rPr lang="da-DK" sz="1700" i="1" dirty="0">
                <a:latin typeface="Calibri" panose="020F0502020204030204" pitchFamily="34" charset="0"/>
                <a:ea typeface="Times New Roman" panose="02020603050405020304" pitchFamily="18" charset="0"/>
              </a:rPr>
              <a:t>Vis, at du har viden om de anvendte metoder </a:t>
            </a:r>
            <a:endParaRPr lang="da-DK" sz="17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 fontAlgn="base">
              <a:spcBef>
                <a:spcPts val="1200"/>
              </a:spcBef>
              <a:buAutoNum type="arabicPeriod"/>
            </a:pPr>
            <a:r>
              <a:rPr lang="da-DK" sz="1700" dirty="0">
                <a:latin typeface="Calibri" panose="020F0502020204030204" pitchFamily="34" charset="0"/>
                <a:ea typeface="Times New Roman" panose="02020603050405020304" pitchFamily="18" charset="0"/>
              </a:rPr>
              <a:t>Diskussion – vær sikker på, hvad du bliver bedt om og find relevant materiale</a:t>
            </a:r>
            <a:endParaRPr lang="da-DK" sz="1700" i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0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7805555-BA19-099A-2EC2-8C2E725D1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da-DK" sz="4000"/>
              <a:t>Kritiske spørgsmål til undersøgelser (metode)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AF633ED-D949-3064-BB1C-E075BD54B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4234749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da-DK" sz="1400" b="0" i="0" u="none" strike="noStrike" dirty="0">
                <a:effectLst/>
                <a:latin typeface="Noto Sans" panose="020B0502040504020204" pitchFamily="34" charset="0"/>
              </a:rPr>
              <a:t>Hvad er formålet med undersøgelsen?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400" b="0" i="0" u="none" strike="noStrike" dirty="0">
                <a:effectLst/>
                <a:latin typeface="Noto Sans" panose="020B0502040504020204" pitchFamily="34" charset="0"/>
              </a:rPr>
              <a:t>Hvem er deltagerne (forsøgspersonerne) i undersøgelsen?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400" b="0" i="0" u="none" strike="noStrike" dirty="0">
                <a:effectLst/>
                <a:latin typeface="Noto Sans" panose="020B0502040504020204" pitchFamily="34" charset="0"/>
              </a:rPr>
              <a:t>Hvilken metode bruger forskerne (Er det én af metoderne eksperiment, observation, spørgeskema eller interview? Er data kvantitative eller kvalitative?)?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400" b="0" i="0" u="none" strike="noStrike" dirty="0">
                <a:effectLst/>
                <a:latin typeface="Noto Sans" panose="020B0502040504020204" pitchFamily="34" charset="0"/>
              </a:rPr>
              <a:t>Hvad er undersøgelsens resultater?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400" b="0" i="0" u="none" strike="noStrike" dirty="0">
                <a:effectLst/>
                <a:latin typeface="Noto Sans" panose="020B0502040504020204" pitchFamily="34" charset="0"/>
              </a:rPr>
              <a:t>Hvordan fortolker forskerne undersøgelsens resultater?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1400" b="0" i="0" u="none" strike="noStrike" dirty="0">
                <a:effectLst/>
                <a:latin typeface="Noto Sans" panose="020B0502040504020204" pitchFamily="34" charset="0"/>
              </a:rPr>
              <a:t>Er der noget ved undersøgelsen, man kan forholde sig kritisk til (fx ved metoden, fortolkningen af resultaterne eller det etiske)?</a:t>
            </a:r>
          </a:p>
          <a:p>
            <a:endParaRPr lang="da-DK" sz="1400" dirty="0"/>
          </a:p>
          <a:p>
            <a:r>
              <a:rPr lang="da-DK" sz="1400" dirty="0"/>
              <a:t>Eller brug ”5-trins guiden”</a:t>
            </a:r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Billede 4" descr="Et billede, der indeholder tekst, brev&#10;&#10;AI-genereret indhold kan være ukorrekt.">
            <a:extLst>
              <a:ext uri="{FF2B5EF4-FFF2-40B4-BE49-F238E27FC236}">
                <a16:creationId xmlns:a16="http://schemas.microsoft.com/office/drawing/2014/main" id="{95B6932E-39CC-DD16-CE37-419ED1C1B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8352" y="909081"/>
            <a:ext cx="3765759" cy="507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009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3906</TotalTime>
  <Words>633</Words>
  <Application>Microsoft Macintosh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Noto Sans</vt:lpstr>
      <vt:lpstr>Times New Roman</vt:lpstr>
      <vt:lpstr>Office-tema</vt:lpstr>
      <vt:lpstr>Hvordan svarer man på eksamensspørgsmål?</vt:lpstr>
      <vt:lpstr>Hvordan arbejder man i psykologi?</vt:lpstr>
      <vt:lpstr>Problemstilling</vt:lpstr>
      <vt:lpstr>Analyse  (ofte formuleret som ”undersøg”)</vt:lpstr>
      <vt:lpstr>Diskussion  (af stillet spørgsmål)</vt:lpstr>
      <vt:lpstr>Så… hvordan kommer man i gang?</vt:lpstr>
      <vt:lpstr>Kritiske spørgsmål til undersøgelser (metode)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Bruun Olesen</dc:creator>
  <cp:lastModifiedBy>Anne Bruun Olesen</cp:lastModifiedBy>
  <cp:revision>6</cp:revision>
  <dcterms:created xsi:type="dcterms:W3CDTF">2024-10-29T11:52:20Z</dcterms:created>
  <dcterms:modified xsi:type="dcterms:W3CDTF">2025-11-18T08:32:51Z</dcterms:modified>
</cp:coreProperties>
</file>