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D4593-4466-4D5A-9FA0-9307B85DDAC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F75F4A2-1704-470C-82BB-1D0015FFE7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42D22C1-3264-4347-A374-4BA7A0DB4E60}"/>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5B4D0452-1A36-4F93-809D-774D070188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E2BCA5A-D894-4DF4-99FE-E666581F80A6}"/>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147616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2FE6DF-B896-45D2-A56A-2695D9286CE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237596-93E6-4213-8DA4-A7F0D59867B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0568F6C-5877-45E7-BE48-44747A1C8061}"/>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265A2BCF-D274-4163-B639-D2A208B7C48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0D09120-9045-4EFE-8B67-ABFD6ADE1E90}"/>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689623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217AAF-1310-4631-9B9B-CFFDD52044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F246A03-0671-4299-99CF-D361D7AE74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96CBE9E-80DA-4A3C-A583-98CC5094C46F}"/>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8F08442A-D772-4E77-9243-63D76EAE37B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3EFE63D-0695-436F-895D-2C7903F379E2}"/>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91400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B7E8FB-20A2-4E8B-9AC2-F1CDBBB160C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CF88378-11A2-465D-89BA-E79ACDEBEC6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DFC82A7-65B8-4DD7-8635-DB83B10E0BA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4EFF1D4-7F17-4F1C-9831-3A29F72AE8B8}"/>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6" name="Pladsholder til sidefod 5">
            <a:extLst>
              <a:ext uri="{FF2B5EF4-FFF2-40B4-BE49-F238E27FC236}">
                <a16:creationId xmlns:a16="http://schemas.microsoft.com/office/drawing/2014/main" id="{59FD1B4A-77CF-424E-AB79-43781EEC351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081C755-DEED-458D-A928-73C8F9FBBBFF}"/>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2649379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661248-2DE3-44A2-9A1A-E32FB7146184}"/>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13CB918-CB9F-40DC-AC64-5369C35E9F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89E8337-D74E-4CF3-B9BC-5375B10CFFC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3514282-0D93-4D45-A7B0-64576CD88D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253346D-2528-43EE-9C40-F302D2401FF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DB4B60B-074C-4510-8312-E6EA1B92CB12}"/>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8" name="Pladsholder til sidefod 7">
            <a:extLst>
              <a:ext uri="{FF2B5EF4-FFF2-40B4-BE49-F238E27FC236}">
                <a16:creationId xmlns:a16="http://schemas.microsoft.com/office/drawing/2014/main" id="{96853B3A-F184-4DEB-93DD-0611B0EA607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FC48C05-BBD2-4139-9F3C-4131A1DADC7F}"/>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155739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0E181-F24D-4EA7-829F-038FD003890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65A9350-A9EC-4F00-BE47-17977A945748}"/>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4" name="Pladsholder til sidefod 3">
            <a:extLst>
              <a:ext uri="{FF2B5EF4-FFF2-40B4-BE49-F238E27FC236}">
                <a16:creationId xmlns:a16="http://schemas.microsoft.com/office/drawing/2014/main" id="{A3D2A266-8F85-46F3-97A9-64AF0D92FBB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4D9C0BF-0333-4841-BD53-9C2DBC538D29}"/>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795927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615FACC-ADC4-4E52-9100-B94C5095A92F}"/>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3" name="Pladsholder til sidefod 2">
            <a:extLst>
              <a:ext uri="{FF2B5EF4-FFF2-40B4-BE49-F238E27FC236}">
                <a16:creationId xmlns:a16="http://schemas.microsoft.com/office/drawing/2014/main" id="{EE040095-19E9-4A0C-915C-19EA0612207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51171B5-9ACE-405B-894E-CFAB29FBE94B}"/>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397289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047816-1FEC-4D65-B4DD-8DA1862ADA6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3DC62B7-C537-4F81-8084-2FAAE1AB4D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ED91E805-960F-4EB6-AED9-19370C8E2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795FA57-3521-46C1-A32E-43619D2A88F7}"/>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6" name="Pladsholder til sidefod 5">
            <a:extLst>
              <a:ext uri="{FF2B5EF4-FFF2-40B4-BE49-F238E27FC236}">
                <a16:creationId xmlns:a16="http://schemas.microsoft.com/office/drawing/2014/main" id="{21C15314-49D7-4E7D-8BED-8B36EB2522C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D783F05-693A-441D-BF2D-F7B67F4580FC}"/>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1745799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334D2C-3BA0-4F0D-8044-C809B413A85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773A24F-093F-4D08-93F4-20316925D2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099A6BF-3828-4975-901F-8043641AAC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937E392-E280-4900-9DED-A8FB34E6391F}"/>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6" name="Pladsholder til sidefod 5">
            <a:extLst>
              <a:ext uri="{FF2B5EF4-FFF2-40B4-BE49-F238E27FC236}">
                <a16:creationId xmlns:a16="http://schemas.microsoft.com/office/drawing/2014/main" id="{C847041D-BE15-4814-A642-ADD3F803B0F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D4A9F3E-3705-4D69-98A8-361345C9F741}"/>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146132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61AC7F-1F53-4797-932A-CD67C14B18F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ACB4AAC-3CFE-466C-98E1-EC7ED982BD9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06D57A5-B99E-4D61-9259-AEB7BA2D29A1}"/>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EF5BE081-4965-4DB8-AA5D-699F5C64BCB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42BF4D-D3A5-4F16-8277-9DC6F27464BC}"/>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3579956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97B21FE-FBCD-40ED-A285-AA1C2ED8284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06FC5A7-A39B-448D-B444-7BC59F07F81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82CFC9F-1C12-491F-8CBF-982AD9651390}"/>
              </a:ext>
            </a:extLst>
          </p:cNvPr>
          <p:cNvSpPr>
            <a:spLocks noGrp="1"/>
          </p:cNvSpPr>
          <p:nvPr>
            <p:ph type="dt" sz="half" idx="10"/>
          </p:nvPr>
        </p:nvSpPr>
        <p:spPr/>
        <p:txBody>
          <a:body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B94EBB16-0EC7-4AC2-9B5C-4132F96C926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FB86A72-880C-42F3-9F2D-7602AB1D8321}"/>
              </a:ext>
            </a:extLst>
          </p:cNvPr>
          <p:cNvSpPr>
            <a:spLocks noGrp="1"/>
          </p:cNvSpPr>
          <p:nvPr>
            <p:ph type="sldNum" sz="quarter" idx="12"/>
          </p:nvPr>
        </p:nvSpPr>
        <p:spPr/>
        <p:txBody>
          <a:bodyPr/>
          <a:lstStyle/>
          <a:p>
            <a:fld id="{9853A3A6-2879-47D7-8C2C-2294120888B9}" type="slidenum">
              <a:rPr lang="da-DK" smtClean="0"/>
              <a:t>‹nr.›</a:t>
            </a:fld>
            <a:endParaRPr lang="da-DK"/>
          </a:p>
        </p:txBody>
      </p:sp>
    </p:spTree>
    <p:extLst>
      <p:ext uri="{BB962C8B-B14F-4D97-AF65-F5344CB8AC3E}">
        <p14:creationId xmlns:p14="http://schemas.microsoft.com/office/powerpoint/2010/main" val="2742897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A7A37A0-2625-4558-AA25-10104349A6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D2105D5-A788-4D89-82B8-C9CF0D45F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A4130FF-EA2E-4071-AC18-35E099AD1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94E38-DA35-4E98-914B-6E47E0A60A6D}" type="datetimeFigureOut">
              <a:rPr lang="da-DK" smtClean="0"/>
              <a:t>30-09-2025</a:t>
            </a:fld>
            <a:endParaRPr lang="da-DK"/>
          </a:p>
        </p:txBody>
      </p:sp>
      <p:sp>
        <p:nvSpPr>
          <p:cNvPr id="5" name="Pladsholder til sidefod 4">
            <a:extLst>
              <a:ext uri="{FF2B5EF4-FFF2-40B4-BE49-F238E27FC236}">
                <a16:creationId xmlns:a16="http://schemas.microsoft.com/office/drawing/2014/main" id="{713E2F07-9585-47D0-9595-F33D3E1D7F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A4562700-7EC0-47AE-85A5-B3C4A1E971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3A3A6-2879-47D7-8C2C-2294120888B9}" type="slidenum">
              <a:rPr lang="da-DK" smtClean="0"/>
              <a:t>‹nr.›</a:t>
            </a:fld>
            <a:endParaRPr lang="da-DK"/>
          </a:p>
        </p:txBody>
      </p:sp>
    </p:spTree>
    <p:extLst>
      <p:ext uri="{BB962C8B-B14F-4D97-AF65-F5344CB8AC3E}">
        <p14:creationId xmlns:p14="http://schemas.microsoft.com/office/powerpoint/2010/main" val="334283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ouisiana.dk/udstilling/mamma-andersson/"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kristeligt-dagblad.dk/kultur/meget-mere-end-roskilde-fjord" TargetMode="External"/><Relationship Id="rId2" Type="http://schemas.openxmlformats.org/officeDocument/2006/relationships/image" Target="../media/image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41BBF1B-5021-4BF7-82A7-72E5E8651A59}"/>
              </a:ext>
            </a:extLst>
          </p:cNvPr>
          <p:cNvSpPr>
            <a:spLocks noGrp="1"/>
          </p:cNvSpPr>
          <p:nvPr>
            <p:ph type="title"/>
          </p:nvPr>
        </p:nvSpPr>
        <p:spPr>
          <a:xfrm>
            <a:off x="839788" y="573740"/>
            <a:ext cx="3932237" cy="2223247"/>
          </a:xfrm>
        </p:spPr>
        <p:txBody>
          <a:bodyPr>
            <a:normAutofit fontScale="90000"/>
          </a:bodyPr>
          <a:lstStyle/>
          <a:p>
            <a:br>
              <a:rPr lang="da-DK" b="1" dirty="0">
                <a:latin typeface="Garamond" panose="02020404030301010803" pitchFamily="18" charset="0"/>
              </a:rPr>
            </a:br>
            <a:br>
              <a:rPr lang="da-DK" b="1" dirty="0">
                <a:latin typeface="Garamond" panose="02020404030301010803" pitchFamily="18" charset="0"/>
              </a:rPr>
            </a:br>
            <a:r>
              <a:rPr lang="da-DK" b="1" dirty="0">
                <a:latin typeface="Garamond" panose="02020404030301010803" pitchFamily="18" charset="0"/>
              </a:rPr>
              <a:t>Mamma Andersson</a:t>
            </a:r>
            <a:br>
              <a:rPr lang="da-DK" dirty="0">
                <a:latin typeface="Garamond" panose="02020404030301010803" pitchFamily="18" charset="0"/>
              </a:rPr>
            </a:br>
            <a:r>
              <a:rPr lang="da-DK" dirty="0">
                <a:latin typeface="Garamond" panose="02020404030301010803" pitchFamily="18" charset="0"/>
              </a:rPr>
              <a:t>Dagen efter (2020)</a:t>
            </a:r>
            <a:br>
              <a:rPr lang="da-DK" dirty="0">
                <a:latin typeface="Garamond" panose="02020404030301010803" pitchFamily="18" charset="0"/>
              </a:rPr>
            </a:br>
            <a:r>
              <a:rPr lang="da-DK" dirty="0">
                <a:latin typeface="Garamond" panose="02020404030301010803" pitchFamily="18" charset="0"/>
              </a:rPr>
              <a:t>Olie på lærred, 228x168 cm</a:t>
            </a:r>
            <a:br>
              <a:rPr lang="da-DK" dirty="0">
                <a:latin typeface="Garamond" panose="02020404030301010803" pitchFamily="18" charset="0"/>
              </a:rPr>
            </a:br>
            <a:r>
              <a:rPr lang="da-DK" dirty="0">
                <a:latin typeface="Garamond" panose="02020404030301010803" pitchFamily="18" charset="0"/>
              </a:rPr>
              <a:t>Magisk realistisk samtidskunst</a:t>
            </a:r>
          </a:p>
        </p:txBody>
      </p:sp>
      <p:pic>
        <p:nvPicPr>
          <p:cNvPr id="10" name="Pladsholder til indhold 9">
            <a:extLst>
              <a:ext uri="{FF2B5EF4-FFF2-40B4-BE49-F238E27FC236}">
                <a16:creationId xmlns:a16="http://schemas.microsoft.com/office/drawing/2014/main" id="{4A9DC8EF-0E9A-4910-8547-5FB25D4C6E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09129" y="91958"/>
            <a:ext cx="4867836" cy="6593473"/>
          </a:xfrm>
        </p:spPr>
      </p:pic>
      <p:sp>
        <p:nvSpPr>
          <p:cNvPr id="8" name="Pladsholder til tekst 7">
            <a:extLst>
              <a:ext uri="{FF2B5EF4-FFF2-40B4-BE49-F238E27FC236}">
                <a16:creationId xmlns:a16="http://schemas.microsoft.com/office/drawing/2014/main" id="{7797CA2C-FDC8-4A48-ABF9-73953CB6AA98}"/>
              </a:ext>
            </a:extLst>
          </p:cNvPr>
          <p:cNvSpPr>
            <a:spLocks noGrp="1"/>
          </p:cNvSpPr>
          <p:nvPr>
            <p:ph type="body" sz="half" idx="2"/>
          </p:nvPr>
        </p:nvSpPr>
        <p:spPr/>
        <p:txBody>
          <a:bodyPr/>
          <a:lstStyle/>
          <a:p>
            <a:endParaRPr lang="da-DK" dirty="0"/>
          </a:p>
          <a:p>
            <a:endParaRPr lang="da-DK" dirty="0"/>
          </a:p>
          <a:p>
            <a:r>
              <a:rPr lang="da-DK" dirty="0">
                <a:latin typeface="Garamond" panose="02020404030301010803" pitchFamily="18" charset="0"/>
              </a:rPr>
              <a:t>Den svenske maler Mamma Andersson er en eminent fortolker af maleriets særlige sprog. Med en præcis fornemmelse for stemninger, farver og materialitet har hun udviklet et personligt bud på maleriets klassiske genrer i form af interiører og landskaber. Det er omdrejningspunktet for hendes værk, men hun udfører dem med en kraftig kolorit og distinkt råhed, som placerer hendes værk kunstnerisk her og nu.</a:t>
            </a:r>
          </a:p>
          <a:p>
            <a:pPr marL="285750" indent="-285750">
              <a:buFontTx/>
              <a:buChar char="-"/>
            </a:pPr>
            <a:r>
              <a:rPr lang="da-DK" dirty="0"/>
              <a:t>Citeret fra </a:t>
            </a:r>
            <a:r>
              <a:rPr lang="da-DK" dirty="0">
                <a:hlinkClick r:id="rId3"/>
              </a:rPr>
              <a:t>https://louisiana.dk/udstilling/mamma-andersson/</a:t>
            </a:r>
            <a:endParaRPr lang="da-DK" dirty="0"/>
          </a:p>
          <a:p>
            <a:pPr marL="285750" indent="-285750">
              <a:buFontTx/>
              <a:buChar char="-"/>
            </a:pPr>
            <a:endParaRPr lang="da-DK" dirty="0"/>
          </a:p>
        </p:txBody>
      </p:sp>
    </p:spTree>
    <p:extLst>
      <p:ext uri="{BB962C8B-B14F-4D97-AF65-F5344CB8AC3E}">
        <p14:creationId xmlns:p14="http://schemas.microsoft.com/office/powerpoint/2010/main" val="2728009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65BE6-7CDD-4FA2-B6B4-7FFD610E0F54}"/>
              </a:ext>
            </a:extLst>
          </p:cNvPr>
          <p:cNvSpPr>
            <a:spLocks noGrp="1"/>
          </p:cNvSpPr>
          <p:nvPr>
            <p:ph type="title"/>
          </p:nvPr>
        </p:nvSpPr>
        <p:spPr/>
        <p:txBody>
          <a:bodyPr>
            <a:normAutofit fontScale="90000"/>
          </a:bodyPr>
          <a:lstStyle/>
          <a:p>
            <a:r>
              <a:rPr lang="da-DK" b="1" dirty="0">
                <a:latin typeface="Garamond" panose="02020404030301010803" pitchFamily="18" charset="0"/>
              </a:rPr>
              <a:t>L.A. Ring</a:t>
            </a:r>
            <a:r>
              <a:rPr lang="da-DK" dirty="0">
                <a:latin typeface="Garamond" panose="02020404030301010803" pitchFamily="18" charset="0"/>
              </a:rPr>
              <a:t>: Sommerdag ved Roskilde Fjord. 1900. Olie på lærred, 95x145 cm.</a:t>
            </a:r>
            <a:br>
              <a:rPr lang="da-DK" dirty="0">
                <a:latin typeface="Garamond" panose="02020404030301010803" pitchFamily="18" charset="0"/>
              </a:rPr>
            </a:br>
            <a:r>
              <a:rPr lang="da-DK" sz="3200" dirty="0">
                <a:latin typeface="Garamond" panose="02020404030301010803" pitchFamily="18" charset="0"/>
              </a:rPr>
              <a:t>- mellem Realisme og Symbolisme</a:t>
            </a:r>
            <a:endParaRPr lang="da-DK" dirty="0">
              <a:latin typeface="Garamond" panose="02020404030301010803" pitchFamily="18" charset="0"/>
            </a:endParaRPr>
          </a:p>
        </p:txBody>
      </p:sp>
      <p:pic>
        <p:nvPicPr>
          <p:cNvPr id="5" name="Pladsholder til indhold 4">
            <a:extLst>
              <a:ext uri="{FF2B5EF4-FFF2-40B4-BE49-F238E27FC236}">
                <a16:creationId xmlns:a16="http://schemas.microsoft.com/office/drawing/2014/main" id="{2DB0387B-9FD7-492D-A94D-14F52C71432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645" y="2142565"/>
            <a:ext cx="6499327" cy="3657600"/>
          </a:xfrm>
        </p:spPr>
      </p:pic>
      <p:sp>
        <p:nvSpPr>
          <p:cNvPr id="6" name="Pladsholder til indhold 5">
            <a:extLst>
              <a:ext uri="{FF2B5EF4-FFF2-40B4-BE49-F238E27FC236}">
                <a16:creationId xmlns:a16="http://schemas.microsoft.com/office/drawing/2014/main" id="{C66B5F4D-810B-4006-89C3-ED1D6870384B}"/>
              </a:ext>
            </a:extLst>
          </p:cNvPr>
          <p:cNvSpPr>
            <a:spLocks noGrp="1"/>
          </p:cNvSpPr>
          <p:nvPr>
            <p:ph sz="half" idx="2"/>
          </p:nvPr>
        </p:nvSpPr>
        <p:spPr/>
        <p:txBody>
          <a:bodyPr>
            <a:normAutofit fontScale="92500" lnSpcReduction="20000"/>
          </a:bodyPr>
          <a:lstStyle/>
          <a:p>
            <a:r>
              <a:rPr lang="da-DK" dirty="0">
                <a:latin typeface="Garamond" panose="02020404030301010803" pitchFamily="18" charset="0"/>
              </a:rPr>
              <a:t>Ring lægger i det her maleri vægt på de mere abstrakte kvaliteter i landskabet, den isnende, næsten fluorescerende, blå farve får lov til at dominere, og han arbejder med spillet i lyset, der går i vandoverfladen. Der er mange små detaljer i billedet, der fascinerer mig, og meget dualisme, idet det rummer både det nøgternt registrerede og det abstrakte, det uendelige.</a:t>
            </a:r>
          </a:p>
          <a:p>
            <a:r>
              <a:rPr lang="da-DK" dirty="0">
                <a:latin typeface="Garamond" panose="02020404030301010803" pitchFamily="18" charset="0"/>
              </a:rPr>
              <a:t>Se videre: </a:t>
            </a:r>
            <a:r>
              <a:rPr lang="da-DK" dirty="0">
                <a:latin typeface="Garamond" panose="02020404030301010803" pitchFamily="18" charset="0"/>
                <a:hlinkClick r:id="rId3"/>
              </a:rPr>
              <a:t>https://www.kristeligt-dagblad.dk/kultur/meget-mere-end-roskilde-fjord</a:t>
            </a:r>
            <a:endParaRPr lang="da-DK" dirty="0">
              <a:latin typeface="Garamond" panose="02020404030301010803" pitchFamily="18" charset="0"/>
            </a:endParaRPr>
          </a:p>
          <a:p>
            <a:endParaRPr lang="da-DK" dirty="0">
              <a:latin typeface="Garamond" panose="02020404030301010803" pitchFamily="18" charset="0"/>
            </a:endParaRPr>
          </a:p>
        </p:txBody>
      </p:sp>
    </p:spTree>
    <p:extLst>
      <p:ext uri="{BB962C8B-B14F-4D97-AF65-F5344CB8AC3E}">
        <p14:creationId xmlns:p14="http://schemas.microsoft.com/office/powerpoint/2010/main" val="114948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214</Words>
  <Application>Microsoft Office PowerPoint</Application>
  <PresentationFormat>Widescreen</PresentationFormat>
  <Paragraphs>8</Paragraphs>
  <Slides>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vt:i4>
      </vt:variant>
    </vt:vector>
  </HeadingPairs>
  <TitlesOfParts>
    <vt:vector size="7" baseType="lpstr">
      <vt:lpstr>Arial</vt:lpstr>
      <vt:lpstr>Calibri</vt:lpstr>
      <vt:lpstr>Calibri Light</vt:lpstr>
      <vt:lpstr>Garamond</vt:lpstr>
      <vt:lpstr>Office-tema</vt:lpstr>
      <vt:lpstr>  Mamma Andersson Dagen efter (2020) Olie på lærred, 228x168 cm Magisk realistisk samtidskunst</vt:lpstr>
      <vt:lpstr>L.A. Ring: Sommerdag ved Roskilde Fjord. 1900. Olie på lærred, 95x145 cm. - mellem Realisme og Symbolisme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Mamma Andersson Dagen efter (2020) Olie på lærred, 228x168 cm</dc:title>
  <dc:creator>Alf Gørup Theilgaard</dc:creator>
  <cp:lastModifiedBy>Alf Gørup Theilgaard</cp:lastModifiedBy>
  <cp:revision>3</cp:revision>
  <dcterms:created xsi:type="dcterms:W3CDTF">2025-09-30T18:10:29Z</dcterms:created>
  <dcterms:modified xsi:type="dcterms:W3CDTF">2025-09-30T18:22:09Z</dcterms:modified>
</cp:coreProperties>
</file>