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8" r:id="rId4"/>
    <p:sldId id="269" r:id="rId5"/>
    <p:sldId id="281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3FD952-C01F-234E-B339-711727A8651D}" v="20" dt="2025-09-18T06:49:23.6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286"/>
  </p:normalViewPr>
  <p:slideViewPr>
    <p:cSldViewPr snapToGrid="0">
      <p:cViewPr varScale="1">
        <p:scale>
          <a:sx n="109" d="100"/>
          <a:sy n="109" d="100"/>
        </p:scale>
        <p:origin x="5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D6DB8-1BB0-0A41-82F7-17452B0A55F2}" type="datetimeFigureOut">
              <a:rPr lang="da-DK" smtClean="0"/>
              <a:t>20.09.2025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F9F81-E355-8149-8F16-3A0931EB92C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8915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BF9F81-E355-8149-8F16-3A0931EB92C2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1610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Erfaringer fra grundskole med tysk som undervisningssprog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34D9A-0693-0B46-BF42-64ABD49AB1D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1165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C6745C-13E8-D5F1-5208-655220AE3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8E678BB-D3E5-6210-971F-85B9E5C8CD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10EDCE9-57A7-FDCA-5680-18FF0E77E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F881-66C6-D549-9F62-269C2206C894}" type="datetimeFigureOut">
              <a:rPr lang="da-DK" smtClean="0"/>
              <a:t>20.09.2025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4E6E32F-919B-F4D9-114C-38D8B79AF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5">
            <a:extLst>
              <a:ext uri="{FF2B5EF4-FFF2-40B4-BE49-F238E27FC236}">
                <a16:creationId xmlns:a16="http://schemas.microsoft.com/office/drawing/2014/main" id="{4037E3B0-E616-80EB-AF8D-D59A858AADE2}"/>
              </a:ext>
            </a:extLst>
          </p:cNvPr>
          <p:cNvSpPr txBox="1">
            <a:spLocks/>
          </p:cNvSpPr>
          <p:nvPr userDrawn="1"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NADR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4802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D5EC41-6EF0-737F-E638-330AD62B5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BD28769-50B4-79FB-5EEA-DC8E2CDE5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4949259-0945-78BF-29E4-82589E7AA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F881-66C6-D549-9F62-269C2206C894}" type="datetimeFigureOut">
              <a:rPr lang="da-DK" smtClean="0"/>
              <a:t>20.09.2025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A1BD3DA-63F4-7204-1F39-05EEAB353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56FB700-BCE6-13D6-7D63-792CBAB9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9B470-FF2E-FC40-AD13-701D2D9C042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7796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13E88-55E6-3315-3412-D36AFF9A7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FC9CA36-8A18-15FC-FCE6-2F6392A02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B639781-FFFF-FD97-2DEE-B6102BB2F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F881-66C6-D549-9F62-269C2206C894}" type="datetimeFigureOut">
              <a:rPr lang="da-DK" smtClean="0"/>
              <a:t>20.09.2025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B9EA162-E87B-A638-E99D-985F4AA46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027F959-4E57-9468-E298-972ACB4C1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9B470-FF2E-FC40-AD13-701D2D9C042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0307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6E6EA0-6A26-1B78-5348-B53B9855A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61E8EDA-5986-8ED2-63DB-F406DC3B40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80EE5FB-113F-FED5-328B-C74F84751F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1260699-9F33-902E-9DB5-256217341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F881-66C6-D549-9F62-269C2206C894}" type="datetimeFigureOut">
              <a:rPr lang="da-DK" smtClean="0"/>
              <a:t>20.09.2025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46816F3-1ED0-0A1A-8DEF-BD38CD3C1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4E11058-6CE7-0A53-5B34-4E3AADFC3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9B470-FF2E-FC40-AD13-701D2D9C042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0607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4B59B6-D388-7879-2F02-7D8E6BC66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C0423BE-FD8D-F4C6-661E-17218CFF3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FAA90E8-D19C-97F2-0379-35D39D1C31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103CE8B-7BC6-E1FF-994A-9E4F86ECA3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A72D8D2-2830-6B5B-AD99-375770345B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4719B3B-CF83-E609-7415-39FE4C97F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F881-66C6-D549-9F62-269C2206C894}" type="datetimeFigureOut">
              <a:rPr lang="da-DK" smtClean="0"/>
              <a:t>20.09.2025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5A9C57C-E3FF-52E7-A2DA-998773230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C5B2D80-8587-CA05-F1FB-05CEF8D9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9B470-FF2E-FC40-AD13-701D2D9C042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932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8EAFA-53EE-1F4A-A1B5-A0F56E8F1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D897950-85B2-C1F2-77E6-6492AC34E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F881-66C6-D549-9F62-269C2206C894}" type="datetimeFigureOut">
              <a:rPr lang="da-DK" smtClean="0"/>
              <a:t>20.09.2025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CAC266B-6DD6-9AAB-E337-5DEC59FCE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37D4C13-E2FF-8C5A-E8D9-DE651300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9B470-FF2E-FC40-AD13-701D2D9C042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049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5C330DF-15C0-0C0E-03DC-DE83C1DD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F881-66C6-D549-9F62-269C2206C894}" type="datetimeFigureOut">
              <a:rPr lang="da-DK" smtClean="0"/>
              <a:t>20.09.2025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BD44B7F-479F-0589-AD47-3D9829E0D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10DBF27-A6F2-A454-4224-F5C63AFE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9B470-FF2E-FC40-AD13-701D2D9C042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8200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49A5C8-F388-98C4-8D88-767E4A6F2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46A649-419C-D37C-F85D-DFCE40743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9D0C2D4-099F-F2BC-1F2E-314E376D7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56A5BBA-276D-C4D0-B8EE-6C195C9DA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F881-66C6-D549-9F62-269C2206C894}" type="datetimeFigureOut">
              <a:rPr lang="da-DK" smtClean="0"/>
              <a:t>20.09.2025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61DA72E-ECC9-9146-DE82-7104BB919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320ECF-B73D-1540-9571-003C7A871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9B470-FF2E-FC40-AD13-701D2D9C042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1604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2422DE-8D09-7117-7EBD-1F56FB330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C1BF414-C5CF-C6A7-AD26-2B84C55D19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5397FED-529C-7EB2-B2CC-4DF7E252B4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3BD0BEC-1863-5FDB-F058-504CE19FA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F881-66C6-D549-9F62-269C2206C894}" type="datetimeFigureOut">
              <a:rPr lang="da-DK" smtClean="0"/>
              <a:t>20.09.2025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9486A7C-702A-CDC1-CD80-0AAE51B1E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E47B1E7-4BFA-FD67-E008-02DC242AE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9B470-FF2E-FC40-AD13-701D2D9C042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3356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30C1B3-EC2C-F55B-6163-805B48E5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1C8DBB8-87CB-AAD5-A6B4-16B721939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23D50D8-B965-71BE-5FC2-C5AB75721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F881-66C6-D549-9F62-269C2206C894}" type="datetimeFigureOut">
              <a:rPr lang="da-DK" smtClean="0"/>
              <a:t>20.09.2025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B12E84-295B-EE1C-84E1-8013E7ABE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91EC56-A650-B81D-6B08-FD42EF8C4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9B470-FF2E-FC40-AD13-701D2D9C042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8924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AAA95FB-1D31-35F3-C3FB-33739E9143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D0A2D75-1D85-75C0-D770-3979F9177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65E021-329D-DF9F-EC45-E22E60549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F881-66C6-D549-9F62-269C2206C894}" type="datetimeFigureOut">
              <a:rPr lang="da-DK" smtClean="0"/>
              <a:t>20.09.2025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F30B8D-278D-74A1-094E-7321FA6CF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3F1E4C-59E5-CF86-12E5-11C00D93A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9B470-FF2E-FC40-AD13-701D2D9C042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1270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1126DE4-1DC6-D43B-BDA6-22A828F63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A62CD4F-1A20-E6E1-EFDC-7C9A3E466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E26806-8518-9DB1-9879-36BF7D0EF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00F881-66C6-D549-9F62-269C2206C894}" type="datetimeFigureOut">
              <a:rPr lang="da-DK" smtClean="0"/>
              <a:t>20.09.2025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3BD724D-423C-A89A-6965-17F9B4496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Pladsholder til slidenummer 5">
            <a:extLst>
              <a:ext uri="{FF2B5EF4-FFF2-40B4-BE49-F238E27FC236}">
                <a16:creationId xmlns:a16="http://schemas.microsoft.com/office/drawing/2014/main" id="{8B121527-0DCE-A423-4D98-C8364ADC44D7}"/>
              </a:ext>
            </a:extLst>
          </p:cNvPr>
          <p:cNvSpPr txBox="1">
            <a:spLocks/>
          </p:cNvSpPr>
          <p:nvPr userDrawn="1"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NADR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39681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Slide Background">
            <a:extLst>
              <a:ext uri="{FF2B5EF4-FFF2-40B4-BE49-F238E27FC236}">
                <a16:creationId xmlns:a16="http://schemas.microsoft.com/office/drawing/2014/main" id="{699EBD07-7968-467C-82EE-7283E4651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33CAFFC-ADCA-AAF6-3513-9F98F3A6FD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34" r="-3" b="-3"/>
          <a:stretch>
            <a:fillRect/>
          </a:stretch>
        </p:blipFill>
        <p:spPr>
          <a:xfrm>
            <a:off x="20" y="1714501"/>
            <a:ext cx="6095979" cy="5143499"/>
          </a:xfrm>
          <a:prstGeom prst="rect">
            <a:avLst/>
          </a:prstGeom>
        </p:spPr>
      </p:pic>
      <p:sp useBgFill="1">
        <p:nvSpPr>
          <p:cNvPr id="31" name="Rectangle 27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12192000" cy="1714500"/>
          </a:xfrm>
          <a:prstGeom prst="rect">
            <a:avLst/>
          </a:prstGeom>
          <a:ln>
            <a:noFill/>
          </a:ln>
          <a:effectLst>
            <a:outerShdw blurRad="292100" dist="228600" dir="7140000" sx="91000" sy="91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3387E42-AE87-3BEB-0C51-76EF32D87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57" y="211490"/>
            <a:ext cx="7015497" cy="1291523"/>
          </a:xfrm>
        </p:spPr>
        <p:txBody>
          <a:bodyPr anchor="ctr">
            <a:normAutofit/>
          </a:bodyPr>
          <a:lstStyle/>
          <a:p>
            <a:pPr algn="l"/>
            <a:r>
              <a:rPr lang="de-DE" sz="4000" dirty="0"/>
              <a:t>Deutsche Vibes</a:t>
            </a:r>
            <a:br>
              <a:rPr lang="de-DE" sz="4000" dirty="0"/>
            </a:br>
            <a:r>
              <a:rPr lang="de-DE" sz="3200" dirty="0"/>
              <a:t>- Ein Thema über deutsche Musik</a:t>
            </a:r>
            <a:endParaRPr lang="de-DE" sz="4000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A03DC57-BDD0-5C2F-B9FD-A947C1941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05056" y="211489"/>
            <a:ext cx="4068601" cy="1291524"/>
          </a:xfrm>
        </p:spPr>
        <p:txBody>
          <a:bodyPr anchor="ctr">
            <a:normAutofit/>
          </a:bodyPr>
          <a:lstStyle/>
          <a:p>
            <a:pPr algn="r"/>
            <a:r>
              <a:rPr lang="da-DK" sz="2000" dirty="0"/>
              <a:t>Lektion 1-2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A2EE8769-FB27-873D-77C5-9A621B991A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226" r="5371"/>
          <a:stretch>
            <a:fillRect/>
          </a:stretch>
        </p:blipFill>
        <p:spPr>
          <a:xfrm>
            <a:off x="5861072" y="1714499"/>
            <a:ext cx="6330928" cy="5143500"/>
          </a:xfrm>
          <a:prstGeom prst="rect">
            <a:avLst/>
          </a:prstGeom>
        </p:spPr>
      </p:pic>
      <p:pic>
        <p:nvPicPr>
          <p:cNvPr id="6" name="Picture 2" descr="Noder - Gratis vector clipart-billeder på creazilla.com">
            <a:extLst>
              <a:ext uri="{FF2B5EF4-FFF2-40B4-BE49-F238E27FC236}">
                <a16:creationId xmlns:a16="http://schemas.microsoft.com/office/drawing/2014/main" id="{ABDC2AF4-9700-D6F6-0EE8-E22DB97EC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968" y="1127336"/>
            <a:ext cx="712105" cy="120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Noder - Gratis vector clipart-billeder på creazilla.com">
            <a:extLst>
              <a:ext uri="{FF2B5EF4-FFF2-40B4-BE49-F238E27FC236}">
                <a16:creationId xmlns:a16="http://schemas.microsoft.com/office/drawing/2014/main" id="{3615801D-586A-0539-DEE5-29FDDD428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393" y="4125239"/>
            <a:ext cx="712105" cy="120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ladsholder til slidenummer 5">
            <a:extLst>
              <a:ext uri="{FF2B5EF4-FFF2-40B4-BE49-F238E27FC236}">
                <a16:creationId xmlns:a16="http://schemas.microsoft.com/office/drawing/2014/main" id="{800CDCB4-458F-D0FE-B65F-56E13D17185A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NADR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592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9F9647-7E1D-653A-6C72-C1CB6133D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da-DK" dirty="0"/>
              <a:t>Introduktion til Tysk B på HHX og på Slottet</a:t>
            </a:r>
          </a:p>
        </p:txBody>
      </p:sp>
      <p:pic>
        <p:nvPicPr>
          <p:cNvPr id="2050" name="Picture 2" descr="Deutsch lernen - Make it in Rheinland-Pfalz">
            <a:extLst>
              <a:ext uri="{FF2B5EF4-FFF2-40B4-BE49-F238E27FC236}">
                <a16:creationId xmlns:a16="http://schemas.microsoft.com/office/drawing/2014/main" id="{C96F461F-5F88-D24E-183F-7574AD60D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6" b="18620"/>
          <a:stretch>
            <a:fillRect/>
          </a:stretch>
        </p:blipFill>
        <p:spPr bwMode="auto">
          <a:xfrm>
            <a:off x="838200" y="1825625"/>
            <a:ext cx="10515600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074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0A26EC-CC6D-0CCC-8930-24BB99BDD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</a:t>
            </a:r>
            <a:br>
              <a:rPr lang="da-DK" dirty="0"/>
            </a:br>
            <a:r>
              <a:rPr lang="da-DK" dirty="0"/>
              <a:t>Centrale faglige mål for Tysk B på HHX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8F7A41-1D67-0895-4E08-14C5F03D7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Kommunikere på tysk + viden om kulturelle, samfundsmæssige og erhvervsmæssige forhold i tysksprogede lande</a:t>
            </a:r>
          </a:p>
          <a:p>
            <a:r>
              <a:rPr lang="da-DK" dirty="0"/>
              <a:t>Forstå talt tysk og skrevet tysk i </a:t>
            </a:r>
            <a:r>
              <a:rPr lang="da-DK" u="sng" dirty="0"/>
              <a:t>ubearbejdede</a:t>
            </a:r>
            <a:r>
              <a:rPr lang="da-DK" dirty="0"/>
              <a:t> tekster</a:t>
            </a:r>
          </a:p>
          <a:p>
            <a:r>
              <a:rPr lang="da-DK" dirty="0"/>
              <a:t>Redegøre, analysere og fortolke tyske tekster og perspektivere til andre tekster inden for samme emne</a:t>
            </a:r>
          </a:p>
          <a:p>
            <a:r>
              <a:rPr lang="da-DK" dirty="0"/>
              <a:t>Redegøre for kulturelle, samfundsmæssige og erhvervsmæssige forhold i tysksprogede lande med hovedvægt på Tyskland efter 1945</a:t>
            </a:r>
          </a:p>
          <a:p>
            <a:r>
              <a:rPr lang="da-DK" dirty="0"/>
              <a:t>Føre en samtale på tysk på et </a:t>
            </a:r>
            <a:r>
              <a:rPr lang="da-DK" u="sng" dirty="0"/>
              <a:t>forståeligt, sammenhængende og nogenlunde flydende tysk</a:t>
            </a:r>
            <a:r>
              <a:rPr lang="da-DK" dirty="0"/>
              <a:t> om både kendte og ukendte tekster</a:t>
            </a:r>
          </a:p>
          <a:p>
            <a:r>
              <a:rPr lang="da-DK" dirty="0"/>
              <a:t>Udtrykke sig med et nuanceret ordforråd og anvende elementær morfologi og syntaks korrekt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B837AAEF-E84B-929D-60E7-807B131BD2BA}"/>
              </a:ext>
            </a:extLst>
          </p:cNvPr>
          <p:cNvSpPr txBox="1"/>
          <p:nvPr/>
        </p:nvSpPr>
        <p:spPr>
          <a:xfrm>
            <a:off x="6560764" y="6176963"/>
            <a:ext cx="520552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600" dirty="0">
                <a:sym typeface="Wingdings" pitchFamily="2" charset="2"/>
              </a:rPr>
              <a:t> Mundtlig eksamen i ukendt tekst</a:t>
            </a:r>
            <a:endParaRPr lang="da-DK" sz="2600" dirty="0"/>
          </a:p>
        </p:txBody>
      </p:sp>
    </p:spTree>
    <p:extLst>
      <p:ext uri="{BB962C8B-B14F-4D97-AF65-F5344CB8AC3E}">
        <p14:creationId xmlns:p14="http://schemas.microsoft.com/office/powerpoint/2010/main" val="220146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270591-A794-F219-4BB6-AB509D55D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</a:t>
            </a:r>
            <a:br>
              <a:rPr lang="da-DK" dirty="0"/>
            </a:br>
            <a:r>
              <a:rPr lang="da-DK" dirty="0"/>
              <a:t>Tysk på Slottet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B6CFF5-5667-DC72-FE50-0F1592266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88962" cy="4351338"/>
          </a:xfrm>
        </p:spPr>
        <p:txBody>
          <a:bodyPr/>
          <a:lstStyle/>
          <a:p>
            <a:pPr marL="0" indent="0">
              <a:buNone/>
            </a:pPr>
            <a:r>
              <a:rPr lang="da-DK" u="sng" dirty="0"/>
              <a:t>Udover vores </a:t>
            </a:r>
            <a:r>
              <a:rPr lang="da-DK" u="sng"/>
              <a:t>almindelige undervisning </a:t>
            </a:r>
            <a:r>
              <a:rPr lang="da-DK" u="sng" dirty="0"/>
              <a:t>laver vi mange andre ting bl.a.:</a:t>
            </a:r>
          </a:p>
          <a:p>
            <a:r>
              <a:rPr lang="da-DK" dirty="0" err="1"/>
              <a:t>Tyskdag</a:t>
            </a:r>
            <a:r>
              <a:rPr lang="da-DK" dirty="0"/>
              <a:t> med tegneworkshop, </a:t>
            </a:r>
            <a:br>
              <a:rPr lang="da-DK" dirty="0"/>
            </a:br>
            <a:r>
              <a:rPr lang="da-DK" dirty="0"/>
              <a:t>Haribo og </a:t>
            </a:r>
            <a:r>
              <a:rPr lang="da-DK" dirty="0" err="1"/>
              <a:t>Apfelschorle</a:t>
            </a:r>
            <a:endParaRPr lang="da-DK" dirty="0"/>
          </a:p>
          <a:p>
            <a:r>
              <a:rPr lang="da-DK" dirty="0"/>
              <a:t>Besøg fra grundskoler, </a:t>
            </a:r>
            <a:br>
              <a:rPr lang="da-DK" dirty="0"/>
            </a:br>
            <a:r>
              <a:rPr lang="da-DK" dirty="0"/>
              <a:t>og vi besøger grundskoler </a:t>
            </a:r>
            <a:br>
              <a:rPr lang="da-DK" dirty="0"/>
            </a:br>
            <a:r>
              <a:rPr lang="da-DK" dirty="0"/>
              <a:t>og underviser deres elever</a:t>
            </a:r>
          </a:p>
          <a:p>
            <a:r>
              <a:rPr lang="da-DK" dirty="0"/>
              <a:t>Oplæg om vigtigheden af </a:t>
            </a:r>
            <a:br>
              <a:rPr lang="da-DK" dirty="0"/>
            </a:br>
            <a:r>
              <a:rPr lang="da-DK" dirty="0"/>
              <a:t>tysk fra virksomheder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C463DB1-E5D2-6013-3CD7-00F42A86B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766" y="2493075"/>
            <a:ext cx="2656395" cy="3541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566BF1A1-AFB6-4C36-48B0-CA123E86D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85"/>
          <a:stretch>
            <a:fillRect/>
          </a:stretch>
        </p:blipFill>
        <p:spPr>
          <a:xfrm>
            <a:off x="5790172" y="2493075"/>
            <a:ext cx="3172870" cy="3473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8910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DCE62D-1430-85AC-A1F1-BDE2E3E4C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GRUNDFORLØB I TYSK</a:t>
            </a:r>
            <a:br>
              <a:rPr lang="da-DK" sz="2400" dirty="0"/>
            </a:br>
            <a:r>
              <a:rPr lang="da-DK" dirty="0"/>
              <a:t>Deutsche Vibes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9FD927-F6B8-8F18-E078-74F36A5AC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308" y="1823850"/>
            <a:ext cx="10767354" cy="3907878"/>
          </a:xfrm>
        </p:spPr>
        <p:txBody>
          <a:bodyPr/>
          <a:lstStyle/>
          <a:p>
            <a:pPr marL="0" indent="0">
              <a:buNone/>
            </a:pPr>
            <a:r>
              <a:rPr lang="da-DK" u="sng" dirty="0"/>
              <a:t>Lieder von:</a:t>
            </a:r>
          </a:p>
          <a:p>
            <a:pPr marL="285750" indent="-285750"/>
            <a:r>
              <a:rPr lang="da-DK" dirty="0"/>
              <a:t>Andreas </a:t>
            </a:r>
            <a:r>
              <a:rPr lang="da-DK" dirty="0" err="1"/>
              <a:t>Bourani</a:t>
            </a:r>
            <a:endParaRPr lang="da-DK" dirty="0"/>
          </a:p>
          <a:p>
            <a:pPr marL="285750" indent="-285750"/>
            <a:r>
              <a:rPr lang="da-DK" dirty="0"/>
              <a:t>Tim </a:t>
            </a:r>
            <a:r>
              <a:rPr lang="da-DK" dirty="0" err="1"/>
              <a:t>Bendzko</a:t>
            </a:r>
            <a:endParaRPr lang="da-DK" dirty="0"/>
          </a:p>
          <a:p>
            <a:pPr marL="285750" indent="-285750"/>
            <a:r>
              <a:rPr lang="da-DK" dirty="0"/>
              <a:t>Bosse</a:t>
            </a:r>
          </a:p>
          <a:p>
            <a:pPr marL="285750" indent="-285750"/>
            <a:r>
              <a:rPr lang="da-DK" dirty="0" err="1"/>
              <a:t>Namika</a:t>
            </a:r>
            <a:endParaRPr lang="da-DK" dirty="0"/>
          </a:p>
          <a:p>
            <a:pPr marL="285750" indent="-285750"/>
            <a:r>
              <a:rPr lang="da-DK" dirty="0"/>
              <a:t>Julia </a:t>
            </a:r>
            <a:r>
              <a:rPr lang="da-DK" dirty="0" err="1"/>
              <a:t>Engelmann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BAEDEEF4-BCBD-44B0-2147-9B94752010B2}"/>
              </a:ext>
            </a:extLst>
          </p:cNvPr>
          <p:cNvSpPr txBox="1"/>
          <p:nvPr/>
        </p:nvSpPr>
        <p:spPr>
          <a:xfrm>
            <a:off x="9531555" y="1840415"/>
            <a:ext cx="22480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Modell: Wie esse (=bearbeite) ich ein Lied? </a:t>
            </a:r>
          </a:p>
        </p:txBody>
      </p:sp>
      <p:pic>
        <p:nvPicPr>
          <p:cNvPr id="5" name="Billede 4" descr="Et billede, der indeholder tekst, skærmbillede, bordservice, skitse&#10;&#10;AI-genereret indhold kan være ukorrekt.">
            <a:extLst>
              <a:ext uri="{FF2B5EF4-FFF2-40B4-BE49-F238E27FC236}">
                <a16:creationId xmlns:a16="http://schemas.microsoft.com/office/drawing/2014/main" id="{CE5998DB-07A4-F8E2-5C7D-1B3CF216A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392" y="1690688"/>
            <a:ext cx="4978593" cy="4202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F856A93A-CC5F-45E2-5BDE-1F20C76BD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5724" y="3156559"/>
            <a:ext cx="2913900" cy="370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79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æsentation3" id="{D243C7A7-9CC8-B542-8A25-2F5255623481}" vid="{D4BE7042-EBEE-134B-9C1C-E4DA99EEF37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212</Words>
  <Application>Microsoft Macintosh PowerPoint</Application>
  <PresentationFormat>Widescreen</PresentationFormat>
  <Paragraphs>28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Wingdings</vt:lpstr>
      <vt:lpstr>Office-tema</vt:lpstr>
      <vt:lpstr>Deutsche Vibes - Ein Thema über deutsche Musik</vt:lpstr>
      <vt:lpstr>Introduktion til Tysk B på HHX og på Slottet</vt:lpstr>
      <vt:lpstr>INTRODUKTION Centrale faglige mål for Tysk B på HHX</vt:lpstr>
      <vt:lpstr>INTRODUKTION Tysk på Slottet</vt:lpstr>
      <vt:lpstr>GRUNDFORLØB I TYSK Deutsche Vibes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Natascha Drachmann</dc:creator>
  <cp:lastModifiedBy>Kamilla Folkenberg Hayward</cp:lastModifiedBy>
  <cp:revision>2</cp:revision>
  <dcterms:created xsi:type="dcterms:W3CDTF">2025-09-18T06:21:34Z</dcterms:created>
  <dcterms:modified xsi:type="dcterms:W3CDTF">2025-09-20T07:41:31Z</dcterms:modified>
</cp:coreProperties>
</file>