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0" r:id="rId1"/>
  </p:sldMasterIdLst>
  <p:sldIdLst>
    <p:sldId id="256" r:id="rId2"/>
    <p:sldId id="264" r:id="rId3"/>
    <p:sldId id="257" r:id="rId4"/>
    <p:sldId id="262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41"/>
    <p:restoredTop sz="92623"/>
  </p:normalViewPr>
  <p:slideViewPr>
    <p:cSldViewPr snapToGrid="0" snapToObjects="1">
      <p:cViewPr varScale="1">
        <p:scale>
          <a:sx n="111" d="100"/>
          <a:sy n="111" d="100"/>
        </p:scale>
        <p:origin x="10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156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317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684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39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12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024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227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65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65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450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15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58306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806A84-6969-4147-82BA-C5A96D220F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Metoder i religion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E3168FA-406D-BE41-A54D-E1C64D7B88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”Grundbogen til religion C”, s. 245-246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72828F4-36FA-5441-B5FF-5AACC8E86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078" y="3085766"/>
            <a:ext cx="7003774" cy="330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084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662DEC-72DE-C947-BA13-82FF76D29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Religionsfaglige metoder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27D524-05D9-3940-9289-0BBF02238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Religionsfaget er et blandingsfag </a:t>
            </a:r>
            <a:r>
              <a:rPr lang="da-DK" dirty="0">
                <a:sym typeface="Wingdings" pitchFamily="2" charset="2"/>
              </a:rPr>
              <a:t> religionshistorie, religionssociologi, religionsfilosofi, religionspsykologi, kognitionsforskning osv. </a:t>
            </a:r>
          </a:p>
          <a:p>
            <a:r>
              <a:rPr lang="da-DK" dirty="0"/>
              <a:t>I undervisningen arbejder vi primært religionsfænomenologisk/-historisk og religionssociologisk</a:t>
            </a:r>
          </a:p>
          <a:p>
            <a:r>
              <a:rPr lang="da-DK" dirty="0"/>
              <a:t>Forenklet:</a:t>
            </a:r>
          </a:p>
          <a:p>
            <a:pPr lvl="1"/>
            <a:r>
              <a:rPr lang="da-DK" dirty="0"/>
              <a:t>Religionsfænomenologi (humanistisk) </a:t>
            </a:r>
            <a:r>
              <a:rPr lang="da-DK" dirty="0">
                <a:sym typeface="Wingdings" pitchFamily="2" charset="2"/>
              </a:rPr>
              <a:t> hvad religion ER (indhold)</a:t>
            </a:r>
          </a:p>
          <a:p>
            <a:pPr lvl="1"/>
            <a:r>
              <a:rPr lang="da-DK" dirty="0">
                <a:sym typeface="Wingdings" pitchFamily="2" charset="2"/>
              </a:rPr>
              <a:t>Religionssociologi (samfundsfaglig)  hvad religion GØR (funktion)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9755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5F7C1B-264B-3B4E-A850-19AC3F1E1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Religionsfænomenologi og –historie (humanistisk)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B765C98-2B1D-F64C-8283-A5714758D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Sammenligning af religiøse fænomener som myter, ritualer, helligsteder, magi osv. på tværs af religioner og kulturer (komparativ metode)</a:t>
            </a:r>
          </a:p>
          <a:p>
            <a:r>
              <a:rPr lang="da-DK" dirty="0"/>
              <a:t>Formål: at afdække generelle træk og ad den vej indkredse det særlige ved fænomenet religion</a:t>
            </a:r>
          </a:p>
          <a:p>
            <a:r>
              <a:rPr lang="da-DK" dirty="0"/>
              <a:t>Religionsfænomenologi var oprindelig baseret på en teori om, at man ved sammenligning (den komparative metode kan finde frem til essensen bag alle religioner (</a:t>
            </a:r>
            <a:r>
              <a:rPr lang="da-DK" dirty="0" err="1"/>
              <a:t>essentialisme</a:t>
            </a:r>
            <a:r>
              <a:rPr lang="da-DK" dirty="0"/>
              <a:t>)</a:t>
            </a:r>
          </a:p>
          <a:p>
            <a:r>
              <a:rPr lang="da-DK" dirty="0"/>
              <a:t>Nu: Religion er et komplekst begreb </a:t>
            </a:r>
            <a:r>
              <a:rPr lang="da-DK" dirty="0">
                <a:sym typeface="Wingdings" pitchFamily="2" charset="2"/>
              </a:rPr>
              <a:t> man har opgivet at finde en essens, der siger en ting om, </a:t>
            </a:r>
            <a:r>
              <a:rPr lang="da-DK">
                <a:sym typeface="Wingdings" pitchFamily="2" charset="2"/>
              </a:rPr>
              <a:t>hvad religion er </a:t>
            </a:r>
            <a:endParaRPr lang="da-DK"/>
          </a:p>
          <a:p>
            <a:r>
              <a:rPr lang="da-DK" dirty="0"/>
              <a:t>I religionshistorie undersøger man religioners historiske og kulturelle baggrund </a:t>
            </a:r>
            <a:r>
              <a:rPr lang="da-DK" dirty="0">
                <a:sym typeface="Wingdings" pitchFamily="2" charset="2"/>
              </a:rPr>
              <a:t> arbejder religionsfænomenologisk (sammenligner ligheder og forskelle vha. den komparative metode)</a:t>
            </a:r>
          </a:p>
          <a:p>
            <a:r>
              <a:rPr lang="da-DK" dirty="0">
                <a:sym typeface="Wingdings" pitchFamily="2" charset="2"/>
              </a:rPr>
              <a:t>Religionshistorien har ”lånt” metoder fra historiefaget og anvender begreber som kildekritik, tendens og repræsentativitet  fokus på religiøse kilder, indefra- og udefra-synsvinkel, legitimering af viden.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7096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A1803D-6E5B-8146-A389-10E9476C1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Religionssociologi (samfundsfaglig)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9D7748C-87E7-E74A-B874-ABC2FB5DA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295939"/>
            <a:ext cx="6217173" cy="3562860"/>
          </a:xfrm>
        </p:spPr>
        <p:txBody>
          <a:bodyPr>
            <a:normAutofit/>
          </a:bodyPr>
          <a:lstStyle/>
          <a:p>
            <a:r>
              <a:rPr lang="da-DK" dirty="0"/>
              <a:t>Har fokus på, hvad religionen GØR, dvs. dens funktion</a:t>
            </a:r>
          </a:p>
          <a:p>
            <a:r>
              <a:rPr lang="da-DK" dirty="0"/>
              <a:t>Lægger vægt på, at menneskets tænkemåde, handlinger og selvforståelse finder sted i et samspil med de sociale omgivelser = social selvforståelse</a:t>
            </a:r>
          </a:p>
          <a:p>
            <a:r>
              <a:rPr lang="da-DK" dirty="0"/>
              <a:t>Aktør-struktur-diskussionen:</a:t>
            </a:r>
          </a:p>
          <a:p>
            <a:pPr lvl="1"/>
            <a:r>
              <a:rPr lang="da-DK" dirty="0"/>
              <a:t>Har mennesket en fri vilje, der som aktør træffer sine egne valg?</a:t>
            </a:r>
          </a:p>
          <a:p>
            <a:pPr lvl="1"/>
            <a:r>
              <a:rPr lang="da-DK" dirty="0"/>
              <a:t>Eller er det strukturen, dvs. det omgivende samfund og de sociale systemer, som individet er en del af, der bestemmer individets valg?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51D2B70-FCD3-9E47-A6CE-3B64068BF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0397" y="3349487"/>
            <a:ext cx="5502551" cy="213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1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E83549-8493-AD47-B6B3-BC37CA721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Deprivationsteori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154D8951-5856-1D4B-992B-5CF5D4C819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82626" y="3279913"/>
            <a:ext cx="4627553" cy="3012903"/>
          </a:xfr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18E613C4-0560-FA44-B38A-03E78D9651F8}"/>
              </a:ext>
            </a:extLst>
          </p:cNvPr>
          <p:cNvSpPr txBox="1"/>
          <p:nvPr/>
        </p:nvSpPr>
        <p:spPr>
          <a:xfrm>
            <a:off x="1073426" y="2604052"/>
            <a:ext cx="46216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Mennesket befinder sig i en mangelsituation – de er depriverede, dvs. mangler noget i deres tilværelse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Religion er en erstatning for en utilfredsstillende mangelsituation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Det er denne krise, der giver religiøst engagement mere end religionen i sig selv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Forskellige typer af deprivation: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Økonomisk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Social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Organisk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Etisk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Relativ deprivation – det er en subjektiv følelse.</a:t>
            </a:r>
          </a:p>
        </p:txBody>
      </p:sp>
    </p:spTree>
    <p:extLst>
      <p:ext uri="{BB962C8B-B14F-4D97-AF65-F5344CB8AC3E}">
        <p14:creationId xmlns:p14="http://schemas.microsoft.com/office/powerpoint/2010/main" val="96842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73C97B-DF26-5842-AAD4-C1FA3AB7C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Socialisationsteori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1B1BDB63-B4FC-7346-B2D4-A4775EB2A2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37307" y="3091070"/>
            <a:ext cx="4070167" cy="2708103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C8D97D04-11C7-9B4E-B13E-9AC4C2401E16}"/>
              </a:ext>
            </a:extLst>
          </p:cNvPr>
          <p:cNvSpPr txBox="1"/>
          <p:nvPr/>
        </p:nvSpPr>
        <p:spPr>
          <a:xfrm>
            <a:off x="685800" y="2683565"/>
            <a:ext cx="579451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Religiøsitet kan forklares som noget, man er opdraget eller vænnet til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Når individets socialiseres, påvirkes det både bevidst og ubevidst af det sociale miljø, det er en del af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Individet identificerer sig med rollemodeller og overtager deres normer og værdier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Primær socialisation: tidligt stadie i en persons liv i familien og gennem andre sociale netværk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Sekundær socialisation: skolen, gymnasiet, arbejdspladsen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Tertiær socialisation: samfundet mere bredt, herunder medierne.</a:t>
            </a:r>
          </a:p>
        </p:txBody>
      </p:sp>
    </p:spTree>
    <p:extLst>
      <p:ext uri="{BB962C8B-B14F-4D97-AF65-F5344CB8AC3E}">
        <p14:creationId xmlns:p14="http://schemas.microsoft.com/office/powerpoint/2010/main" val="201714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777EB6-E274-774E-940C-244A400FE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Teorien om det rationelle valg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64B36D3-F56C-C94D-ACEC-1065D48F5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5632" y="3075748"/>
            <a:ext cx="5365176" cy="3016940"/>
          </a:xfr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7731B540-4831-184F-915D-B9CBB2ED269C}"/>
              </a:ext>
            </a:extLst>
          </p:cNvPr>
          <p:cNvSpPr txBox="1"/>
          <p:nvPr/>
        </p:nvSpPr>
        <p:spPr>
          <a:xfrm>
            <a:off x="581192" y="2395330"/>
            <a:ext cx="525307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Mennesket vælger aktivt religion til, fordi man mener, at det kan betale sig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Mennesket vælger sit sociale tilhørsforhold (herunder religiøsitet) ud fra, hvad der gavner en – ligesom man handler varer på et marked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Individet er en fri aktør, der bevidst og reflekterende (velovervejet) vælger det (religiøse) tilbud, der lover bedst udbytte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Det centrale er, hvilke ressourcer den pågældende religion råder over (hvad kan den tilbyde), og i hvilken grad formår den at sælge sig selv.</a:t>
            </a:r>
          </a:p>
        </p:txBody>
      </p:sp>
    </p:spTree>
    <p:extLst>
      <p:ext uri="{BB962C8B-B14F-4D97-AF65-F5344CB8AC3E}">
        <p14:creationId xmlns:p14="http://schemas.microsoft.com/office/powerpoint/2010/main" val="69792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B5F90-C81E-1647-AE0D-352AAE008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Teorien om søgen efter mening og tilknytning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6C3FC1E-8D20-BD4C-BD79-B514D89E66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68952" y="2753139"/>
            <a:ext cx="3361877" cy="3361877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566EEA5C-A32D-914B-AE21-9D3CB87D14C9}"/>
              </a:ext>
            </a:extLst>
          </p:cNvPr>
          <p:cNvSpPr txBox="1"/>
          <p:nvPr/>
        </p:nvSpPr>
        <p:spPr>
          <a:xfrm>
            <a:off x="496958" y="2365513"/>
            <a:ext cx="67287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Religion vælges aktivt til af individet, fordi det giver mening og orden i menneskets liv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Modsat deprivationsteorien har individet i denne sammenhæng ressourcer og overskud, som man bruger til at være aktivt søgende efter en højere mening med livet (jævnfør </a:t>
            </a:r>
            <a:r>
              <a:rPr lang="da-DK" dirty="0" err="1"/>
              <a:t>Maslows</a:t>
            </a:r>
            <a:r>
              <a:rPr lang="da-DK" dirty="0"/>
              <a:t> behovspyramide)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Denne søgen kan foregå på to planer: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det personlige plan (mening med livet)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det sociale plan (fælleskab).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7903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vidende">
  <a:themeElements>
    <a:clrScheme name="Dividende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366658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Dividend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e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{8F506B1B-45CA-A94F-AAA8-96751E4A927C}tf10001123</Template>
  <TotalTime>5521</TotalTime>
  <Words>609</Words>
  <Application>Microsoft Macintosh PowerPoint</Application>
  <PresentationFormat>Widescreen</PresentationFormat>
  <Paragraphs>49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Gill Sans MT</vt:lpstr>
      <vt:lpstr>Wingdings 2</vt:lpstr>
      <vt:lpstr>Dividende</vt:lpstr>
      <vt:lpstr>Metoder i religion</vt:lpstr>
      <vt:lpstr>Religionsfaglige metoder</vt:lpstr>
      <vt:lpstr>Religionsfænomenologi og –historie (humanistisk)</vt:lpstr>
      <vt:lpstr>Religionssociologi (samfundsfaglig)</vt:lpstr>
      <vt:lpstr>Deprivationsteori</vt:lpstr>
      <vt:lpstr>Socialisationsteori</vt:lpstr>
      <vt:lpstr>Teorien om det rationelle valg</vt:lpstr>
      <vt:lpstr>Teorien om søgen efter mening og tilknytning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Fire religionssociologiske teorier</dc:title>
  <dc:creator>Trine Iversen</dc:creator>
  <cp:lastModifiedBy>Signe Therkelsen</cp:lastModifiedBy>
  <cp:revision>18</cp:revision>
  <dcterms:created xsi:type="dcterms:W3CDTF">2019-01-29T16:22:58Z</dcterms:created>
  <dcterms:modified xsi:type="dcterms:W3CDTF">2022-08-25T07:02:30Z</dcterms:modified>
</cp:coreProperties>
</file>