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038"/>
    <p:restoredTop sz="92676"/>
  </p:normalViewPr>
  <p:slideViewPr>
    <p:cSldViewPr snapToGrid="0" snapToObjects="1">
      <p:cViewPr varScale="1">
        <p:scale>
          <a:sx n="111" d="100"/>
          <a:sy n="111" d="100"/>
        </p:scale>
        <p:origin x="11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91A9-A806-304A-959F-C4DFEBF93184}" type="datetimeFigureOut">
              <a:rPr lang="da-DK" smtClean="0"/>
              <a:t>22.04.2021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A9DE-735E-E64B-B77C-F0AB633099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5258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91A9-A806-304A-959F-C4DFEBF93184}" type="datetimeFigureOut">
              <a:rPr lang="da-DK" smtClean="0"/>
              <a:t>22.04.2021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A9DE-735E-E64B-B77C-F0AB633099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7192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91A9-A806-304A-959F-C4DFEBF93184}" type="datetimeFigureOut">
              <a:rPr lang="da-DK" smtClean="0"/>
              <a:t>22.04.2021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A9DE-735E-E64B-B77C-F0AB633099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6533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91A9-A806-304A-959F-C4DFEBF93184}" type="datetimeFigureOut">
              <a:rPr lang="da-DK" smtClean="0"/>
              <a:t>22.04.2021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A9DE-735E-E64B-B77C-F0AB633099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5506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91A9-A806-304A-959F-C4DFEBF93184}" type="datetimeFigureOut">
              <a:rPr lang="da-DK" smtClean="0"/>
              <a:t>22.04.2021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A9DE-735E-E64B-B77C-F0AB63309973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405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91A9-A806-304A-959F-C4DFEBF93184}" type="datetimeFigureOut">
              <a:rPr lang="da-DK" smtClean="0"/>
              <a:t>22.04.2021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A9DE-735E-E64B-B77C-F0AB633099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0900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91A9-A806-304A-959F-C4DFEBF93184}" type="datetimeFigureOut">
              <a:rPr lang="da-DK" smtClean="0"/>
              <a:t>22.04.2021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A9DE-735E-E64B-B77C-F0AB633099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415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91A9-A806-304A-959F-C4DFEBF93184}" type="datetimeFigureOut">
              <a:rPr lang="da-DK" smtClean="0"/>
              <a:t>22.04.2021</a:t>
            </a:fld>
            <a:endParaRPr lang="da-D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da-DK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A9DE-735E-E64B-B77C-F0AB633099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1548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DD0391A9-A806-304A-959F-C4DFEBF93184}" type="datetimeFigureOut">
              <a:rPr lang="da-DK" smtClean="0"/>
              <a:t>22.04.2021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A9DE-735E-E64B-B77C-F0AB633099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5316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91A9-A806-304A-959F-C4DFEBF93184}" type="datetimeFigureOut">
              <a:rPr lang="da-DK" smtClean="0"/>
              <a:t>22.04.2021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A9DE-735E-E64B-B77C-F0AB633099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3584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91A9-A806-304A-959F-C4DFEBF93184}" type="datetimeFigureOut">
              <a:rPr lang="da-DK" smtClean="0"/>
              <a:t>22.04.2021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A9DE-735E-E64B-B77C-F0AB633099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2415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D0391A9-A806-304A-959F-C4DFEBF93184}" type="datetimeFigureOut">
              <a:rPr lang="da-DK" smtClean="0"/>
              <a:t>22.04.2021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E3ACA9DE-735E-E64B-B77C-F0AB633099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92693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F490BB-75ED-E94E-8AE1-498B800C2D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Sharia</a:t>
            </a:r>
            <a:r>
              <a:rPr lang="da-DK" dirty="0"/>
              <a:t> – at leve som muslim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3754CE8-3BC0-5349-8B67-54FB3B143D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En introduktion 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03D97599-6E94-F74B-BF14-9D0E7EDB6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5020" y="4352544"/>
            <a:ext cx="4686300" cy="17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70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578D8D-FE2B-674F-ADA1-696E4F36B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Sharia</a:t>
            </a:r>
            <a:r>
              <a:rPr lang="da-DK" dirty="0"/>
              <a:t> som begreb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C3B6BE-467F-0F4B-84C9-F8362CCAD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”</a:t>
            </a:r>
            <a:r>
              <a:rPr lang="da-DK" dirty="0" err="1"/>
              <a:t>Sharia</a:t>
            </a:r>
            <a:r>
              <a:rPr lang="da-DK" dirty="0"/>
              <a:t>” = ”vejen (til kilden)”, nævnes en gang i Koranen</a:t>
            </a:r>
          </a:p>
          <a:p>
            <a:r>
              <a:rPr lang="da-DK" dirty="0"/>
              <a:t>Hvis man følger den rette vej (</a:t>
            </a:r>
            <a:r>
              <a:rPr lang="da-DK" dirty="0" err="1"/>
              <a:t>sharia</a:t>
            </a:r>
            <a:r>
              <a:rPr lang="da-DK" dirty="0"/>
              <a:t>), vil man finde frem til kilden: Gud</a:t>
            </a:r>
          </a:p>
          <a:p>
            <a:r>
              <a:rPr lang="da-DK" dirty="0"/>
              <a:t>Består af andet end straffelov, nemlig tro, moral og leveregler</a:t>
            </a:r>
          </a:p>
          <a:p>
            <a:r>
              <a:rPr lang="da-DK" dirty="0"/>
              <a:t>Der er stor forskel på, hvordan muslimer i dag fortolker </a:t>
            </a:r>
            <a:r>
              <a:rPr lang="da-DK" dirty="0" err="1"/>
              <a:t>sharia</a:t>
            </a:r>
            <a:r>
              <a:rPr lang="da-DK" dirty="0"/>
              <a:t>, herunder om de selv fortolker </a:t>
            </a:r>
            <a:r>
              <a:rPr lang="da-DK" dirty="0" err="1"/>
              <a:t>sharia</a:t>
            </a:r>
            <a:r>
              <a:rPr lang="da-DK" dirty="0"/>
              <a:t> eller bruger </a:t>
            </a:r>
            <a:r>
              <a:rPr lang="da-DK" dirty="0" err="1"/>
              <a:t>retsskolernes</a:t>
            </a:r>
            <a:r>
              <a:rPr lang="da-DK" dirty="0"/>
              <a:t> fortolkning.</a:t>
            </a:r>
          </a:p>
        </p:txBody>
      </p:sp>
    </p:spTree>
    <p:extLst>
      <p:ext uri="{BB962C8B-B14F-4D97-AF65-F5344CB8AC3E}">
        <p14:creationId xmlns:p14="http://schemas.microsoft.com/office/powerpoint/2010/main" val="352097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51E1D3-D202-3542-9EF2-00FEBFF64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Sharia</a:t>
            </a:r>
            <a:r>
              <a:rPr lang="da-DK" dirty="0"/>
              <a:t> - historisk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17BA97-75B2-FF40-81AA-C2E8027A8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Efter Muhammeds død i 632: det muslimske samfund (</a:t>
            </a:r>
            <a:r>
              <a:rPr lang="da-DK" dirty="0" err="1"/>
              <a:t>ummah</a:t>
            </a:r>
            <a:r>
              <a:rPr lang="da-DK" dirty="0"/>
              <a:t>) var stadig en samlet helhed </a:t>
            </a:r>
            <a:r>
              <a:rPr lang="da-DK" dirty="0">
                <a:sym typeface="Wingdings" pitchFamily="2" charset="2"/>
              </a:rPr>
              <a:t> </a:t>
            </a:r>
            <a:r>
              <a:rPr lang="da-DK" dirty="0"/>
              <a:t>kalifatet (teokrati) ledet af kaliffer (”efterfølgere”)</a:t>
            </a:r>
          </a:p>
          <a:p>
            <a:r>
              <a:rPr lang="da-DK" dirty="0"/>
              <a:t>De fire retledede kaliffer: Abu Bakr, Umar, </a:t>
            </a:r>
            <a:r>
              <a:rPr lang="da-DK" dirty="0" err="1"/>
              <a:t>Uthman</a:t>
            </a:r>
            <a:r>
              <a:rPr lang="da-DK" dirty="0"/>
              <a:t>, Ali (død 661)</a:t>
            </a:r>
          </a:p>
          <a:p>
            <a:r>
              <a:rPr lang="da-DK" dirty="0"/>
              <a:t>Ekspansion </a:t>
            </a:r>
            <a:r>
              <a:rPr lang="da-DK" dirty="0">
                <a:sym typeface="Wingdings" pitchFamily="2" charset="2"/>
              </a:rPr>
              <a:t> det muslimske samfund var ikke længere en enhed, men spredt over forskellige områder</a:t>
            </a:r>
          </a:p>
          <a:p>
            <a:r>
              <a:rPr lang="da-DK" dirty="0">
                <a:sym typeface="Wingdings" pitchFamily="2" charset="2"/>
              </a:rPr>
              <a:t>De fem </a:t>
            </a:r>
            <a:r>
              <a:rPr lang="da-DK" dirty="0" err="1">
                <a:sym typeface="Wingdings" pitchFamily="2" charset="2"/>
              </a:rPr>
              <a:t>retsskoler</a:t>
            </a:r>
            <a:endParaRPr lang="da-DK" dirty="0">
              <a:sym typeface="Wingdings" pitchFamily="2" charset="2"/>
            </a:endParaRPr>
          </a:p>
          <a:p>
            <a:r>
              <a:rPr lang="da-DK" dirty="0" err="1">
                <a:sym typeface="Wingdings" pitchFamily="2" charset="2"/>
              </a:rPr>
              <a:t>Fiqh</a:t>
            </a:r>
            <a:r>
              <a:rPr lang="da-DK" dirty="0">
                <a:sym typeface="Wingdings" pitchFamily="2" charset="2"/>
              </a:rPr>
              <a:t> kaldes de regler, som </a:t>
            </a:r>
            <a:r>
              <a:rPr lang="da-DK" dirty="0" err="1">
                <a:sym typeface="Wingdings" pitchFamily="2" charset="2"/>
              </a:rPr>
              <a:t>retsskolerne</a:t>
            </a:r>
            <a:r>
              <a:rPr lang="da-DK" dirty="0">
                <a:sym typeface="Wingdings" pitchFamily="2" charset="2"/>
              </a:rPr>
              <a:t> udleder af kilderne til </a:t>
            </a:r>
            <a:r>
              <a:rPr lang="da-DK" dirty="0" err="1">
                <a:sym typeface="Wingdings" pitchFamily="2" charset="2"/>
              </a:rPr>
              <a:t>sharia</a:t>
            </a:r>
            <a:endParaRPr lang="da-DK" dirty="0">
              <a:sym typeface="Wingdings" pitchFamily="2" charset="2"/>
            </a:endParaRPr>
          </a:p>
          <a:p>
            <a:r>
              <a:rPr lang="da-DK" dirty="0">
                <a:sym typeface="Wingdings" pitchFamily="2" charset="2"/>
              </a:rPr>
              <a:t>Kun religiøse (mandlige) eksperter kan udlede </a:t>
            </a:r>
            <a:r>
              <a:rPr lang="da-DK" dirty="0" err="1">
                <a:sym typeface="Wingdings" pitchFamily="2" charset="2"/>
              </a:rPr>
              <a:t>fiqh</a:t>
            </a:r>
            <a:r>
              <a:rPr lang="da-DK" dirty="0">
                <a:sym typeface="Wingdings" pitchFamily="2" charset="2"/>
              </a:rPr>
              <a:t>, man skal være </a:t>
            </a:r>
            <a:r>
              <a:rPr lang="da-DK" dirty="0" err="1">
                <a:sym typeface="Wingdings" pitchFamily="2" charset="2"/>
              </a:rPr>
              <a:t>mutjahid</a:t>
            </a:r>
            <a:r>
              <a:rPr lang="da-DK" dirty="0">
                <a:sym typeface="Wingdings" pitchFamily="2" charset="2"/>
              </a:rPr>
              <a:t> for at udøve </a:t>
            </a:r>
            <a:r>
              <a:rPr lang="da-DK" dirty="0" err="1">
                <a:sym typeface="Wingdings" pitchFamily="2" charset="2"/>
              </a:rPr>
              <a:t>ijtihad</a:t>
            </a:r>
            <a:r>
              <a:rPr lang="da-DK" dirty="0">
                <a:sym typeface="Wingdings" pitchFamily="2" charset="2"/>
              </a:rPr>
              <a:t> (fortolke traditionen).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485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6872D0-A39A-5542-985F-D319B534D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fire kilder til </a:t>
            </a:r>
            <a:r>
              <a:rPr lang="da-DK" dirty="0" err="1"/>
              <a:t>sharia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06C823-56D0-554C-BEEF-CD99CE44E8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Koranen</a:t>
            </a:r>
          </a:p>
          <a:p>
            <a:r>
              <a:rPr lang="da-DK" dirty="0"/>
              <a:t>Sunna: Profetens sædvane, nedskrevet i </a:t>
            </a:r>
            <a:r>
              <a:rPr lang="da-DK" dirty="0" err="1"/>
              <a:t>Hadith</a:t>
            </a:r>
            <a:endParaRPr lang="da-DK" dirty="0"/>
          </a:p>
          <a:p>
            <a:r>
              <a:rPr lang="da-DK" dirty="0" err="1"/>
              <a:t>Qiyas</a:t>
            </a:r>
            <a:r>
              <a:rPr lang="da-DK" dirty="0"/>
              <a:t> (analogi, sammenligning)</a:t>
            </a:r>
          </a:p>
          <a:p>
            <a:r>
              <a:rPr lang="da-DK" dirty="0" err="1"/>
              <a:t>Idjma</a:t>
            </a:r>
            <a:r>
              <a:rPr lang="da-DK" dirty="0">
                <a:sym typeface="Wingdings" pitchFamily="2" charset="2"/>
              </a:rPr>
              <a:t> (enighed) ved </a:t>
            </a:r>
            <a:r>
              <a:rPr lang="da-DK" dirty="0" err="1">
                <a:sym typeface="Wingdings" pitchFamily="2" charset="2"/>
              </a:rPr>
              <a:t>shura</a:t>
            </a:r>
            <a:r>
              <a:rPr lang="da-DK" dirty="0">
                <a:sym typeface="Wingdings" pitchFamily="2" charset="2"/>
              </a:rPr>
              <a:t> (rådslagning)</a:t>
            </a: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90B5754-4978-7F48-99C6-98D290F2B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2205" y="3529975"/>
            <a:ext cx="2899228" cy="2319382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97D903AE-92EB-8842-B23B-C51CF257C5E5}"/>
              </a:ext>
            </a:extLst>
          </p:cNvPr>
          <p:cNvSpPr txBox="1"/>
          <p:nvPr/>
        </p:nvSpPr>
        <p:spPr>
          <a:xfrm>
            <a:off x="8183217" y="3529975"/>
            <a:ext cx="1162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Analogi:</a:t>
            </a:r>
          </a:p>
        </p:txBody>
      </p:sp>
    </p:spTree>
    <p:extLst>
      <p:ext uri="{BB962C8B-B14F-4D97-AF65-F5344CB8AC3E}">
        <p14:creationId xmlns:p14="http://schemas.microsoft.com/office/powerpoint/2010/main" val="8710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368983-8940-924C-8050-262CBED52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Klassifikation af handlinger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131CEA-4353-D34D-88AD-3FBFD7CA7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Handlinger tildeles en bestemt status: påbudt, tilladt (</a:t>
            </a:r>
            <a:r>
              <a:rPr lang="da-DK" dirty="0" err="1"/>
              <a:t>halal</a:t>
            </a:r>
            <a:r>
              <a:rPr lang="da-DK" dirty="0"/>
              <a:t>), anbefalet, neutralt, frarådet, forbudt (</a:t>
            </a:r>
            <a:r>
              <a:rPr lang="da-DK" dirty="0" err="1"/>
              <a:t>haram</a:t>
            </a:r>
            <a:r>
              <a:rPr lang="da-DK" dirty="0"/>
              <a:t>)</a:t>
            </a:r>
          </a:p>
          <a:p>
            <a:r>
              <a:rPr lang="da-DK" dirty="0"/>
              <a:t>For mange muslimer er det især skellet mellem </a:t>
            </a:r>
            <a:r>
              <a:rPr lang="da-DK" dirty="0" err="1"/>
              <a:t>halal</a:t>
            </a:r>
            <a:r>
              <a:rPr lang="da-DK" dirty="0"/>
              <a:t> og </a:t>
            </a:r>
            <a:r>
              <a:rPr lang="da-DK" dirty="0" err="1"/>
              <a:t>haram</a:t>
            </a:r>
            <a:r>
              <a:rPr lang="da-DK" dirty="0"/>
              <a:t>, der er centralt</a:t>
            </a:r>
          </a:p>
          <a:p>
            <a:r>
              <a:rPr lang="da-DK" dirty="0"/>
              <a:t>En handlings status kan godt skifte, fx er holdningen til prævention skiftet fra frarådet til anbefalet</a:t>
            </a:r>
          </a:p>
          <a:p>
            <a:r>
              <a:rPr lang="da-DK" dirty="0"/>
              <a:t>Der er stor forskel på, om reglerne bliver overholdt, og om det er samfund, familien eller det enkelte individ, der skal håndhæve reglerne.</a:t>
            </a:r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B1A6ED9-0E69-084A-ADE9-2D9BE16B3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9864" y="5144978"/>
            <a:ext cx="3165336" cy="156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6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33294B-2E76-C74E-BC1A-9FAE9565A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= Hverdags handlinger</a:t>
            </a:r>
          </a:p>
          <a:p>
            <a:r>
              <a:rPr lang="da-DK" dirty="0"/>
              <a:t>Gennem opvækst og den primære socialisering bliver mange af handlingerne indlært</a:t>
            </a:r>
          </a:p>
          <a:p>
            <a:r>
              <a:rPr lang="da-DK" dirty="0"/>
              <a:t>Særlige regler for, hvordan man som muslim optimalt skal være klædt, hilse, spise og gå på toilettet indgår som en del af børneopdragelse for mange </a:t>
            </a:r>
          </a:p>
          <a:p>
            <a:r>
              <a:rPr lang="da-DK" dirty="0"/>
              <a:t>Gennem den muslimske opdragelse bliver alle livets handlinger ritualiseret, dvs. sat ift. </a:t>
            </a:r>
            <a:r>
              <a:rPr lang="da-DK" dirty="0" err="1"/>
              <a:t>sharia</a:t>
            </a:r>
            <a:r>
              <a:rPr lang="da-DK" dirty="0"/>
              <a:t>, Guds vej.</a:t>
            </a:r>
          </a:p>
          <a:p>
            <a:endParaRPr lang="da-DK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10F4BBF7-EED9-2E4D-8D36-663F4D4FB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Muamalat</a:t>
            </a: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284952E5-C265-DA47-8BE5-E0236CFD8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583" y="4885075"/>
            <a:ext cx="3928156" cy="170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06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46325C-365B-154A-BA05-5C88FE2EE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Shariaformer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FF2B84F-2FC4-6C49-8FDF-59B5C1E4D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Man kan opdele muslimer i fire kategorier efter deres holdning til, hvem der skal sikre, at reglerne bliver overholdt:</a:t>
            </a:r>
          </a:p>
          <a:p>
            <a:r>
              <a:rPr lang="da-DK" dirty="0"/>
              <a:t>Traditionalisme: familien</a:t>
            </a:r>
          </a:p>
          <a:p>
            <a:r>
              <a:rPr lang="da-DK" dirty="0"/>
              <a:t>Modernisme: individet</a:t>
            </a:r>
          </a:p>
          <a:p>
            <a:r>
              <a:rPr lang="da-DK" dirty="0"/>
              <a:t>Fundamentalisme: samfundet</a:t>
            </a:r>
          </a:p>
          <a:p>
            <a:r>
              <a:rPr lang="da-DK" dirty="0"/>
              <a:t>Sekularisme: ingen </a:t>
            </a:r>
            <a:r>
              <a:rPr lang="da-DK" dirty="0">
                <a:sym typeface="Wingdings" pitchFamily="2" charset="2"/>
              </a:rPr>
              <a:t> </a:t>
            </a:r>
            <a:r>
              <a:rPr lang="da-DK" dirty="0" err="1">
                <a:sym typeface="Wingdings" pitchFamily="2" charset="2"/>
              </a:rPr>
              <a:t>sharia</a:t>
            </a:r>
            <a:r>
              <a:rPr lang="da-DK" dirty="0">
                <a:sym typeface="Wingdings" pitchFamily="2" charset="2"/>
              </a:rPr>
              <a:t> og islam har ingen eller ringe betydning.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370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ABEDBB8-C7F4-4B1F-9371-B7CC1FF45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75405" y="950977"/>
            <a:ext cx="9041190" cy="495604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9668583-8216-4122-8BEF-818EF0785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380" y="624518"/>
            <a:ext cx="2157984" cy="2157984"/>
          </a:xfrm>
          <a:prstGeom prst="ellipse">
            <a:avLst/>
          </a:prstGeom>
          <a:solidFill>
            <a:srgbClr val="40404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66B767-4C39-974F-8C3F-5C473AB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2" y="789110"/>
            <a:ext cx="1828800" cy="1828800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Sharia-former</a:t>
            </a: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E7968344-194A-9A42-8C7B-E11BA0AA2A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7936897"/>
              </p:ext>
            </p:extLst>
          </p:nvPr>
        </p:nvGraphicFramePr>
        <p:xfrm>
          <a:off x="2366210" y="1890772"/>
          <a:ext cx="7915428" cy="3886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145">
                  <a:extLst>
                    <a:ext uri="{9D8B030D-6E8A-4147-A177-3AD203B41FA5}">
                      <a16:colId xmlns:a16="http://schemas.microsoft.com/office/drawing/2014/main" val="2546780118"/>
                    </a:ext>
                  </a:extLst>
                </a:gridCol>
                <a:gridCol w="1314067">
                  <a:extLst>
                    <a:ext uri="{9D8B030D-6E8A-4147-A177-3AD203B41FA5}">
                      <a16:colId xmlns:a16="http://schemas.microsoft.com/office/drawing/2014/main" val="2072425010"/>
                    </a:ext>
                  </a:extLst>
                </a:gridCol>
                <a:gridCol w="1908004">
                  <a:extLst>
                    <a:ext uri="{9D8B030D-6E8A-4147-A177-3AD203B41FA5}">
                      <a16:colId xmlns:a16="http://schemas.microsoft.com/office/drawing/2014/main" val="1483372138"/>
                    </a:ext>
                  </a:extLst>
                </a:gridCol>
                <a:gridCol w="1864332">
                  <a:extLst>
                    <a:ext uri="{9D8B030D-6E8A-4147-A177-3AD203B41FA5}">
                      <a16:colId xmlns:a16="http://schemas.microsoft.com/office/drawing/2014/main" val="400264267"/>
                    </a:ext>
                  </a:extLst>
                </a:gridCol>
                <a:gridCol w="1418880">
                  <a:extLst>
                    <a:ext uri="{9D8B030D-6E8A-4147-A177-3AD203B41FA5}">
                      <a16:colId xmlns:a16="http://schemas.microsoft.com/office/drawing/2014/main" val="3963760734"/>
                    </a:ext>
                  </a:extLst>
                </a:gridCol>
              </a:tblGrid>
              <a:tr h="292637">
                <a:tc>
                  <a:txBody>
                    <a:bodyPr/>
                    <a:lstStyle/>
                    <a:p>
                      <a:endParaRPr lang="da-DK" sz="1200"/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/>
                        <a:t>Traditionalisme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/>
                        <a:t>Modernisme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/>
                        <a:t>Fundamentalisme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/>
                        <a:t>Sekularisme</a:t>
                      </a:r>
                    </a:p>
                  </a:txBody>
                  <a:tcPr marL="78819" marR="78819" marT="39410" marB="39410"/>
                </a:tc>
                <a:extLst>
                  <a:ext uri="{0D108BD9-81ED-4DB2-BD59-A6C34878D82A}">
                    <a16:rowId xmlns:a16="http://schemas.microsoft.com/office/drawing/2014/main" val="2100737762"/>
                  </a:ext>
                </a:extLst>
              </a:tr>
              <a:tr h="1047286">
                <a:tc>
                  <a:txBody>
                    <a:bodyPr/>
                    <a:lstStyle/>
                    <a:p>
                      <a:r>
                        <a:rPr lang="da-DK" sz="1200" dirty="0"/>
                        <a:t>Oprindelse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/>
                        <a:t>Bygger videre på traditionen fra 800-tallet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/>
                        <a:t>Opstod i forbindelse med reformbevægelsen i 1800-tallet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/>
                        <a:t>Bruges især efter 1980’erne om grupper, der vil fjerne kulturelle tilføjelser til islam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/>
                        <a:t>Bruges især om indvandrere eller efterkommere med muslimsk baggrund</a:t>
                      </a:r>
                    </a:p>
                  </a:txBody>
                  <a:tcPr marL="78819" marR="78819" marT="39410" marB="39410"/>
                </a:tc>
                <a:extLst>
                  <a:ext uri="{0D108BD9-81ED-4DB2-BD59-A6C34878D82A}">
                    <a16:rowId xmlns:a16="http://schemas.microsoft.com/office/drawing/2014/main" val="2102206951"/>
                  </a:ext>
                </a:extLst>
              </a:tr>
              <a:tr h="481299">
                <a:tc>
                  <a:txBody>
                    <a:bodyPr/>
                    <a:lstStyle/>
                    <a:p>
                      <a:r>
                        <a:rPr lang="da-DK" sz="1200"/>
                        <a:t>Betydning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/>
                        <a:t>Bygge på traditionen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/>
                        <a:t>Islam skal tilpasses den moderne verden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/>
                        <a:t>Vende tilbage til fundamentet (Koranen)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Islam har ingen eller kun ringe betydning for den måde, man lever på</a:t>
                      </a:r>
                    </a:p>
                  </a:txBody>
                  <a:tcPr marL="78819" marR="78819" marT="39410" marB="39410"/>
                </a:tc>
                <a:extLst>
                  <a:ext uri="{0D108BD9-81ED-4DB2-BD59-A6C34878D82A}">
                    <a16:rowId xmlns:a16="http://schemas.microsoft.com/office/drawing/2014/main" val="3821790390"/>
                  </a:ext>
                </a:extLst>
              </a:tr>
              <a:tr h="481299">
                <a:tc>
                  <a:txBody>
                    <a:bodyPr/>
                    <a:lstStyle/>
                    <a:p>
                      <a:r>
                        <a:rPr lang="da-DK" sz="1200"/>
                        <a:t>Holdning til retsskolerne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Tilslutter sig </a:t>
                      </a:r>
                      <a:r>
                        <a:rPr lang="da-DK" sz="1200" dirty="0" err="1"/>
                        <a:t>retsskolerne</a:t>
                      </a:r>
                      <a:endParaRPr lang="da-DK" sz="1200" dirty="0"/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Skeptiske ift. </a:t>
                      </a:r>
                      <a:r>
                        <a:rPr lang="da-DK" sz="1200" dirty="0" err="1"/>
                        <a:t>retsskolerne</a:t>
                      </a:r>
                      <a:r>
                        <a:rPr lang="da-DK" sz="1200" dirty="0"/>
                        <a:t>, men de kan inspirere en personlig tolkning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Skeptiske ift. </a:t>
                      </a:r>
                      <a:r>
                        <a:rPr lang="da-DK" sz="1200" dirty="0" err="1"/>
                        <a:t>retsskolerne</a:t>
                      </a:r>
                      <a:endParaRPr lang="da-DK" sz="1200" dirty="0"/>
                    </a:p>
                    <a:p>
                      <a:endParaRPr lang="da-DK" sz="1200" dirty="0"/>
                    </a:p>
                    <a:p>
                      <a:r>
                        <a:rPr lang="da-DK" sz="1200" dirty="0"/>
                        <a:t>Nyfortolkning af skriftlærde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Ingen betydning</a:t>
                      </a:r>
                    </a:p>
                  </a:txBody>
                  <a:tcPr marL="78819" marR="78819" marT="39410" marB="39410"/>
                </a:tc>
                <a:extLst>
                  <a:ext uri="{0D108BD9-81ED-4DB2-BD59-A6C34878D82A}">
                    <a16:rowId xmlns:a16="http://schemas.microsoft.com/office/drawing/2014/main" val="2131203481"/>
                  </a:ext>
                </a:extLst>
              </a:tr>
              <a:tr h="481299">
                <a:tc>
                  <a:txBody>
                    <a:bodyPr/>
                    <a:lstStyle/>
                    <a:p>
                      <a:r>
                        <a:rPr lang="da-DK" sz="1200"/>
                        <a:t>Holdning til vestlige værdier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Skeptisk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Accepteres 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Afvises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Accepteres og praktiseres</a:t>
                      </a:r>
                    </a:p>
                  </a:txBody>
                  <a:tcPr marL="78819" marR="78819" marT="39410" marB="39410"/>
                </a:tc>
                <a:extLst>
                  <a:ext uri="{0D108BD9-81ED-4DB2-BD59-A6C34878D82A}">
                    <a16:rowId xmlns:a16="http://schemas.microsoft.com/office/drawing/2014/main" val="3667771103"/>
                  </a:ext>
                </a:extLst>
              </a:tr>
              <a:tr h="292637">
                <a:tc>
                  <a:txBody>
                    <a:bodyPr/>
                    <a:lstStyle/>
                    <a:p>
                      <a:r>
                        <a:rPr lang="da-DK" sz="1200"/>
                        <a:t>Sharia skal styre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Familien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Den personlige tro og moral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Samfundet</a:t>
                      </a:r>
                    </a:p>
                  </a:txBody>
                  <a:tcPr marL="78819" marR="78819" marT="39410" marB="39410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Afvises</a:t>
                      </a:r>
                    </a:p>
                  </a:txBody>
                  <a:tcPr marL="78819" marR="78819" marT="39410" marB="39410"/>
                </a:tc>
                <a:extLst>
                  <a:ext uri="{0D108BD9-81ED-4DB2-BD59-A6C34878D82A}">
                    <a16:rowId xmlns:a16="http://schemas.microsoft.com/office/drawing/2014/main" val="2297538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161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akke">
  <a:themeElements>
    <a:clrScheme name="Pakke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kk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k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{E815EFAF-C3F8-DF43-955B-D686E49C85C3}tf10001120</Template>
  <TotalTime>2903</TotalTime>
  <Words>525</Words>
  <Application>Microsoft Macintosh PowerPoint</Application>
  <PresentationFormat>Widescreen</PresentationFormat>
  <Paragraphs>68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1" baseType="lpstr">
      <vt:lpstr>Arial</vt:lpstr>
      <vt:lpstr>Gill Sans MT</vt:lpstr>
      <vt:lpstr>Pakke</vt:lpstr>
      <vt:lpstr>Sharia – at leve som muslim</vt:lpstr>
      <vt:lpstr>Sharia som begreb</vt:lpstr>
      <vt:lpstr>Sharia - historisk</vt:lpstr>
      <vt:lpstr>De fire kilder til sharia</vt:lpstr>
      <vt:lpstr>Klassifikation af handlinger</vt:lpstr>
      <vt:lpstr>Muamalat</vt:lpstr>
      <vt:lpstr>Shariaformer</vt:lpstr>
      <vt:lpstr>Sharia-former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Sharia – at leve som muslim</dc:title>
  <dc:creator>Trine Iversen</dc:creator>
  <cp:lastModifiedBy>Trine Iversen</cp:lastModifiedBy>
  <cp:revision>9</cp:revision>
  <dcterms:created xsi:type="dcterms:W3CDTF">2019-09-03T08:14:02Z</dcterms:created>
  <dcterms:modified xsi:type="dcterms:W3CDTF">2021-04-22T10:57:37Z</dcterms:modified>
</cp:coreProperties>
</file>