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sldIdLst>
    <p:sldId id="256" r:id="rId2"/>
    <p:sldId id="257" r:id="rId3"/>
    <p:sldId id="263" r:id="rId4"/>
    <p:sldId id="258" r:id="rId5"/>
    <p:sldId id="259" r:id="rId6"/>
    <p:sldId id="260" r:id="rId7"/>
    <p:sldId id="261" r:id="rId8"/>
    <p:sldId id="262" r:id="rId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94687"/>
  </p:normalViewPr>
  <p:slideViewPr>
    <p:cSldViewPr snapToGrid="0" snapToObjects="1">
      <p:cViewPr varScale="1">
        <p:scale>
          <a:sx n="104" d="100"/>
          <a:sy n="104" d="100"/>
        </p:scale>
        <p:origin x="65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6667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0417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9256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516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863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752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2106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4227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89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3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12/11/24</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‹nr.›</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9433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12/11/24</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‹nr.›</a:t>
            </a:fld>
            <a:endParaRPr lang="en-US"/>
          </a:p>
        </p:txBody>
      </p:sp>
    </p:spTree>
    <p:extLst>
      <p:ext uri="{BB962C8B-B14F-4D97-AF65-F5344CB8AC3E}">
        <p14:creationId xmlns:p14="http://schemas.microsoft.com/office/powerpoint/2010/main" val="373641527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62" r:id="rId7"/>
    <p:sldLayoutId id="2147483663" r:id="rId8"/>
    <p:sldLayoutId id="2147483664" r:id="rId9"/>
    <p:sldLayoutId id="2147483665"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2C5410-60B5-4DE2-AB5E-E8D47505E3DE}"/>
              </a:ext>
            </a:extLst>
          </p:cNvPr>
          <p:cNvPicPr>
            <a:picLocks noChangeAspect="1"/>
          </p:cNvPicPr>
          <p:nvPr/>
        </p:nvPicPr>
        <p:blipFill rotWithShape="1">
          <a:blip r:embed="rId2"/>
          <a:srcRect t="12231" b="12011"/>
          <a:stretch/>
        </p:blipFill>
        <p:spPr>
          <a:xfrm>
            <a:off x="3" y="-22"/>
            <a:ext cx="12191997" cy="6858022"/>
          </a:xfrm>
          <a:prstGeom prst="rect">
            <a:avLst/>
          </a:prstGeom>
        </p:spPr>
      </p:pic>
      <p:sp>
        <p:nvSpPr>
          <p:cNvPr id="9" name="Rectangle 8">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06190"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37374"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1C8570E-083A-C74A-9FEB-13E4EA09243A}"/>
              </a:ext>
            </a:extLst>
          </p:cNvPr>
          <p:cNvSpPr>
            <a:spLocks noGrp="1"/>
          </p:cNvSpPr>
          <p:nvPr>
            <p:ph type="ctrTitle"/>
          </p:nvPr>
        </p:nvSpPr>
        <p:spPr>
          <a:xfrm>
            <a:off x="5357814" y="643467"/>
            <a:ext cx="6190722" cy="3569242"/>
          </a:xfrm>
        </p:spPr>
        <p:txBody>
          <a:bodyPr anchor="t">
            <a:normAutofit/>
          </a:bodyPr>
          <a:lstStyle/>
          <a:p>
            <a:pPr algn="r"/>
            <a:r>
              <a:rPr lang="da-DK" dirty="0">
                <a:solidFill>
                  <a:schemeClr val="bg1"/>
                </a:solidFill>
              </a:rPr>
              <a:t>Påklædnings-og spiseregler i islam</a:t>
            </a:r>
          </a:p>
        </p:txBody>
      </p:sp>
      <p:sp>
        <p:nvSpPr>
          <p:cNvPr id="3" name="Undertitel 2">
            <a:extLst>
              <a:ext uri="{FF2B5EF4-FFF2-40B4-BE49-F238E27FC236}">
                <a16:creationId xmlns:a16="http://schemas.microsoft.com/office/drawing/2014/main" id="{8BF0C6EA-66E9-AB41-9D54-3F10E13D1E35}"/>
              </a:ext>
            </a:extLst>
          </p:cNvPr>
          <p:cNvSpPr>
            <a:spLocks noGrp="1"/>
          </p:cNvSpPr>
          <p:nvPr>
            <p:ph type="subTitle" idx="1"/>
          </p:nvPr>
        </p:nvSpPr>
        <p:spPr>
          <a:xfrm>
            <a:off x="6099055" y="4551035"/>
            <a:ext cx="5449479" cy="1920240"/>
          </a:xfrm>
        </p:spPr>
        <p:txBody>
          <a:bodyPr anchor="b">
            <a:normAutofit/>
          </a:bodyPr>
          <a:lstStyle/>
          <a:p>
            <a:pPr algn="r"/>
            <a:endParaRPr lang="da-DK" dirty="0">
              <a:solidFill>
                <a:schemeClr val="bg1"/>
              </a:solidFill>
            </a:endParaRPr>
          </a:p>
        </p:txBody>
      </p:sp>
    </p:spTree>
    <p:extLst>
      <p:ext uri="{BB962C8B-B14F-4D97-AF65-F5344CB8AC3E}">
        <p14:creationId xmlns:p14="http://schemas.microsoft.com/office/powerpoint/2010/main" val="261484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21CFABC-A6F7-0648-AC3A-6FC81648FE7F}"/>
              </a:ext>
            </a:extLst>
          </p:cNvPr>
          <p:cNvSpPr>
            <a:spLocks noGrp="1"/>
          </p:cNvSpPr>
          <p:nvPr>
            <p:ph type="title"/>
          </p:nvPr>
        </p:nvSpPr>
        <p:spPr>
          <a:xfrm>
            <a:off x="1188069" y="381935"/>
            <a:ext cx="4008583" cy="5974414"/>
          </a:xfrm>
        </p:spPr>
        <p:txBody>
          <a:bodyPr anchor="ctr">
            <a:normAutofit/>
          </a:bodyPr>
          <a:lstStyle/>
          <a:p>
            <a:r>
              <a:rPr lang="da-DK" sz="7200">
                <a:solidFill>
                  <a:schemeClr val="bg1"/>
                </a:solidFill>
              </a:rPr>
              <a:t>Halal og haram</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bg1"/>
          </a:solid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bg1"/>
          </a:solidFill>
          <a:ln w="516"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bg1"/>
          </a:solidFill>
          <a:ln w="751" cap="flat">
            <a:noFill/>
            <a:prstDash val="solid"/>
            <a:miter/>
          </a:ln>
        </p:spPr>
        <p:txBody>
          <a:bodyPr rtlCol="0" anchor="ctr"/>
          <a:lstStyle/>
          <a:p>
            <a:endParaRPr lang="en-US"/>
          </a:p>
        </p:txBody>
      </p:sp>
      <p:sp>
        <p:nvSpPr>
          <p:cNvPr id="3" name="Pladsholder til indhold 2">
            <a:extLst>
              <a:ext uri="{FF2B5EF4-FFF2-40B4-BE49-F238E27FC236}">
                <a16:creationId xmlns:a16="http://schemas.microsoft.com/office/drawing/2014/main" id="{58D5C113-17DA-C449-9A09-1400E924DD0A}"/>
              </a:ext>
            </a:extLst>
          </p:cNvPr>
          <p:cNvSpPr>
            <a:spLocks noGrp="1"/>
          </p:cNvSpPr>
          <p:nvPr>
            <p:ph idx="1"/>
          </p:nvPr>
        </p:nvSpPr>
        <p:spPr>
          <a:xfrm>
            <a:off x="6096000" y="381935"/>
            <a:ext cx="4986955" cy="5974415"/>
          </a:xfrm>
        </p:spPr>
        <p:txBody>
          <a:bodyPr anchor="ctr">
            <a:normAutofit/>
          </a:bodyPr>
          <a:lstStyle/>
          <a:p>
            <a:r>
              <a:rPr lang="da-DK" sz="1800" dirty="0"/>
              <a:t>I islam er dette begrebspar centralt når det kommer til menneskets gerninger</a:t>
            </a:r>
          </a:p>
          <a:p>
            <a:r>
              <a:rPr lang="da-DK" sz="1800" b="1" dirty="0" err="1"/>
              <a:t>Halal</a:t>
            </a:r>
            <a:r>
              <a:rPr lang="da-DK" sz="1800" dirty="0"/>
              <a:t> betyder tilladt og er altså det man gerne må gøre, spise eller tage på</a:t>
            </a:r>
          </a:p>
          <a:p>
            <a:r>
              <a:rPr lang="da-DK" sz="1800" b="1" dirty="0" err="1"/>
              <a:t>Haram</a:t>
            </a:r>
            <a:r>
              <a:rPr lang="da-DK" sz="1800" dirty="0"/>
              <a:t> betyder forbudt og er altså det man IKKE må gøre, spise eller tage på</a:t>
            </a: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4377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E1DD59-0D2E-8D18-AF14-7C51A0EB0A6A}"/>
              </a:ext>
            </a:extLst>
          </p:cNvPr>
          <p:cNvSpPr>
            <a:spLocks noGrp="1"/>
          </p:cNvSpPr>
          <p:nvPr>
            <p:ph type="title"/>
          </p:nvPr>
        </p:nvSpPr>
        <p:spPr/>
        <p:txBody>
          <a:bodyPr/>
          <a:lstStyle/>
          <a:p>
            <a:r>
              <a:rPr lang="da-DK" dirty="0"/>
              <a:t>Spiseregler</a:t>
            </a:r>
          </a:p>
        </p:txBody>
      </p:sp>
      <p:sp>
        <p:nvSpPr>
          <p:cNvPr id="3" name="Pladsholder til indhold 2">
            <a:extLst>
              <a:ext uri="{FF2B5EF4-FFF2-40B4-BE49-F238E27FC236}">
                <a16:creationId xmlns:a16="http://schemas.microsoft.com/office/drawing/2014/main" id="{2C729701-3AC3-DBBF-4451-091FD751B369}"/>
              </a:ext>
            </a:extLst>
          </p:cNvPr>
          <p:cNvSpPr>
            <a:spLocks noGrp="1"/>
          </p:cNvSpPr>
          <p:nvPr>
            <p:ph idx="1"/>
          </p:nvPr>
        </p:nvSpPr>
        <p:spPr/>
        <p:txBody>
          <a:bodyPr>
            <a:normAutofit lnSpcReduction="10000"/>
          </a:bodyPr>
          <a:lstStyle/>
          <a:p>
            <a:r>
              <a:rPr lang="da-DK" dirty="0"/>
              <a:t>Bygger på Koran, hadith og retsskolernes fortolkning</a:t>
            </a:r>
          </a:p>
          <a:p>
            <a:r>
              <a:rPr lang="da-DK" dirty="0"/>
              <a:t>Det er haram at spise: svinekød, blod, selvdøde dyr og dyr der ikke er slagtet rituelt</a:t>
            </a:r>
          </a:p>
          <a:p>
            <a:r>
              <a:rPr lang="da-DK" dirty="0"/>
              <a:t>Desuden er det haram at indtage rusmidler og alkohol</a:t>
            </a:r>
          </a:p>
          <a:p>
            <a:r>
              <a:rPr lang="da-DK" dirty="0"/>
              <a:t>Disse ting er haram fordi det menes at de er sundhedsskadelige for kroppen eller sindet</a:t>
            </a:r>
          </a:p>
          <a:p>
            <a:r>
              <a:rPr lang="da-DK" dirty="0"/>
              <a:t>Allah har altså opsat reglerne for at beskytte mennesket</a:t>
            </a:r>
          </a:p>
          <a:p>
            <a:r>
              <a:rPr lang="da-DK" dirty="0"/>
              <a:t>Der er dog stadig undtagelser: hvis du er ved at sulte, må du gerne spise fx svinekød og det samme gør sig gældende, hvis du ikke er klar over at det er svinekød</a:t>
            </a:r>
          </a:p>
        </p:txBody>
      </p:sp>
    </p:spTree>
    <p:extLst>
      <p:ext uri="{BB962C8B-B14F-4D97-AF65-F5344CB8AC3E}">
        <p14:creationId xmlns:p14="http://schemas.microsoft.com/office/powerpoint/2010/main" val="1679590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91F375-0CE4-8A49-B8E8-4B1810F059C5}"/>
              </a:ext>
            </a:extLst>
          </p:cNvPr>
          <p:cNvSpPr>
            <a:spLocks noGrp="1"/>
          </p:cNvSpPr>
          <p:nvPr>
            <p:ph type="title"/>
          </p:nvPr>
        </p:nvSpPr>
        <p:spPr>
          <a:xfrm>
            <a:off x="1188069" y="381935"/>
            <a:ext cx="4008583" cy="5974414"/>
          </a:xfrm>
        </p:spPr>
        <p:txBody>
          <a:bodyPr anchor="ctr">
            <a:normAutofit/>
          </a:bodyPr>
          <a:lstStyle/>
          <a:p>
            <a:r>
              <a:rPr lang="da-DK" sz="3400">
                <a:solidFill>
                  <a:schemeClr val="bg1"/>
                </a:solidFill>
              </a:rPr>
              <a:t>Påklædningsregler</a:t>
            </a:r>
          </a:p>
        </p:txBody>
      </p:sp>
      <p:sp>
        <p:nvSpPr>
          <p:cNvPr id="21"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bg1"/>
          </a:solidFill>
          <a:ln w="776" cap="flat">
            <a:noFill/>
            <a:prstDash val="solid"/>
            <a:miter/>
          </a:ln>
        </p:spPr>
        <p:txBody>
          <a:bodyPr rtlCol="0" anchor="ctr"/>
          <a:lstStyle/>
          <a:p>
            <a:endParaRPr lang="en-US"/>
          </a:p>
        </p:txBody>
      </p:sp>
      <p:sp>
        <p:nvSpPr>
          <p:cNvPr id="22"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bg1"/>
          </a:solidFill>
          <a:ln w="516" cap="flat">
            <a:noFill/>
            <a:prstDash val="solid"/>
            <a:miter/>
          </a:ln>
        </p:spPr>
        <p:txBody>
          <a:bodyPr rtlCol="0" anchor="ctr"/>
          <a:lstStyle/>
          <a:p>
            <a:endParaRPr lang="en-US"/>
          </a:p>
        </p:txBody>
      </p:sp>
      <p:sp>
        <p:nvSpPr>
          <p:cNvPr id="2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bg1"/>
          </a:solidFill>
          <a:ln w="751" cap="flat">
            <a:noFill/>
            <a:prstDash val="solid"/>
            <a:miter/>
          </a:ln>
        </p:spPr>
        <p:txBody>
          <a:bodyPr rtlCol="0" anchor="ctr"/>
          <a:lstStyle/>
          <a:p>
            <a:endParaRPr lang="en-US"/>
          </a:p>
        </p:txBody>
      </p:sp>
      <p:sp>
        <p:nvSpPr>
          <p:cNvPr id="3" name="Pladsholder til indhold 2">
            <a:extLst>
              <a:ext uri="{FF2B5EF4-FFF2-40B4-BE49-F238E27FC236}">
                <a16:creationId xmlns:a16="http://schemas.microsoft.com/office/drawing/2014/main" id="{C5CFF210-4D8D-B147-B933-67525133D16A}"/>
              </a:ext>
            </a:extLst>
          </p:cNvPr>
          <p:cNvSpPr>
            <a:spLocks noGrp="1"/>
          </p:cNvSpPr>
          <p:nvPr>
            <p:ph idx="1"/>
          </p:nvPr>
        </p:nvSpPr>
        <p:spPr>
          <a:xfrm>
            <a:off x="6096000" y="381935"/>
            <a:ext cx="4986955" cy="5974415"/>
          </a:xfrm>
        </p:spPr>
        <p:txBody>
          <a:bodyPr anchor="ctr">
            <a:normAutofit/>
          </a:bodyPr>
          <a:lstStyle/>
          <a:p>
            <a:r>
              <a:rPr lang="da-DK" sz="1800" dirty="0"/>
              <a:t>Stammer typisk fra 3 kilder:</a:t>
            </a:r>
          </a:p>
          <a:p>
            <a:r>
              <a:rPr lang="da-DK" sz="1800" dirty="0"/>
              <a:t>Koranen</a:t>
            </a:r>
          </a:p>
          <a:p>
            <a:r>
              <a:rPr lang="da-DK" sz="1800" dirty="0"/>
              <a:t>Hadith (profetens sædvane eller </a:t>
            </a:r>
            <a:r>
              <a:rPr lang="da-DK" sz="1800" dirty="0" err="1"/>
              <a:t>sunna</a:t>
            </a:r>
            <a:r>
              <a:rPr lang="da-DK" sz="1800" dirty="0"/>
              <a:t>)</a:t>
            </a:r>
          </a:p>
          <a:p>
            <a:r>
              <a:rPr lang="da-DK" sz="1800" dirty="0"/>
              <a:t>Tradition og kultur</a:t>
            </a: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114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el 1">
            <a:extLst>
              <a:ext uri="{FF2B5EF4-FFF2-40B4-BE49-F238E27FC236}">
                <a16:creationId xmlns:a16="http://schemas.microsoft.com/office/drawing/2014/main" id="{636D4572-7A48-7D4D-925D-9D6A2BD7A4DB}"/>
              </a:ext>
            </a:extLst>
          </p:cNvPr>
          <p:cNvSpPr>
            <a:spLocks noGrp="1"/>
          </p:cNvSpPr>
          <p:nvPr>
            <p:ph type="title"/>
          </p:nvPr>
        </p:nvSpPr>
        <p:spPr>
          <a:xfrm>
            <a:off x="1245072" y="1289765"/>
            <a:ext cx="3651101" cy="4270963"/>
          </a:xfrm>
        </p:spPr>
        <p:txBody>
          <a:bodyPr anchor="ctr">
            <a:normAutofit/>
          </a:bodyPr>
          <a:lstStyle/>
          <a:p>
            <a:pPr algn="ctr"/>
            <a:r>
              <a:rPr lang="da-DK" sz="4500">
                <a:solidFill>
                  <a:schemeClr val="bg1"/>
                </a:solidFill>
              </a:rPr>
              <a:t>Påklædning for begge køn</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Pladsholder til indhold 2">
            <a:extLst>
              <a:ext uri="{FF2B5EF4-FFF2-40B4-BE49-F238E27FC236}">
                <a16:creationId xmlns:a16="http://schemas.microsoft.com/office/drawing/2014/main" id="{DA5384BC-972F-5748-A8E3-D1EA3B8823E2}"/>
              </a:ext>
            </a:extLst>
          </p:cNvPr>
          <p:cNvSpPr>
            <a:spLocks noGrp="1"/>
          </p:cNvSpPr>
          <p:nvPr>
            <p:ph idx="1"/>
          </p:nvPr>
        </p:nvSpPr>
        <p:spPr>
          <a:xfrm>
            <a:off x="6397039" y="381935"/>
            <a:ext cx="4685916" cy="5974415"/>
          </a:xfrm>
        </p:spPr>
        <p:txBody>
          <a:bodyPr anchor="ctr">
            <a:normAutofit/>
          </a:bodyPr>
          <a:lstStyle/>
          <a:p>
            <a:r>
              <a:rPr lang="da-DK" sz="1800" dirty="0"/>
              <a:t>Der er 6 krav til menneskets påklædning</a:t>
            </a:r>
          </a:p>
          <a:p>
            <a:pPr fontAlgn="base"/>
            <a:r>
              <a:rPr lang="da-DK" sz="1800" dirty="0"/>
              <a:t>Første krav omhandler, hvilke dele af kroppen der bør være tildækket. For mænd er dette minimum fra navlen til knæene. For kvinder er det hele kroppen undtagen ansigtet og hænderne. For begge parter gælder det, at man kan dække mere af kroppen, hvis man ønsker det.</a:t>
            </a:r>
          </a:p>
          <a:p>
            <a:pPr fontAlgn="base"/>
            <a:r>
              <a:rPr lang="da-DK" sz="1800" dirty="0"/>
              <a:t>Tøjet skal være løst og skal ikke fremvise figuren.</a:t>
            </a:r>
          </a:p>
          <a:p>
            <a:pPr fontAlgn="base"/>
            <a:r>
              <a:rPr lang="da-DK" sz="1800" dirty="0"/>
              <a:t>Tøjet må ikke være gennemsigtigt.</a:t>
            </a:r>
          </a:p>
          <a:p>
            <a:pPr fontAlgn="base"/>
            <a:r>
              <a:rPr lang="da-DK" sz="1800" dirty="0"/>
              <a:t>Tøjet må ikke være så farvestrålende, at det andet køn tiltrækkes af det.</a:t>
            </a:r>
          </a:p>
          <a:p>
            <a:pPr fontAlgn="base"/>
            <a:r>
              <a:rPr lang="da-DK" sz="1800" dirty="0"/>
              <a:t>Tøjet må ikke ligne det, som det andet køn går i.</a:t>
            </a:r>
          </a:p>
          <a:p>
            <a:pPr fontAlgn="base"/>
            <a:r>
              <a:rPr lang="da-DK" sz="1800" dirty="0"/>
              <a:t>Tøjet må ikke identificere personen som ikke-troende, f.eks. gennem symboler el. lign.</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8990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A777191-9C92-CA40-8098-B8C8D91F941C}"/>
              </a:ext>
            </a:extLst>
          </p:cNvPr>
          <p:cNvSpPr>
            <a:spLocks noGrp="1"/>
          </p:cNvSpPr>
          <p:nvPr>
            <p:ph type="title"/>
          </p:nvPr>
        </p:nvSpPr>
        <p:spPr>
          <a:xfrm>
            <a:off x="6412091" y="501651"/>
            <a:ext cx="4395340" cy="1716255"/>
          </a:xfrm>
        </p:spPr>
        <p:txBody>
          <a:bodyPr anchor="b">
            <a:normAutofit/>
          </a:bodyPr>
          <a:lstStyle/>
          <a:p>
            <a:r>
              <a:rPr lang="da-DK" sz="5400"/>
              <a:t>Tørklædet</a:t>
            </a:r>
          </a:p>
        </p:txBody>
      </p:sp>
      <p:sp>
        <p:nvSpPr>
          <p:cNvPr id="11"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6C14F72E-9BE5-3A42-BC99-5AACF239C027}"/>
              </a:ext>
            </a:extLst>
          </p:cNvPr>
          <p:cNvPicPr>
            <a:picLocks noChangeAspect="1"/>
          </p:cNvPicPr>
          <p:nvPr/>
        </p:nvPicPr>
        <p:blipFill>
          <a:blip r:embed="rId2"/>
          <a:stretch>
            <a:fillRect/>
          </a:stretch>
        </p:blipFill>
        <p:spPr>
          <a:xfrm>
            <a:off x="279143" y="1966945"/>
            <a:ext cx="5221625" cy="2924110"/>
          </a:xfrm>
          <a:prstGeom prst="rect">
            <a:avLst/>
          </a:prstGeom>
        </p:spPr>
      </p:pic>
      <p:sp>
        <p:nvSpPr>
          <p:cNvPr id="3" name="Pladsholder til indhold 2">
            <a:extLst>
              <a:ext uri="{FF2B5EF4-FFF2-40B4-BE49-F238E27FC236}">
                <a16:creationId xmlns:a16="http://schemas.microsoft.com/office/drawing/2014/main" id="{074302A5-197D-E243-BEE9-0CD9AFCA5AD4}"/>
              </a:ext>
            </a:extLst>
          </p:cNvPr>
          <p:cNvSpPr>
            <a:spLocks noGrp="1"/>
          </p:cNvSpPr>
          <p:nvPr>
            <p:ph idx="1"/>
          </p:nvPr>
        </p:nvSpPr>
        <p:spPr>
          <a:xfrm>
            <a:off x="6392583" y="2645922"/>
            <a:ext cx="4434721" cy="3710427"/>
          </a:xfrm>
        </p:spPr>
        <p:txBody>
          <a:bodyPr anchor="t">
            <a:normAutofit lnSpcReduction="10000"/>
          </a:bodyPr>
          <a:lstStyle/>
          <a:p>
            <a:r>
              <a:rPr lang="da-DK" sz="1800" dirty="0"/>
              <a:t>Er begrundet i Koranen og </a:t>
            </a:r>
            <a:r>
              <a:rPr lang="da-DK" sz="1800" dirty="0" err="1"/>
              <a:t>hadith</a:t>
            </a:r>
            <a:endParaRPr lang="da-DK" sz="1800" dirty="0"/>
          </a:p>
          <a:p>
            <a:r>
              <a:rPr lang="da-DK" sz="1800" dirty="0"/>
              <a:t>Der er flere forskellige udgaver hvor </a:t>
            </a:r>
            <a:r>
              <a:rPr lang="da-DK" sz="1800" dirty="0" err="1"/>
              <a:t>hijab</a:t>
            </a:r>
            <a:r>
              <a:rPr lang="da-DK" sz="1800" dirty="0"/>
              <a:t> er den mest udbredte</a:t>
            </a:r>
          </a:p>
          <a:p>
            <a:r>
              <a:rPr lang="da-DK" sz="1800" dirty="0"/>
              <a:t>Typisk er det når pigen når puberteten at hun skal overveje om hun vil gå med tørklæde</a:t>
            </a:r>
          </a:p>
          <a:p>
            <a:r>
              <a:rPr lang="da-DK" sz="1800" dirty="0"/>
              <a:t>Tørklædet bæres i offentligheden eller hvis man er i selskab med mænd som ikke er i den nærmeste familie</a:t>
            </a:r>
          </a:p>
          <a:p>
            <a:r>
              <a:rPr lang="da-DK" sz="1800" dirty="0" err="1"/>
              <a:t>Hijab</a:t>
            </a:r>
            <a:r>
              <a:rPr lang="da-DK" sz="1800" dirty="0"/>
              <a:t> betyder ”at skjule for at beskytte” eller ”at markere en grænse”</a:t>
            </a:r>
          </a:p>
          <a:p>
            <a:endParaRPr lang="da-DK" sz="1800" dirty="0"/>
          </a:p>
          <a:p>
            <a:endParaRPr lang="da-DK" sz="1800" dirty="0"/>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308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el 1">
            <a:extLst>
              <a:ext uri="{FF2B5EF4-FFF2-40B4-BE49-F238E27FC236}">
                <a16:creationId xmlns:a16="http://schemas.microsoft.com/office/drawing/2014/main" id="{3D06B9EB-E686-1847-AB83-B3B217AE2405}"/>
              </a:ext>
            </a:extLst>
          </p:cNvPr>
          <p:cNvSpPr>
            <a:spLocks noGrp="1"/>
          </p:cNvSpPr>
          <p:nvPr>
            <p:ph type="title"/>
          </p:nvPr>
        </p:nvSpPr>
        <p:spPr>
          <a:xfrm>
            <a:off x="1245072" y="1289765"/>
            <a:ext cx="3651101" cy="4270963"/>
          </a:xfrm>
        </p:spPr>
        <p:txBody>
          <a:bodyPr anchor="ctr">
            <a:normAutofit/>
          </a:bodyPr>
          <a:lstStyle/>
          <a:p>
            <a:pPr algn="ctr"/>
            <a:r>
              <a:rPr lang="da-DK" sz="7200">
                <a:solidFill>
                  <a:schemeClr val="bg1"/>
                </a:solidFill>
              </a:rPr>
              <a:t>Hijab</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Pladsholder til indhold 2">
            <a:extLst>
              <a:ext uri="{FF2B5EF4-FFF2-40B4-BE49-F238E27FC236}">
                <a16:creationId xmlns:a16="http://schemas.microsoft.com/office/drawing/2014/main" id="{7B51CF43-1015-B54E-8E00-A656650806E4}"/>
              </a:ext>
            </a:extLst>
          </p:cNvPr>
          <p:cNvSpPr>
            <a:spLocks noGrp="1"/>
          </p:cNvSpPr>
          <p:nvPr>
            <p:ph idx="1"/>
          </p:nvPr>
        </p:nvSpPr>
        <p:spPr>
          <a:xfrm>
            <a:off x="6397039" y="381935"/>
            <a:ext cx="4685916" cy="5974415"/>
          </a:xfrm>
        </p:spPr>
        <p:txBody>
          <a:bodyPr anchor="ctr">
            <a:normAutofit/>
          </a:bodyPr>
          <a:lstStyle/>
          <a:p>
            <a:r>
              <a:rPr lang="da-DK" sz="1800" dirty="0"/>
              <a:t>Udover påklædning henviser begrebet </a:t>
            </a:r>
            <a:r>
              <a:rPr lang="da-DK" sz="1800" dirty="0" err="1"/>
              <a:t>hijab</a:t>
            </a:r>
            <a:r>
              <a:rPr lang="da-DK" sz="1800" dirty="0"/>
              <a:t> også til god og korrekt moralsk opførsel af det enkelte individ</a:t>
            </a:r>
          </a:p>
          <a:p>
            <a:r>
              <a:rPr lang="da-DK" sz="1800" dirty="0"/>
              <a:t>Det er vigtigt at man som muslim opfører sig korrekt og hensigtsmæssigt både offentligt og privat</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278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D2A751F-E799-A943-8689-82CD2C60DE56}"/>
              </a:ext>
            </a:extLst>
          </p:cNvPr>
          <p:cNvSpPr>
            <a:spLocks noGrp="1"/>
          </p:cNvSpPr>
          <p:nvPr>
            <p:ph type="title"/>
          </p:nvPr>
        </p:nvSpPr>
        <p:spPr>
          <a:xfrm>
            <a:off x="1188069" y="381935"/>
            <a:ext cx="4008583" cy="5974414"/>
          </a:xfrm>
        </p:spPr>
        <p:txBody>
          <a:bodyPr anchor="ctr">
            <a:normAutofit/>
          </a:bodyPr>
          <a:lstStyle/>
          <a:p>
            <a:r>
              <a:rPr lang="da-DK" sz="6700">
                <a:solidFill>
                  <a:schemeClr val="bg1"/>
                </a:solidFill>
              </a:rPr>
              <a:t>Formålet med hijab</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bg1"/>
          </a:solid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bg1"/>
          </a:solidFill>
          <a:ln w="516"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bg1"/>
          </a:solidFill>
          <a:ln w="751" cap="flat">
            <a:noFill/>
            <a:prstDash val="solid"/>
            <a:miter/>
          </a:ln>
        </p:spPr>
        <p:txBody>
          <a:bodyPr rtlCol="0" anchor="ctr"/>
          <a:lstStyle/>
          <a:p>
            <a:endParaRPr lang="en-US"/>
          </a:p>
        </p:txBody>
      </p:sp>
      <p:sp>
        <p:nvSpPr>
          <p:cNvPr id="3" name="Pladsholder til indhold 2">
            <a:extLst>
              <a:ext uri="{FF2B5EF4-FFF2-40B4-BE49-F238E27FC236}">
                <a16:creationId xmlns:a16="http://schemas.microsoft.com/office/drawing/2014/main" id="{D529385E-BC79-5541-BB90-8ED812191B25}"/>
              </a:ext>
            </a:extLst>
          </p:cNvPr>
          <p:cNvSpPr>
            <a:spLocks noGrp="1"/>
          </p:cNvSpPr>
          <p:nvPr>
            <p:ph idx="1"/>
          </p:nvPr>
        </p:nvSpPr>
        <p:spPr>
          <a:xfrm>
            <a:off x="6096000" y="381935"/>
            <a:ext cx="4986955" cy="5974415"/>
          </a:xfrm>
        </p:spPr>
        <p:txBody>
          <a:bodyPr anchor="ctr">
            <a:normAutofit/>
          </a:bodyPr>
          <a:lstStyle/>
          <a:p>
            <a:r>
              <a:rPr lang="da-DK" sz="1800"/>
              <a:t>En religiøs markør der tydeligt viser dit religiøse ståsted</a:t>
            </a:r>
          </a:p>
          <a:p>
            <a:r>
              <a:rPr lang="da-DK" sz="1800"/>
              <a:t>Beskyttelse når du befinder dig i det offentlige rum</a:t>
            </a:r>
          </a:p>
          <a:p>
            <a:r>
              <a:rPr lang="da-DK" sz="1800"/>
              <a:t>Sikrer at kvinden ikke modtager uønsket opmærksomhed fra det modsatte køn</a:t>
            </a:r>
          </a:p>
          <a:p>
            <a:r>
              <a:rPr lang="da-DK" sz="1800"/>
              <a:t>Sikrer at man ikke udstiller sin skønhed og at man bevarer sin dyd</a:t>
            </a:r>
          </a:p>
          <a:p>
            <a:r>
              <a:rPr lang="da-DK" sz="1800"/>
              <a:t>Alle disse ting kan man dog også sagtens gøre uden en hijab</a:t>
            </a: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334801"/>
      </p:ext>
    </p:extLst>
  </p:cSld>
  <p:clrMapOvr>
    <a:masterClrMapping/>
  </p:clrMapOvr>
</p:sld>
</file>

<file path=ppt/theme/theme1.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otalTime>6</TotalTime>
  <Words>452</Words>
  <Application>Microsoft Macintosh PowerPoint</Application>
  <PresentationFormat>Widescreen</PresentationFormat>
  <Paragraphs>40</Paragraphs>
  <Slides>8</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8</vt:i4>
      </vt:variant>
    </vt:vector>
  </HeadingPairs>
  <TitlesOfParts>
    <vt:vector size="11" baseType="lpstr">
      <vt:lpstr>Arial</vt:lpstr>
      <vt:lpstr>Univers</vt:lpstr>
      <vt:lpstr>GradientVTI</vt:lpstr>
      <vt:lpstr>Påklædnings-og spiseregler i islam</vt:lpstr>
      <vt:lpstr>Halal og haram</vt:lpstr>
      <vt:lpstr>Spiseregler</vt:lpstr>
      <vt:lpstr>Påklædningsregler</vt:lpstr>
      <vt:lpstr>Påklædning for begge køn</vt:lpstr>
      <vt:lpstr>Tørklædet</vt:lpstr>
      <vt:lpstr>Hijab</vt:lpstr>
      <vt:lpstr>Formålet med hijab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Påklædningsregler i islam</dc:title>
  <dc:creator>Signe Therkelsen</dc:creator>
  <cp:lastModifiedBy>Signe Therkelsen</cp:lastModifiedBy>
  <cp:revision>2</cp:revision>
  <dcterms:created xsi:type="dcterms:W3CDTF">2020-09-02T06:45:41Z</dcterms:created>
  <dcterms:modified xsi:type="dcterms:W3CDTF">2024-12-11T08:32:38Z</dcterms:modified>
</cp:coreProperties>
</file>