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64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/>
    <p:restoredTop sz="95781"/>
  </p:normalViewPr>
  <p:slideViewPr>
    <p:cSldViewPr snapToGrid="0">
      <p:cViewPr varScale="1">
        <p:scale>
          <a:sx n="111" d="100"/>
          <a:sy n="111" d="100"/>
        </p:scale>
        <p:origin x="3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D716F2-3887-B188-89B5-A1DD73CED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BE1AFB8-408D-FAD8-9954-F0ACA2D30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5E973B1-60B4-1A0E-8E78-9F9618670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AD703B5-58B2-7DF3-1297-CA5108AE4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B1B876-9735-D18F-999F-B9527E281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5653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1BDC6C-AF67-5229-EF0F-56C09D09B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8AB69B-7C42-5B8B-6736-4B4C6B44C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DDDFB76-2002-3E3C-E011-0C39EC159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4D5D04A-B5C8-B292-869B-A075C135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18E26C3-1571-BEFA-977A-4A3EA0AD0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5362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9E8674-4215-9A8E-F30E-C9B4775C4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30E78ED-9C6C-C94E-1E47-F36245E17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7DE98CE-501F-9439-A82C-4B11DF561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C8C29C-3ECB-8BC6-37F2-322538B32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E10CCCF-3372-A205-9E9B-25678028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173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D8B9C-E771-F127-8C27-3958041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B35DA5-293A-26ED-F4E2-54994F3FA7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06BB4CF-0518-A239-096B-B268271ED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A450356-FB9B-D07F-EFFB-CDA71BFF9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E60E34F-7AB3-A61A-F5E1-B4B1F004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C20625C-4A04-BE85-BF58-33E43AD57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5921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33B23C-7C8B-017D-95F8-F850B5200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7F3E116-114B-B3C4-1BC4-AFA3893A1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6A7643A-6FF0-7F79-90E8-C420653C6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D16CC45-C71D-4E26-F9C2-CFDA20A00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1DA711A-9F9D-6EF3-DA84-DA41967E24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3596B62-FA1F-25D4-3576-D033E1C75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F504522-5820-925D-69CC-A17F9FB89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6C7A674-84B2-3704-65A6-238421C27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0308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CB48E-2CBA-F50C-A5E9-DADA606EE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E5E0082-3390-FAB0-E227-E7729CD72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665019C-CABD-1FB1-A40A-DC22C0BDA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47DC0A4-1927-56CB-6BB5-3899ECCB9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7580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70738CA-0685-CE73-8CFF-1F85D6EF6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D3D2E68-3645-EF1E-ED0D-10EB846B7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49A9C4C-F158-A323-F546-7EA6AEFAF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858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E1A371-9DB5-66CE-9FA8-A15F0CB76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ED77D3-A114-17D2-5020-A67C71C4F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6F0D357-7027-145F-FB9F-782276D81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F75D1AF-4DCE-0097-F875-9FF8AFFA2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09CBDBA-E9FB-ADDB-925B-BC7768BEB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ED4EF3E-3D69-59B5-F5DC-4FCFB6E01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5415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294D8E-FD10-7019-91C7-3594C076F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732C56B-039D-C295-9CB8-AE37BB84D7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CA9326-3745-4CDC-0C85-7C3771CAC7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96041F5-E4CB-A03B-D966-1F70CD47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248D3D9-E10C-13A3-705C-BD285F3BA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12CA968-E8FA-8A52-6C82-4D464588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143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B39262-1C49-AF04-4CD5-A46DBC323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34847C8-66D5-E11C-5095-4731169BA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613729-7577-69AF-A17F-CE68A94B1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A56BB0F-FFB2-66CB-885C-B9ECD835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99DF64-1819-636A-00B1-4E993C7FA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30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C26577F-28C2-7B4A-56D8-7A970C0A69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6E5F275-0B87-428F-BEAD-BDA0EDC2B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89917B6-4BA1-FBCE-747C-80E9A771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73B699-DDCD-2E40-4E35-456DB0C0A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E16868-98AF-66EA-AE83-B08748B3D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624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E22B14-C6AF-C0C3-1AD1-11565A082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F0A63B-C16E-257D-1170-407A7443A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0E0386-D715-A0ED-93B9-04427EFC6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8B0D90-FE92-D34F-BB9D-CD923889F912}" type="datetimeFigureOut">
              <a:rPr lang="da-DK" smtClean="0"/>
              <a:t>21.02.2024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50A670-053E-55EE-34DA-A22D05F5B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9CDB125-1293-6E11-E58C-13F064FCF9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D66FFD-F9DD-4541-BC9A-604EAF89B5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586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D5E267-EB6F-47DF-ABEF-2C1BED44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3" name="Color Cover">
              <a:extLst>
                <a:ext uri="{FF2B5EF4-FFF2-40B4-BE49-F238E27FC236}">
                  <a16:creationId xmlns:a16="http://schemas.microsoft.com/office/drawing/2014/main" id="{4BA86AA3-0623-4268-861E-ADA01A7C0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 Cover">
              <a:extLst>
                <a:ext uri="{FF2B5EF4-FFF2-40B4-BE49-F238E27FC236}">
                  <a16:creationId xmlns:a16="http://schemas.microsoft.com/office/drawing/2014/main" id="{72692EF2-4C1F-4ED7-9C00-6CF92783E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828D02-A05D-412B-9F20-B68E970B9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7" name="Color">
              <a:extLst>
                <a:ext uri="{FF2B5EF4-FFF2-40B4-BE49-F238E27FC236}">
                  <a16:creationId xmlns:a16="http://schemas.microsoft.com/office/drawing/2014/main" id="{A1A8E50E-11DE-480E-A93B-F503760BC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Color">
              <a:extLst>
                <a:ext uri="{FF2B5EF4-FFF2-40B4-BE49-F238E27FC236}">
                  <a16:creationId xmlns:a16="http://schemas.microsoft.com/office/drawing/2014/main" id="{D2E2EE99-89A4-435B-B61A-3C8B5B2B2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Billede 4" descr="Et billede, der indeholder tekst, Font/skrifttype, skærmbillede, dokument&#10;&#10;Automatisk genereret beskrivelse">
            <a:extLst>
              <a:ext uri="{FF2B5EF4-FFF2-40B4-BE49-F238E27FC236}">
                <a16:creationId xmlns:a16="http://schemas.microsoft.com/office/drawing/2014/main" id="{FB54969B-F3E2-2786-9544-9D1A8CB35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6" y="1474269"/>
            <a:ext cx="4571936" cy="3886144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002A736-B586-C87A-1EF5-B6BA89451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5" y="819015"/>
            <a:ext cx="5501548" cy="2353362"/>
          </a:xfrm>
        </p:spPr>
        <p:txBody>
          <a:bodyPr anchor="b">
            <a:normAutofit/>
          </a:bodyPr>
          <a:lstStyle/>
          <a:p>
            <a:r>
              <a:rPr lang="da-DK" sz="4800">
                <a:solidFill>
                  <a:schemeClr val="bg1"/>
                </a:solidFill>
              </a:rPr>
              <a:t>Rambos model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33C075-6E3C-C744-8092-BB28DBDE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985" y="3442089"/>
            <a:ext cx="5501548" cy="2573579"/>
          </a:xfrm>
        </p:spPr>
        <p:txBody>
          <a:bodyPr anchor="t">
            <a:normAutofit/>
          </a:bodyPr>
          <a:lstStyle/>
          <a:p>
            <a:r>
              <a:rPr lang="da-DK" sz="1800" b="0" i="0" dirty="0">
                <a:solidFill>
                  <a:schemeClr val="bg1"/>
                </a:solidFill>
                <a:effectLst/>
              </a:rPr>
              <a:t>En konversion er udtryk for, at konvertitten gradvist udskifter den gruppe, som giver ham/hende religiøse holdninger, identitet og sociale relationer med en anden gruppe</a:t>
            </a:r>
          </a:p>
          <a:p>
            <a:r>
              <a:rPr lang="da-DK" sz="1800" b="0" i="0" dirty="0">
                <a:solidFill>
                  <a:schemeClr val="bg1"/>
                </a:solidFill>
                <a:effectLst/>
              </a:rPr>
              <a:t>Lewis Rambo har lavet en model for, hvordan denne proces typisk forløber:</a:t>
            </a:r>
          </a:p>
          <a:p>
            <a:endParaRPr lang="da-DK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70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1A8660ED-22E1-0212-7CBB-F2949078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da-DK" sz="3700">
                <a:solidFill>
                  <a:schemeClr val="bg1"/>
                </a:solidFill>
              </a:rPr>
              <a:t>Konversionsberetningen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1A0EBE-C12F-4B7A-2C8A-F13ABD054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10" y="841247"/>
            <a:ext cx="4484536" cy="5340097"/>
          </a:xfrm>
        </p:spPr>
        <p:txBody>
          <a:bodyPr anchor="ctr">
            <a:normAutofit/>
          </a:bodyPr>
          <a:lstStyle/>
          <a:p>
            <a:r>
              <a:rPr lang="da-DK" sz="1800" dirty="0">
                <a:solidFill>
                  <a:schemeClr val="tx2"/>
                </a:solidFill>
              </a:rPr>
              <a:t>Når mennesker fortæller om deres konversion, er det ofte en meget personlig og følelsesmæssig beretning</a:t>
            </a:r>
          </a:p>
          <a:p>
            <a:r>
              <a:rPr lang="da-DK" sz="1800" dirty="0">
                <a:solidFill>
                  <a:schemeClr val="tx2"/>
                </a:solidFill>
              </a:rPr>
              <a:t>Bærer som regel præg af den religiøse gruppe, som konvertitten nu er en del af </a:t>
            </a:r>
            <a:r>
              <a:rPr lang="da-DK" sz="1800" dirty="0">
                <a:solidFill>
                  <a:schemeClr val="tx2"/>
                </a:solidFill>
                <a:sym typeface="Wingdings" pitchFamily="2" charset="2"/>
              </a:rPr>
              <a:t> nødvendigt at være </a:t>
            </a:r>
            <a:r>
              <a:rPr lang="da-DK" sz="1800" b="1" dirty="0">
                <a:solidFill>
                  <a:schemeClr val="tx2"/>
                </a:solidFill>
                <a:sym typeface="Wingdings" pitchFamily="2" charset="2"/>
              </a:rPr>
              <a:t>kildekritisk </a:t>
            </a:r>
          </a:p>
          <a:p>
            <a:r>
              <a:rPr lang="da-DK" sz="1800" dirty="0">
                <a:solidFill>
                  <a:schemeClr val="tx2"/>
                </a:solidFill>
                <a:sym typeface="Wingdings" pitchFamily="2" charset="2"/>
              </a:rPr>
              <a:t>Konvertitten kan have mange grunde til at fortælle sin historie på en bestemt måde, fx ved at lægge afstand til en anden bevægelse</a:t>
            </a:r>
          </a:p>
          <a:p>
            <a:r>
              <a:rPr lang="da-DK" sz="1800" dirty="0">
                <a:solidFill>
                  <a:schemeClr val="tx2"/>
                </a:solidFill>
                <a:sym typeface="Wingdings" pitchFamily="2" charset="2"/>
              </a:rPr>
              <a:t>Der er både tale om konversion, når et medlem kommer ind i en religiøs gruppe, og når han/hun forlader gruppen igen</a:t>
            </a:r>
          </a:p>
          <a:p>
            <a:r>
              <a:rPr lang="da-DK" sz="1800" b="1" dirty="0">
                <a:solidFill>
                  <a:schemeClr val="tx2"/>
                </a:solidFill>
                <a:sym typeface="Wingdings" pitchFamily="2" charset="2"/>
              </a:rPr>
              <a:t>Et frafaldent medlem </a:t>
            </a:r>
            <a:r>
              <a:rPr lang="da-DK" sz="1800" dirty="0">
                <a:solidFill>
                  <a:schemeClr val="tx2"/>
                </a:solidFill>
                <a:sym typeface="Wingdings" pitchFamily="2" charset="2"/>
              </a:rPr>
              <a:t>har aldrig et neutralt forhold til den bevægelse, han eller hun har forladt.</a:t>
            </a:r>
          </a:p>
        </p:txBody>
      </p:sp>
    </p:spTree>
    <p:extLst>
      <p:ext uri="{BB962C8B-B14F-4D97-AF65-F5344CB8AC3E}">
        <p14:creationId xmlns:p14="http://schemas.microsoft.com/office/powerpoint/2010/main" val="289523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3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CC3990A-E4E8-2640-E813-8EEF95624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da-DK" sz="3700" dirty="0">
                <a:solidFill>
                  <a:schemeClr val="bg1"/>
                </a:solidFill>
              </a:rPr>
              <a:t>Typiske træk i konversionsberetningen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54527E2E-DDEC-E51D-6946-579B25848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10" y="841247"/>
            <a:ext cx="4484536" cy="5340097"/>
          </a:xfrm>
        </p:spPr>
        <p:txBody>
          <a:bodyPr anchor="ctr">
            <a:normAutofit/>
          </a:bodyPr>
          <a:lstStyle/>
          <a:p>
            <a:r>
              <a:rPr lang="da-DK" sz="1800" dirty="0">
                <a:solidFill>
                  <a:schemeClr val="tx2"/>
                </a:solidFill>
              </a:rPr>
              <a:t>Konvertitter taler ofte om konversionen på en bestemt måde: </a:t>
            </a:r>
          </a:p>
          <a:p>
            <a:pPr lvl="1"/>
            <a:r>
              <a:rPr lang="da-DK" sz="1400" b="1" dirty="0">
                <a:solidFill>
                  <a:schemeClr val="tx2"/>
                </a:solidFill>
              </a:rPr>
              <a:t>Valget: </a:t>
            </a:r>
            <a:r>
              <a:rPr lang="da-DK" sz="1400" dirty="0">
                <a:solidFill>
                  <a:schemeClr val="tx2"/>
                </a:solidFill>
              </a:rPr>
              <a:t>Omvendelsen var deres egen beslutning</a:t>
            </a:r>
          </a:p>
          <a:p>
            <a:pPr lvl="1"/>
            <a:r>
              <a:rPr lang="da-DK" sz="1400" b="1" dirty="0">
                <a:solidFill>
                  <a:schemeClr val="tx2"/>
                </a:solidFill>
              </a:rPr>
              <a:t>Forandringen: </a:t>
            </a:r>
            <a:r>
              <a:rPr lang="da-DK" sz="1400" dirty="0">
                <a:solidFill>
                  <a:schemeClr val="tx2"/>
                </a:solidFill>
              </a:rPr>
              <a:t>Omvendelsen har betydet en stor forandring i deres liv</a:t>
            </a:r>
          </a:p>
          <a:p>
            <a:pPr lvl="1"/>
            <a:r>
              <a:rPr lang="da-DK" sz="1400" b="1" dirty="0">
                <a:solidFill>
                  <a:schemeClr val="tx2"/>
                </a:solidFill>
              </a:rPr>
              <a:t>Begivenheder i fortiden var et skridt på vejen: </a:t>
            </a:r>
            <a:r>
              <a:rPr lang="da-DK" sz="1400" dirty="0">
                <a:solidFill>
                  <a:schemeClr val="tx2"/>
                </a:solidFill>
                <a:sym typeface="Wingdings" pitchFamily="2" charset="2"/>
              </a:rPr>
              <a:t>Er nået frem til de rette værdier i tilværelsen og ser deres liv som en rejse mod dette mål</a:t>
            </a:r>
            <a:endParaRPr lang="da-DK" sz="1400" dirty="0">
              <a:solidFill>
                <a:schemeClr val="tx2"/>
              </a:solidFill>
            </a:endParaRPr>
          </a:p>
          <a:p>
            <a:r>
              <a:rPr lang="da-DK" sz="1800" dirty="0">
                <a:solidFill>
                  <a:schemeClr val="tx2"/>
                </a:solidFill>
              </a:rPr>
              <a:t>Når en konvertit beskriver sin historie på den måde, er der en fare for, at han eller hun kommer til at huske tingene anderledes, end de måske oprindeligt var.</a:t>
            </a:r>
          </a:p>
        </p:txBody>
      </p:sp>
    </p:spTree>
    <p:extLst>
      <p:ext uri="{BB962C8B-B14F-4D97-AF65-F5344CB8AC3E}">
        <p14:creationId xmlns:p14="http://schemas.microsoft.com/office/powerpoint/2010/main" val="64528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243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Office-tema</vt:lpstr>
      <vt:lpstr>Rambos model</vt:lpstr>
      <vt:lpstr>Konversionsberetningen</vt:lpstr>
      <vt:lpstr>Typiske træk i konversionsberetningen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Konversion</dc:title>
  <dc:creator>Trine Iversen</dc:creator>
  <cp:lastModifiedBy>Signe Therkelsen</cp:lastModifiedBy>
  <cp:revision>16</cp:revision>
  <dcterms:created xsi:type="dcterms:W3CDTF">2024-01-29T14:43:15Z</dcterms:created>
  <dcterms:modified xsi:type="dcterms:W3CDTF">2024-02-21T08:35:26Z</dcterms:modified>
</cp:coreProperties>
</file>