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5794"/>
  </p:normalViewPr>
  <p:slideViewPr>
    <p:cSldViewPr snapToGrid="0">
      <p:cViewPr varScale="1">
        <p:scale>
          <a:sx n="111" d="100"/>
          <a:sy n="111" d="100"/>
        </p:scale>
        <p:origin x="3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404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1B0EC-C412-B245-1648-77B3279290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 hellige tekster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C1AB50C-B164-9DD1-1FAF-6349A76DA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Hinduismen</a:t>
            </a:r>
          </a:p>
        </p:txBody>
      </p:sp>
    </p:spTree>
    <p:extLst>
      <p:ext uri="{BB962C8B-B14F-4D97-AF65-F5344CB8AC3E}">
        <p14:creationId xmlns:p14="http://schemas.microsoft.com/office/powerpoint/2010/main" val="164328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D56F08-751B-EB2F-3457-6D382181E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da-DK"/>
              <a:t>Vedaerne 1300-900 </a:t>
            </a:r>
            <a:r>
              <a:rPr lang="da-DK" err="1"/>
              <a:t>f.v.t</a:t>
            </a:r>
            <a:endParaRPr lang="da-DK"/>
          </a:p>
        </p:txBody>
      </p:sp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pic>
        <p:nvPicPr>
          <p:cNvPr id="4098" name="Picture 2" descr="Her er alle køer hellige">
            <a:extLst>
              <a:ext uri="{FF2B5EF4-FFF2-40B4-BE49-F238E27FC236}">
                <a16:creationId xmlns:a16="http://schemas.microsoft.com/office/drawing/2014/main" id="{F3EEAC25-D289-086D-8A34-5081F4E7C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7" r="30472" b="1"/>
          <a:stretch/>
        </p:blipFill>
        <p:spPr bwMode="auto">
          <a:xfrm>
            <a:off x="407432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9A0A4599-7654-0BD0-4E86-03E99E5A2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 lnSpcReduction="10000"/>
          </a:bodyPr>
          <a:lstStyle/>
          <a:p>
            <a:r>
              <a:rPr lang="da-DK" sz="1700" dirty="0"/>
              <a:t>Betyder ”viden”</a:t>
            </a:r>
          </a:p>
          <a:p>
            <a:r>
              <a:rPr lang="da-DK" sz="1700" dirty="0"/>
              <a:t>Livsglad og optimistisk religion, der har fokus på det gode liv i materiel forstand</a:t>
            </a:r>
          </a:p>
          <a:p>
            <a:r>
              <a:rPr lang="da-DK" sz="1700" dirty="0"/>
              <a:t>Handler om hvordan man kan sikre velstand</a:t>
            </a:r>
          </a:p>
          <a:p>
            <a:r>
              <a:rPr lang="da-DK" sz="1700" dirty="0"/>
              <a:t>Do-ut-des forhold til guderne – ofringer til gengæld for frugtbarhed</a:t>
            </a:r>
          </a:p>
          <a:p>
            <a:r>
              <a:rPr lang="da-DK" sz="1700" dirty="0"/>
              <a:t>Både koen og Ganges har hellig status da de begge er indbegrebet af noget livgivende</a:t>
            </a:r>
          </a:p>
          <a:p>
            <a:r>
              <a:rPr lang="da-DK" sz="1700" dirty="0"/>
              <a:t>Kastevæsenet </a:t>
            </a:r>
          </a:p>
          <a:p>
            <a:r>
              <a:rPr lang="da-DK" sz="1700" dirty="0" err="1"/>
              <a:t>Frelsesvej</a:t>
            </a:r>
            <a:r>
              <a:rPr lang="da-DK" sz="1700" dirty="0"/>
              <a:t> = Karma Marga</a:t>
            </a:r>
          </a:p>
          <a:p>
            <a:endParaRPr lang="da-DK" sz="1700" dirty="0"/>
          </a:p>
        </p:txBody>
      </p:sp>
    </p:spTree>
    <p:extLst>
      <p:ext uri="{BB962C8B-B14F-4D97-AF65-F5344CB8AC3E}">
        <p14:creationId xmlns:p14="http://schemas.microsoft.com/office/powerpoint/2010/main" val="3233486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2B20C-C8AB-7244-9F3F-E2A69DB13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da-DK" sz="4400" err="1"/>
              <a:t>Upanishaderne</a:t>
            </a:r>
            <a:r>
              <a:rPr lang="da-DK" sz="4400"/>
              <a:t> 800-400 </a:t>
            </a:r>
            <a:r>
              <a:rPr lang="da-DK" sz="4400" err="1"/>
              <a:t>f.v.t</a:t>
            </a:r>
            <a:r>
              <a:rPr lang="da-DK" sz="4400"/>
              <a:t> 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pic>
        <p:nvPicPr>
          <p:cNvPr id="1026" name="Picture 2" descr="Nepal Hinduisme Yogi Gammel - Gratis foto på Pixabay - Pixabay">
            <a:extLst>
              <a:ext uri="{FF2B5EF4-FFF2-40B4-BE49-F238E27FC236}">
                <a16:creationId xmlns:a16="http://schemas.microsoft.com/office/drawing/2014/main" id="{B962CBAA-0B98-6DF0-BBD4-6879EE7380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4" r="25386"/>
          <a:stretch/>
        </p:blipFill>
        <p:spPr bwMode="auto">
          <a:xfrm>
            <a:off x="407432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6A982B-5164-C5B1-78BF-929C8CC66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a-DK" sz="1400" dirty="0"/>
              <a:t>Betyder ”at sidde hos” – henviser til guruerne eller læremestrene som hjælper og vejleder eleven til at udvikle sit sind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Idealet er ikke materiel velstand men et liv i askese og afholdenhed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Her formuleres mange af de begreber der anses for at være centrale i hinduismen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Stadig tanker om et kastesystem der styres af karma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Målet er at komme ud af Samsara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Livet og kroppen ses generelt som en hindring og grundsynet er pessimistisk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Yoga bruges til erkendelse og udfrielse af Samsara – der er én </a:t>
            </a:r>
            <a:r>
              <a:rPr lang="da-DK" sz="1400" dirty="0" err="1"/>
              <a:t>frelsesvej</a:t>
            </a:r>
            <a:endParaRPr lang="da-DK" sz="1400" dirty="0"/>
          </a:p>
          <a:p>
            <a:pPr>
              <a:lnSpc>
                <a:spcPct val="90000"/>
              </a:lnSpc>
            </a:pPr>
            <a:r>
              <a:rPr lang="da-DK" sz="1400" dirty="0" err="1"/>
              <a:t>Frelsesvej</a:t>
            </a:r>
            <a:r>
              <a:rPr lang="da-DK" sz="1400" dirty="0"/>
              <a:t> = </a:t>
            </a:r>
            <a:r>
              <a:rPr lang="da-DK" sz="1400" dirty="0" err="1"/>
              <a:t>Jnana</a:t>
            </a:r>
            <a:r>
              <a:rPr lang="da-DK" sz="1400" dirty="0"/>
              <a:t> Marga</a:t>
            </a:r>
          </a:p>
          <a:p>
            <a:pPr>
              <a:lnSpc>
                <a:spcPct val="90000"/>
              </a:lnSpc>
            </a:pPr>
            <a:endParaRPr lang="da-DK" sz="1400" dirty="0"/>
          </a:p>
          <a:p>
            <a:pPr>
              <a:lnSpc>
                <a:spcPct val="90000"/>
              </a:lnSpc>
            </a:pP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9850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7FE92C-9A96-CE48-B207-E68EAF08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da-DK" sz="3700" err="1"/>
              <a:t>Bhagavad</a:t>
            </a:r>
            <a:r>
              <a:rPr lang="da-DK" sz="3700"/>
              <a:t> Gita 200 </a:t>
            </a:r>
            <a:r>
              <a:rPr lang="da-DK" sz="3700" err="1"/>
              <a:t>f.v.t</a:t>
            </a:r>
            <a:r>
              <a:rPr lang="da-DK" sz="3700"/>
              <a:t> til 200 </a:t>
            </a:r>
            <a:r>
              <a:rPr lang="da-DK" sz="3700" err="1"/>
              <a:t>e.v.t</a:t>
            </a:r>
            <a:endParaRPr lang="da-DK" sz="3700"/>
          </a:p>
        </p:txBody>
      </p:sp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pic>
        <p:nvPicPr>
          <p:cNvPr id="2050" name="Picture 2" descr="Bhagavad Gita wasn't always India's defining book. Another text was far  more popular globally">
            <a:extLst>
              <a:ext uri="{FF2B5EF4-FFF2-40B4-BE49-F238E27FC236}">
                <a16:creationId xmlns:a16="http://schemas.microsoft.com/office/drawing/2014/main" id="{E0569C11-5794-5459-15EB-FA9131579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6" r="11963" b="1"/>
          <a:stretch/>
        </p:blipFill>
        <p:spPr bwMode="auto">
          <a:xfrm>
            <a:off x="407432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9106B0-0C32-8A25-2B9D-984471E3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/>
          </a:bodyPr>
          <a:lstStyle/>
          <a:p>
            <a:r>
              <a:rPr lang="da-DK" dirty="0"/>
              <a:t>Betyder ”Herrens Sang”</a:t>
            </a:r>
          </a:p>
          <a:p>
            <a:r>
              <a:rPr lang="da-DK" dirty="0"/>
              <a:t>Bygger videre på de centrale begreber fra </a:t>
            </a:r>
            <a:r>
              <a:rPr lang="da-DK" dirty="0" err="1"/>
              <a:t>Upanishaderne</a:t>
            </a:r>
            <a:r>
              <a:rPr lang="da-DK" dirty="0"/>
              <a:t> men de bruges i en ny sammenhæng</a:t>
            </a:r>
          </a:p>
          <a:p>
            <a:r>
              <a:rPr lang="da-DK" dirty="0"/>
              <a:t>Er en samtale mellem Arjuna og guden Krishna</a:t>
            </a:r>
          </a:p>
          <a:p>
            <a:r>
              <a:rPr lang="da-DK" dirty="0"/>
              <a:t>Introducerer 3 </a:t>
            </a:r>
            <a:r>
              <a:rPr lang="da-DK" dirty="0" err="1"/>
              <a:t>frelsesveje</a:t>
            </a:r>
            <a:r>
              <a:rPr lang="da-DK" dirty="0"/>
              <a:t>: 1) </a:t>
            </a:r>
            <a:r>
              <a:rPr lang="da-DK" dirty="0" err="1"/>
              <a:t>Jnana</a:t>
            </a:r>
            <a:r>
              <a:rPr lang="da-DK" dirty="0"/>
              <a:t> Marga – erkendelsens vej 2) Karma Marga – handlingens vej og 3) </a:t>
            </a:r>
            <a:r>
              <a:rPr lang="da-DK" dirty="0" err="1"/>
              <a:t>Bhakti</a:t>
            </a:r>
            <a:r>
              <a:rPr lang="da-DK" dirty="0"/>
              <a:t> Marga – kærlighedens vej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1133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53A52-2628-9F76-D335-279FE4E8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da-DK" sz="4100" dirty="0"/>
              <a:t>Puranaerne 200 </a:t>
            </a:r>
            <a:r>
              <a:rPr lang="da-DK" sz="4100" dirty="0" err="1"/>
              <a:t>e.v.t</a:t>
            </a:r>
            <a:r>
              <a:rPr lang="da-DK" sz="4100" dirty="0"/>
              <a:t> og fremefter</a:t>
            </a:r>
          </a:p>
        </p:txBody>
      </p:sp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15E8F2-3B0F-BB18-E467-CD6585F02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502" r="2502"/>
          <a:stretch/>
        </p:blipFill>
        <p:spPr bwMode="auto">
          <a:xfrm>
            <a:off x="407432" y="402336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D57E92-595A-DE0B-1345-3AF9AC3D6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21963"/>
            <a:ext cx="4602152" cy="359688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a-DK" sz="1700" dirty="0"/>
              <a:t>Historierne om de mange guder – er startet som mundtlige overleveringer</a:t>
            </a:r>
          </a:p>
          <a:p>
            <a:pPr>
              <a:lnSpc>
                <a:spcPct val="90000"/>
              </a:lnSpc>
            </a:pPr>
            <a:r>
              <a:rPr lang="da-DK" sz="1700" dirty="0"/>
              <a:t>Danner grundlag for tempelkulten</a:t>
            </a:r>
          </a:p>
          <a:p>
            <a:pPr>
              <a:lnSpc>
                <a:spcPct val="90000"/>
              </a:lnSpc>
            </a:pPr>
            <a:r>
              <a:rPr lang="da-DK" sz="1700" dirty="0"/>
              <a:t>Der findes 3 </a:t>
            </a:r>
            <a:r>
              <a:rPr lang="da-DK" sz="1700" dirty="0" err="1"/>
              <a:t>hovedguder</a:t>
            </a:r>
            <a:r>
              <a:rPr lang="da-DK" sz="1700" dirty="0"/>
              <a:t> i hinduismen – </a:t>
            </a:r>
            <a:r>
              <a:rPr lang="da-DK" sz="1700" dirty="0" err="1"/>
              <a:t>Brahma</a:t>
            </a:r>
            <a:r>
              <a:rPr lang="da-DK" sz="1700" dirty="0"/>
              <a:t>, Vishnu og Shiva – og de findes i mange manifestationer </a:t>
            </a:r>
          </a:p>
          <a:p>
            <a:pPr>
              <a:lnSpc>
                <a:spcPct val="90000"/>
              </a:lnSpc>
            </a:pPr>
            <a:r>
              <a:rPr lang="da-DK" sz="1700" dirty="0"/>
              <a:t>Derudover findes der også andre centrale guder som fx Kali og </a:t>
            </a:r>
            <a:r>
              <a:rPr lang="da-DK" sz="1700" dirty="0" err="1"/>
              <a:t>Ganesha</a:t>
            </a:r>
            <a:endParaRPr lang="da-DK" sz="1700" dirty="0"/>
          </a:p>
          <a:p>
            <a:pPr>
              <a:lnSpc>
                <a:spcPct val="90000"/>
              </a:lnSpc>
            </a:pPr>
            <a:r>
              <a:rPr lang="da-DK" sz="1700" dirty="0"/>
              <a:t>Gudernes opgave er at sikre frugtbarhed og de behandles til gengæld med stor kærlighed og passes og plejes som et kært familiemedlem </a:t>
            </a:r>
          </a:p>
          <a:p>
            <a:pPr>
              <a:lnSpc>
                <a:spcPct val="90000"/>
              </a:lnSpc>
            </a:pPr>
            <a:r>
              <a:rPr lang="da-DK" sz="1700" dirty="0"/>
              <a:t>Polyteisme vs. </a:t>
            </a:r>
            <a:r>
              <a:rPr lang="da-DK" sz="1700"/>
              <a:t>monoteisme</a:t>
            </a:r>
          </a:p>
          <a:p>
            <a:pPr>
              <a:lnSpc>
                <a:spcPct val="90000"/>
              </a:lnSpc>
            </a:pPr>
            <a:endParaRPr lang="da-DK" sz="1700" dirty="0"/>
          </a:p>
          <a:p>
            <a:pPr>
              <a:lnSpc>
                <a:spcPct val="90000"/>
              </a:lnSpc>
            </a:pPr>
            <a:endParaRPr lang="da-DK" sz="170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A034013-8749-DD42-5BA5-30B3CBAD15E5}"/>
              </a:ext>
            </a:extLst>
          </p:cNvPr>
          <p:cNvSpPr txBox="1"/>
          <p:nvPr/>
        </p:nvSpPr>
        <p:spPr>
          <a:xfrm>
            <a:off x="407432" y="6455664"/>
            <a:ext cx="55229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>
                <a:hlinkClick r:id="rId3" tooltip="https://pngimg.com/download/64041"/>
              </a:rPr>
              <a:t>Dette billede</a:t>
            </a:r>
            <a:r>
              <a:rPr lang="da-DK" sz="900"/>
              <a:t> efter Ukendt forfatter er licenseret under </a:t>
            </a:r>
            <a:r>
              <a:rPr lang="da-DK" sz="900">
                <a:hlinkClick r:id="rId4" tooltip="https://creativecommons.org/licenses/by-nc/3.0/"/>
              </a:rPr>
              <a:t>CC BY-NC</a:t>
            </a:r>
            <a:endParaRPr lang="da-DK" sz="900"/>
          </a:p>
        </p:txBody>
      </p:sp>
    </p:spTree>
    <p:extLst>
      <p:ext uri="{BB962C8B-B14F-4D97-AF65-F5344CB8AC3E}">
        <p14:creationId xmlns:p14="http://schemas.microsoft.com/office/powerpoint/2010/main" val="3363638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24</TotalTime>
  <Words>327</Words>
  <Application>Microsoft Macintosh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Century Gothic</vt:lpstr>
      <vt:lpstr>Garamond</vt:lpstr>
      <vt:lpstr>Savon</vt:lpstr>
      <vt:lpstr>De hellige tekster</vt:lpstr>
      <vt:lpstr>Vedaerne 1300-900 f.v.t</vt:lpstr>
      <vt:lpstr>Upanishaderne 800-400 f.v.t </vt:lpstr>
      <vt:lpstr>Bhagavad Gita 200 f.v.t til 200 e.v.t</vt:lpstr>
      <vt:lpstr>Puranaerne 200 e.v.t og fremefter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hellige tekster</dc:title>
  <dc:creator>Signe Therkelsen</dc:creator>
  <cp:lastModifiedBy>Signe Therkelsen</cp:lastModifiedBy>
  <cp:revision>2</cp:revision>
  <dcterms:created xsi:type="dcterms:W3CDTF">2024-04-14T11:13:36Z</dcterms:created>
  <dcterms:modified xsi:type="dcterms:W3CDTF">2025-03-06T07:28:19Z</dcterms:modified>
</cp:coreProperties>
</file>