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75"/>
  </p:normalViewPr>
  <p:slideViewPr>
    <p:cSldViewPr snapToGrid="0">
      <p:cViewPr varScale="1">
        <p:scale>
          <a:sx n="90" d="100"/>
          <a:sy n="90" d="100"/>
        </p:scale>
        <p:origin x="232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s://www.dst.dk/da/Statistik/nyheder-analyser-publ/nyt/NytHtml?cid=4182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FDDE96-9F81-3854-5E5F-0FF538E9C2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Kvinden på arbejdsmarkedet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F9A4AB5-12AF-BFD7-77B1-33496EDA87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1863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A84CF4-10A4-2EAF-A2F5-3F0F9BE40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da-DK" sz="3300"/>
              <a:t>Det traditionelle samfund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76D3CA-DAAC-3CC0-2969-B7D3364DA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500"/>
              <a:t>80 % af befolkningen levede og arbejdede på landet</a:t>
            </a:r>
          </a:p>
          <a:p>
            <a:pPr>
              <a:lnSpc>
                <a:spcPct val="90000"/>
              </a:lnSpc>
            </a:pPr>
            <a:r>
              <a:rPr lang="da-DK" sz="1500"/>
              <a:t>Kvindens hovedområde var børnene og ”kvindearbejdet” på gården – pasning af de små husdyr, malkning, tærskning af korn, køkkenhaven, syning af tøj osv.</a:t>
            </a:r>
          </a:p>
          <a:p>
            <a:pPr>
              <a:lnSpc>
                <a:spcPct val="90000"/>
              </a:lnSpc>
            </a:pPr>
            <a:r>
              <a:rPr lang="da-DK" sz="1500"/>
              <a:t>Et ægtepar var gensidig afhængige af hinandens arbejdskraft – og man kunne ikke drive en gård alene</a:t>
            </a:r>
          </a:p>
          <a:p>
            <a:pPr>
              <a:lnSpc>
                <a:spcPct val="90000"/>
              </a:lnSpc>
            </a:pPr>
            <a:r>
              <a:rPr lang="da-DK" sz="1500"/>
              <a:t>Kvindens arbejde var mindst lige så vigtigt som mandens</a:t>
            </a:r>
          </a:p>
        </p:txBody>
      </p:sp>
      <p:pic>
        <p:nvPicPr>
          <p:cNvPr id="1026" name="Picture 2" descr="arkiv.dk | Bondekone i folkedragt">
            <a:extLst>
              <a:ext uri="{FF2B5EF4-FFF2-40B4-BE49-F238E27FC236}">
                <a16:creationId xmlns:a16="http://schemas.microsoft.com/office/drawing/2014/main" id="{9A911ED6-2E62-31AF-2650-85F1BA4EC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0469" y="640080"/>
            <a:ext cx="4451725" cy="525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25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6BEDC7-9C7A-6FED-682A-20C5E51F4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da-DK" dirty="0"/>
              <a:t>Det moderne samfund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6FEFB2-07AC-5C9F-82AA-25E6AA645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25362"/>
            <a:ext cx="5835121" cy="37858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500"/>
              <a:t>Stigende urbanisering og industrialisering førte til en helt ny samfundsklasse – arbejderklassen</a:t>
            </a:r>
          </a:p>
          <a:p>
            <a:pPr>
              <a:lnSpc>
                <a:spcPct val="90000"/>
              </a:lnSpc>
            </a:pPr>
            <a:r>
              <a:rPr lang="da-DK" sz="1500"/>
              <a:t>Det var helt normalt for arbejderklassens kvinder at have ufaglært arbejde på fabrik men ikke nødvendigvis på fuldtid</a:t>
            </a:r>
          </a:p>
          <a:p>
            <a:pPr>
              <a:lnSpc>
                <a:spcPct val="90000"/>
              </a:lnSpc>
            </a:pPr>
            <a:r>
              <a:rPr lang="da-DK" sz="1500"/>
              <a:t>Kvinder tjente halvdelen af mænd selvom de udførte det samme arbejde</a:t>
            </a:r>
          </a:p>
          <a:p>
            <a:pPr>
              <a:lnSpc>
                <a:spcPct val="90000"/>
              </a:lnSpc>
            </a:pPr>
            <a:r>
              <a:rPr lang="da-DK" sz="1500"/>
              <a:t>Mange kvinder havde såkaldt dobbeltarbejde og skulle både tjene en løn og passe lejlighed og børn</a:t>
            </a:r>
          </a:p>
          <a:p>
            <a:pPr>
              <a:lnSpc>
                <a:spcPct val="90000"/>
              </a:lnSpc>
            </a:pPr>
            <a:r>
              <a:rPr lang="da-DK" sz="1500"/>
              <a:t>Mange arbejderfamilier levede på et eksistensminimum og det var nødvendigt at alle i familien arbejdede</a:t>
            </a:r>
          </a:p>
          <a:p>
            <a:pPr>
              <a:lnSpc>
                <a:spcPct val="90000"/>
              </a:lnSpc>
            </a:pPr>
            <a:r>
              <a:rPr lang="da-DK" sz="1500"/>
              <a:t>Efterhånden som vilkårene og lønnen blev bedre blev det mere normalt at kvinder blev hjemmegående</a:t>
            </a:r>
          </a:p>
        </p:txBody>
      </p:sp>
      <p:pic>
        <p:nvPicPr>
          <p:cNvPr id="2050" name="Picture 2" descr="Arbejderhistorie – hvad er det?">
            <a:extLst>
              <a:ext uri="{FF2B5EF4-FFF2-40B4-BE49-F238E27FC236}">
                <a16:creationId xmlns:a16="http://schemas.microsoft.com/office/drawing/2014/main" id="{63030F55-FAAE-2A79-8DD4-451707F863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8" r="24815" b="2"/>
          <a:stretch/>
        </p:blipFill>
        <p:spPr bwMode="auto">
          <a:xfrm>
            <a:off x="8631452" y="2129586"/>
            <a:ext cx="2873159" cy="373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578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EC271E-FAA4-5B65-B6EC-7BE8D6AC4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da-DK" sz="3200"/>
              <a:t>Det traditionelle kvindeideal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C9C774-7566-E358-1355-6FF8B5307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700">
                <a:solidFill>
                  <a:srgbClr val="000000"/>
                </a:solidFill>
              </a:rPr>
              <a:t>Kvindens naturlige plads er i hjemmet</a:t>
            </a:r>
          </a:p>
          <a:p>
            <a:pPr>
              <a:lnSpc>
                <a:spcPct val="90000"/>
              </a:lnSpc>
            </a:pPr>
            <a:r>
              <a:rPr lang="da-DK" sz="1700">
                <a:solidFill>
                  <a:srgbClr val="000000"/>
                </a:solidFill>
              </a:rPr>
              <a:t>Kvinden bør rette ind efter sin mand og han er familiens repræsentant ude i samfundet</a:t>
            </a:r>
          </a:p>
          <a:p>
            <a:pPr>
              <a:lnSpc>
                <a:spcPct val="90000"/>
              </a:lnSpc>
            </a:pPr>
            <a:r>
              <a:rPr lang="da-DK" sz="1700">
                <a:solidFill>
                  <a:srgbClr val="000000"/>
                </a:solidFill>
              </a:rPr>
              <a:t>Kvindens opgaver er de huslige og at opdrage børnene</a:t>
            </a:r>
          </a:p>
          <a:p>
            <a:pPr>
              <a:lnSpc>
                <a:spcPct val="90000"/>
              </a:lnSpc>
            </a:pPr>
            <a:r>
              <a:rPr lang="da-DK" sz="1700">
                <a:solidFill>
                  <a:srgbClr val="000000"/>
                </a:solidFill>
              </a:rPr>
              <a:t>Kvinden bør være bly og tilbageholdende – også i seksuelle forhold</a:t>
            </a:r>
          </a:p>
          <a:p>
            <a:pPr>
              <a:lnSpc>
                <a:spcPct val="90000"/>
              </a:lnSpc>
            </a:pPr>
            <a:r>
              <a:rPr lang="da-DK" sz="1700">
                <a:solidFill>
                  <a:srgbClr val="000000"/>
                </a:solidFill>
              </a:rPr>
              <a:t>Kvinden er manden underlegen og bør indrette sig efter ham</a:t>
            </a:r>
          </a:p>
          <a:p>
            <a:pPr>
              <a:lnSpc>
                <a:spcPct val="90000"/>
              </a:lnSpc>
            </a:pPr>
            <a:r>
              <a:rPr lang="da-DK" sz="1700">
                <a:solidFill>
                  <a:srgbClr val="000000"/>
                </a:solidFill>
              </a:rPr>
              <a:t>Kvinder oplæres i huslige sysler</a:t>
            </a:r>
          </a:p>
          <a:p>
            <a:pPr>
              <a:lnSpc>
                <a:spcPct val="90000"/>
              </a:lnSpc>
            </a:pPr>
            <a:endParaRPr lang="da-DK" sz="1700">
              <a:solidFill>
                <a:srgbClr val="000000"/>
              </a:solidFill>
            </a:endParaRPr>
          </a:p>
        </p:txBody>
      </p:sp>
      <p:pic>
        <p:nvPicPr>
          <p:cNvPr id="3074" name="Picture 2" descr="Gamle kønsroller hænger fast i hjemmet">
            <a:extLst>
              <a:ext uri="{FF2B5EF4-FFF2-40B4-BE49-F238E27FC236}">
                <a16:creationId xmlns:a16="http://schemas.microsoft.com/office/drawing/2014/main" id="{CF779A27-4799-E250-4FF8-A7ED7EE26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1916" y="1701637"/>
            <a:ext cx="5451627" cy="313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422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59BA7F-AD02-F4A8-97A4-A74D1DDED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da-DK" dirty="0"/>
              <a:t>Efterkrigstiden</a:t>
            </a:r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45A7340-F058-F7E8-E86E-DA515595A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500"/>
              <a:t>I løbet af 1960’erne blev det mere normalt at kvinder tog arbejde uden for hjemmet</a:t>
            </a:r>
          </a:p>
          <a:p>
            <a:pPr>
              <a:lnSpc>
                <a:spcPct val="90000"/>
              </a:lnSpc>
            </a:pPr>
            <a:r>
              <a:rPr lang="da-DK" sz="1500"/>
              <a:t>På grund af økonomisk opsving og den voksende velfærdsstat var der brug for kvindernes arbejdskraft</a:t>
            </a:r>
          </a:p>
          <a:p>
            <a:pPr>
              <a:lnSpc>
                <a:spcPct val="90000"/>
              </a:lnSpc>
            </a:pPr>
            <a:r>
              <a:rPr lang="da-DK" sz="1500"/>
              <a:t>Kvinder fik især job i industrien eller i jobs som rengøring, børnepasning, sygepleje osv.</a:t>
            </a:r>
          </a:p>
          <a:p>
            <a:pPr>
              <a:lnSpc>
                <a:spcPct val="90000"/>
              </a:lnSpc>
            </a:pPr>
            <a:r>
              <a:rPr lang="da-DK" sz="1500"/>
              <a:t>Mange kvinder arbejdede deltid for stadig at kunne passe hus og børn</a:t>
            </a:r>
          </a:p>
          <a:p>
            <a:pPr>
              <a:lnSpc>
                <a:spcPct val="90000"/>
              </a:lnSpc>
            </a:pPr>
            <a:r>
              <a:rPr lang="da-DK" sz="1500"/>
              <a:t>Der opstod i høj grad et kønsopdelt arbejdsmarked</a:t>
            </a:r>
          </a:p>
        </p:txBody>
      </p:sp>
      <p:sp>
        <p:nvSpPr>
          <p:cNvPr id="4107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Kvinders løn er ikke lommepenge. Så hvorfor holdes deres løn stadig nede af  en støvet reform fra 1969? | Femina">
            <a:extLst>
              <a:ext uri="{FF2B5EF4-FFF2-40B4-BE49-F238E27FC236}">
                <a16:creationId xmlns:a16="http://schemas.microsoft.com/office/drawing/2014/main" id="{532B511E-400D-1953-CB56-4D046ECB1D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70"/>
          <a:stretch/>
        </p:blipFill>
        <p:spPr bwMode="auto">
          <a:xfrm>
            <a:off x="4619543" y="10"/>
            <a:ext cx="7572457" cy="685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07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2A597-5758-2F27-1695-3A519C1C5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Debatten om ligeløn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9B5991-F295-C02C-65B1-7904FAA7E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takt med at flere kvinder trådte ind på arbejdsmarkedet blussede der en debat om ligeløn op i Danmark</a:t>
            </a:r>
          </a:p>
          <a:p>
            <a:r>
              <a:rPr lang="da-DK" dirty="0"/>
              <a:t>Der var en klar tendens til at kvinder tjente færre penge end mænd – og dette byggede i høj grad på tanken om manden som familiens primære forsørger og kvindens løn som et supplement til mandens</a:t>
            </a:r>
          </a:p>
          <a:p>
            <a:r>
              <a:rPr lang="da-DK" dirty="0"/>
              <a:t>Især fagbevægelsen og kvindebevægelsen kæmpede for ligeløn og ligestilling på arbejdsmarkedet</a:t>
            </a:r>
          </a:p>
          <a:p>
            <a:r>
              <a:rPr lang="da-DK" dirty="0"/>
              <a:t>I 1976 kom loven om ligeløn som skulle sikre ”lige løn til mænd og kvinder for samme arbejde eller arbejde af samme værdi”</a:t>
            </a:r>
          </a:p>
          <a:p>
            <a:r>
              <a:rPr lang="da-DK" dirty="0"/>
              <a:t>Loven skulle hindre at der skete en lønmæssig forskelsbehandling på arbejdspladsen</a:t>
            </a:r>
          </a:p>
        </p:txBody>
      </p:sp>
    </p:spTree>
    <p:extLst>
      <p:ext uri="{BB962C8B-B14F-4D97-AF65-F5344CB8AC3E}">
        <p14:creationId xmlns:p14="http://schemas.microsoft.com/office/powerpoint/2010/main" val="406905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4FB05B-D153-18BA-73CD-82C6C6AE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C331B24-6732-4CD9-6A0D-D4EAB6434EE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239" y="1200150"/>
            <a:ext cx="6532836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012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0" name="Rectangle 6159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21C01D-BB45-ED33-19B7-EE74EC3AB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da-DK" dirty="0"/>
              <a:t>Ligeløn i dag??</a:t>
            </a:r>
          </a:p>
        </p:txBody>
      </p:sp>
      <p:sp>
        <p:nvSpPr>
          <p:cNvPr id="6162" name="Rectangle 6161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7A2810-8BA4-0385-A799-F57E0019B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300"/>
              <a:t>En af de store forskelle i dag er at mange mænd er beskæftiget i det private erhvervsliv og mange kvinder i det offentlige</a:t>
            </a:r>
          </a:p>
          <a:p>
            <a:pPr>
              <a:lnSpc>
                <a:spcPct val="90000"/>
              </a:lnSpc>
            </a:pPr>
            <a:r>
              <a:rPr lang="da-DK" sz="1300"/>
              <a:t>Desuden ser vi stadig i høj grad et kønsopdelt arbejdsmarked</a:t>
            </a:r>
          </a:p>
          <a:p>
            <a:pPr>
              <a:lnSpc>
                <a:spcPct val="90000"/>
              </a:lnSpc>
            </a:pPr>
            <a:r>
              <a:rPr lang="da-DK" sz="1300"/>
              <a:t>Tal fra 2021: Løngabet i den private sektor var 7,7 %, kommuner og regioner var det på 5,0 % og i staten var løngabet på 3,0 % </a:t>
            </a:r>
          </a:p>
          <a:p>
            <a:pPr>
              <a:lnSpc>
                <a:spcPct val="90000"/>
              </a:lnSpc>
            </a:pPr>
            <a:r>
              <a:rPr lang="da-DK" sz="1300">
                <a:hlinkClick r:id="rId2"/>
              </a:rPr>
              <a:t>https://www.dst.dk/da/Statistik/nyheder-analyser-publ/nyt/NytHtml?cid=41829</a:t>
            </a:r>
            <a:r>
              <a:rPr lang="da-DK" sz="1300"/>
              <a:t> </a:t>
            </a:r>
          </a:p>
          <a:p>
            <a:pPr>
              <a:lnSpc>
                <a:spcPct val="90000"/>
              </a:lnSpc>
            </a:pPr>
            <a:r>
              <a:rPr lang="da-DK" sz="1300"/>
              <a:t>Der er stadig et stykke vej til reel ligeløn</a:t>
            </a:r>
          </a:p>
          <a:p>
            <a:pPr>
              <a:lnSpc>
                <a:spcPct val="90000"/>
              </a:lnSpc>
            </a:pPr>
            <a:r>
              <a:rPr lang="da-DK" sz="1300"/>
              <a:t>Kvinder i Europa tjener cirka 13 % mindre end mændene</a:t>
            </a:r>
          </a:p>
          <a:p>
            <a:pPr marL="0" indent="0">
              <a:lnSpc>
                <a:spcPct val="90000"/>
              </a:lnSpc>
              <a:buNone/>
            </a:pPr>
            <a:endParaRPr lang="da-DK" sz="1300"/>
          </a:p>
        </p:txBody>
      </p:sp>
      <p:pic>
        <p:nvPicPr>
          <p:cNvPr id="6146" name="Picture 2" descr="Efter OK21: Mere ligeløn i fokus">
            <a:extLst>
              <a:ext uri="{FF2B5EF4-FFF2-40B4-BE49-F238E27FC236}">
                <a16:creationId xmlns:a16="http://schemas.microsoft.com/office/drawing/2014/main" id="{4A4C757B-AF7D-D781-EB94-49C1C5938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9543" y="1417111"/>
            <a:ext cx="6953577" cy="369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4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38364"/>
      </p:ext>
    </p:extLst>
  </p:cSld>
  <p:clrMapOvr>
    <a:masterClrMapping/>
  </p:clrMapOvr>
</p:sld>
</file>

<file path=ppt/theme/theme1.xml><?xml version="1.0" encoding="utf-8"?>
<a:theme xmlns:a="http://schemas.openxmlformats.org/drawingml/2006/main" name="Vis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Visk</Template>
  <TotalTime>43</TotalTime>
  <Words>498</Words>
  <Application>Microsoft Macintosh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Visk</vt:lpstr>
      <vt:lpstr>Kvinden på arbejdsmarkedet</vt:lpstr>
      <vt:lpstr>Det traditionelle samfund</vt:lpstr>
      <vt:lpstr>Det moderne samfund</vt:lpstr>
      <vt:lpstr>Det traditionelle kvindeideal</vt:lpstr>
      <vt:lpstr>Efterkrigstiden</vt:lpstr>
      <vt:lpstr>Debatten om ligeløn</vt:lpstr>
      <vt:lpstr>PowerPoint-præsentation</vt:lpstr>
      <vt:lpstr>Ligeløn i dag??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Kvinden på arbejdsmarkedet</dc:title>
  <dc:creator>Signe Therkelsen</dc:creator>
  <cp:lastModifiedBy>Signe Therkelsen</cp:lastModifiedBy>
  <cp:revision>1</cp:revision>
  <dcterms:created xsi:type="dcterms:W3CDTF">2024-04-19T06:37:32Z</dcterms:created>
  <dcterms:modified xsi:type="dcterms:W3CDTF">2024-04-19T07:21:00Z</dcterms:modified>
</cp:coreProperties>
</file>