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4" r:id="rId5"/>
    <p:sldId id="275" r:id="rId6"/>
    <p:sldId id="276" r:id="rId7"/>
    <p:sldId id="277" r:id="rId8"/>
    <p:sldId id="258" r:id="rId9"/>
    <p:sldId id="259" r:id="rId10"/>
    <p:sldId id="279" r:id="rId11"/>
    <p:sldId id="280" r:id="rId12"/>
    <p:sldId id="261" r:id="rId13"/>
    <p:sldId id="271" r:id="rId14"/>
    <p:sldId id="270" r:id="rId15"/>
    <p:sldId id="269" r:id="rId16"/>
    <p:sldId id="272" r:id="rId17"/>
    <p:sldId id="273" r:id="rId18"/>
    <p:sldId id="281" r:id="rId19"/>
    <p:sldId id="268" r:id="rId20"/>
    <p:sldId id="263" r:id="rId21"/>
    <p:sldId id="267" r:id="rId22"/>
    <p:sldId id="264" r:id="rId23"/>
    <p:sldId id="265" r:id="rId24"/>
    <p:sldId id="283" r:id="rId25"/>
    <p:sldId id="260" r:id="rId26"/>
    <p:sldId id="284" r:id="rId2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i Johanson" userId="88902d89-8f1f-4863-98cb-ba1e864791a9" providerId="ADAL" clId="{77AB06D0-FC34-4A3B-B51F-4FA0509E53F2}"/>
    <pc:docChg chg="modSld">
      <pc:chgData name="Benni Johanson" userId="88902d89-8f1f-4863-98cb-ba1e864791a9" providerId="ADAL" clId="{77AB06D0-FC34-4A3B-B51F-4FA0509E53F2}" dt="2025-11-11T07:42:15.130" v="29" actId="20577"/>
      <pc:docMkLst>
        <pc:docMk/>
      </pc:docMkLst>
      <pc:sldChg chg="modSp mod">
        <pc:chgData name="Benni Johanson" userId="88902d89-8f1f-4863-98cb-ba1e864791a9" providerId="ADAL" clId="{77AB06D0-FC34-4A3B-B51F-4FA0509E53F2}" dt="2025-11-11T07:42:15.130" v="29" actId="20577"/>
        <pc:sldMkLst>
          <pc:docMk/>
          <pc:sldMk cId="873405658" sldId="284"/>
        </pc:sldMkLst>
        <pc:spChg chg="mod">
          <ac:chgData name="Benni Johanson" userId="88902d89-8f1f-4863-98cb-ba1e864791a9" providerId="ADAL" clId="{77AB06D0-FC34-4A3B-B51F-4FA0509E53F2}" dt="2025-11-11T07:42:15.130" v="29" actId="20577"/>
          <ac:spMkLst>
            <pc:docMk/>
            <pc:sldMk cId="873405658" sldId="284"/>
            <ac:spMk id="3" creationId="{F3A886D3-EF4C-78B3-6E86-60A3F1A4330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D0435-0D31-2527-2ADC-45394773FA9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ACBA8CF-2167-924D-78E3-B22F90A8F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8462DFD-E829-CD28-6C6A-4C19DECE83B9}"/>
              </a:ext>
            </a:extLst>
          </p:cNvPr>
          <p:cNvSpPr>
            <a:spLocks noGrp="1"/>
          </p:cNvSpPr>
          <p:nvPr>
            <p:ph type="dt" sz="half" idx="10"/>
          </p:nvPr>
        </p:nvSpPr>
        <p:spPr/>
        <p:txBody>
          <a:bodyPr/>
          <a:lstStyle/>
          <a:p>
            <a:fld id="{766836AA-9D70-4FF4-AD01-EC83699EC79A}" type="datetimeFigureOut">
              <a:rPr lang="da-DK" smtClean="0"/>
              <a:t>10-11-2025</a:t>
            </a:fld>
            <a:endParaRPr lang="da-DK"/>
          </a:p>
        </p:txBody>
      </p:sp>
      <p:sp>
        <p:nvSpPr>
          <p:cNvPr id="5" name="Pladsholder til sidefod 4">
            <a:extLst>
              <a:ext uri="{FF2B5EF4-FFF2-40B4-BE49-F238E27FC236}">
                <a16:creationId xmlns:a16="http://schemas.microsoft.com/office/drawing/2014/main" id="{038A1CEA-9F35-75F4-0D42-DD58A502652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BE0CFB7-218A-6374-21DE-A20EB77A538E}"/>
              </a:ext>
            </a:extLst>
          </p:cNvPr>
          <p:cNvSpPr>
            <a:spLocks noGrp="1"/>
          </p:cNvSpPr>
          <p:nvPr>
            <p:ph type="sldNum" sz="quarter" idx="12"/>
          </p:nvPr>
        </p:nvSpPr>
        <p:spPr/>
        <p:txBody>
          <a:bodyPr/>
          <a:lstStyle/>
          <a:p>
            <a:fld id="{4EDE8FCA-3639-4275-94E1-5353D4391158}" type="slidenum">
              <a:rPr lang="da-DK" smtClean="0"/>
              <a:t>‹nr.›</a:t>
            </a:fld>
            <a:endParaRPr lang="da-DK"/>
          </a:p>
        </p:txBody>
      </p:sp>
    </p:spTree>
    <p:extLst>
      <p:ext uri="{BB962C8B-B14F-4D97-AF65-F5344CB8AC3E}">
        <p14:creationId xmlns:p14="http://schemas.microsoft.com/office/powerpoint/2010/main" val="189767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42566-46D9-0AA1-34F0-BE426A7AFE0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13F62B0-3BD2-2500-4392-F7AAAB6D305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EF1BF08-4752-B5F5-C200-205A3FDD2493}"/>
              </a:ext>
            </a:extLst>
          </p:cNvPr>
          <p:cNvSpPr>
            <a:spLocks noGrp="1"/>
          </p:cNvSpPr>
          <p:nvPr>
            <p:ph type="dt" sz="half" idx="10"/>
          </p:nvPr>
        </p:nvSpPr>
        <p:spPr/>
        <p:txBody>
          <a:bodyPr/>
          <a:lstStyle/>
          <a:p>
            <a:fld id="{766836AA-9D70-4FF4-AD01-EC83699EC79A}" type="datetimeFigureOut">
              <a:rPr lang="da-DK" smtClean="0"/>
              <a:t>10-11-2025</a:t>
            </a:fld>
            <a:endParaRPr lang="da-DK"/>
          </a:p>
        </p:txBody>
      </p:sp>
      <p:sp>
        <p:nvSpPr>
          <p:cNvPr id="5" name="Pladsholder til sidefod 4">
            <a:extLst>
              <a:ext uri="{FF2B5EF4-FFF2-40B4-BE49-F238E27FC236}">
                <a16:creationId xmlns:a16="http://schemas.microsoft.com/office/drawing/2014/main" id="{FADBFA2D-B136-FC3A-73D9-4F3B6530BEE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B6CAD45-6F29-155A-C2E0-B7117BC44A7C}"/>
              </a:ext>
            </a:extLst>
          </p:cNvPr>
          <p:cNvSpPr>
            <a:spLocks noGrp="1"/>
          </p:cNvSpPr>
          <p:nvPr>
            <p:ph type="sldNum" sz="quarter" idx="12"/>
          </p:nvPr>
        </p:nvSpPr>
        <p:spPr/>
        <p:txBody>
          <a:bodyPr/>
          <a:lstStyle/>
          <a:p>
            <a:fld id="{4EDE8FCA-3639-4275-94E1-5353D4391158}" type="slidenum">
              <a:rPr lang="da-DK" smtClean="0"/>
              <a:t>‹nr.›</a:t>
            </a:fld>
            <a:endParaRPr lang="da-DK"/>
          </a:p>
        </p:txBody>
      </p:sp>
    </p:spTree>
    <p:extLst>
      <p:ext uri="{BB962C8B-B14F-4D97-AF65-F5344CB8AC3E}">
        <p14:creationId xmlns:p14="http://schemas.microsoft.com/office/powerpoint/2010/main" val="331298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97A5D2E-3E9F-59AB-5D1C-818D4117CAF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1932368-6180-A5FE-8DC1-5A94CF75F18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75D243E-E21A-B36F-4CA0-3B5A2E8C9AF6}"/>
              </a:ext>
            </a:extLst>
          </p:cNvPr>
          <p:cNvSpPr>
            <a:spLocks noGrp="1"/>
          </p:cNvSpPr>
          <p:nvPr>
            <p:ph type="dt" sz="half" idx="10"/>
          </p:nvPr>
        </p:nvSpPr>
        <p:spPr/>
        <p:txBody>
          <a:bodyPr/>
          <a:lstStyle/>
          <a:p>
            <a:fld id="{766836AA-9D70-4FF4-AD01-EC83699EC79A}" type="datetimeFigureOut">
              <a:rPr lang="da-DK" smtClean="0"/>
              <a:t>10-11-2025</a:t>
            </a:fld>
            <a:endParaRPr lang="da-DK"/>
          </a:p>
        </p:txBody>
      </p:sp>
      <p:sp>
        <p:nvSpPr>
          <p:cNvPr id="5" name="Pladsholder til sidefod 4">
            <a:extLst>
              <a:ext uri="{FF2B5EF4-FFF2-40B4-BE49-F238E27FC236}">
                <a16:creationId xmlns:a16="http://schemas.microsoft.com/office/drawing/2014/main" id="{30559BC3-2D80-8F69-9F81-3A90E7A9F5B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B7AAFEA-E2EC-5044-9290-CC4166D11226}"/>
              </a:ext>
            </a:extLst>
          </p:cNvPr>
          <p:cNvSpPr>
            <a:spLocks noGrp="1"/>
          </p:cNvSpPr>
          <p:nvPr>
            <p:ph type="sldNum" sz="quarter" idx="12"/>
          </p:nvPr>
        </p:nvSpPr>
        <p:spPr/>
        <p:txBody>
          <a:bodyPr/>
          <a:lstStyle/>
          <a:p>
            <a:fld id="{4EDE8FCA-3639-4275-94E1-5353D4391158}" type="slidenum">
              <a:rPr lang="da-DK" smtClean="0"/>
              <a:t>‹nr.›</a:t>
            </a:fld>
            <a:endParaRPr lang="da-DK"/>
          </a:p>
        </p:txBody>
      </p:sp>
    </p:spTree>
    <p:extLst>
      <p:ext uri="{BB962C8B-B14F-4D97-AF65-F5344CB8AC3E}">
        <p14:creationId xmlns:p14="http://schemas.microsoft.com/office/powerpoint/2010/main" val="32171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A93C6-968F-C2D6-BE7D-427619D13EA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822F780-607A-6427-BC7C-2B2C48F2533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32196E7-978D-9E83-0710-029D2EAB96E3}"/>
              </a:ext>
            </a:extLst>
          </p:cNvPr>
          <p:cNvSpPr>
            <a:spLocks noGrp="1"/>
          </p:cNvSpPr>
          <p:nvPr>
            <p:ph type="dt" sz="half" idx="10"/>
          </p:nvPr>
        </p:nvSpPr>
        <p:spPr/>
        <p:txBody>
          <a:bodyPr/>
          <a:lstStyle/>
          <a:p>
            <a:fld id="{766836AA-9D70-4FF4-AD01-EC83699EC79A}" type="datetimeFigureOut">
              <a:rPr lang="da-DK" smtClean="0"/>
              <a:t>10-11-2025</a:t>
            </a:fld>
            <a:endParaRPr lang="da-DK"/>
          </a:p>
        </p:txBody>
      </p:sp>
      <p:sp>
        <p:nvSpPr>
          <p:cNvPr id="5" name="Pladsholder til sidefod 4">
            <a:extLst>
              <a:ext uri="{FF2B5EF4-FFF2-40B4-BE49-F238E27FC236}">
                <a16:creationId xmlns:a16="http://schemas.microsoft.com/office/drawing/2014/main" id="{32E0E645-EAEA-2501-4985-958F186FEB0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9547959-6373-0B4C-5B41-D9CB2BEF9380}"/>
              </a:ext>
            </a:extLst>
          </p:cNvPr>
          <p:cNvSpPr>
            <a:spLocks noGrp="1"/>
          </p:cNvSpPr>
          <p:nvPr>
            <p:ph type="sldNum" sz="quarter" idx="12"/>
          </p:nvPr>
        </p:nvSpPr>
        <p:spPr/>
        <p:txBody>
          <a:bodyPr/>
          <a:lstStyle/>
          <a:p>
            <a:fld id="{4EDE8FCA-3639-4275-94E1-5353D4391158}" type="slidenum">
              <a:rPr lang="da-DK" smtClean="0"/>
              <a:t>‹nr.›</a:t>
            </a:fld>
            <a:endParaRPr lang="da-DK"/>
          </a:p>
        </p:txBody>
      </p:sp>
    </p:spTree>
    <p:extLst>
      <p:ext uri="{BB962C8B-B14F-4D97-AF65-F5344CB8AC3E}">
        <p14:creationId xmlns:p14="http://schemas.microsoft.com/office/powerpoint/2010/main" val="210834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8292E-1E07-CB5F-979D-CC2A88F57BC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A7C3832-E980-1206-541A-972AFD3C64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E01FBB9-0055-43D1-2231-352E9798ADD4}"/>
              </a:ext>
            </a:extLst>
          </p:cNvPr>
          <p:cNvSpPr>
            <a:spLocks noGrp="1"/>
          </p:cNvSpPr>
          <p:nvPr>
            <p:ph type="dt" sz="half" idx="10"/>
          </p:nvPr>
        </p:nvSpPr>
        <p:spPr/>
        <p:txBody>
          <a:bodyPr/>
          <a:lstStyle/>
          <a:p>
            <a:fld id="{766836AA-9D70-4FF4-AD01-EC83699EC79A}" type="datetimeFigureOut">
              <a:rPr lang="da-DK" smtClean="0"/>
              <a:t>10-11-2025</a:t>
            </a:fld>
            <a:endParaRPr lang="da-DK"/>
          </a:p>
        </p:txBody>
      </p:sp>
      <p:sp>
        <p:nvSpPr>
          <p:cNvPr id="5" name="Pladsholder til sidefod 4">
            <a:extLst>
              <a:ext uri="{FF2B5EF4-FFF2-40B4-BE49-F238E27FC236}">
                <a16:creationId xmlns:a16="http://schemas.microsoft.com/office/drawing/2014/main" id="{075877C2-9939-86F0-17DD-47F72723BC0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4DA30B9-12F3-8AC2-15FC-520A86571965}"/>
              </a:ext>
            </a:extLst>
          </p:cNvPr>
          <p:cNvSpPr>
            <a:spLocks noGrp="1"/>
          </p:cNvSpPr>
          <p:nvPr>
            <p:ph type="sldNum" sz="quarter" idx="12"/>
          </p:nvPr>
        </p:nvSpPr>
        <p:spPr/>
        <p:txBody>
          <a:bodyPr/>
          <a:lstStyle/>
          <a:p>
            <a:fld id="{4EDE8FCA-3639-4275-94E1-5353D4391158}" type="slidenum">
              <a:rPr lang="da-DK" smtClean="0"/>
              <a:t>‹nr.›</a:t>
            </a:fld>
            <a:endParaRPr lang="da-DK"/>
          </a:p>
        </p:txBody>
      </p:sp>
    </p:spTree>
    <p:extLst>
      <p:ext uri="{BB962C8B-B14F-4D97-AF65-F5344CB8AC3E}">
        <p14:creationId xmlns:p14="http://schemas.microsoft.com/office/powerpoint/2010/main" val="226853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9BB8B-0D3D-A237-E038-7D9E8A332EB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222367A-6C2A-7FD7-4F5B-77679CA84C8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E355346-F9EF-F469-303F-63ABE839BD3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0797E43-E767-7C05-2132-96AD0F126491}"/>
              </a:ext>
            </a:extLst>
          </p:cNvPr>
          <p:cNvSpPr>
            <a:spLocks noGrp="1"/>
          </p:cNvSpPr>
          <p:nvPr>
            <p:ph type="dt" sz="half" idx="10"/>
          </p:nvPr>
        </p:nvSpPr>
        <p:spPr/>
        <p:txBody>
          <a:bodyPr/>
          <a:lstStyle/>
          <a:p>
            <a:fld id="{766836AA-9D70-4FF4-AD01-EC83699EC79A}" type="datetimeFigureOut">
              <a:rPr lang="da-DK" smtClean="0"/>
              <a:t>10-11-2025</a:t>
            </a:fld>
            <a:endParaRPr lang="da-DK"/>
          </a:p>
        </p:txBody>
      </p:sp>
      <p:sp>
        <p:nvSpPr>
          <p:cNvPr id="6" name="Pladsholder til sidefod 5">
            <a:extLst>
              <a:ext uri="{FF2B5EF4-FFF2-40B4-BE49-F238E27FC236}">
                <a16:creationId xmlns:a16="http://schemas.microsoft.com/office/drawing/2014/main" id="{F4833E35-4AE9-C08D-2B56-04884E26786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7E0AFEA-D25C-D910-764F-FAD15728C351}"/>
              </a:ext>
            </a:extLst>
          </p:cNvPr>
          <p:cNvSpPr>
            <a:spLocks noGrp="1"/>
          </p:cNvSpPr>
          <p:nvPr>
            <p:ph type="sldNum" sz="quarter" idx="12"/>
          </p:nvPr>
        </p:nvSpPr>
        <p:spPr/>
        <p:txBody>
          <a:bodyPr/>
          <a:lstStyle/>
          <a:p>
            <a:fld id="{4EDE8FCA-3639-4275-94E1-5353D4391158}" type="slidenum">
              <a:rPr lang="da-DK" smtClean="0"/>
              <a:t>‹nr.›</a:t>
            </a:fld>
            <a:endParaRPr lang="da-DK"/>
          </a:p>
        </p:txBody>
      </p:sp>
    </p:spTree>
    <p:extLst>
      <p:ext uri="{BB962C8B-B14F-4D97-AF65-F5344CB8AC3E}">
        <p14:creationId xmlns:p14="http://schemas.microsoft.com/office/powerpoint/2010/main" val="294390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161DD-E571-62A3-54AB-AF6BCF3083C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FE6975F-F6B1-BC2E-9E92-5CDB4D81D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A8047DE-A1B3-1D87-6DC6-AD756D41144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AE61D82-9280-2CA7-A8CB-9A3121AE9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6CA128B-769A-D4AB-BD66-D95D4D90476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A406DD7-EC20-6C53-1E02-CBA6F1F4F462}"/>
              </a:ext>
            </a:extLst>
          </p:cNvPr>
          <p:cNvSpPr>
            <a:spLocks noGrp="1"/>
          </p:cNvSpPr>
          <p:nvPr>
            <p:ph type="dt" sz="half" idx="10"/>
          </p:nvPr>
        </p:nvSpPr>
        <p:spPr/>
        <p:txBody>
          <a:bodyPr/>
          <a:lstStyle/>
          <a:p>
            <a:fld id="{766836AA-9D70-4FF4-AD01-EC83699EC79A}" type="datetimeFigureOut">
              <a:rPr lang="da-DK" smtClean="0"/>
              <a:t>10-11-2025</a:t>
            </a:fld>
            <a:endParaRPr lang="da-DK"/>
          </a:p>
        </p:txBody>
      </p:sp>
      <p:sp>
        <p:nvSpPr>
          <p:cNvPr id="8" name="Pladsholder til sidefod 7">
            <a:extLst>
              <a:ext uri="{FF2B5EF4-FFF2-40B4-BE49-F238E27FC236}">
                <a16:creationId xmlns:a16="http://schemas.microsoft.com/office/drawing/2014/main" id="{994FA828-4478-B7FD-AAAE-7CCB7520DB7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546D908-0DF0-7C66-7FF0-E86B09068649}"/>
              </a:ext>
            </a:extLst>
          </p:cNvPr>
          <p:cNvSpPr>
            <a:spLocks noGrp="1"/>
          </p:cNvSpPr>
          <p:nvPr>
            <p:ph type="sldNum" sz="quarter" idx="12"/>
          </p:nvPr>
        </p:nvSpPr>
        <p:spPr/>
        <p:txBody>
          <a:bodyPr/>
          <a:lstStyle/>
          <a:p>
            <a:fld id="{4EDE8FCA-3639-4275-94E1-5353D4391158}" type="slidenum">
              <a:rPr lang="da-DK" smtClean="0"/>
              <a:t>‹nr.›</a:t>
            </a:fld>
            <a:endParaRPr lang="da-DK"/>
          </a:p>
        </p:txBody>
      </p:sp>
    </p:spTree>
    <p:extLst>
      <p:ext uri="{BB962C8B-B14F-4D97-AF65-F5344CB8AC3E}">
        <p14:creationId xmlns:p14="http://schemas.microsoft.com/office/powerpoint/2010/main" val="139762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102B12-4174-AC10-B7FF-F0130A83F3F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69BB4F4-58A5-E2B4-3F36-38A57D366731}"/>
              </a:ext>
            </a:extLst>
          </p:cNvPr>
          <p:cNvSpPr>
            <a:spLocks noGrp="1"/>
          </p:cNvSpPr>
          <p:nvPr>
            <p:ph type="dt" sz="half" idx="10"/>
          </p:nvPr>
        </p:nvSpPr>
        <p:spPr/>
        <p:txBody>
          <a:bodyPr/>
          <a:lstStyle/>
          <a:p>
            <a:fld id="{766836AA-9D70-4FF4-AD01-EC83699EC79A}" type="datetimeFigureOut">
              <a:rPr lang="da-DK" smtClean="0"/>
              <a:t>10-11-2025</a:t>
            </a:fld>
            <a:endParaRPr lang="da-DK"/>
          </a:p>
        </p:txBody>
      </p:sp>
      <p:sp>
        <p:nvSpPr>
          <p:cNvPr id="4" name="Pladsholder til sidefod 3">
            <a:extLst>
              <a:ext uri="{FF2B5EF4-FFF2-40B4-BE49-F238E27FC236}">
                <a16:creationId xmlns:a16="http://schemas.microsoft.com/office/drawing/2014/main" id="{1BBC6F0E-6B17-07E6-5ECF-3CCD29C66D0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BC8F63F-E61F-6A98-ACB1-26707CB8F4FE}"/>
              </a:ext>
            </a:extLst>
          </p:cNvPr>
          <p:cNvSpPr>
            <a:spLocks noGrp="1"/>
          </p:cNvSpPr>
          <p:nvPr>
            <p:ph type="sldNum" sz="quarter" idx="12"/>
          </p:nvPr>
        </p:nvSpPr>
        <p:spPr/>
        <p:txBody>
          <a:bodyPr/>
          <a:lstStyle/>
          <a:p>
            <a:fld id="{4EDE8FCA-3639-4275-94E1-5353D4391158}" type="slidenum">
              <a:rPr lang="da-DK" smtClean="0"/>
              <a:t>‹nr.›</a:t>
            </a:fld>
            <a:endParaRPr lang="da-DK"/>
          </a:p>
        </p:txBody>
      </p:sp>
    </p:spTree>
    <p:extLst>
      <p:ext uri="{BB962C8B-B14F-4D97-AF65-F5344CB8AC3E}">
        <p14:creationId xmlns:p14="http://schemas.microsoft.com/office/powerpoint/2010/main" val="271398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2680A1F-B337-35BA-6F20-2A89FA4C91B5}"/>
              </a:ext>
            </a:extLst>
          </p:cNvPr>
          <p:cNvSpPr>
            <a:spLocks noGrp="1"/>
          </p:cNvSpPr>
          <p:nvPr>
            <p:ph type="dt" sz="half" idx="10"/>
          </p:nvPr>
        </p:nvSpPr>
        <p:spPr/>
        <p:txBody>
          <a:bodyPr/>
          <a:lstStyle/>
          <a:p>
            <a:fld id="{766836AA-9D70-4FF4-AD01-EC83699EC79A}" type="datetimeFigureOut">
              <a:rPr lang="da-DK" smtClean="0"/>
              <a:t>10-11-2025</a:t>
            </a:fld>
            <a:endParaRPr lang="da-DK"/>
          </a:p>
        </p:txBody>
      </p:sp>
      <p:sp>
        <p:nvSpPr>
          <p:cNvPr id="3" name="Pladsholder til sidefod 2">
            <a:extLst>
              <a:ext uri="{FF2B5EF4-FFF2-40B4-BE49-F238E27FC236}">
                <a16:creationId xmlns:a16="http://schemas.microsoft.com/office/drawing/2014/main" id="{BBCF32AC-EB76-6939-C399-64E82E49D99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B953E36-3111-5E57-8ACF-F7770FD6AC77}"/>
              </a:ext>
            </a:extLst>
          </p:cNvPr>
          <p:cNvSpPr>
            <a:spLocks noGrp="1"/>
          </p:cNvSpPr>
          <p:nvPr>
            <p:ph type="sldNum" sz="quarter" idx="12"/>
          </p:nvPr>
        </p:nvSpPr>
        <p:spPr/>
        <p:txBody>
          <a:bodyPr/>
          <a:lstStyle/>
          <a:p>
            <a:fld id="{4EDE8FCA-3639-4275-94E1-5353D4391158}" type="slidenum">
              <a:rPr lang="da-DK" smtClean="0"/>
              <a:t>‹nr.›</a:t>
            </a:fld>
            <a:endParaRPr lang="da-DK"/>
          </a:p>
        </p:txBody>
      </p:sp>
    </p:spTree>
    <p:extLst>
      <p:ext uri="{BB962C8B-B14F-4D97-AF65-F5344CB8AC3E}">
        <p14:creationId xmlns:p14="http://schemas.microsoft.com/office/powerpoint/2010/main" val="412752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4FE42-9F3E-97CB-697F-07ABF00174D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D41F725-0A9C-FF73-20A4-BBFCF42193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8CB36B9-374C-C0A8-9447-31531B950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53358CC-6247-3112-4632-48A228B6A61F}"/>
              </a:ext>
            </a:extLst>
          </p:cNvPr>
          <p:cNvSpPr>
            <a:spLocks noGrp="1"/>
          </p:cNvSpPr>
          <p:nvPr>
            <p:ph type="dt" sz="half" idx="10"/>
          </p:nvPr>
        </p:nvSpPr>
        <p:spPr/>
        <p:txBody>
          <a:bodyPr/>
          <a:lstStyle/>
          <a:p>
            <a:fld id="{766836AA-9D70-4FF4-AD01-EC83699EC79A}" type="datetimeFigureOut">
              <a:rPr lang="da-DK" smtClean="0"/>
              <a:t>10-11-2025</a:t>
            </a:fld>
            <a:endParaRPr lang="da-DK"/>
          </a:p>
        </p:txBody>
      </p:sp>
      <p:sp>
        <p:nvSpPr>
          <p:cNvPr id="6" name="Pladsholder til sidefod 5">
            <a:extLst>
              <a:ext uri="{FF2B5EF4-FFF2-40B4-BE49-F238E27FC236}">
                <a16:creationId xmlns:a16="http://schemas.microsoft.com/office/drawing/2014/main" id="{3AD410F4-5D35-4375-C42F-1CBD835DB3E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AE1B75B-B988-76F9-CD7E-A521EA5D02F6}"/>
              </a:ext>
            </a:extLst>
          </p:cNvPr>
          <p:cNvSpPr>
            <a:spLocks noGrp="1"/>
          </p:cNvSpPr>
          <p:nvPr>
            <p:ph type="sldNum" sz="quarter" idx="12"/>
          </p:nvPr>
        </p:nvSpPr>
        <p:spPr/>
        <p:txBody>
          <a:bodyPr/>
          <a:lstStyle/>
          <a:p>
            <a:fld id="{4EDE8FCA-3639-4275-94E1-5353D4391158}" type="slidenum">
              <a:rPr lang="da-DK" smtClean="0"/>
              <a:t>‹nr.›</a:t>
            </a:fld>
            <a:endParaRPr lang="da-DK"/>
          </a:p>
        </p:txBody>
      </p:sp>
    </p:spTree>
    <p:extLst>
      <p:ext uri="{BB962C8B-B14F-4D97-AF65-F5344CB8AC3E}">
        <p14:creationId xmlns:p14="http://schemas.microsoft.com/office/powerpoint/2010/main" val="160618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D4351-393B-5E2B-20A1-A614D9285E3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D9A966C-78A1-3AB3-F06E-0AC9BA1AD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0352CCE-A66C-57DC-7AD6-53A31CCD4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8ECBEE2-5FF3-D968-9075-8B099C7BDCEF}"/>
              </a:ext>
            </a:extLst>
          </p:cNvPr>
          <p:cNvSpPr>
            <a:spLocks noGrp="1"/>
          </p:cNvSpPr>
          <p:nvPr>
            <p:ph type="dt" sz="half" idx="10"/>
          </p:nvPr>
        </p:nvSpPr>
        <p:spPr/>
        <p:txBody>
          <a:bodyPr/>
          <a:lstStyle/>
          <a:p>
            <a:fld id="{766836AA-9D70-4FF4-AD01-EC83699EC79A}" type="datetimeFigureOut">
              <a:rPr lang="da-DK" smtClean="0"/>
              <a:t>10-11-2025</a:t>
            </a:fld>
            <a:endParaRPr lang="da-DK"/>
          </a:p>
        </p:txBody>
      </p:sp>
      <p:sp>
        <p:nvSpPr>
          <p:cNvPr id="6" name="Pladsholder til sidefod 5">
            <a:extLst>
              <a:ext uri="{FF2B5EF4-FFF2-40B4-BE49-F238E27FC236}">
                <a16:creationId xmlns:a16="http://schemas.microsoft.com/office/drawing/2014/main" id="{D7D41C61-027F-3746-8863-6309C00A269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86A5D9A-F15E-0BFF-34B3-145173809ED3}"/>
              </a:ext>
            </a:extLst>
          </p:cNvPr>
          <p:cNvSpPr>
            <a:spLocks noGrp="1"/>
          </p:cNvSpPr>
          <p:nvPr>
            <p:ph type="sldNum" sz="quarter" idx="12"/>
          </p:nvPr>
        </p:nvSpPr>
        <p:spPr/>
        <p:txBody>
          <a:bodyPr/>
          <a:lstStyle/>
          <a:p>
            <a:fld id="{4EDE8FCA-3639-4275-94E1-5353D4391158}" type="slidenum">
              <a:rPr lang="da-DK" smtClean="0"/>
              <a:t>‹nr.›</a:t>
            </a:fld>
            <a:endParaRPr lang="da-DK"/>
          </a:p>
        </p:txBody>
      </p:sp>
    </p:spTree>
    <p:extLst>
      <p:ext uri="{BB962C8B-B14F-4D97-AF65-F5344CB8AC3E}">
        <p14:creationId xmlns:p14="http://schemas.microsoft.com/office/powerpoint/2010/main" val="360179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A556522-2503-069E-47B3-B2889D3C5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236871E-3E69-E855-437B-0239227FB9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8D097A0-E49A-CA89-B9A9-F0F791B9CC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6836AA-9D70-4FF4-AD01-EC83699EC79A}" type="datetimeFigureOut">
              <a:rPr lang="da-DK" smtClean="0"/>
              <a:t>10-11-2025</a:t>
            </a:fld>
            <a:endParaRPr lang="da-DK"/>
          </a:p>
        </p:txBody>
      </p:sp>
      <p:sp>
        <p:nvSpPr>
          <p:cNvPr id="5" name="Pladsholder til sidefod 4">
            <a:extLst>
              <a:ext uri="{FF2B5EF4-FFF2-40B4-BE49-F238E27FC236}">
                <a16:creationId xmlns:a16="http://schemas.microsoft.com/office/drawing/2014/main" id="{42AA5876-92CE-B743-EAF7-A9FE1910DC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94F3F8EF-A308-F890-2425-83F9A2550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DE8FCA-3639-4275-94E1-5353D4391158}" type="slidenum">
              <a:rPr lang="da-DK" smtClean="0"/>
              <a:t>‹nr.›</a:t>
            </a:fld>
            <a:endParaRPr lang="da-DK"/>
          </a:p>
        </p:txBody>
      </p:sp>
    </p:spTree>
    <p:extLst>
      <p:ext uri="{BB962C8B-B14F-4D97-AF65-F5344CB8AC3E}">
        <p14:creationId xmlns:p14="http://schemas.microsoft.com/office/powerpoint/2010/main" val="3252513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nypost.com/2025/06/14/us-news/unlawful-assembly-declared-in-la-as-no-kings-protests-grow-chaotic-cops-hit-with-concrete-firework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469CF-D68F-4CBA-B71D-B37C96EC2B85}"/>
              </a:ext>
            </a:extLst>
          </p:cNvPr>
          <p:cNvSpPr>
            <a:spLocks noGrp="1"/>
          </p:cNvSpPr>
          <p:nvPr>
            <p:ph type="ctrTitle"/>
          </p:nvPr>
        </p:nvSpPr>
        <p:spPr/>
        <p:txBody>
          <a:bodyPr/>
          <a:lstStyle/>
          <a:p>
            <a:r>
              <a:rPr lang="da-DK" dirty="0"/>
              <a:t>Projekt verdensmål – medier og misinformation</a:t>
            </a:r>
          </a:p>
        </p:txBody>
      </p:sp>
      <p:sp>
        <p:nvSpPr>
          <p:cNvPr id="3" name="Undertitel 2">
            <a:extLst>
              <a:ext uri="{FF2B5EF4-FFF2-40B4-BE49-F238E27FC236}">
                <a16:creationId xmlns:a16="http://schemas.microsoft.com/office/drawing/2014/main" id="{C98F7029-FA61-1BF2-85BD-4267D3E1D923}"/>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232539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50B98F1C-EB32-DE6F-9D85-A214BD5A034C}"/>
              </a:ext>
            </a:extLst>
          </p:cNvPr>
          <p:cNvSpPr>
            <a:spLocks noGrp="1"/>
          </p:cNvSpPr>
          <p:nvPr>
            <p:ph type="title"/>
          </p:nvPr>
        </p:nvSpPr>
        <p:spPr>
          <a:xfrm>
            <a:off x="1188069" y="381935"/>
            <a:ext cx="4008583" cy="5974414"/>
          </a:xfrm>
        </p:spPr>
        <p:txBody>
          <a:bodyPr anchor="ctr">
            <a:normAutofit/>
          </a:bodyPr>
          <a:lstStyle/>
          <a:p>
            <a:r>
              <a:rPr lang="da-DK" sz="6600" dirty="0">
                <a:solidFill>
                  <a:srgbClr val="FFFFFF"/>
                </a:solidFill>
              </a:rPr>
              <a:t>Eksempler</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CF19267E-00B4-1D7A-33B0-21528AAD084C}"/>
              </a:ext>
            </a:extLst>
          </p:cNvPr>
          <p:cNvSpPr>
            <a:spLocks noGrp="1"/>
          </p:cNvSpPr>
          <p:nvPr>
            <p:ph idx="1"/>
          </p:nvPr>
        </p:nvSpPr>
        <p:spPr>
          <a:xfrm>
            <a:off x="6297233" y="518400"/>
            <a:ext cx="4771607" cy="5837949"/>
          </a:xfrm>
        </p:spPr>
        <p:txBody>
          <a:bodyPr anchor="ctr">
            <a:normAutofit/>
          </a:bodyPr>
          <a:lstStyle/>
          <a:p>
            <a:r>
              <a:rPr lang="da-DK" dirty="0">
                <a:solidFill>
                  <a:schemeClr val="tx1">
                    <a:alpha val="80000"/>
                  </a:schemeClr>
                </a:solidFill>
              </a:rPr>
              <a:t>Eksempel på en nyhedshistorie med forskellig dækning: ”No Kings”-demonstrationerne i USA</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98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E8C44-5313-1455-857F-FB7FBA7E5E70}"/>
              </a:ext>
            </a:extLst>
          </p:cNvPr>
          <p:cNvSpPr>
            <a:spLocks noGrp="1"/>
          </p:cNvSpPr>
          <p:nvPr>
            <p:ph type="title"/>
          </p:nvPr>
        </p:nvSpPr>
        <p:spPr/>
        <p:txBody>
          <a:bodyPr/>
          <a:lstStyle/>
          <a:p>
            <a:r>
              <a:rPr lang="da-DK" dirty="0"/>
              <a:t>New York Times</a:t>
            </a:r>
          </a:p>
        </p:txBody>
      </p:sp>
      <p:pic>
        <p:nvPicPr>
          <p:cNvPr id="4" name="Pladsholder til indhold 3" descr="Et billede, der indeholder tøj, person, Ansigt, menneske&#10;&#10;Indhold genereret af kunstig intelligens kan være forkert.">
            <a:extLst>
              <a:ext uri="{FF2B5EF4-FFF2-40B4-BE49-F238E27FC236}">
                <a16:creationId xmlns:a16="http://schemas.microsoft.com/office/drawing/2014/main" id="{E95C25EB-0AD7-DFD7-62E0-CEFC0596C5D7}"/>
              </a:ext>
            </a:extLst>
          </p:cNvPr>
          <p:cNvPicPr>
            <a:picLocks noGrp="1" noChangeAspect="1"/>
          </p:cNvPicPr>
          <p:nvPr>
            <p:ph idx="1"/>
          </p:nvPr>
        </p:nvPicPr>
        <p:blipFill>
          <a:blip r:embed="rId2"/>
          <a:srcRect l="3955" r="473" b="1"/>
          <a:stretch>
            <a:fillRect/>
          </a:stretch>
        </p:blipFill>
        <p:spPr>
          <a:xfrm>
            <a:off x="1481951" y="1404257"/>
            <a:ext cx="8826820" cy="4968212"/>
          </a:xfrm>
          <a:prstGeom prst="rect">
            <a:avLst/>
          </a:prstGeom>
        </p:spPr>
      </p:pic>
    </p:spTree>
    <p:extLst>
      <p:ext uri="{BB962C8B-B14F-4D97-AF65-F5344CB8AC3E}">
        <p14:creationId xmlns:p14="http://schemas.microsoft.com/office/powerpoint/2010/main" val="211264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E2FED-979F-2970-D79B-B26BC56CE190}"/>
              </a:ext>
            </a:extLst>
          </p:cNvPr>
          <p:cNvSpPr>
            <a:spLocks noGrp="1"/>
          </p:cNvSpPr>
          <p:nvPr>
            <p:ph type="title"/>
          </p:nvPr>
        </p:nvSpPr>
        <p:spPr/>
        <p:txBody>
          <a:bodyPr/>
          <a:lstStyle/>
          <a:p>
            <a:r>
              <a:rPr lang="da-DK" dirty="0"/>
              <a:t>Fox News</a:t>
            </a:r>
          </a:p>
        </p:txBody>
      </p:sp>
      <p:pic>
        <p:nvPicPr>
          <p:cNvPr id="4" name="Pladsholder til indhold 3" descr="Et billede, der indeholder tekst, plakat, tøj, menneske&#10;&#10;Indhold genereret af kunstig intelligens kan være forkert.">
            <a:extLst>
              <a:ext uri="{FF2B5EF4-FFF2-40B4-BE49-F238E27FC236}">
                <a16:creationId xmlns:a16="http://schemas.microsoft.com/office/drawing/2014/main" id="{CA11430B-D6AE-4C9D-64CC-B35ACD2980BF}"/>
              </a:ext>
            </a:extLst>
          </p:cNvPr>
          <p:cNvPicPr>
            <a:picLocks noGrp="1" noChangeAspect="1"/>
          </p:cNvPicPr>
          <p:nvPr>
            <p:ph idx="1"/>
          </p:nvPr>
        </p:nvPicPr>
        <p:blipFill>
          <a:blip r:embed="rId2"/>
          <a:stretch>
            <a:fillRect/>
          </a:stretch>
        </p:blipFill>
        <p:spPr>
          <a:xfrm>
            <a:off x="978123" y="1224631"/>
            <a:ext cx="8903055" cy="3443313"/>
          </a:xfrm>
          <a:prstGeom prst="rect">
            <a:avLst/>
          </a:prstGeom>
        </p:spPr>
      </p:pic>
      <p:pic>
        <p:nvPicPr>
          <p:cNvPr id="7" name="Billede 6" descr="Police officer in riot gear aiming a weapon at an anti-Trump protest.">
            <a:extLst>
              <a:ext uri="{FF2B5EF4-FFF2-40B4-BE49-F238E27FC236}">
                <a16:creationId xmlns:a16="http://schemas.microsoft.com/office/drawing/2014/main" id="{E897A62A-0F0D-559A-7D1E-7EF7F51E0E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8914" y="3429000"/>
            <a:ext cx="4885615" cy="3260270"/>
          </a:xfrm>
          <a:prstGeom prst="rect">
            <a:avLst/>
          </a:prstGeom>
          <a:noFill/>
          <a:ln>
            <a:noFill/>
          </a:ln>
        </p:spPr>
      </p:pic>
      <p:pic>
        <p:nvPicPr>
          <p:cNvPr id="8" name="Billede 7" descr="A demonstrator kicks a tear gas canister during a protest in Los Angeles.">
            <a:hlinkClick r:id="rId4" tooltip="&quot;Open a slideshow of all 5 article images.&quot;"/>
            <a:extLst>
              <a:ext uri="{FF2B5EF4-FFF2-40B4-BE49-F238E27FC236}">
                <a16:creationId xmlns:a16="http://schemas.microsoft.com/office/drawing/2014/main" id="{99A98AE8-13C0-6755-DF5E-FB2852B104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183" y="4201887"/>
            <a:ext cx="3457017" cy="2303532"/>
          </a:xfrm>
          <a:prstGeom prst="rect">
            <a:avLst/>
          </a:prstGeom>
          <a:noFill/>
          <a:ln>
            <a:noFill/>
          </a:ln>
        </p:spPr>
      </p:pic>
    </p:spTree>
    <p:extLst>
      <p:ext uri="{BB962C8B-B14F-4D97-AF65-F5344CB8AC3E}">
        <p14:creationId xmlns:p14="http://schemas.microsoft.com/office/powerpoint/2010/main" val="155949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D5F5B8D7-0D29-FE1D-CF6D-B4DA6F9CB542}"/>
              </a:ext>
            </a:extLst>
          </p:cNvPr>
          <p:cNvSpPr>
            <a:spLocks noGrp="1"/>
          </p:cNvSpPr>
          <p:nvPr>
            <p:ph type="title"/>
          </p:nvPr>
        </p:nvSpPr>
        <p:spPr>
          <a:xfrm>
            <a:off x="1188069" y="381935"/>
            <a:ext cx="4008583" cy="5974414"/>
          </a:xfrm>
        </p:spPr>
        <p:txBody>
          <a:bodyPr anchor="ctr">
            <a:normAutofit/>
          </a:bodyPr>
          <a:lstStyle/>
          <a:p>
            <a:r>
              <a:rPr lang="da-DK" sz="8000" dirty="0">
                <a:solidFill>
                  <a:srgbClr val="FFFFFF"/>
                </a:solidFill>
              </a:rPr>
              <a:t>Analysis (Fox News)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15FB91AA-AB0C-F34C-F8A6-EA5FDC476F86}"/>
              </a:ext>
            </a:extLst>
          </p:cNvPr>
          <p:cNvSpPr>
            <a:spLocks noGrp="1"/>
          </p:cNvSpPr>
          <p:nvPr>
            <p:ph idx="1"/>
          </p:nvPr>
        </p:nvSpPr>
        <p:spPr>
          <a:xfrm>
            <a:off x="6297233" y="518400"/>
            <a:ext cx="4771607" cy="5837949"/>
          </a:xfrm>
        </p:spPr>
        <p:txBody>
          <a:bodyPr anchor="ctr">
            <a:normAutofit/>
          </a:bodyPr>
          <a:lstStyle/>
          <a:p>
            <a:r>
              <a:rPr lang="en-US" sz="2400" dirty="0">
                <a:solidFill>
                  <a:schemeClr val="tx1">
                    <a:alpha val="80000"/>
                  </a:schemeClr>
                </a:solidFill>
              </a:rPr>
              <a:t>A </a:t>
            </a:r>
            <a:r>
              <a:rPr lang="en-US" sz="2400" dirty="0">
                <a:solidFill>
                  <a:schemeClr val="tx1">
                    <a:alpha val="80000"/>
                  </a:schemeClr>
                </a:solidFill>
                <a:highlight>
                  <a:srgbClr val="FFFF00"/>
                </a:highlight>
              </a:rPr>
              <a:t>massive</a:t>
            </a:r>
            <a:r>
              <a:rPr lang="en-US" sz="2400" dirty="0">
                <a:solidFill>
                  <a:schemeClr val="tx1">
                    <a:alpha val="80000"/>
                  </a:schemeClr>
                </a:solidFill>
              </a:rPr>
              <a:t> “No Kings” rally opposing President Trump erupted into an </a:t>
            </a:r>
            <a:r>
              <a:rPr lang="en-US" sz="2400" dirty="0">
                <a:solidFill>
                  <a:schemeClr val="tx1">
                    <a:alpha val="80000"/>
                  </a:schemeClr>
                </a:solidFill>
                <a:highlight>
                  <a:srgbClr val="FFFF00"/>
                </a:highlight>
              </a:rPr>
              <a:t>alarming</a:t>
            </a:r>
            <a:r>
              <a:rPr lang="en-US" sz="2400" dirty="0">
                <a:solidFill>
                  <a:schemeClr val="tx1">
                    <a:alpha val="80000"/>
                  </a:schemeClr>
                </a:solidFill>
              </a:rPr>
              <a:t> scene of </a:t>
            </a:r>
            <a:r>
              <a:rPr lang="en-US" sz="2400" dirty="0">
                <a:solidFill>
                  <a:schemeClr val="tx1">
                    <a:alpha val="80000"/>
                  </a:schemeClr>
                </a:solidFill>
                <a:highlight>
                  <a:srgbClr val="FFFF00"/>
                </a:highlight>
              </a:rPr>
              <a:t>chaos</a:t>
            </a:r>
            <a:r>
              <a:rPr lang="en-US" sz="2400" dirty="0">
                <a:solidFill>
                  <a:schemeClr val="tx1">
                    <a:alpha val="80000"/>
                  </a:schemeClr>
                </a:solidFill>
              </a:rPr>
              <a:t> in downtown Los Angeles Saturday, as rocks, concrete and “commercial-grade” fireworks were lobbed at officers — as another rally in Portland near an ICE facility was reportedly declared a </a:t>
            </a:r>
            <a:r>
              <a:rPr lang="en-US" sz="2400" dirty="0">
                <a:solidFill>
                  <a:schemeClr val="tx1">
                    <a:alpha val="80000"/>
                  </a:schemeClr>
                </a:solidFill>
                <a:highlight>
                  <a:srgbClr val="FFFF00"/>
                </a:highlight>
              </a:rPr>
              <a:t>riot</a:t>
            </a:r>
            <a:r>
              <a:rPr lang="en-US" sz="2400" dirty="0">
                <a:solidFill>
                  <a:schemeClr val="tx1">
                    <a:alpha val="80000"/>
                  </a:schemeClr>
                </a:solidFill>
              </a:rPr>
              <a:t>.</a:t>
            </a:r>
          </a:p>
          <a:p>
            <a:r>
              <a:rPr lang="en-US" sz="2400" dirty="0">
                <a:solidFill>
                  <a:schemeClr val="tx1">
                    <a:alpha val="80000"/>
                  </a:schemeClr>
                </a:solidFill>
              </a:rPr>
              <a:t>What started as a peaceful protest of more than 20,000 people quickly descended into </a:t>
            </a:r>
            <a:r>
              <a:rPr lang="en-US" sz="2400" dirty="0">
                <a:solidFill>
                  <a:schemeClr val="tx1">
                    <a:alpha val="80000"/>
                  </a:schemeClr>
                </a:solidFill>
                <a:highlight>
                  <a:srgbClr val="FFFF00"/>
                </a:highlight>
              </a:rPr>
              <a:t>mayhem</a:t>
            </a:r>
            <a:endParaRPr lang="da-DK" sz="2400" dirty="0">
              <a:solidFill>
                <a:schemeClr val="tx1">
                  <a:alpha val="80000"/>
                </a:schemeClr>
              </a:solidFill>
              <a:highlight>
                <a:srgbClr val="FFFF00"/>
              </a:highlight>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084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311D4-D46C-5432-A1A0-A18F886C5BFA}"/>
              </a:ext>
            </a:extLst>
          </p:cNvPr>
          <p:cNvSpPr>
            <a:spLocks noGrp="1"/>
          </p:cNvSpPr>
          <p:nvPr>
            <p:ph type="title"/>
          </p:nvPr>
        </p:nvSpPr>
        <p:spPr/>
        <p:txBody>
          <a:bodyPr/>
          <a:lstStyle/>
          <a:p>
            <a:r>
              <a:rPr lang="da-DK" dirty="0"/>
              <a:t>Fox News – AI </a:t>
            </a:r>
            <a:r>
              <a:rPr lang="da-DK" dirty="0" err="1"/>
              <a:t>fact</a:t>
            </a:r>
            <a:r>
              <a:rPr lang="da-DK" dirty="0"/>
              <a:t> check</a:t>
            </a:r>
          </a:p>
        </p:txBody>
      </p:sp>
      <p:sp>
        <p:nvSpPr>
          <p:cNvPr id="3" name="Pladsholder til indhold 2">
            <a:extLst>
              <a:ext uri="{FF2B5EF4-FFF2-40B4-BE49-F238E27FC236}">
                <a16:creationId xmlns:a16="http://schemas.microsoft.com/office/drawing/2014/main" id="{28FBBE59-B4CA-8E8B-7CE3-38F581BCDC07}"/>
              </a:ext>
            </a:extLst>
          </p:cNvPr>
          <p:cNvSpPr>
            <a:spLocks noGrp="1"/>
          </p:cNvSpPr>
          <p:nvPr>
            <p:ph idx="1"/>
          </p:nvPr>
        </p:nvSpPr>
        <p:spPr>
          <a:xfrm>
            <a:off x="849086" y="1825625"/>
            <a:ext cx="10515600" cy="4351338"/>
          </a:xfrm>
        </p:spPr>
        <p:txBody>
          <a:bodyPr>
            <a:normAutofit fontScale="92500" lnSpcReduction="10000"/>
          </a:bodyPr>
          <a:lstStyle/>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000" b="1" dirty="0"/>
          </a:p>
          <a:p>
            <a:pPr marL="0" indent="0">
              <a:buNone/>
            </a:pPr>
            <a:r>
              <a:rPr lang="en-US" sz="2000" b="1" dirty="0"/>
              <a:t>Is the claim objective?</a:t>
            </a:r>
          </a:p>
          <a:p>
            <a:r>
              <a:rPr lang="en-US" sz="2000" i="1" dirty="0"/>
              <a:t>The article </a:t>
            </a:r>
            <a:r>
              <a:rPr lang="en-US" sz="2000" b="1" i="1" dirty="0"/>
              <a:t>focuses heavily on extreme cases</a:t>
            </a:r>
          </a:p>
          <a:p>
            <a:r>
              <a:rPr lang="en-US" sz="2000" i="1" dirty="0"/>
              <a:t>It </a:t>
            </a:r>
            <a:r>
              <a:rPr lang="en-US" sz="2000" b="1" i="1" dirty="0"/>
              <a:t>does not provide context</a:t>
            </a:r>
            <a:r>
              <a:rPr lang="en-US" sz="2000" i="1" dirty="0"/>
              <a:t> about the peaceful majority of protesters </a:t>
            </a:r>
          </a:p>
        </p:txBody>
      </p:sp>
      <p:pic>
        <p:nvPicPr>
          <p:cNvPr id="4" name="Billede 3">
            <a:extLst>
              <a:ext uri="{FF2B5EF4-FFF2-40B4-BE49-F238E27FC236}">
                <a16:creationId xmlns:a16="http://schemas.microsoft.com/office/drawing/2014/main" id="{FF3EFFA4-488D-1365-A47F-BC32613B0B1F}"/>
              </a:ext>
            </a:extLst>
          </p:cNvPr>
          <p:cNvPicPr>
            <a:picLocks noChangeAspect="1"/>
          </p:cNvPicPr>
          <p:nvPr/>
        </p:nvPicPr>
        <p:blipFill>
          <a:blip r:embed="rId2"/>
          <a:stretch>
            <a:fillRect/>
          </a:stretch>
        </p:blipFill>
        <p:spPr>
          <a:xfrm>
            <a:off x="670800" y="1289043"/>
            <a:ext cx="10084286" cy="1411798"/>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pic>
        <p:nvPicPr>
          <p:cNvPr id="6" name="Billede 5">
            <a:extLst>
              <a:ext uri="{FF2B5EF4-FFF2-40B4-BE49-F238E27FC236}">
                <a16:creationId xmlns:a16="http://schemas.microsoft.com/office/drawing/2014/main" id="{AB3C619B-D387-4867-928C-5A0A95652FCB}"/>
              </a:ext>
            </a:extLst>
          </p:cNvPr>
          <p:cNvPicPr>
            <a:picLocks noChangeAspect="1"/>
          </p:cNvPicPr>
          <p:nvPr/>
        </p:nvPicPr>
        <p:blipFill>
          <a:blip r:embed="rId3"/>
          <a:stretch>
            <a:fillRect/>
          </a:stretch>
        </p:blipFill>
        <p:spPr>
          <a:xfrm>
            <a:off x="4308471" y="2812964"/>
            <a:ext cx="1947770" cy="2467784"/>
          </a:xfrm>
          <a:prstGeom prst="rect">
            <a:avLst/>
          </a:prstGeom>
        </p:spPr>
      </p:pic>
      <p:pic>
        <p:nvPicPr>
          <p:cNvPr id="8" name="Billede 7">
            <a:extLst>
              <a:ext uri="{FF2B5EF4-FFF2-40B4-BE49-F238E27FC236}">
                <a16:creationId xmlns:a16="http://schemas.microsoft.com/office/drawing/2014/main" id="{D35304F9-6B1F-AA51-75BC-AB4321EDB633}"/>
              </a:ext>
            </a:extLst>
          </p:cNvPr>
          <p:cNvPicPr>
            <a:picLocks noChangeAspect="1"/>
          </p:cNvPicPr>
          <p:nvPr/>
        </p:nvPicPr>
        <p:blipFill>
          <a:blip r:embed="rId4"/>
          <a:stretch>
            <a:fillRect/>
          </a:stretch>
        </p:blipFill>
        <p:spPr>
          <a:xfrm>
            <a:off x="6909645" y="2718345"/>
            <a:ext cx="3744686" cy="2850612"/>
          </a:xfrm>
          <a:prstGeom prst="rect">
            <a:avLst/>
          </a:prstGeom>
        </p:spPr>
      </p:pic>
    </p:spTree>
    <p:extLst>
      <p:ext uri="{BB962C8B-B14F-4D97-AF65-F5344CB8AC3E}">
        <p14:creationId xmlns:p14="http://schemas.microsoft.com/office/powerpoint/2010/main" val="119270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3FEE6B9F-43BA-1F60-A811-EF94AFDBE52B}"/>
              </a:ext>
            </a:extLst>
          </p:cNvPr>
          <p:cNvSpPr>
            <a:spLocks noGrp="1"/>
          </p:cNvSpPr>
          <p:nvPr>
            <p:ph type="title"/>
          </p:nvPr>
        </p:nvSpPr>
        <p:spPr>
          <a:xfrm>
            <a:off x="1188069" y="381935"/>
            <a:ext cx="4008583" cy="5974414"/>
          </a:xfrm>
        </p:spPr>
        <p:txBody>
          <a:bodyPr anchor="ctr">
            <a:normAutofit/>
          </a:bodyPr>
          <a:lstStyle/>
          <a:p>
            <a:r>
              <a:rPr lang="da-DK" sz="8000">
                <a:solidFill>
                  <a:srgbClr val="FFFFFF"/>
                </a:solidFill>
              </a:rPr>
              <a:t>AI fact check</a:t>
            </a:r>
          </a:p>
        </p:txBody>
      </p:sp>
      <p:grpSp>
        <p:nvGrpSpPr>
          <p:cNvPr id="27" name="Group 2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34F29490-9E90-7E1D-E418-71275EAD8096}"/>
              </a:ext>
            </a:extLst>
          </p:cNvPr>
          <p:cNvSpPr>
            <a:spLocks noGrp="1"/>
          </p:cNvSpPr>
          <p:nvPr>
            <p:ph idx="1"/>
          </p:nvPr>
        </p:nvSpPr>
        <p:spPr>
          <a:xfrm>
            <a:off x="6297233" y="518400"/>
            <a:ext cx="4771607" cy="5837949"/>
          </a:xfrm>
        </p:spPr>
        <p:txBody>
          <a:bodyPr anchor="ctr">
            <a:normAutofit/>
          </a:bodyPr>
          <a:lstStyle/>
          <a:p>
            <a:pPr marL="0" indent="0">
              <a:buNone/>
            </a:pPr>
            <a:r>
              <a:rPr lang="en-US" sz="2400" dirty="0">
                <a:solidFill>
                  <a:schemeClr val="tx1">
                    <a:alpha val="80000"/>
                  </a:schemeClr>
                </a:solidFill>
              </a:rPr>
              <a:t>On a scale from </a:t>
            </a:r>
            <a:r>
              <a:rPr lang="en-US" sz="2400" b="1" dirty="0">
                <a:solidFill>
                  <a:schemeClr val="tx1">
                    <a:alpha val="80000"/>
                  </a:schemeClr>
                </a:solidFill>
              </a:rPr>
              <a:t>1 to 100</a:t>
            </a:r>
            <a:r>
              <a:rPr lang="en-US" sz="2400" dirty="0">
                <a:solidFill>
                  <a:schemeClr val="tx1">
                    <a:alpha val="80000"/>
                  </a:schemeClr>
                </a:solidFill>
              </a:rPr>
              <a:t>, where:</a:t>
            </a:r>
          </a:p>
          <a:p>
            <a:r>
              <a:rPr lang="en-US" sz="2400" b="1" dirty="0">
                <a:solidFill>
                  <a:schemeClr val="tx1">
                    <a:alpha val="80000"/>
                  </a:schemeClr>
                </a:solidFill>
              </a:rPr>
              <a:t>100</a:t>
            </a:r>
            <a:r>
              <a:rPr lang="en-US" sz="2400" dirty="0">
                <a:solidFill>
                  <a:schemeClr val="tx1">
                    <a:alpha val="80000"/>
                  </a:schemeClr>
                </a:solidFill>
              </a:rPr>
              <a:t> = fully objective and factual</a:t>
            </a:r>
          </a:p>
          <a:p>
            <a:r>
              <a:rPr lang="en-US" sz="2400" b="1" dirty="0">
                <a:solidFill>
                  <a:schemeClr val="tx1">
                    <a:alpha val="80000"/>
                  </a:schemeClr>
                </a:solidFill>
              </a:rPr>
              <a:t>1</a:t>
            </a:r>
            <a:r>
              <a:rPr lang="en-US" sz="2400" dirty="0">
                <a:solidFill>
                  <a:schemeClr val="tx1">
                    <a:alpha val="80000"/>
                  </a:schemeClr>
                </a:solidFill>
              </a:rPr>
              <a:t> = completely misleading</a:t>
            </a:r>
          </a:p>
          <a:p>
            <a:pPr marL="0" indent="0">
              <a:buNone/>
            </a:pPr>
            <a:r>
              <a:rPr lang="en-US" sz="2400" dirty="0">
                <a:solidFill>
                  <a:schemeClr val="tx1">
                    <a:alpha val="80000"/>
                  </a:schemeClr>
                </a:solidFill>
              </a:rPr>
              <a:t>I would rate this article around </a:t>
            </a:r>
            <a:r>
              <a:rPr lang="en-US" sz="2400" b="1" dirty="0">
                <a:solidFill>
                  <a:schemeClr val="tx1">
                    <a:alpha val="80000"/>
                  </a:schemeClr>
                </a:solidFill>
              </a:rPr>
              <a:t>65/100</a:t>
            </a:r>
            <a:r>
              <a:rPr lang="en-US" sz="2400" dirty="0">
                <a:solidFill>
                  <a:schemeClr val="tx1">
                    <a:alpha val="80000"/>
                  </a:schemeClr>
                </a:solidFill>
              </a:rPr>
              <a:t>:</a:t>
            </a:r>
          </a:p>
          <a:p>
            <a:r>
              <a:rPr lang="en-US" sz="2400" dirty="0">
                <a:solidFill>
                  <a:schemeClr val="tx1">
                    <a:alpha val="80000"/>
                  </a:schemeClr>
                </a:solidFill>
              </a:rPr>
              <a:t>✅ </a:t>
            </a:r>
            <a:r>
              <a:rPr lang="en-US" sz="2400" b="1" dirty="0">
                <a:solidFill>
                  <a:schemeClr val="tx1">
                    <a:alpha val="80000"/>
                  </a:schemeClr>
                </a:solidFill>
              </a:rPr>
              <a:t>+ Points for factual accuracy</a:t>
            </a:r>
            <a:r>
              <a:rPr lang="en-US" sz="2400" dirty="0">
                <a:solidFill>
                  <a:schemeClr val="tx1">
                    <a:alpha val="80000"/>
                  </a:schemeClr>
                </a:solidFill>
              </a:rPr>
              <a:t> of specific incidents.</a:t>
            </a:r>
          </a:p>
          <a:p>
            <a:r>
              <a:rPr lang="en-US" sz="2400" dirty="0">
                <a:solidFill>
                  <a:schemeClr val="tx1">
                    <a:alpha val="80000"/>
                  </a:schemeClr>
                </a:solidFill>
              </a:rPr>
              <a:t>❌ </a:t>
            </a:r>
            <a:r>
              <a:rPr lang="en-US" sz="2400" b="1" dirty="0">
                <a:solidFill>
                  <a:schemeClr val="tx1">
                    <a:alpha val="80000"/>
                  </a:schemeClr>
                </a:solidFill>
              </a:rPr>
              <a:t>– Points for lack of balance</a:t>
            </a:r>
            <a:r>
              <a:rPr lang="en-US" sz="2400" dirty="0">
                <a:solidFill>
                  <a:schemeClr val="tx1">
                    <a:alpha val="80000"/>
                  </a:schemeClr>
                </a:solidFill>
              </a:rPr>
              <a:t>, context, and framing that may exaggerate the prominence of violent elements.</a:t>
            </a:r>
          </a:p>
          <a:p>
            <a:endParaRPr lang="da-DK" sz="2000" dirty="0">
              <a:solidFill>
                <a:schemeClr val="tx1">
                  <a:alpha val="80000"/>
                </a:schemeClr>
              </a:solidFill>
            </a:endParaRPr>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44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1858A-EFDD-7CF5-0FA6-0E2CE7B6C2ED}"/>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98502480-A1AB-5A2B-C97B-55D3096B10ED}"/>
              </a:ext>
            </a:extLst>
          </p:cNvPr>
          <p:cNvSpPr>
            <a:spLocks noGrp="1"/>
          </p:cNvSpPr>
          <p:nvPr>
            <p:ph idx="1"/>
          </p:nvPr>
        </p:nvSpPr>
        <p:spPr/>
        <p:txBody>
          <a:bodyPr>
            <a:normAutofit/>
          </a:bodyPr>
          <a:lstStyle/>
          <a:p>
            <a:endParaRPr lang="en-US" dirty="0"/>
          </a:p>
          <a:p>
            <a:endParaRPr lang="en-US" dirty="0"/>
          </a:p>
          <a:p>
            <a:endParaRPr lang="en-US" dirty="0"/>
          </a:p>
          <a:p>
            <a:pPr marL="0" indent="0">
              <a:buNone/>
            </a:pPr>
            <a:endParaRPr lang="en-US" sz="2400" dirty="0"/>
          </a:p>
          <a:p>
            <a:pPr marL="0" indent="0">
              <a:buNone/>
            </a:pPr>
            <a:r>
              <a:rPr lang="en-US" sz="2400" dirty="0"/>
              <a:t>“</a:t>
            </a:r>
            <a:r>
              <a:rPr lang="en-US" sz="2400" i="1" dirty="0"/>
              <a:t>Over 99.5 percent of reported protests had no injuries or property damage”</a:t>
            </a:r>
          </a:p>
          <a:p>
            <a:pPr marL="0" indent="0">
              <a:buNone/>
            </a:pPr>
            <a:endParaRPr lang="en-US" sz="2400" b="1" dirty="0"/>
          </a:p>
          <a:p>
            <a:pPr marL="0" indent="0">
              <a:buNone/>
            </a:pPr>
            <a:r>
              <a:rPr lang="en-US" sz="2400" b="1" dirty="0"/>
              <a:t>🧠 Is this claim objective?</a:t>
            </a:r>
          </a:p>
          <a:p>
            <a:r>
              <a:rPr lang="en-US" sz="2400" dirty="0"/>
              <a:t>Yes — </a:t>
            </a:r>
            <a:r>
              <a:rPr lang="en-US" sz="2400" b="1" dirty="0"/>
              <a:t>based on the available data</a:t>
            </a:r>
            <a:r>
              <a:rPr lang="en-US" sz="2400" dirty="0"/>
              <a:t>, the claim is </a:t>
            </a:r>
            <a:r>
              <a:rPr lang="en-US" sz="2400" b="1" dirty="0"/>
              <a:t>objective and well-supported</a:t>
            </a:r>
            <a:r>
              <a:rPr lang="en-US" sz="2400" dirty="0"/>
              <a:t>.</a:t>
            </a:r>
          </a:p>
          <a:p>
            <a:pPr marL="0" indent="0">
              <a:buNone/>
            </a:pPr>
            <a:endParaRPr lang="en-US" sz="2400" i="1" dirty="0"/>
          </a:p>
          <a:p>
            <a:pPr marL="0" indent="0">
              <a:buNone/>
            </a:pPr>
            <a:endParaRPr lang="da-DK" dirty="0"/>
          </a:p>
        </p:txBody>
      </p:sp>
      <p:pic>
        <p:nvPicPr>
          <p:cNvPr id="5" name="Billede 4">
            <a:extLst>
              <a:ext uri="{FF2B5EF4-FFF2-40B4-BE49-F238E27FC236}">
                <a16:creationId xmlns:a16="http://schemas.microsoft.com/office/drawing/2014/main" id="{8A62A546-8606-6480-DDBD-5667560B1DFF}"/>
              </a:ext>
            </a:extLst>
          </p:cNvPr>
          <p:cNvPicPr>
            <a:picLocks noChangeAspect="1"/>
          </p:cNvPicPr>
          <p:nvPr/>
        </p:nvPicPr>
        <p:blipFill>
          <a:blip r:embed="rId2"/>
          <a:stretch>
            <a:fillRect/>
          </a:stretch>
        </p:blipFill>
        <p:spPr>
          <a:xfrm>
            <a:off x="956064" y="365125"/>
            <a:ext cx="5424910" cy="1283895"/>
          </a:xfrm>
          <a:prstGeom prst="rect">
            <a:avLst/>
          </a:prstGeom>
        </p:spPr>
      </p:pic>
      <p:pic>
        <p:nvPicPr>
          <p:cNvPr id="7" name="Billede 6">
            <a:extLst>
              <a:ext uri="{FF2B5EF4-FFF2-40B4-BE49-F238E27FC236}">
                <a16:creationId xmlns:a16="http://schemas.microsoft.com/office/drawing/2014/main" id="{E122A797-FF30-B0A6-DFF8-3B44938206F1}"/>
              </a:ext>
            </a:extLst>
          </p:cNvPr>
          <p:cNvPicPr>
            <a:picLocks noChangeAspect="1"/>
          </p:cNvPicPr>
          <p:nvPr/>
        </p:nvPicPr>
        <p:blipFill>
          <a:blip r:embed="rId3"/>
          <a:stretch>
            <a:fillRect/>
          </a:stretch>
        </p:blipFill>
        <p:spPr>
          <a:xfrm>
            <a:off x="849839" y="1781153"/>
            <a:ext cx="5531134" cy="1378021"/>
          </a:xfrm>
          <a:prstGeom prst="rect">
            <a:avLst/>
          </a:prstGeom>
        </p:spPr>
      </p:pic>
      <p:pic>
        <p:nvPicPr>
          <p:cNvPr id="9" name="Billede 8">
            <a:extLst>
              <a:ext uri="{FF2B5EF4-FFF2-40B4-BE49-F238E27FC236}">
                <a16:creationId xmlns:a16="http://schemas.microsoft.com/office/drawing/2014/main" id="{ABE99EA1-145A-8EDC-6D81-A4F148B74C98}"/>
              </a:ext>
            </a:extLst>
          </p:cNvPr>
          <p:cNvPicPr>
            <a:picLocks noChangeAspect="1"/>
          </p:cNvPicPr>
          <p:nvPr/>
        </p:nvPicPr>
        <p:blipFill>
          <a:blip r:embed="rId4"/>
          <a:stretch>
            <a:fillRect/>
          </a:stretch>
        </p:blipFill>
        <p:spPr>
          <a:xfrm>
            <a:off x="6380973" y="365125"/>
            <a:ext cx="5537092" cy="3402000"/>
          </a:xfrm>
          <a:prstGeom prst="rect">
            <a:avLst/>
          </a:prstGeom>
        </p:spPr>
      </p:pic>
    </p:spTree>
    <p:extLst>
      <p:ext uri="{BB962C8B-B14F-4D97-AF65-F5344CB8AC3E}">
        <p14:creationId xmlns:p14="http://schemas.microsoft.com/office/powerpoint/2010/main" val="19921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2AABEDBB-F467-CABE-8513-D451001A5448}"/>
              </a:ext>
            </a:extLst>
          </p:cNvPr>
          <p:cNvSpPr>
            <a:spLocks noGrp="1"/>
          </p:cNvSpPr>
          <p:nvPr>
            <p:ph type="title"/>
          </p:nvPr>
        </p:nvSpPr>
        <p:spPr>
          <a:xfrm>
            <a:off x="1188069" y="381935"/>
            <a:ext cx="4008583" cy="5974414"/>
          </a:xfrm>
        </p:spPr>
        <p:txBody>
          <a:bodyPr anchor="ctr">
            <a:normAutofit/>
          </a:bodyPr>
          <a:lstStyle/>
          <a:p>
            <a:r>
              <a:rPr lang="da-DK" sz="8000">
                <a:solidFill>
                  <a:srgbClr val="FFFFFF"/>
                </a:solidFill>
              </a:rPr>
              <a:t>AI fact check</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509D21B7-DD4C-22E5-9920-444255FA4FE2}"/>
              </a:ext>
            </a:extLst>
          </p:cNvPr>
          <p:cNvSpPr>
            <a:spLocks noGrp="1"/>
          </p:cNvSpPr>
          <p:nvPr>
            <p:ph idx="1"/>
          </p:nvPr>
        </p:nvSpPr>
        <p:spPr>
          <a:xfrm>
            <a:off x="6297233" y="518400"/>
            <a:ext cx="4771607" cy="5837949"/>
          </a:xfrm>
        </p:spPr>
        <p:txBody>
          <a:bodyPr anchor="ctr">
            <a:normAutofit/>
          </a:bodyPr>
          <a:lstStyle/>
          <a:p>
            <a:pPr marL="0" indent="0">
              <a:buNone/>
            </a:pPr>
            <a:r>
              <a:rPr lang="en-US" sz="2400" dirty="0">
                <a:solidFill>
                  <a:schemeClr val="tx1">
                    <a:alpha val="80000"/>
                  </a:schemeClr>
                </a:solidFill>
              </a:rPr>
              <a:t>✅ </a:t>
            </a:r>
            <a:r>
              <a:rPr lang="en-US" sz="2400" b="1" dirty="0">
                <a:solidFill>
                  <a:schemeClr val="tx1">
                    <a:alpha val="80000"/>
                  </a:schemeClr>
                </a:solidFill>
              </a:rPr>
              <a:t>Verdict</a:t>
            </a:r>
            <a:r>
              <a:rPr lang="en-US" sz="2400" dirty="0">
                <a:solidFill>
                  <a:schemeClr val="tx1">
                    <a:alpha val="80000"/>
                  </a:schemeClr>
                </a:solidFill>
              </a:rPr>
              <a:t>: </a:t>
            </a:r>
            <a:r>
              <a:rPr lang="en-US" sz="2400" b="1" dirty="0">
                <a:solidFill>
                  <a:schemeClr val="tx1">
                    <a:alpha val="80000"/>
                  </a:schemeClr>
                </a:solidFill>
              </a:rPr>
              <a:t>Moderately objective</a:t>
            </a:r>
            <a:r>
              <a:rPr lang="en-US" sz="2400" dirty="0">
                <a:solidFill>
                  <a:schemeClr val="tx1">
                    <a:alpha val="80000"/>
                  </a:schemeClr>
                </a:solidFill>
              </a:rPr>
              <a:t>, with a clear advocacy angle but balanced reporting.</a:t>
            </a:r>
          </a:p>
          <a:p>
            <a:pPr marL="0" indent="0">
              <a:buNone/>
            </a:pPr>
            <a:r>
              <a:rPr lang="en-US" sz="2400" b="1" dirty="0">
                <a:solidFill>
                  <a:schemeClr val="tx1">
                    <a:alpha val="80000"/>
                  </a:schemeClr>
                </a:solidFill>
              </a:rPr>
              <a:t>📊 Score: 85/100</a:t>
            </a:r>
          </a:p>
          <a:p>
            <a:r>
              <a:rPr lang="en-US" sz="2400" b="1" dirty="0">
                <a:solidFill>
                  <a:schemeClr val="tx1">
                    <a:alpha val="80000"/>
                  </a:schemeClr>
                </a:solidFill>
              </a:rPr>
              <a:t>+ High factual accuracy</a:t>
            </a:r>
            <a:endParaRPr lang="en-US" sz="2400" dirty="0">
              <a:solidFill>
                <a:schemeClr val="tx1">
                  <a:alpha val="80000"/>
                </a:schemeClr>
              </a:solidFill>
            </a:endParaRPr>
          </a:p>
          <a:p>
            <a:r>
              <a:rPr lang="en-US" sz="2400" b="1" dirty="0">
                <a:solidFill>
                  <a:schemeClr val="tx1">
                    <a:alpha val="80000"/>
                  </a:schemeClr>
                </a:solidFill>
              </a:rPr>
              <a:t>+ Transparent data sources</a:t>
            </a:r>
            <a:endParaRPr lang="en-US" sz="2400" dirty="0">
              <a:solidFill>
                <a:schemeClr val="tx1">
                  <a:alpha val="80000"/>
                </a:schemeClr>
              </a:solidFill>
            </a:endParaRPr>
          </a:p>
          <a:p>
            <a:r>
              <a:rPr lang="en-US" sz="2400" b="1" dirty="0">
                <a:solidFill>
                  <a:schemeClr val="tx1">
                    <a:alpha val="80000"/>
                  </a:schemeClr>
                </a:solidFill>
              </a:rPr>
              <a:t>+ Balanced tone despite advocacy</a:t>
            </a:r>
            <a:endParaRPr lang="en-US" sz="2400" dirty="0">
              <a:solidFill>
                <a:schemeClr val="tx1">
                  <a:alpha val="80000"/>
                </a:schemeClr>
              </a:solidFill>
            </a:endParaRPr>
          </a:p>
          <a:p>
            <a:r>
              <a:rPr lang="en-US" sz="2400" b="1" dirty="0">
                <a:solidFill>
                  <a:schemeClr val="tx1">
                    <a:alpha val="80000"/>
                  </a:schemeClr>
                </a:solidFill>
              </a:rPr>
              <a:t>– Slight editorial bias toward the movement’s goals</a:t>
            </a:r>
            <a:endParaRPr lang="en-US" sz="2400" dirty="0">
              <a:solidFill>
                <a:schemeClr val="tx1">
                  <a:alpha val="80000"/>
                </a:schemeClr>
              </a:solidFill>
            </a:endParaRPr>
          </a:p>
          <a:p>
            <a:endParaRPr lang="da-DK"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71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120E737C-0A38-F8E8-38C1-39D658B58709}"/>
              </a:ext>
            </a:extLst>
          </p:cNvPr>
          <p:cNvSpPr>
            <a:spLocks noGrp="1"/>
          </p:cNvSpPr>
          <p:nvPr>
            <p:ph type="title"/>
          </p:nvPr>
        </p:nvSpPr>
        <p:spPr>
          <a:xfrm>
            <a:off x="1188069" y="381935"/>
            <a:ext cx="4008583" cy="5974414"/>
          </a:xfrm>
        </p:spPr>
        <p:txBody>
          <a:bodyPr anchor="ctr">
            <a:normAutofit/>
          </a:bodyPr>
          <a:lstStyle/>
          <a:p>
            <a:r>
              <a:rPr lang="da-DK" sz="6800">
                <a:solidFill>
                  <a:srgbClr val="FFFFFF"/>
                </a:solidFill>
              </a:rPr>
              <a:t>Andre eksempler</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4C2B3724-65DC-C270-C4B8-51A6AE49E3F9}"/>
              </a:ext>
            </a:extLst>
          </p:cNvPr>
          <p:cNvSpPr>
            <a:spLocks noGrp="1"/>
          </p:cNvSpPr>
          <p:nvPr>
            <p:ph idx="1"/>
          </p:nvPr>
        </p:nvSpPr>
        <p:spPr>
          <a:xfrm>
            <a:off x="6297233" y="518400"/>
            <a:ext cx="4771607" cy="5837949"/>
          </a:xfrm>
        </p:spPr>
        <p:txBody>
          <a:bodyPr anchor="ctr">
            <a:normAutofit/>
          </a:bodyPr>
          <a:lstStyle/>
          <a:p>
            <a:r>
              <a:rPr lang="da-DK" dirty="0">
                <a:solidFill>
                  <a:schemeClr val="tx1">
                    <a:alpha val="80000"/>
                  </a:schemeClr>
                </a:solidFill>
              </a:rPr>
              <a:t>Hvilken ville I klikke på? Hvorfor?</a:t>
            </a:r>
          </a:p>
          <a:p>
            <a:r>
              <a:rPr lang="da-DK" dirty="0">
                <a:solidFill>
                  <a:schemeClr val="tx1">
                    <a:alpha val="80000"/>
                  </a:schemeClr>
                </a:solidFill>
              </a:rPr>
              <a:t>Hvilke vinkler får man på historien?</a:t>
            </a:r>
          </a:p>
          <a:p>
            <a:r>
              <a:rPr lang="da-DK" dirty="0">
                <a:solidFill>
                  <a:schemeClr val="tx1">
                    <a:alpha val="80000"/>
                  </a:schemeClr>
                </a:solidFill>
              </a:rPr>
              <a:t>Hvilken er mest informerende/misinformerende?</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50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57" name="Rectangle 205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E7C5BE-2DBF-16AC-5988-8FED8E0DC250}"/>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dirty="0">
                <a:solidFill>
                  <a:srgbClr val="FFFFFF"/>
                </a:solidFill>
              </a:rPr>
              <a:t>DR</a:t>
            </a:r>
          </a:p>
        </p:txBody>
      </p:sp>
      <p:pic>
        <p:nvPicPr>
          <p:cNvPr id="5" name="Billede 4">
            <a:extLst>
              <a:ext uri="{FF2B5EF4-FFF2-40B4-BE49-F238E27FC236}">
                <a16:creationId xmlns:a16="http://schemas.microsoft.com/office/drawing/2014/main" id="{E50B453B-DE30-F192-A67E-33BD3BD0E8FD}"/>
              </a:ext>
            </a:extLst>
          </p:cNvPr>
          <p:cNvPicPr>
            <a:picLocks noChangeAspect="1"/>
          </p:cNvPicPr>
          <p:nvPr/>
        </p:nvPicPr>
        <p:blipFill>
          <a:blip r:embed="rId2"/>
          <a:stretch>
            <a:fillRect/>
          </a:stretch>
        </p:blipFill>
        <p:spPr>
          <a:xfrm>
            <a:off x="715748" y="3429823"/>
            <a:ext cx="5131088" cy="1500842"/>
          </a:xfrm>
          <a:prstGeom prst="rect">
            <a:avLst/>
          </a:prstGeom>
        </p:spPr>
      </p:pic>
      <p:pic>
        <p:nvPicPr>
          <p:cNvPr id="2050" name="Picture 2">
            <a:extLst>
              <a:ext uri="{FF2B5EF4-FFF2-40B4-BE49-F238E27FC236}">
                <a16:creationId xmlns:a16="http://schemas.microsoft.com/office/drawing/2014/main" id="{83234FCB-4F40-528B-1C08-57E5CD0C2F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846837" y="2149824"/>
            <a:ext cx="5944490" cy="396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38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972A284C-4181-BF82-C30A-DFA6D01B94CC}"/>
              </a:ext>
            </a:extLst>
          </p:cNvPr>
          <p:cNvSpPr>
            <a:spLocks noGrp="1"/>
          </p:cNvSpPr>
          <p:nvPr>
            <p:ph type="title"/>
          </p:nvPr>
        </p:nvSpPr>
        <p:spPr>
          <a:xfrm>
            <a:off x="1188069" y="381935"/>
            <a:ext cx="4008583" cy="5974414"/>
          </a:xfrm>
        </p:spPr>
        <p:txBody>
          <a:bodyPr anchor="ctr">
            <a:normAutofit/>
          </a:bodyPr>
          <a:lstStyle/>
          <a:p>
            <a:r>
              <a:rPr lang="da-DK" sz="3800">
                <a:solidFill>
                  <a:srgbClr val="FFFFFF"/>
                </a:solidFill>
              </a:rPr>
              <a:t>Projektbeskrivelse</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1972A12F-ECC3-8BAF-BB62-1D37D39E6A67}"/>
              </a:ext>
            </a:extLst>
          </p:cNvPr>
          <p:cNvSpPr>
            <a:spLocks noGrp="1"/>
          </p:cNvSpPr>
          <p:nvPr>
            <p:ph idx="1"/>
          </p:nvPr>
        </p:nvSpPr>
        <p:spPr>
          <a:xfrm>
            <a:off x="6297233" y="518400"/>
            <a:ext cx="4771607" cy="5837949"/>
          </a:xfrm>
        </p:spPr>
        <p:txBody>
          <a:bodyPr anchor="ctr">
            <a:normAutofit/>
          </a:bodyPr>
          <a:lstStyle/>
          <a:p>
            <a:pPr marL="514350" indent="-514350" fontAlgn="base">
              <a:buFont typeface="+mj-lt"/>
              <a:buAutoNum type="arabicPeriod"/>
            </a:pPr>
            <a:r>
              <a:rPr lang="da-DK" sz="1400" dirty="0">
                <a:solidFill>
                  <a:schemeClr val="tx1">
                    <a:alpha val="80000"/>
                  </a:schemeClr>
                </a:solidFill>
              </a:rPr>
              <a:t>Vælg en nyhedshistorie, som er blevet dækket i både danske og engelsksprogede medier</a:t>
            </a:r>
          </a:p>
          <a:p>
            <a:pPr marL="514350" indent="-514350" fontAlgn="base">
              <a:buFont typeface="+mj-lt"/>
              <a:buAutoNum type="arabicPeriod"/>
            </a:pPr>
            <a:r>
              <a:rPr lang="da-DK" sz="1400" dirty="0">
                <a:solidFill>
                  <a:schemeClr val="tx1">
                    <a:alpha val="80000"/>
                  </a:schemeClr>
                </a:solidFill>
              </a:rPr>
              <a:t>Udvælg/lav 2-3 forskellige medie-fremstillinger af historien. Der skal være tydelige forskelle på dem - dvs. både danske og engelske medier, forskellige typer af medier, virkemidler osv.</a:t>
            </a:r>
          </a:p>
          <a:p>
            <a:pPr marL="514350" indent="-514350" fontAlgn="base">
              <a:buFont typeface="+mj-lt"/>
              <a:buAutoNum type="arabicPeriod"/>
            </a:pPr>
            <a:r>
              <a:rPr lang="da-DK" sz="1400" dirty="0">
                <a:solidFill>
                  <a:schemeClr val="tx1">
                    <a:alpha val="80000"/>
                  </a:schemeClr>
                </a:solidFill>
              </a:rPr>
              <a:t>Foretag en analyse af fremstillingerne med inddragelse af begreber fra dansk og engelsk. Lav også en vurdering af graden af misinformation - f.eks. faktatjek vha. af AI</a:t>
            </a:r>
          </a:p>
          <a:p>
            <a:pPr marL="514350" indent="-514350" fontAlgn="base">
              <a:buFont typeface="+mj-lt"/>
              <a:buAutoNum type="arabicPeriod"/>
            </a:pPr>
            <a:r>
              <a:rPr lang="da-DK" sz="1400" dirty="0">
                <a:solidFill>
                  <a:schemeClr val="tx1">
                    <a:alpha val="80000"/>
                  </a:schemeClr>
                </a:solidFill>
              </a:rPr>
              <a:t>Produkt: For hver fremstilling skal der laves en plakat (dvs. der skal laves 2-3 plakater i alt). På forsiden af plakaten skal der laves en forside/”thumbnail”. På bagsiden skal der være en gennemgang af fremstillingen i 3-5 punkter med brug af både tekst og billeder. Punkterne skal være nedslag, der fremhæver de vigtigste aspekter af fremstillingen - både ift. form og indhold. Til sidst skal der være en vurdering af, hvor misinformerende fremstillingen er. </a:t>
            </a:r>
          </a:p>
          <a:p>
            <a:pPr marL="514350" indent="-514350" fontAlgn="base">
              <a:buFont typeface="+mj-lt"/>
              <a:buAutoNum type="arabicPeriod"/>
            </a:pPr>
            <a:r>
              <a:rPr lang="da-DK" sz="1400" dirty="0">
                <a:solidFill>
                  <a:schemeClr val="tx1">
                    <a:alpha val="80000"/>
                  </a:schemeClr>
                </a:solidFill>
              </a:rPr>
              <a:t>Messe: På messen præsenteres publikum for de 2-3 plakater. Derefter skal de vælge/klikke på den, de er mest interesserede i. Den valgte fremstilling gennemgås af gruppen, og publikum får feedback på konsekvenserne af deres valg ift. misinformation. Hvis der er tid, kan man gennemgå de andre plakater også og sammenligne dem. </a:t>
            </a:r>
          </a:p>
          <a:p>
            <a:endParaRPr lang="da-DK" sz="14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0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dsholder til indhold 4">
            <a:extLst>
              <a:ext uri="{FF2B5EF4-FFF2-40B4-BE49-F238E27FC236}">
                <a16:creationId xmlns:a16="http://schemas.microsoft.com/office/drawing/2014/main" id="{A676BA23-4E1A-35CB-26F0-6AA77DBC5C4C}"/>
              </a:ext>
            </a:extLst>
          </p:cNvPr>
          <p:cNvPicPr>
            <a:picLocks noGrp="1" noChangeAspect="1"/>
          </p:cNvPicPr>
          <p:nvPr>
            <p:ph idx="1"/>
          </p:nvPr>
        </p:nvPicPr>
        <p:blipFill>
          <a:blip r:embed="rId2"/>
          <a:srcRect b="900"/>
          <a:stretch>
            <a:fillRect/>
          </a:stretch>
        </p:blipFill>
        <p:spPr>
          <a:xfrm>
            <a:off x="20" y="1282"/>
            <a:ext cx="12191980" cy="6856718"/>
          </a:xfrm>
          <a:prstGeom prst="rect">
            <a:avLst/>
          </a:prstGeom>
        </p:spPr>
      </p:pic>
      <p:pic>
        <p:nvPicPr>
          <p:cNvPr id="9" name="Billede 8">
            <a:extLst>
              <a:ext uri="{FF2B5EF4-FFF2-40B4-BE49-F238E27FC236}">
                <a16:creationId xmlns:a16="http://schemas.microsoft.com/office/drawing/2014/main" id="{79B8F247-AB07-C9C9-3E79-74B57E1ADF19}"/>
              </a:ext>
            </a:extLst>
          </p:cNvPr>
          <p:cNvPicPr>
            <a:picLocks noChangeAspect="1"/>
          </p:cNvPicPr>
          <p:nvPr/>
        </p:nvPicPr>
        <p:blipFill>
          <a:blip r:embed="rId3"/>
          <a:stretch>
            <a:fillRect/>
          </a:stretch>
        </p:blipFill>
        <p:spPr>
          <a:xfrm>
            <a:off x="183552" y="86486"/>
            <a:ext cx="8622992" cy="817027"/>
          </a:xfrm>
          <a:prstGeom prst="rect">
            <a:avLst/>
          </a:prstGeom>
        </p:spPr>
      </p:pic>
      <p:pic>
        <p:nvPicPr>
          <p:cNvPr id="13" name="Billede 12">
            <a:extLst>
              <a:ext uri="{FF2B5EF4-FFF2-40B4-BE49-F238E27FC236}">
                <a16:creationId xmlns:a16="http://schemas.microsoft.com/office/drawing/2014/main" id="{C132C62A-3014-FFBE-A401-A4FF108EBC26}"/>
              </a:ext>
            </a:extLst>
          </p:cNvPr>
          <p:cNvPicPr>
            <a:picLocks noChangeAspect="1"/>
          </p:cNvPicPr>
          <p:nvPr/>
        </p:nvPicPr>
        <p:blipFill>
          <a:blip r:embed="rId4"/>
          <a:stretch>
            <a:fillRect/>
          </a:stretch>
        </p:blipFill>
        <p:spPr>
          <a:xfrm>
            <a:off x="5765297" y="3038309"/>
            <a:ext cx="2475189" cy="3733205"/>
          </a:xfrm>
          <a:prstGeom prst="rect">
            <a:avLst/>
          </a:prstGeom>
        </p:spPr>
      </p:pic>
    </p:spTree>
    <p:extLst>
      <p:ext uri="{BB962C8B-B14F-4D97-AF65-F5344CB8AC3E}">
        <p14:creationId xmlns:p14="http://schemas.microsoft.com/office/powerpoint/2010/main" val="3959747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C856DC82-774D-22C2-388A-D3C16EE6C8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6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dsholder til indhold 4">
            <a:extLst>
              <a:ext uri="{FF2B5EF4-FFF2-40B4-BE49-F238E27FC236}">
                <a16:creationId xmlns:a16="http://schemas.microsoft.com/office/drawing/2014/main" id="{A17B8933-1548-C074-3A61-0C27C4DEE01C}"/>
              </a:ext>
            </a:extLst>
          </p:cNvPr>
          <p:cNvPicPr>
            <a:picLocks noGrp="1" noChangeAspect="1"/>
          </p:cNvPicPr>
          <p:nvPr>
            <p:ph idx="1"/>
          </p:nvPr>
        </p:nvPicPr>
        <p:blipFill>
          <a:blip r:embed="rId2"/>
          <a:srcRect l="6649"/>
          <a:stretch>
            <a:fillRect/>
          </a:stretch>
        </p:blipFill>
        <p:spPr>
          <a:xfrm>
            <a:off x="20" y="1282"/>
            <a:ext cx="12191980" cy="6856718"/>
          </a:xfrm>
          <a:prstGeom prst="rect">
            <a:avLst/>
          </a:prstGeom>
        </p:spPr>
      </p:pic>
    </p:spTree>
    <p:extLst>
      <p:ext uri="{BB962C8B-B14F-4D97-AF65-F5344CB8AC3E}">
        <p14:creationId xmlns:p14="http://schemas.microsoft.com/office/powerpoint/2010/main" val="461670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dsholder til indhold 4">
            <a:extLst>
              <a:ext uri="{FF2B5EF4-FFF2-40B4-BE49-F238E27FC236}">
                <a16:creationId xmlns:a16="http://schemas.microsoft.com/office/drawing/2014/main" id="{31B8AA35-F85A-0865-557A-27029FA20666}"/>
              </a:ext>
            </a:extLst>
          </p:cNvPr>
          <p:cNvPicPr>
            <a:picLocks noGrp="1" noChangeAspect="1"/>
          </p:cNvPicPr>
          <p:nvPr>
            <p:ph idx="1"/>
          </p:nvPr>
        </p:nvPicPr>
        <p:blipFill>
          <a:blip r:embed="rId2"/>
          <a:srcRect l="2649" r="-1" b="-1"/>
          <a:stretch>
            <a:fillRect/>
          </a:stretch>
        </p:blipFill>
        <p:spPr>
          <a:xfrm>
            <a:off x="20" y="1282"/>
            <a:ext cx="7075694" cy="3979340"/>
          </a:xfrm>
          <a:prstGeom prst="rect">
            <a:avLst/>
          </a:prstGeom>
        </p:spPr>
      </p:pic>
      <p:pic>
        <p:nvPicPr>
          <p:cNvPr id="7" name="Billede 6">
            <a:extLst>
              <a:ext uri="{FF2B5EF4-FFF2-40B4-BE49-F238E27FC236}">
                <a16:creationId xmlns:a16="http://schemas.microsoft.com/office/drawing/2014/main" id="{00F91F9B-1821-CE64-28CE-56602483856A}"/>
              </a:ext>
            </a:extLst>
          </p:cNvPr>
          <p:cNvPicPr>
            <a:picLocks noChangeAspect="1"/>
          </p:cNvPicPr>
          <p:nvPr/>
        </p:nvPicPr>
        <p:blipFill>
          <a:blip r:embed="rId3"/>
          <a:stretch>
            <a:fillRect/>
          </a:stretch>
        </p:blipFill>
        <p:spPr>
          <a:xfrm>
            <a:off x="4996543" y="2789981"/>
            <a:ext cx="7195457" cy="4068019"/>
          </a:xfrm>
          <a:prstGeom prst="rect">
            <a:avLst/>
          </a:prstGeom>
        </p:spPr>
      </p:pic>
    </p:spTree>
    <p:extLst>
      <p:ext uri="{BB962C8B-B14F-4D97-AF65-F5344CB8AC3E}">
        <p14:creationId xmlns:p14="http://schemas.microsoft.com/office/powerpoint/2010/main" val="508596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FF8071-8D6E-4942-B846-AEA83A7F25A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9EB7E-282F-F0FB-E2E9-068042F5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3EE3D0-9E9E-AB22-FE14-E2A68863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2ACBE457-F617-D4ED-265F-F6E00E9C5839}"/>
              </a:ext>
            </a:extLst>
          </p:cNvPr>
          <p:cNvSpPr>
            <a:spLocks noGrp="1"/>
          </p:cNvSpPr>
          <p:nvPr>
            <p:ph type="title"/>
          </p:nvPr>
        </p:nvSpPr>
        <p:spPr>
          <a:xfrm>
            <a:off x="1188069" y="381935"/>
            <a:ext cx="4008583" cy="5974414"/>
          </a:xfrm>
        </p:spPr>
        <p:txBody>
          <a:bodyPr anchor="ctr">
            <a:normAutofit/>
          </a:bodyPr>
          <a:lstStyle/>
          <a:p>
            <a:r>
              <a:rPr lang="da-DK" sz="8000" dirty="0">
                <a:solidFill>
                  <a:srgbClr val="FFFFFF"/>
                </a:solidFill>
              </a:rPr>
              <a:t>Praktisk</a:t>
            </a:r>
          </a:p>
        </p:txBody>
      </p:sp>
      <p:grpSp>
        <p:nvGrpSpPr>
          <p:cNvPr id="12" name="Group 11">
            <a:extLst>
              <a:ext uri="{FF2B5EF4-FFF2-40B4-BE49-F238E27FC236}">
                <a16:creationId xmlns:a16="http://schemas.microsoft.com/office/drawing/2014/main" id="{727FB04B-0EE4-A0DC-6D2F-E4685EB8F1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5E5FE088-DDAA-2248-0F40-B9A050C3F3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06970C76-F48F-D52C-7C1B-04EB1BD9B0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BFD83B7F-B0AB-93AD-95F1-9900BBA8C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25930A35-5D58-1B02-EE19-7B60050E2B0B}"/>
              </a:ext>
            </a:extLst>
          </p:cNvPr>
          <p:cNvSpPr>
            <a:spLocks noGrp="1"/>
          </p:cNvSpPr>
          <p:nvPr>
            <p:ph idx="1"/>
          </p:nvPr>
        </p:nvSpPr>
        <p:spPr>
          <a:xfrm>
            <a:off x="6297233" y="518400"/>
            <a:ext cx="4771607" cy="5837949"/>
          </a:xfrm>
        </p:spPr>
        <p:txBody>
          <a:bodyPr anchor="ctr">
            <a:normAutofit/>
          </a:bodyPr>
          <a:lstStyle/>
          <a:p>
            <a:pPr marL="0" indent="0">
              <a:buNone/>
            </a:pPr>
            <a:r>
              <a:rPr lang="da-DK" dirty="0">
                <a:solidFill>
                  <a:schemeClr val="tx1">
                    <a:alpha val="80000"/>
                  </a:schemeClr>
                </a:solidFill>
              </a:rPr>
              <a:t>Materiale til plakater:</a:t>
            </a:r>
          </a:p>
          <a:p>
            <a:r>
              <a:rPr lang="da-DK" dirty="0">
                <a:solidFill>
                  <a:schemeClr val="tx1">
                    <a:alpha val="80000"/>
                  </a:schemeClr>
                </a:solidFill>
              </a:rPr>
              <a:t>A3-printerpapir</a:t>
            </a:r>
          </a:p>
          <a:p>
            <a:r>
              <a:rPr lang="da-DK" dirty="0">
                <a:solidFill>
                  <a:schemeClr val="tx1">
                    <a:alpha val="80000"/>
                  </a:schemeClr>
                </a:solidFill>
              </a:rPr>
              <a:t>Stor printplakat, som Steen hjælper med at printe onsdag fra 10:00-14:00. Måske maks. 1</a:t>
            </a:r>
          </a:p>
          <a:p>
            <a:r>
              <a:rPr lang="da-DK" dirty="0">
                <a:solidFill>
                  <a:schemeClr val="tx1">
                    <a:alpha val="80000"/>
                  </a:schemeClr>
                </a:solidFill>
              </a:rPr>
              <a:t>Karton-ark på biblioteket – begrænset mængde, så nok kun et pr. gruppe</a:t>
            </a:r>
          </a:p>
          <a:p>
            <a:r>
              <a:rPr lang="da-DK" dirty="0">
                <a:solidFill>
                  <a:schemeClr val="tx1">
                    <a:alpha val="80000"/>
                  </a:schemeClr>
                </a:solidFill>
              </a:rPr>
              <a:t>Genbrugspap/materiale I selv medbringer</a:t>
            </a:r>
          </a:p>
          <a:p>
            <a:r>
              <a:rPr lang="da-DK" dirty="0">
                <a:solidFill>
                  <a:schemeClr val="tx1">
                    <a:alpha val="80000"/>
                  </a:schemeClr>
                </a:solidFill>
              </a:rPr>
              <a:t>Der er tuscher, sakse og lim på biblioteket</a:t>
            </a:r>
          </a:p>
        </p:txBody>
      </p:sp>
      <p:cxnSp>
        <p:nvCxnSpPr>
          <p:cNvPr id="17" name="Straight Connector 16">
            <a:extLst>
              <a:ext uri="{FF2B5EF4-FFF2-40B4-BE49-F238E27FC236}">
                <a16:creationId xmlns:a16="http://schemas.microsoft.com/office/drawing/2014/main" id="{9F330320-E47E-F801-D722-DA402E2BC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53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E036EAEE-F100-6834-6CF0-C54792FE7D0E}"/>
              </a:ext>
            </a:extLst>
          </p:cNvPr>
          <p:cNvSpPr>
            <a:spLocks noGrp="1"/>
          </p:cNvSpPr>
          <p:nvPr>
            <p:ph type="title"/>
          </p:nvPr>
        </p:nvSpPr>
        <p:spPr>
          <a:xfrm>
            <a:off x="1188069" y="381935"/>
            <a:ext cx="4008583" cy="5974414"/>
          </a:xfrm>
        </p:spPr>
        <p:txBody>
          <a:bodyPr anchor="ctr">
            <a:normAutofit/>
          </a:bodyPr>
          <a:lstStyle/>
          <a:p>
            <a:r>
              <a:rPr lang="da-DK" sz="8000">
                <a:solidFill>
                  <a:srgbClr val="FFFFFF"/>
                </a:solidFill>
              </a:rPr>
              <a:t>Grupper</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46E21233-2CC8-8527-8BDA-008222F944E0}"/>
              </a:ext>
            </a:extLst>
          </p:cNvPr>
          <p:cNvSpPr>
            <a:spLocks noGrp="1"/>
          </p:cNvSpPr>
          <p:nvPr>
            <p:ph idx="1"/>
          </p:nvPr>
        </p:nvSpPr>
        <p:spPr>
          <a:xfrm>
            <a:off x="6297233" y="518400"/>
            <a:ext cx="4771607" cy="5837949"/>
          </a:xfrm>
        </p:spPr>
        <p:txBody>
          <a:bodyPr anchor="ctr">
            <a:normAutofit/>
          </a:bodyPr>
          <a:lstStyle/>
          <a:p>
            <a:pPr fontAlgn="base"/>
            <a:r>
              <a:rPr lang="da-DK" dirty="0">
                <a:solidFill>
                  <a:schemeClr val="tx1">
                    <a:alpha val="80000"/>
                  </a:schemeClr>
                </a:solidFill>
              </a:rPr>
              <a:t>Sander, Victor, Johannes, Mathias</a:t>
            </a:r>
          </a:p>
          <a:p>
            <a:pPr fontAlgn="base"/>
            <a:r>
              <a:rPr lang="da-DK" dirty="0">
                <a:solidFill>
                  <a:schemeClr val="tx1">
                    <a:alpha val="80000"/>
                  </a:schemeClr>
                </a:solidFill>
              </a:rPr>
              <a:t>Alexander, Mikkel, Isabella B, Katrine</a:t>
            </a:r>
          </a:p>
          <a:p>
            <a:pPr fontAlgn="base"/>
            <a:r>
              <a:rPr lang="da-DK" dirty="0">
                <a:solidFill>
                  <a:schemeClr val="tx1">
                    <a:alpha val="80000"/>
                  </a:schemeClr>
                </a:solidFill>
              </a:rPr>
              <a:t>Karoline, Carita, Julia, Freya</a:t>
            </a:r>
          </a:p>
          <a:p>
            <a:pPr fontAlgn="base"/>
            <a:r>
              <a:rPr lang="da-DK" dirty="0">
                <a:solidFill>
                  <a:schemeClr val="tx1">
                    <a:alpha val="80000"/>
                  </a:schemeClr>
                </a:solidFill>
              </a:rPr>
              <a:t>Alberte, </a:t>
            </a:r>
            <a:r>
              <a:rPr lang="da-DK" dirty="0" err="1">
                <a:solidFill>
                  <a:schemeClr val="tx1">
                    <a:alpha val="80000"/>
                  </a:schemeClr>
                </a:solidFill>
              </a:rPr>
              <a:t>Anne-Mai</a:t>
            </a:r>
            <a:r>
              <a:rPr lang="da-DK" dirty="0">
                <a:solidFill>
                  <a:schemeClr val="tx1">
                    <a:alpha val="80000"/>
                  </a:schemeClr>
                </a:solidFill>
              </a:rPr>
              <a:t>, Søs</a:t>
            </a:r>
          </a:p>
          <a:p>
            <a:pPr fontAlgn="base"/>
            <a:r>
              <a:rPr lang="da-DK" dirty="0">
                <a:solidFill>
                  <a:schemeClr val="tx1">
                    <a:alpha val="80000"/>
                  </a:schemeClr>
                </a:solidFill>
              </a:rPr>
              <a:t>Johanne, Isabella L, Nanna, Mathilde</a:t>
            </a:r>
          </a:p>
          <a:p>
            <a:endParaRPr lang="da-DK"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58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7E437D-7EB7-3F4C-14EF-5654BAEF484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C502-AD38-61EC-DFC1-0B81EA86A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1A6CEE-9691-967C-2779-365691BA4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6C50F4AC-4E14-A9FA-500E-9AD7292E7C88}"/>
              </a:ext>
            </a:extLst>
          </p:cNvPr>
          <p:cNvSpPr>
            <a:spLocks noGrp="1"/>
          </p:cNvSpPr>
          <p:nvPr>
            <p:ph type="title"/>
          </p:nvPr>
        </p:nvSpPr>
        <p:spPr>
          <a:xfrm>
            <a:off x="1188069" y="381935"/>
            <a:ext cx="4008583" cy="5974414"/>
          </a:xfrm>
        </p:spPr>
        <p:txBody>
          <a:bodyPr anchor="ctr">
            <a:normAutofit/>
          </a:bodyPr>
          <a:lstStyle/>
          <a:p>
            <a:r>
              <a:rPr lang="da-DK" sz="8000">
                <a:solidFill>
                  <a:srgbClr val="FFFFFF"/>
                </a:solidFill>
              </a:rPr>
              <a:t>Grupper</a:t>
            </a:r>
          </a:p>
        </p:txBody>
      </p:sp>
      <p:grpSp>
        <p:nvGrpSpPr>
          <p:cNvPr id="12" name="Group 11">
            <a:extLst>
              <a:ext uri="{FF2B5EF4-FFF2-40B4-BE49-F238E27FC236}">
                <a16:creationId xmlns:a16="http://schemas.microsoft.com/office/drawing/2014/main" id="{47B95A72-6B67-8776-AFC8-EF2ED309E1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024B6A1E-4A82-FB31-FD1D-2C5981EC0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C63138F7-47BF-8A58-2C87-B92D14412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65174E60-7C39-8060-E310-52DAE1940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F3A886D3-EF4C-78B3-6E86-60A3F1A4330C}"/>
              </a:ext>
            </a:extLst>
          </p:cNvPr>
          <p:cNvSpPr>
            <a:spLocks noGrp="1"/>
          </p:cNvSpPr>
          <p:nvPr>
            <p:ph idx="1"/>
          </p:nvPr>
        </p:nvSpPr>
        <p:spPr>
          <a:xfrm>
            <a:off x="6297233" y="518400"/>
            <a:ext cx="4771607" cy="5837949"/>
          </a:xfrm>
        </p:spPr>
        <p:txBody>
          <a:bodyPr anchor="ctr">
            <a:normAutofit/>
          </a:bodyPr>
          <a:lstStyle/>
          <a:p>
            <a:pPr fontAlgn="base"/>
            <a:r>
              <a:rPr lang="da-DK" dirty="0">
                <a:solidFill>
                  <a:schemeClr val="tx1">
                    <a:alpha val="80000"/>
                  </a:schemeClr>
                </a:solidFill>
              </a:rPr>
              <a:t>Bjørn, Jonas, Laurits og Clara</a:t>
            </a:r>
          </a:p>
          <a:p>
            <a:pPr fontAlgn="base"/>
            <a:r>
              <a:rPr lang="da-DK" dirty="0" err="1">
                <a:solidFill>
                  <a:schemeClr val="tx1">
                    <a:alpha val="80000"/>
                  </a:schemeClr>
                </a:solidFill>
              </a:rPr>
              <a:t>Brá</a:t>
            </a:r>
            <a:r>
              <a:rPr lang="da-DK" dirty="0">
                <a:solidFill>
                  <a:schemeClr val="tx1">
                    <a:alpha val="80000"/>
                  </a:schemeClr>
                </a:solidFill>
              </a:rPr>
              <a:t>, Johanne, Lykke og Max</a:t>
            </a:r>
          </a:p>
          <a:p>
            <a:pPr fontAlgn="base"/>
            <a:r>
              <a:rPr lang="da-DK" dirty="0"/>
              <a:t>Charlotte, Signe, Emilie L, Thilde</a:t>
            </a:r>
            <a:endParaRPr lang="da-DK" dirty="0">
              <a:solidFill>
                <a:schemeClr val="tx1">
                  <a:alpha val="80000"/>
                </a:schemeClr>
              </a:solidFill>
            </a:endParaRPr>
          </a:p>
          <a:p>
            <a:pPr fontAlgn="base"/>
            <a:r>
              <a:rPr lang="da-DK" dirty="0"/>
              <a:t>Lise, Mathilde </a:t>
            </a:r>
            <a:r>
              <a:rPr lang="da-DK"/>
              <a:t>F, </a:t>
            </a:r>
            <a:r>
              <a:rPr lang="da-DK" dirty="0"/>
              <a:t>Louie</a:t>
            </a:r>
            <a:endParaRPr lang="da-DK" dirty="0">
              <a:solidFill>
                <a:schemeClr val="tx1">
                  <a:alpha val="80000"/>
                </a:schemeClr>
              </a:solidFill>
            </a:endParaRPr>
          </a:p>
          <a:p>
            <a:r>
              <a:rPr lang="de-DE" dirty="0" err="1"/>
              <a:t>Puk</a:t>
            </a:r>
            <a:r>
              <a:rPr lang="de-DE" dirty="0"/>
              <a:t>, </a:t>
            </a:r>
            <a:r>
              <a:rPr lang="de-DE" dirty="0" err="1"/>
              <a:t>Sif</a:t>
            </a:r>
            <a:r>
              <a:rPr lang="de-DE" dirty="0"/>
              <a:t>, Sofia, Julie, Julie</a:t>
            </a:r>
          </a:p>
          <a:p>
            <a:r>
              <a:rPr lang="da-DK" dirty="0"/>
              <a:t>Christian, Mikkel, Tobias, Tristan</a:t>
            </a:r>
            <a:endParaRPr lang="da-DK"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03F2BED0-47B5-9DF2-3355-F273BDDF61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40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6534FCE6-06FB-0A62-2948-06260475CF0B}"/>
              </a:ext>
            </a:extLst>
          </p:cNvPr>
          <p:cNvSpPr>
            <a:spLocks noGrp="1"/>
          </p:cNvSpPr>
          <p:nvPr>
            <p:ph type="title"/>
          </p:nvPr>
        </p:nvSpPr>
        <p:spPr>
          <a:xfrm>
            <a:off x="1188069" y="381935"/>
            <a:ext cx="4008583" cy="5974414"/>
          </a:xfrm>
        </p:spPr>
        <p:txBody>
          <a:bodyPr anchor="ctr">
            <a:normAutofit/>
          </a:bodyPr>
          <a:lstStyle/>
          <a:p>
            <a:r>
              <a:rPr lang="da-DK" sz="8000" dirty="0">
                <a:solidFill>
                  <a:srgbClr val="FFFFFF"/>
                </a:solidFill>
              </a:rPr>
              <a:t>Trin 1 - emne</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AE046F99-EF2E-1021-37B4-447E1C5C30C7}"/>
              </a:ext>
            </a:extLst>
          </p:cNvPr>
          <p:cNvSpPr>
            <a:spLocks noGrp="1"/>
          </p:cNvSpPr>
          <p:nvPr>
            <p:ph idx="1"/>
          </p:nvPr>
        </p:nvSpPr>
        <p:spPr>
          <a:xfrm>
            <a:off x="6297233" y="518400"/>
            <a:ext cx="4771607" cy="5837949"/>
          </a:xfrm>
        </p:spPr>
        <p:txBody>
          <a:bodyPr anchor="ctr">
            <a:normAutofit/>
          </a:bodyPr>
          <a:lstStyle/>
          <a:p>
            <a:r>
              <a:rPr lang="da-DK" sz="3200" dirty="0">
                <a:solidFill>
                  <a:schemeClr val="tx1">
                    <a:alpha val="80000"/>
                  </a:schemeClr>
                </a:solidFill>
              </a:rPr>
              <a:t>Vælg en nyhedshistorie, som er blevet dækket i både danske og engelsksprogede medier</a:t>
            </a:r>
          </a:p>
          <a:p>
            <a:endParaRPr lang="da-DK"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77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5C5B30BE-AB72-A0E7-F6B1-4A5E1F5FEA28}"/>
              </a:ext>
            </a:extLst>
          </p:cNvPr>
          <p:cNvSpPr>
            <a:spLocks noGrp="1"/>
          </p:cNvSpPr>
          <p:nvPr>
            <p:ph type="title"/>
          </p:nvPr>
        </p:nvSpPr>
        <p:spPr>
          <a:xfrm>
            <a:off x="1188069" y="381935"/>
            <a:ext cx="4008583" cy="5974414"/>
          </a:xfrm>
        </p:spPr>
        <p:txBody>
          <a:bodyPr anchor="ctr">
            <a:normAutofit/>
          </a:bodyPr>
          <a:lstStyle/>
          <a:p>
            <a:r>
              <a:rPr lang="da-DK" sz="7200" dirty="0">
                <a:solidFill>
                  <a:srgbClr val="FFFFFF"/>
                </a:solidFill>
              </a:rPr>
              <a:t>Trin 2 - materiale</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E70FC366-702F-C8BF-2257-D3391D8E581C}"/>
              </a:ext>
            </a:extLst>
          </p:cNvPr>
          <p:cNvSpPr>
            <a:spLocks noGrp="1"/>
          </p:cNvSpPr>
          <p:nvPr>
            <p:ph idx="1"/>
          </p:nvPr>
        </p:nvSpPr>
        <p:spPr>
          <a:xfrm>
            <a:off x="6297233" y="518400"/>
            <a:ext cx="4771607" cy="5837949"/>
          </a:xfrm>
        </p:spPr>
        <p:txBody>
          <a:bodyPr anchor="ctr">
            <a:normAutofit/>
          </a:bodyPr>
          <a:lstStyle/>
          <a:p>
            <a:r>
              <a:rPr lang="da-DK" sz="3200" dirty="0">
                <a:solidFill>
                  <a:schemeClr val="tx1">
                    <a:alpha val="80000"/>
                  </a:schemeClr>
                </a:solidFill>
              </a:rPr>
              <a:t>Udvælg/lav 2-3 forskellige medie-fremstillinger af historien. Der skal være tydelige forskelle på dem - dvs. både danske og engelske medier, forskellige typer af medier og virkemidler</a:t>
            </a:r>
          </a:p>
          <a:p>
            <a:endParaRPr lang="da-DK"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96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2E59FDF7-171F-4DDD-14BF-5D340E3AA145}"/>
              </a:ext>
            </a:extLst>
          </p:cNvPr>
          <p:cNvSpPr>
            <a:spLocks noGrp="1"/>
          </p:cNvSpPr>
          <p:nvPr>
            <p:ph type="title"/>
          </p:nvPr>
        </p:nvSpPr>
        <p:spPr>
          <a:xfrm>
            <a:off x="1188069" y="381935"/>
            <a:ext cx="4008583" cy="5974414"/>
          </a:xfrm>
        </p:spPr>
        <p:txBody>
          <a:bodyPr anchor="ctr">
            <a:normAutofit/>
          </a:bodyPr>
          <a:lstStyle/>
          <a:p>
            <a:r>
              <a:rPr lang="da-DK" sz="8000" dirty="0">
                <a:solidFill>
                  <a:srgbClr val="FFFFFF"/>
                </a:solidFill>
              </a:rPr>
              <a:t>Trin 3 - analyse</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7EB1D302-D307-BCB2-DE93-9BC415BE236E}"/>
              </a:ext>
            </a:extLst>
          </p:cNvPr>
          <p:cNvSpPr>
            <a:spLocks noGrp="1"/>
          </p:cNvSpPr>
          <p:nvPr>
            <p:ph idx="1"/>
          </p:nvPr>
        </p:nvSpPr>
        <p:spPr>
          <a:xfrm>
            <a:off x="6297233" y="518400"/>
            <a:ext cx="4771607" cy="5837949"/>
          </a:xfrm>
        </p:spPr>
        <p:txBody>
          <a:bodyPr anchor="ctr">
            <a:normAutofit/>
          </a:bodyPr>
          <a:lstStyle/>
          <a:p>
            <a:r>
              <a:rPr lang="da-DK" dirty="0">
                <a:solidFill>
                  <a:schemeClr val="tx1">
                    <a:alpha val="80000"/>
                  </a:schemeClr>
                </a:solidFill>
              </a:rPr>
              <a:t>Foretag en analyse af fremstillingerne med inddragelse af begreber fra dansk og engelsk. Lav også en vurdering af graden af misinformation - f.eks. faktatjek vha. af AI</a:t>
            </a:r>
          </a:p>
          <a:p>
            <a:endParaRPr lang="da-DK"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7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4AB0EEAD-AAB5-D8F6-66B7-523D4A30EEAF}"/>
              </a:ext>
            </a:extLst>
          </p:cNvPr>
          <p:cNvSpPr>
            <a:spLocks noGrp="1"/>
          </p:cNvSpPr>
          <p:nvPr>
            <p:ph type="title"/>
          </p:nvPr>
        </p:nvSpPr>
        <p:spPr>
          <a:xfrm>
            <a:off x="1188069" y="381935"/>
            <a:ext cx="4008583" cy="5974414"/>
          </a:xfrm>
        </p:spPr>
        <p:txBody>
          <a:bodyPr anchor="ctr">
            <a:normAutofit/>
          </a:bodyPr>
          <a:lstStyle/>
          <a:p>
            <a:r>
              <a:rPr lang="da-DK" sz="8000" dirty="0">
                <a:solidFill>
                  <a:srgbClr val="FFFFFF"/>
                </a:solidFill>
              </a:rPr>
              <a:t>Trin 4 - produkt</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EB22CDC2-52E4-711C-C635-825C1BEE8E11}"/>
              </a:ext>
            </a:extLst>
          </p:cNvPr>
          <p:cNvSpPr>
            <a:spLocks noGrp="1"/>
          </p:cNvSpPr>
          <p:nvPr>
            <p:ph idx="1"/>
          </p:nvPr>
        </p:nvSpPr>
        <p:spPr>
          <a:xfrm>
            <a:off x="6297233" y="518400"/>
            <a:ext cx="4771607" cy="5837949"/>
          </a:xfrm>
        </p:spPr>
        <p:txBody>
          <a:bodyPr anchor="ctr">
            <a:normAutofit/>
          </a:bodyPr>
          <a:lstStyle/>
          <a:p>
            <a:r>
              <a:rPr lang="da-DK" sz="2000" dirty="0">
                <a:solidFill>
                  <a:schemeClr val="tx1">
                    <a:alpha val="80000"/>
                  </a:schemeClr>
                </a:solidFill>
              </a:rPr>
              <a:t>Produkt: For hver fremstilling skal der laves en plakat (dvs. der skal laves 2-3 plakater i alt). På forsiden af plakaten skal der laves en forside/”thumbnail”. På bagsiden skal der være en gennemgang af fremstillingen i 3-5 punkter med brug af både tekst og billeder. Punkterne skal være nedslag, der fremhæver de vigtigste aspekter af fremstillingen - både ift. form og indhold. Til sidst skal der være en vurdering af, hvor misinformerende fremstillingen er. </a:t>
            </a:r>
          </a:p>
          <a:p>
            <a:r>
              <a:rPr lang="da-DK" sz="2000" dirty="0">
                <a:solidFill>
                  <a:schemeClr val="tx1">
                    <a:alpha val="80000"/>
                  </a:schemeClr>
                </a:solidFill>
              </a:rPr>
              <a:t>NB: Hvis der ikke er plads til hele gennemgangen på bagsiden, kan I dele den op i flere plakater/A3-sider</a:t>
            </a:r>
          </a:p>
          <a:p>
            <a:endParaRPr lang="da-DK"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3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89F718F7-DDA1-D012-BEA9-8DB1318976B8}"/>
              </a:ext>
            </a:extLst>
          </p:cNvPr>
          <p:cNvSpPr>
            <a:spLocks noGrp="1"/>
          </p:cNvSpPr>
          <p:nvPr>
            <p:ph type="title"/>
          </p:nvPr>
        </p:nvSpPr>
        <p:spPr>
          <a:xfrm>
            <a:off x="1188069" y="381935"/>
            <a:ext cx="4008583" cy="5974414"/>
          </a:xfrm>
        </p:spPr>
        <p:txBody>
          <a:bodyPr anchor="ctr">
            <a:normAutofit/>
          </a:bodyPr>
          <a:lstStyle/>
          <a:p>
            <a:r>
              <a:rPr lang="da-DK" sz="8000" dirty="0">
                <a:solidFill>
                  <a:srgbClr val="FFFFFF"/>
                </a:solidFill>
              </a:rPr>
              <a:t>Trin 5 – præsentation (messe)</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504B2A3A-7A01-2C19-2FC4-A2298E3E444C}"/>
              </a:ext>
            </a:extLst>
          </p:cNvPr>
          <p:cNvSpPr>
            <a:spLocks noGrp="1"/>
          </p:cNvSpPr>
          <p:nvPr>
            <p:ph idx="1"/>
          </p:nvPr>
        </p:nvSpPr>
        <p:spPr>
          <a:xfrm>
            <a:off x="6297233" y="518400"/>
            <a:ext cx="4771607" cy="5837949"/>
          </a:xfrm>
        </p:spPr>
        <p:txBody>
          <a:bodyPr anchor="ctr">
            <a:normAutofit/>
          </a:bodyPr>
          <a:lstStyle/>
          <a:p>
            <a:r>
              <a:rPr lang="da-DK" sz="2400" dirty="0">
                <a:solidFill>
                  <a:schemeClr val="tx1">
                    <a:alpha val="80000"/>
                  </a:schemeClr>
                </a:solidFill>
              </a:rPr>
              <a:t>Messe: På messen præsenteres publikum for de 2-3 plakater. Derefter skal de vælge/klikke på den, de er mest interesserede i. Den valgte fremstilling gennemgås af gruppen, og publikum får feedback på konsekvenserne af deres valg ift. misinformation. Hvis der er tid, kan man gennemgå de andre plakater også og sammenligne dem. </a:t>
            </a:r>
          </a:p>
          <a:p>
            <a:endParaRPr lang="da-DK"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94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0C70BECE-0C3F-1E58-6ED4-1728BF7D7DFA}"/>
              </a:ext>
            </a:extLst>
          </p:cNvPr>
          <p:cNvSpPr>
            <a:spLocks noGrp="1"/>
          </p:cNvSpPr>
          <p:nvPr>
            <p:ph type="title"/>
          </p:nvPr>
        </p:nvSpPr>
        <p:spPr>
          <a:xfrm>
            <a:off x="1188069" y="381935"/>
            <a:ext cx="4008583" cy="5974414"/>
          </a:xfrm>
        </p:spPr>
        <p:txBody>
          <a:bodyPr anchor="ctr">
            <a:normAutofit/>
          </a:bodyPr>
          <a:lstStyle/>
          <a:p>
            <a:r>
              <a:rPr lang="da-DK" sz="8000">
                <a:solidFill>
                  <a:srgbClr val="FFFFFF"/>
                </a:solidFill>
              </a:rPr>
              <a:t>Emner</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86A7047C-A8E7-DEC8-90EC-71530F08934B}"/>
              </a:ext>
            </a:extLst>
          </p:cNvPr>
          <p:cNvSpPr>
            <a:spLocks noGrp="1"/>
          </p:cNvSpPr>
          <p:nvPr>
            <p:ph idx="1"/>
          </p:nvPr>
        </p:nvSpPr>
        <p:spPr>
          <a:xfrm>
            <a:off x="6297233" y="518400"/>
            <a:ext cx="4771607" cy="5837949"/>
          </a:xfrm>
        </p:spPr>
        <p:txBody>
          <a:bodyPr anchor="ctr">
            <a:normAutofit/>
          </a:bodyPr>
          <a:lstStyle/>
          <a:p>
            <a:pPr fontAlgn="base"/>
            <a:r>
              <a:rPr lang="da-DK" sz="2000" i="1" dirty="0">
                <a:solidFill>
                  <a:schemeClr val="tx1">
                    <a:alpha val="80000"/>
                  </a:schemeClr>
                </a:solidFill>
              </a:rPr>
              <a:t>“No Kings”-demonstrationer</a:t>
            </a:r>
          </a:p>
          <a:p>
            <a:pPr fontAlgn="base"/>
            <a:r>
              <a:rPr lang="da-DK" sz="2000" i="1" dirty="0" err="1">
                <a:solidFill>
                  <a:schemeClr val="tx1">
                    <a:alpha val="80000"/>
                  </a:schemeClr>
                </a:solidFill>
              </a:rPr>
              <a:t>Mamdani</a:t>
            </a:r>
            <a:endParaRPr lang="da-DK" sz="2000" i="1" dirty="0">
              <a:solidFill>
                <a:schemeClr val="tx1">
                  <a:alpha val="80000"/>
                </a:schemeClr>
              </a:solidFill>
            </a:endParaRPr>
          </a:p>
          <a:p>
            <a:pPr fontAlgn="base"/>
            <a:r>
              <a:rPr lang="da-DK" sz="2000" i="1" dirty="0">
                <a:solidFill>
                  <a:schemeClr val="tx1">
                    <a:alpha val="80000"/>
                  </a:schemeClr>
                </a:solidFill>
              </a:rPr>
              <a:t>ICE deportationer</a:t>
            </a:r>
          </a:p>
          <a:p>
            <a:pPr fontAlgn="base"/>
            <a:r>
              <a:rPr lang="da-DK" sz="2000" i="1" dirty="0">
                <a:solidFill>
                  <a:schemeClr val="tx1">
                    <a:alpha val="80000"/>
                  </a:schemeClr>
                </a:solidFill>
              </a:rPr>
              <a:t>Told</a:t>
            </a:r>
          </a:p>
          <a:p>
            <a:pPr fontAlgn="base"/>
            <a:r>
              <a:rPr lang="da-DK" sz="2000" i="1" dirty="0">
                <a:solidFill>
                  <a:schemeClr val="tx1">
                    <a:alpha val="80000"/>
                  </a:schemeClr>
                </a:solidFill>
              </a:rPr>
              <a:t>Indsættelse af nationalgarden</a:t>
            </a:r>
          </a:p>
          <a:p>
            <a:pPr fontAlgn="base"/>
            <a:r>
              <a:rPr lang="da-DK" sz="2000" i="1" dirty="0">
                <a:solidFill>
                  <a:schemeClr val="tx1">
                    <a:alpha val="80000"/>
                  </a:schemeClr>
                </a:solidFill>
              </a:rPr>
              <a:t>Bombning af smuglerbåde (Venezuela)</a:t>
            </a:r>
          </a:p>
          <a:p>
            <a:pPr fontAlgn="base"/>
            <a:r>
              <a:rPr lang="da-DK" sz="2000" i="1" dirty="0">
                <a:solidFill>
                  <a:schemeClr val="tx1">
                    <a:alpha val="80000"/>
                  </a:schemeClr>
                </a:solidFill>
              </a:rPr>
              <a:t>Israel-Palæstina fredsplan</a:t>
            </a:r>
          </a:p>
          <a:p>
            <a:pPr fontAlgn="base"/>
            <a:r>
              <a:rPr lang="da-DK" sz="2000" i="1" dirty="0">
                <a:solidFill>
                  <a:schemeClr val="tx1">
                    <a:alpha val="80000"/>
                  </a:schemeClr>
                </a:solidFill>
              </a:rPr>
              <a:t>Ukraine-støtte</a:t>
            </a:r>
          </a:p>
          <a:p>
            <a:pPr fontAlgn="base"/>
            <a:r>
              <a:rPr lang="da-DK" sz="2000" i="1" dirty="0">
                <a:solidFill>
                  <a:schemeClr val="tx1">
                    <a:alpha val="80000"/>
                  </a:schemeClr>
                </a:solidFill>
              </a:rPr>
              <a:t>Nedlukningen af statsapparatet</a:t>
            </a:r>
          </a:p>
          <a:p>
            <a:pPr fontAlgn="base"/>
            <a:r>
              <a:rPr lang="da-DK" sz="2000" i="1" dirty="0">
                <a:solidFill>
                  <a:schemeClr val="tx1">
                    <a:alpha val="80000"/>
                  </a:schemeClr>
                </a:solidFill>
              </a:rPr>
              <a:t>Klima</a:t>
            </a:r>
          </a:p>
          <a:p>
            <a:pPr fontAlgn="base"/>
            <a:r>
              <a:rPr lang="da-DK" sz="2000" i="1" dirty="0">
                <a:solidFill>
                  <a:schemeClr val="tx1">
                    <a:alpha val="80000"/>
                  </a:schemeClr>
                </a:solidFill>
              </a:rPr>
              <a:t>Skyderier (Charlie Kirk)</a:t>
            </a:r>
          </a:p>
          <a:p>
            <a:pPr fontAlgn="base"/>
            <a:r>
              <a:rPr lang="da-DK" sz="2000" i="1" dirty="0">
                <a:solidFill>
                  <a:schemeClr val="tx1">
                    <a:alpha val="80000"/>
                  </a:schemeClr>
                </a:solidFill>
              </a:rPr>
              <a:t>Kendisser</a:t>
            </a:r>
          </a:p>
          <a:p>
            <a:pPr fontAlgn="base"/>
            <a:r>
              <a:rPr lang="da-DK" sz="2000" i="1" dirty="0">
                <a:solidFill>
                  <a:schemeClr val="tx1">
                    <a:alpha val="80000"/>
                  </a:schemeClr>
                </a:solidFill>
              </a:rPr>
              <a:t>Sport</a:t>
            </a:r>
          </a:p>
          <a:p>
            <a:r>
              <a:rPr lang="da-DK" sz="2000" i="1" dirty="0">
                <a:solidFill>
                  <a:schemeClr val="tx1">
                    <a:alpha val="80000"/>
                  </a:schemeClr>
                </a:solidFill>
              </a:rPr>
              <a:t>Jeres egne ideer</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13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4875E12A-3DB3-1B98-AD8B-4CB508FFA5D7}"/>
              </a:ext>
            </a:extLst>
          </p:cNvPr>
          <p:cNvSpPr>
            <a:spLocks noGrp="1"/>
          </p:cNvSpPr>
          <p:nvPr>
            <p:ph type="title"/>
          </p:nvPr>
        </p:nvSpPr>
        <p:spPr>
          <a:xfrm>
            <a:off x="1188069" y="381935"/>
            <a:ext cx="4008583" cy="5974414"/>
          </a:xfrm>
        </p:spPr>
        <p:txBody>
          <a:bodyPr anchor="ctr">
            <a:normAutofit/>
          </a:bodyPr>
          <a:lstStyle/>
          <a:p>
            <a:r>
              <a:rPr lang="da-DK" sz="7400">
                <a:solidFill>
                  <a:srgbClr val="FFFFFF"/>
                </a:solidFill>
              </a:rPr>
              <a:t>Medier (USA/UK)</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3FF0194A-A47F-7F4F-2147-E9E02B25C2BA}"/>
              </a:ext>
            </a:extLst>
          </p:cNvPr>
          <p:cNvSpPr>
            <a:spLocks noGrp="1"/>
          </p:cNvSpPr>
          <p:nvPr>
            <p:ph idx="1"/>
          </p:nvPr>
        </p:nvSpPr>
        <p:spPr>
          <a:xfrm>
            <a:off x="6297233" y="518400"/>
            <a:ext cx="4771607" cy="5837949"/>
          </a:xfrm>
        </p:spPr>
        <p:txBody>
          <a:bodyPr anchor="ctr">
            <a:normAutofit/>
          </a:bodyPr>
          <a:lstStyle/>
          <a:p>
            <a:r>
              <a:rPr lang="da-DK" sz="3600" dirty="0">
                <a:solidFill>
                  <a:schemeClr val="tx1">
                    <a:alpha val="80000"/>
                  </a:schemeClr>
                </a:solidFill>
              </a:rPr>
              <a:t>Sociale medier og AI</a:t>
            </a:r>
          </a:p>
          <a:p>
            <a:r>
              <a:rPr lang="da-DK" sz="3600" dirty="0">
                <a:solidFill>
                  <a:schemeClr val="tx1">
                    <a:alpha val="80000"/>
                  </a:schemeClr>
                </a:solidFill>
              </a:rPr>
              <a:t>Nyhedsmedier: F.eks. Fox News, NY Post, MSNBC, Guardian, DR, TV2…</a:t>
            </a:r>
          </a:p>
          <a:p>
            <a:r>
              <a:rPr lang="da-DK" sz="3600" dirty="0">
                <a:solidFill>
                  <a:schemeClr val="tx1">
                    <a:alpha val="80000"/>
                  </a:schemeClr>
                </a:solidFill>
              </a:rPr>
              <a:t>Jer selv (egen journalistik)</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66146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738</TotalTime>
  <Words>999</Words>
  <Application>Microsoft Office PowerPoint</Application>
  <PresentationFormat>Widescreen</PresentationFormat>
  <Paragraphs>103</Paragraphs>
  <Slides>26</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26</vt:i4>
      </vt:variant>
    </vt:vector>
  </HeadingPairs>
  <TitlesOfParts>
    <vt:vector size="30" baseType="lpstr">
      <vt:lpstr>Aptos</vt:lpstr>
      <vt:lpstr>Aptos Display</vt:lpstr>
      <vt:lpstr>Arial</vt:lpstr>
      <vt:lpstr>Office-tema</vt:lpstr>
      <vt:lpstr>Projekt verdensmål – medier og misinformation</vt:lpstr>
      <vt:lpstr>Projektbeskrivelse</vt:lpstr>
      <vt:lpstr>Trin 1 - emne</vt:lpstr>
      <vt:lpstr>Trin 2 - materiale</vt:lpstr>
      <vt:lpstr>Trin 3 - analyse</vt:lpstr>
      <vt:lpstr>Trin 4 - produkt</vt:lpstr>
      <vt:lpstr>Trin 5 – præsentation (messe)</vt:lpstr>
      <vt:lpstr>Emner</vt:lpstr>
      <vt:lpstr>Medier (USA/UK)</vt:lpstr>
      <vt:lpstr>Eksempler</vt:lpstr>
      <vt:lpstr>New York Times</vt:lpstr>
      <vt:lpstr>Fox News</vt:lpstr>
      <vt:lpstr>Analysis (Fox News)</vt:lpstr>
      <vt:lpstr>Fox News – AI fact check</vt:lpstr>
      <vt:lpstr>AI fact check</vt:lpstr>
      <vt:lpstr>PowerPoint-præsentation</vt:lpstr>
      <vt:lpstr>AI fact check</vt:lpstr>
      <vt:lpstr>Andre eksempler</vt:lpstr>
      <vt:lpstr>DR</vt:lpstr>
      <vt:lpstr>PowerPoint-præsentation</vt:lpstr>
      <vt:lpstr>PowerPoint-præsentation</vt:lpstr>
      <vt:lpstr>PowerPoint-præsentation</vt:lpstr>
      <vt:lpstr>PowerPoint-præsentation</vt:lpstr>
      <vt:lpstr>Praktisk</vt:lpstr>
      <vt:lpstr>Grupper</vt:lpstr>
      <vt:lpstr>Grupper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Ole Møller Pedersen</dc:creator>
  <cp:lastModifiedBy>Benni Johanson</cp:lastModifiedBy>
  <cp:revision>5</cp:revision>
  <dcterms:created xsi:type="dcterms:W3CDTF">2025-11-10T12:26:39Z</dcterms:created>
  <dcterms:modified xsi:type="dcterms:W3CDTF">2025-11-11T07:42:21Z</dcterms:modified>
</cp:coreProperties>
</file>