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7" r:id="rId5"/>
    <p:sldId id="265" r:id="rId6"/>
    <p:sldId id="266" r:id="rId7"/>
    <p:sldId id="272" r:id="rId8"/>
    <p:sldId id="273" r:id="rId9"/>
    <p:sldId id="274" r:id="rId10"/>
    <p:sldId id="275" r:id="rId11"/>
    <p:sldId id="276" r:id="rId12"/>
    <p:sldId id="277" r:id="rId13"/>
    <p:sldId id="278" r:id="rId14"/>
  </p:sldIdLst>
  <p:sldSz cx="12192000" cy="6858000"/>
  <p:notesSz cx="6858000" cy="9144000"/>
  <p:defaultTextStyle>
    <a:defPPr rtl="0"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D03447BB-5D67-496B-8E87-E561075AD55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329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per Skov Nielsen" userId="e9fbcf8c-7b7d-41f1-a3fe-f4db07130303" providerId="ADAL" clId="{196937D5-B50C-4EC7-B3A3-7D09E7784D78}"/>
    <pc:docChg chg="custSel modSld">
      <pc:chgData name="Jesper Skov Nielsen" userId="e9fbcf8c-7b7d-41f1-a3fe-f4db07130303" providerId="ADAL" clId="{196937D5-B50C-4EC7-B3A3-7D09E7784D78}" dt="2025-12-11T21:28:49.484" v="2"/>
      <pc:docMkLst>
        <pc:docMk/>
      </pc:docMkLst>
      <pc:sldChg chg="addSp modSp mod modMedia modClrScheme chgLayout">
        <pc:chgData name="Jesper Skov Nielsen" userId="e9fbcf8c-7b7d-41f1-a3fe-f4db07130303" providerId="ADAL" clId="{196937D5-B50C-4EC7-B3A3-7D09E7784D78}" dt="2025-12-11T21:28:49.484" v="2"/>
        <pc:sldMkLst>
          <pc:docMk/>
          <pc:sldMk cId="576090978" sldId="257"/>
        </pc:sldMkLst>
        <pc:spChg chg="mod">
          <ac:chgData name="Jesper Skov Nielsen" userId="e9fbcf8c-7b7d-41f1-a3fe-f4db07130303" providerId="ADAL" clId="{196937D5-B50C-4EC7-B3A3-7D09E7784D78}" dt="2025-12-11T21:28:48.777" v="0" actId="26606"/>
          <ac:spMkLst>
            <pc:docMk/>
            <pc:sldMk cId="576090978" sldId="257"/>
            <ac:spMk id="2" creationId="{00000000-0000-0000-0000-000000000000}"/>
          </ac:spMkLst>
        </pc:spChg>
        <pc:spChg chg="mod">
          <ac:chgData name="Jesper Skov Nielsen" userId="e9fbcf8c-7b7d-41f1-a3fe-f4db07130303" providerId="ADAL" clId="{196937D5-B50C-4EC7-B3A3-7D09E7784D78}" dt="2025-12-11T21:28:48.777" v="0" actId="26606"/>
          <ac:spMkLst>
            <pc:docMk/>
            <pc:sldMk cId="576090978" sldId="257"/>
            <ac:spMk id="3" creationId="{00000000-0000-0000-0000-000000000000}"/>
          </ac:spMkLst>
        </pc:spChg>
        <pc:picChg chg="add mod">
          <ac:chgData name="Jesper Skov Nielsen" userId="e9fbcf8c-7b7d-41f1-a3fe-f4db07130303" providerId="ADAL" clId="{196937D5-B50C-4EC7-B3A3-7D09E7784D78}" dt="2025-12-11T21:28:49.484" v="2"/>
          <ac:picMkLst>
            <pc:docMk/>
            <pc:sldMk cId="576090978" sldId="257"/>
            <ac:picMk id="5" creationId="{B3AFC3E5-394D-A895-2055-8BFCC4E9988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F80ED80-83DB-4DF6-8708-8D4839E972A6}" type="datetime1">
              <a:rPr lang="da-DK" smtClean="0"/>
              <a:t>11-12-2025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ECB32D8-F2D2-4D01-80A9-88F3B128AE7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908472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a-DK" noProof="0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FC01E3D-C46C-434B-9477-6D0BD16737D0}" type="datetime1">
              <a:rPr lang="da-DK" noProof="0" smtClean="0"/>
              <a:t>11-12-2025</a:t>
            </a:fld>
            <a:endParaRPr lang="da-DK" noProof="0" dirty="0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a-DK" noProof="0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a-DK" noProof="0" dirty="0"/>
              <a:t>Klik for at redigere i master</a:t>
            </a:r>
          </a:p>
          <a:p>
            <a:pPr lvl="1" rtl="0"/>
            <a:r>
              <a:rPr lang="da-DK" noProof="0" dirty="0"/>
              <a:t>Andet niveau</a:t>
            </a:r>
          </a:p>
          <a:p>
            <a:pPr lvl="2" rtl="0"/>
            <a:r>
              <a:rPr lang="da-DK" noProof="0" dirty="0"/>
              <a:t>Tredje niveau</a:t>
            </a:r>
          </a:p>
          <a:p>
            <a:pPr lvl="3" rtl="0"/>
            <a:r>
              <a:rPr lang="da-DK" noProof="0" dirty="0"/>
              <a:t>Fjerde niveau</a:t>
            </a:r>
          </a:p>
          <a:p>
            <a:pPr lvl="4" rtl="0"/>
            <a:r>
              <a:rPr lang="da-DK" noProof="0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a-DK" noProof="0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5C1D8F7-2BDD-4C56-98AF-2E212EF349F3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1076194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5C1D8F7-2BDD-4C56-98AF-2E212EF349F3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90704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5C1D8F7-2BDD-4C56-98AF-2E212EF349F3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18343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5C1D8F7-2BDD-4C56-98AF-2E212EF349F3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76616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38800" y="304801"/>
            <a:ext cx="5486400" cy="2514599"/>
          </a:xfrm>
        </p:spPr>
        <p:txBody>
          <a:bodyPr rtlCol="0" anchor="b">
            <a:normAutofit/>
          </a:bodyPr>
          <a:lstStyle>
            <a:lvl1pPr algn="l">
              <a:defRPr sz="5400"/>
            </a:lvl1pPr>
          </a:lstStyle>
          <a:p>
            <a:pPr rtl="0"/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5638800" y="2895600"/>
            <a:ext cx="5486400" cy="914400"/>
          </a:xfrm>
        </p:spPr>
        <p:txBody>
          <a:bodyPr rtlCol="0"/>
          <a:lstStyle>
            <a:lvl1pPr marL="0" indent="0" algn="l">
              <a:spcBef>
                <a:spcPts val="1200"/>
              </a:spcBef>
              <a:buNone/>
              <a:defRPr sz="2400">
                <a:solidFill>
                  <a:schemeClr val="bg2">
                    <a:lumMod val="25000"/>
                    <a:lumOff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Klik for at redigere undertiteltypografien i masteren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82053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Pladsholder til lodret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da-DK" noProof="0"/>
              <a:t>Klik for at redigere teksttypografierne i masteren</a:t>
            </a:r>
          </a:p>
          <a:p>
            <a:pPr lvl="1" rtl="0"/>
            <a:r>
              <a:rPr lang="da-DK" noProof="0"/>
              <a:t>Andet niveau</a:t>
            </a:r>
          </a:p>
          <a:p>
            <a:pPr lvl="2" rtl="0"/>
            <a:r>
              <a:rPr lang="da-DK" noProof="0"/>
              <a:t>Tredje niveau</a:t>
            </a:r>
          </a:p>
          <a:p>
            <a:pPr lvl="3" rtl="0"/>
            <a:r>
              <a:rPr lang="da-DK" noProof="0"/>
              <a:t>Fjerde niveau</a:t>
            </a:r>
          </a:p>
          <a:p>
            <a:pPr lvl="4" rtl="0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FB44E0-BD10-4E1D-B50B-152FA1F2B13C}" type="datetime1">
              <a:rPr lang="da-DK" noProof="0" smtClean="0"/>
              <a:t>11-12-2025</a:t>
            </a:fld>
            <a:endParaRPr lang="da-DK" noProof="0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9043838-BFF5-400C-B067-3DF4A5F395D6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17451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9296400" y="365125"/>
            <a:ext cx="1828800" cy="5654675"/>
          </a:xfrm>
        </p:spPr>
        <p:txBody>
          <a:bodyPr vert="eaVert" rtlCol="0"/>
          <a:lstStyle/>
          <a:p>
            <a:pPr rtl="0"/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Pladsholder til lodret tekst 2"/>
          <p:cNvSpPr>
            <a:spLocks noGrp="1"/>
          </p:cNvSpPr>
          <p:nvPr>
            <p:ph type="body" orient="vert" idx="1"/>
          </p:nvPr>
        </p:nvSpPr>
        <p:spPr>
          <a:xfrm>
            <a:off x="1066800" y="365125"/>
            <a:ext cx="8001000" cy="5654675"/>
          </a:xfrm>
        </p:spPr>
        <p:txBody>
          <a:bodyPr vert="eaVert" rtlCol="0"/>
          <a:lstStyle/>
          <a:p>
            <a:pPr lvl="0" rtl="0"/>
            <a:r>
              <a:rPr lang="da-DK" noProof="0"/>
              <a:t>Klik for at redigere teksttypografierne i masteren</a:t>
            </a:r>
          </a:p>
          <a:p>
            <a:pPr lvl="1" rtl="0"/>
            <a:r>
              <a:rPr lang="da-DK" noProof="0"/>
              <a:t>Andet niveau</a:t>
            </a:r>
          </a:p>
          <a:p>
            <a:pPr lvl="2" rtl="0"/>
            <a:r>
              <a:rPr lang="da-DK" noProof="0"/>
              <a:t>Tredje niveau</a:t>
            </a:r>
          </a:p>
          <a:p>
            <a:pPr lvl="3" rtl="0"/>
            <a:r>
              <a:rPr lang="da-DK" noProof="0"/>
              <a:t>Fjerde niveau</a:t>
            </a:r>
          </a:p>
          <a:p>
            <a:pPr lvl="4" rtl="0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5A55BF-4449-4BD0-B070-C215791AD16F}" type="datetime1">
              <a:rPr lang="da-DK" noProof="0" smtClean="0"/>
              <a:t>11-12-2025</a:t>
            </a:fld>
            <a:endParaRPr lang="da-DK" noProof="0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9043838-BFF5-400C-B067-3DF4A5F395D6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4737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a-DK" noProof="0"/>
              <a:t>Klik for at redigere teksttypografierne i masteren</a:t>
            </a:r>
          </a:p>
          <a:p>
            <a:pPr lvl="1" rtl="0"/>
            <a:r>
              <a:rPr lang="da-DK" noProof="0"/>
              <a:t>Andet niveau</a:t>
            </a:r>
          </a:p>
          <a:p>
            <a:pPr lvl="2" rtl="0"/>
            <a:r>
              <a:rPr lang="da-DK" noProof="0"/>
              <a:t>Tredje niveau</a:t>
            </a:r>
          </a:p>
          <a:p>
            <a:pPr lvl="3" rtl="0"/>
            <a:r>
              <a:rPr lang="da-DK" noProof="0"/>
              <a:t>Fjerde niveau</a:t>
            </a:r>
          </a:p>
          <a:p>
            <a:pPr lvl="4" rtl="0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6C24EA-B81B-49F6-BD21-48BFF27147CF}" type="datetime1">
              <a:rPr lang="da-DK" noProof="0" smtClean="0"/>
              <a:t>11-12-2025</a:t>
            </a:fld>
            <a:endParaRPr lang="da-DK" noProof="0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9043838-BFF5-400C-B067-3DF4A5F395D6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2730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0450" y="1676401"/>
            <a:ext cx="10058400" cy="1752600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060450" y="3581400"/>
            <a:ext cx="10058400" cy="11430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a-DK" noProof="0"/>
              <a:t>Klik for at redigere teksttypografierne i masteren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0673D6-E9A3-4AE6-9D99-AF23BC50B16F}" type="datetime1">
              <a:rPr lang="da-DK" noProof="0" smtClean="0"/>
              <a:t>11-12-2025</a:t>
            </a:fld>
            <a:endParaRPr lang="da-DK" noProof="0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9043838-BFF5-400C-B067-3DF4A5F395D6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1566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1066800" y="1676401"/>
            <a:ext cx="4846320" cy="4343400"/>
          </a:xfrm>
        </p:spPr>
        <p:txBody>
          <a:bodyPr rtlCol="0"/>
          <a:lstStyle/>
          <a:p>
            <a:pPr lvl="0" rtl="0"/>
            <a:r>
              <a:rPr lang="da-DK" noProof="0"/>
              <a:t>Klik for at redigere teksttypografierne i masteren</a:t>
            </a:r>
          </a:p>
          <a:p>
            <a:pPr lvl="1" rtl="0"/>
            <a:r>
              <a:rPr lang="da-DK" noProof="0"/>
              <a:t>Andet niveau</a:t>
            </a:r>
          </a:p>
          <a:p>
            <a:pPr lvl="2" rtl="0"/>
            <a:r>
              <a:rPr lang="da-DK" noProof="0"/>
              <a:t>Tredje niveau</a:t>
            </a:r>
          </a:p>
          <a:p>
            <a:pPr lvl="3" rtl="0"/>
            <a:r>
              <a:rPr lang="da-DK" noProof="0"/>
              <a:t>Fjerde niveau</a:t>
            </a:r>
          </a:p>
          <a:p>
            <a:pPr lvl="4" rtl="0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278880" y="1676401"/>
            <a:ext cx="4846320" cy="4343400"/>
          </a:xfrm>
        </p:spPr>
        <p:txBody>
          <a:bodyPr rtlCol="0"/>
          <a:lstStyle/>
          <a:p>
            <a:pPr lvl="0" rtl="0"/>
            <a:r>
              <a:rPr lang="da-DK" noProof="0"/>
              <a:t>Klik for at redigere teksttypografierne i masteren</a:t>
            </a:r>
          </a:p>
          <a:p>
            <a:pPr lvl="1" rtl="0"/>
            <a:r>
              <a:rPr lang="da-DK" noProof="0"/>
              <a:t>Andet niveau</a:t>
            </a:r>
          </a:p>
          <a:p>
            <a:pPr lvl="2" rtl="0"/>
            <a:r>
              <a:rPr lang="da-DK" noProof="0"/>
              <a:t>Tredje niveau</a:t>
            </a:r>
          </a:p>
          <a:p>
            <a:pPr lvl="3" rtl="0"/>
            <a:r>
              <a:rPr lang="da-DK" noProof="0"/>
              <a:t>Fjerde niveau</a:t>
            </a:r>
          </a:p>
          <a:p>
            <a:pPr lvl="4" rtl="0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E11D79-A2E9-4364-B40B-F17C1C8605B1}" type="datetime1">
              <a:rPr lang="da-DK" noProof="0" smtClean="0"/>
              <a:t>11-12-2025</a:t>
            </a:fld>
            <a:endParaRPr lang="da-DK" noProof="0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9043838-BFF5-400C-B067-3DF4A5F395D6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39025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066800" y="1681163"/>
            <a:ext cx="4846320" cy="823912"/>
          </a:xfrm>
        </p:spPr>
        <p:txBody>
          <a:bodyPr rtlCol="0" anchor="ctr"/>
          <a:lstStyle>
            <a:lvl1pPr marL="0" indent="0">
              <a:buNone/>
              <a:defRPr sz="24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1066800" y="2505075"/>
            <a:ext cx="4846320" cy="3514725"/>
          </a:xfrm>
        </p:spPr>
        <p:txBody>
          <a:bodyPr rtlCol="0"/>
          <a:lstStyle/>
          <a:p>
            <a:pPr lvl="0" rtl="0"/>
            <a:r>
              <a:rPr lang="da-DK" noProof="0"/>
              <a:t>Klik for at redigere teksttypografierne i masteren</a:t>
            </a:r>
          </a:p>
          <a:p>
            <a:pPr lvl="1" rtl="0"/>
            <a:r>
              <a:rPr lang="da-DK" noProof="0"/>
              <a:t>Andet niveau</a:t>
            </a:r>
          </a:p>
          <a:p>
            <a:pPr lvl="2" rtl="0"/>
            <a:r>
              <a:rPr lang="da-DK" noProof="0"/>
              <a:t>Tredje niveau</a:t>
            </a:r>
          </a:p>
          <a:p>
            <a:pPr lvl="3" rtl="0"/>
            <a:r>
              <a:rPr lang="da-DK" noProof="0"/>
              <a:t>Fjerde niveau</a:t>
            </a:r>
          </a:p>
          <a:p>
            <a:pPr lvl="4" rtl="0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278880" y="1681163"/>
            <a:ext cx="4846320" cy="823912"/>
          </a:xfrm>
        </p:spPr>
        <p:txBody>
          <a:bodyPr rtlCol="0" anchor="ctr"/>
          <a:lstStyle>
            <a:lvl1pPr marL="0" indent="0">
              <a:buNone/>
              <a:defRPr sz="24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278880" y="2505075"/>
            <a:ext cx="4846320" cy="3514725"/>
          </a:xfrm>
        </p:spPr>
        <p:txBody>
          <a:bodyPr rtlCol="0"/>
          <a:lstStyle/>
          <a:p>
            <a:pPr lvl="0" rtl="0"/>
            <a:r>
              <a:rPr lang="da-DK" noProof="0"/>
              <a:t>Klik for at redigere teksttypografierne i masteren</a:t>
            </a:r>
          </a:p>
          <a:p>
            <a:pPr lvl="1" rtl="0"/>
            <a:r>
              <a:rPr lang="da-DK" noProof="0"/>
              <a:t>Andet niveau</a:t>
            </a:r>
          </a:p>
          <a:p>
            <a:pPr lvl="2" rtl="0"/>
            <a:r>
              <a:rPr lang="da-DK" noProof="0"/>
              <a:t>Tredje niveau</a:t>
            </a:r>
          </a:p>
          <a:p>
            <a:pPr lvl="3" rtl="0"/>
            <a:r>
              <a:rPr lang="da-DK" noProof="0"/>
              <a:t>Fjerde niveau</a:t>
            </a:r>
          </a:p>
          <a:p>
            <a:pPr lvl="4" rtl="0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723806-FB2D-4249-B137-3B4F6B510433}" type="datetime1">
              <a:rPr lang="da-DK" noProof="0" smtClean="0"/>
              <a:t>11-12-2025</a:t>
            </a:fld>
            <a:endParaRPr lang="da-DK" noProof="0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9043838-BFF5-400C-B067-3DF4A5F395D6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69242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96E781-F7DC-4224-9E97-17313A3A9E74}" type="datetime1">
              <a:rPr lang="da-DK" noProof="0" smtClean="0"/>
              <a:t>11-12-2025</a:t>
            </a:fld>
            <a:endParaRPr lang="da-DK" noProof="0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9043838-BFF5-400C-B067-3DF4A5F395D6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81093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0A1386-B87A-4223-86CA-52AD7FD61D09}" type="datetime1">
              <a:rPr lang="da-DK" noProof="0" smtClean="0"/>
              <a:t>11-12-2025</a:t>
            </a:fld>
            <a:endParaRPr lang="da-DK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9043838-BFF5-400C-B067-3DF4A5F395D6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35120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0" y="0"/>
            <a:ext cx="74676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24800" y="838200"/>
            <a:ext cx="3657600" cy="21336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838200"/>
            <a:ext cx="6172200" cy="5181601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a-DK" noProof="0"/>
              <a:t>Klik for at redigere teksttypografierne i masteren</a:t>
            </a:r>
          </a:p>
          <a:p>
            <a:pPr lvl="1" rtl="0"/>
            <a:r>
              <a:rPr lang="da-DK" noProof="0"/>
              <a:t>Andet niveau</a:t>
            </a:r>
          </a:p>
          <a:p>
            <a:pPr lvl="2" rtl="0"/>
            <a:r>
              <a:rPr lang="da-DK" noProof="0"/>
              <a:t>Tredje niveau</a:t>
            </a:r>
          </a:p>
          <a:p>
            <a:pPr lvl="3" rtl="0"/>
            <a:r>
              <a:rPr lang="da-DK" noProof="0"/>
              <a:t>Fjerde niveau</a:t>
            </a:r>
          </a:p>
          <a:p>
            <a:pPr lvl="4" rtl="0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7924802" y="3124200"/>
            <a:ext cx="3657600" cy="2895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a-DK" noProof="0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97959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24800" y="838200"/>
            <a:ext cx="3657600" cy="21336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Pladsholder til billede 2" descr="En tom pladsholder til at tilføje et billede. Klik på pladsholderen, og vælg det billede, du vil tilføje"/>
          <p:cNvSpPr>
            <a:spLocks noGrp="1"/>
          </p:cNvSpPr>
          <p:nvPr>
            <p:ph type="pic" idx="1"/>
          </p:nvPr>
        </p:nvSpPr>
        <p:spPr>
          <a:xfrm>
            <a:off x="0" y="0"/>
            <a:ext cx="7239000" cy="6858000"/>
          </a:xfrm>
          <a:solidFill>
            <a:schemeClr val="bg1"/>
          </a:solidFill>
        </p:spPr>
        <p:txBody>
          <a:bodyPr tIns="36576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7924801" y="3124200"/>
            <a:ext cx="3657600" cy="2895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a-DK" noProof="0"/>
              <a:t>Klik for at redigere teksttypografierne i masteren</a:t>
            </a:r>
          </a:p>
        </p:txBody>
      </p:sp>
      <p:sp>
        <p:nvSpPr>
          <p:cNvPr id="8" name="Rektangel 7"/>
          <p:cNvSpPr/>
          <p:nvPr/>
        </p:nvSpPr>
        <p:spPr>
          <a:xfrm>
            <a:off x="7239000" y="0"/>
            <a:ext cx="2286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94411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10058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a-DK" noProof="0" dirty="0"/>
              <a:t>Klik for at redigere titeltypografier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066800" y="1676400"/>
            <a:ext cx="100584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a-DK" noProof="0" dirty="0"/>
              <a:t>Klik for at redigere i master</a:t>
            </a:r>
          </a:p>
          <a:p>
            <a:pPr lvl="1" rtl="0"/>
            <a:r>
              <a:rPr lang="da-DK" noProof="0" dirty="0"/>
              <a:t>Andet niveau</a:t>
            </a:r>
          </a:p>
          <a:p>
            <a:pPr lvl="2" rtl="0"/>
            <a:r>
              <a:rPr lang="da-DK" noProof="0" dirty="0"/>
              <a:t>Tredje niveau</a:t>
            </a:r>
          </a:p>
          <a:p>
            <a:pPr lvl="3" rtl="0"/>
            <a:r>
              <a:rPr lang="da-DK" noProof="0" dirty="0"/>
              <a:t>Fjerde niveau</a:t>
            </a:r>
          </a:p>
          <a:p>
            <a:pPr lvl="4" rtl="0"/>
            <a:r>
              <a:rPr lang="da-DK" noProof="0" dirty="0"/>
              <a:t>Femte niveau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070918" y="6392562"/>
            <a:ext cx="7082481" cy="180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534400" y="6392562"/>
            <a:ext cx="1295400" cy="180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262507D-5EEC-4E9E-B610-16B0C2D969DA}" type="datetime1">
              <a:rPr lang="da-DK" noProof="0" smtClean="0"/>
              <a:t>11-12-2025</a:t>
            </a:fld>
            <a:endParaRPr lang="da-DK" noProof="0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0058400" y="6392562"/>
            <a:ext cx="1066800" cy="180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9043838-BFF5-400C-B067-3DF4A5F395D6}" type="slidenum">
              <a:rPr lang="da-DK" noProof="0" smtClean="0"/>
              <a:pPr rtl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5692095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24800" y="838200"/>
            <a:ext cx="3657600" cy="2133600"/>
          </a:xfrm>
        </p:spPr>
        <p:txBody>
          <a:bodyPr rtlCol="0" anchor="b">
            <a:normAutofit/>
          </a:bodyPr>
          <a:lstStyle/>
          <a:p>
            <a:pPr rtl="0"/>
            <a:r>
              <a:rPr lang="da-DK" dirty="0"/>
              <a:t>Basketball</a:t>
            </a:r>
          </a:p>
        </p:txBody>
      </p:sp>
      <p:pic>
        <p:nvPicPr>
          <p:cNvPr id="5" name="Video 4" descr="Tager basketball i ringen">
            <a:extLst>
              <a:ext uri="{FF2B5EF4-FFF2-40B4-BE49-F238E27FC236}">
                <a16:creationId xmlns:a16="http://schemas.microsoft.com/office/drawing/2014/main" id="{B3AFC3E5-394D-A895-2055-8BFCC4E998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31579" r="8876" b="-1"/>
          <a:stretch>
            <a:fillRect/>
          </a:stretch>
        </p:blipFill>
        <p:spPr>
          <a:xfrm>
            <a:off x="20" y="10"/>
            <a:ext cx="7238980" cy="6857990"/>
          </a:xfrm>
          <a:prstGeom prst="rect">
            <a:avLst/>
          </a:prstGeom>
          <a:noFill/>
        </p:spPr>
      </p:pic>
      <p:sp>
        <p:nvSpPr>
          <p:cNvPr id="3" name="Undertitel 2"/>
          <p:cNvSpPr>
            <a:spLocks noGrp="1"/>
          </p:cNvSpPr>
          <p:nvPr>
            <p:ph type="body" sz="half" idx="2"/>
          </p:nvPr>
        </p:nvSpPr>
        <p:spPr>
          <a:xfrm>
            <a:off x="7924801" y="3124200"/>
            <a:ext cx="3657600" cy="2895600"/>
          </a:xfrm>
        </p:spPr>
        <p:txBody>
          <a:bodyPr rtlCol="0">
            <a:normAutofit/>
          </a:bodyPr>
          <a:lstStyle/>
          <a:p>
            <a:pPr rtl="0"/>
            <a:r>
              <a:rPr lang="da-DK" dirty="0"/>
              <a:t>Urban kultur</a:t>
            </a:r>
          </a:p>
        </p:txBody>
      </p:sp>
    </p:spTree>
    <p:extLst>
      <p:ext uri="{BB962C8B-B14F-4D97-AF65-F5344CB8AC3E}">
        <p14:creationId xmlns:p14="http://schemas.microsoft.com/office/powerpoint/2010/main" val="57609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FFA6AA-5E91-F498-30E6-87467B852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Trækning af problemstilling</a:t>
            </a:r>
          </a:p>
        </p:txBody>
      </p:sp>
      <p:pic>
        <p:nvPicPr>
          <p:cNvPr id="6146" name="Picture 2" descr="Den gode problemstilling - Historisk Metode">
            <a:extLst>
              <a:ext uri="{FF2B5EF4-FFF2-40B4-BE49-F238E27FC236}">
                <a16:creationId xmlns:a16="http://schemas.microsoft.com/office/drawing/2014/main" id="{D094670D-0001-FF11-6ADB-010239545E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132856"/>
            <a:ext cx="557212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15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24800" y="838200"/>
            <a:ext cx="3657600" cy="718592"/>
          </a:xfrm>
        </p:spPr>
        <p:txBody>
          <a:bodyPr rtlCol="0"/>
          <a:lstStyle/>
          <a:p>
            <a:pPr rtl="0"/>
            <a:r>
              <a:rPr lang="da-DK" dirty="0"/>
              <a:t>Program</a:t>
            </a:r>
          </a:p>
        </p:txBody>
      </p:sp>
      <p:pic>
        <p:nvPicPr>
          <p:cNvPr id="5" name="Pladsholder til billede 4" descr="Basketball-spillere med hævede hænder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Pladsholder til tekst 2"/>
          <p:cNvSpPr>
            <a:spLocks noGrp="1"/>
          </p:cNvSpPr>
          <p:nvPr>
            <p:ph type="body" sz="half" idx="2"/>
          </p:nvPr>
        </p:nvSpPr>
        <p:spPr>
          <a:xfrm>
            <a:off x="7824192" y="1556792"/>
            <a:ext cx="3657600" cy="4608512"/>
          </a:xfrm>
        </p:spPr>
        <p:txBody>
          <a:bodyPr rtlCol="0"/>
          <a:lstStyle/>
          <a:p>
            <a:pPr marL="342900" indent="-342900" rtl="0">
              <a:buFontTx/>
              <a:buChar char="-"/>
            </a:pPr>
            <a:r>
              <a:rPr lang="da-DK" dirty="0"/>
              <a:t>Historiske rødder</a:t>
            </a:r>
          </a:p>
          <a:p>
            <a:pPr marL="342900" indent="-342900" rtl="0">
              <a:buFontTx/>
              <a:buChar char="-"/>
            </a:pPr>
            <a:r>
              <a:rPr lang="da-DK" dirty="0"/>
              <a:t>Kultur og æstetik</a:t>
            </a:r>
          </a:p>
          <a:p>
            <a:pPr marL="342900" indent="-342900" rtl="0">
              <a:buFontTx/>
              <a:buChar char="-"/>
            </a:pPr>
            <a:r>
              <a:rPr lang="da-DK" dirty="0"/>
              <a:t>Kobling til mode og hiphop</a:t>
            </a:r>
          </a:p>
          <a:p>
            <a:pPr marL="342900" indent="-342900" rtl="0">
              <a:buFontTx/>
              <a:buChar char="-"/>
            </a:pPr>
            <a:r>
              <a:rPr lang="da-DK" dirty="0"/>
              <a:t>Globalisering</a:t>
            </a:r>
          </a:p>
          <a:p>
            <a:pPr marL="342900" indent="-342900" rtl="0">
              <a:buFontTx/>
              <a:buChar char="-"/>
            </a:pPr>
            <a:r>
              <a:rPr lang="da-DK" dirty="0"/>
              <a:t>Opgaven</a:t>
            </a:r>
          </a:p>
          <a:p>
            <a:pPr marL="342900" indent="-342900" rtl="0">
              <a:buFontTx/>
              <a:buChar char="-"/>
            </a:pPr>
            <a:r>
              <a:rPr lang="da-DK" dirty="0"/>
              <a:t>Tidsplan</a:t>
            </a:r>
          </a:p>
          <a:p>
            <a:pPr marL="342900" indent="-342900" rtl="0">
              <a:buFontTx/>
              <a:buChar char="-"/>
            </a:pPr>
            <a:endParaRPr lang="da-DK" dirty="0"/>
          </a:p>
        </p:txBody>
      </p:sp>
      <p:sp>
        <p:nvSpPr>
          <p:cNvPr id="6" name="Rounded Rectangle 5" hidden="1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da" sz="1200" b="1" i="1">
                <a:latin typeface="Arial" pitchFamily="34" charset="0"/>
                <a:cs typeface="Arial" pitchFamily="34" charset="0"/>
              </a:rPr>
              <a:t>NOTE:</a:t>
            </a:r>
          </a:p>
          <a:p>
            <a:pPr rtl="0"/>
            <a:r>
              <a:rPr lang="da" sz="1200" i="1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pPr rtl="0"/>
            <a:r>
              <a:rPr lang="da" sz="1200" i="1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</p:spTree>
    <p:extLst>
      <p:ext uri="{BB962C8B-B14F-4D97-AF65-F5344CB8AC3E}">
        <p14:creationId xmlns:p14="http://schemas.microsoft.com/office/powerpoint/2010/main" val="305338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a-DK" dirty="0"/>
              <a:t>Historiske rødder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66800" y="1676400"/>
            <a:ext cx="5893296" cy="4343400"/>
          </a:xfrm>
        </p:spPr>
        <p:txBody>
          <a:bodyPr rtlCol="0"/>
          <a:lstStyle/>
          <a:p>
            <a:pPr rtl="0"/>
            <a:r>
              <a:rPr lang="da-DK" dirty="0"/>
              <a:t>Basketball opstod i 1891, Springfield </a:t>
            </a:r>
            <a:r>
              <a:rPr lang="da-DK" dirty="0" err="1"/>
              <a:t>Massachussetts</a:t>
            </a:r>
            <a:r>
              <a:rPr lang="da-DK" dirty="0"/>
              <a:t>.</a:t>
            </a:r>
          </a:p>
          <a:p>
            <a:pPr rtl="0"/>
            <a:r>
              <a:rPr lang="da-DK" dirty="0"/>
              <a:t>Udbredes for alvor i 1940´erne i New York, Chicago, Los Angeles</a:t>
            </a:r>
          </a:p>
          <a:p>
            <a:pPr lvl="1"/>
            <a:r>
              <a:rPr lang="da-DK" dirty="0"/>
              <a:t>Skolegårde, community centre, asfalt mellem boligblokke</a:t>
            </a:r>
          </a:p>
          <a:p>
            <a:pPr lvl="1"/>
            <a:r>
              <a:rPr lang="da-DK" dirty="0"/>
              <a:t>Krav: en kurv og en bold</a:t>
            </a:r>
          </a:p>
          <a:p>
            <a:r>
              <a:rPr lang="da-DK" dirty="0"/>
              <a:t>Mere end en sport </a:t>
            </a:r>
          </a:p>
          <a:p>
            <a:pPr lvl="1"/>
            <a:r>
              <a:rPr lang="da-DK" dirty="0"/>
              <a:t>Et fællesskab.</a:t>
            </a:r>
          </a:p>
          <a:p>
            <a:pPr lvl="1"/>
            <a:r>
              <a:rPr lang="da-DK" dirty="0"/>
              <a:t>Et alternativ til gadelivets risici. </a:t>
            </a:r>
          </a:p>
          <a:p>
            <a:pPr marL="0" indent="0" rtl="0">
              <a:buNone/>
            </a:pPr>
            <a:endParaRPr lang="da-DK" dirty="0"/>
          </a:p>
        </p:txBody>
      </p:sp>
      <p:pic>
        <p:nvPicPr>
          <p:cNvPr id="4098" name="Picture 2" descr="Basketballs historie - ØBG Basketball">
            <a:extLst>
              <a:ext uri="{FF2B5EF4-FFF2-40B4-BE49-F238E27FC236}">
                <a16:creationId xmlns:a16="http://schemas.microsoft.com/office/drawing/2014/main" id="{694BFCF3-53AD-9C54-743F-76E53ABC6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268760"/>
            <a:ext cx="3398763" cy="447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08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FF24C4-CB76-4C33-09A6-F408F9928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Streetbasket – kulturel og æstetisk udtryksform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1FE92B4-C5B2-87FC-8D83-B454BF856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76400"/>
            <a:ext cx="5749280" cy="4343400"/>
          </a:xfrm>
        </p:spPr>
        <p:txBody>
          <a:bodyPr>
            <a:normAutofit fontScale="62500" lnSpcReduction="20000"/>
          </a:bodyPr>
          <a:lstStyle/>
          <a:p>
            <a:r>
              <a:rPr lang="da-DK" b="1" dirty="0"/>
              <a:t>Streetbasket adskiller sig fra organiseret basketball ved:</a:t>
            </a:r>
          </a:p>
          <a:p>
            <a:pPr lvl="1"/>
            <a:r>
              <a:rPr lang="da-DK" dirty="0"/>
              <a:t>Sin </a:t>
            </a:r>
            <a:r>
              <a:rPr lang="da-DK" b="1" dirty="0"/>
              <a:t>frihed</a:t>
            </a:r>
            <a:r>
              <a:rPr lang="da-DK" dirty="0"/>
              <a:t>, </a:t>
            </a:r>
            <a:r>
              <a:rPr lang="da-DK" b="1" dirty="0"/>
              <a:t>stil</a:t>
            </a:r>
            <a:r>
              <a:rPr lang="da-DK" dirty="0"/>
              <a:t> og </a:t>
            </a:r>
            <a:r>
              <a:rPr lang="da-DK" b="1" dirty="0"/>
              <a:t>sociale karakter</a:t>
            </a:r>
            <a:r>
              <a:rPr lang="da-DK" dirty="0"/>
              <a:t>. </a:t>
            </a:r>
          </a:p>
          <a:p>
            <a:pPr lvl="1"/>
            <a:r>
              <a:rPr lang="da-DK" dirty="0"/>
              <a:t>Kernen er improvisation og personlighed</a:t>
            </a:r>
          </a:p>
          <a:p>
            <a:r>
              <a:rPr lang="da-DK" b="1" dirty="0"/>
              <a:t>Æstetik og stil:</a:t>
            </a:r>
            <a:r>
              <a:rPr lang="da-DK" dirty="0"/>
              <a:t> </a:t>
            </a:r>
          </a:p>
          <a:p>
            <a:pPr lvl="1"/>
            <a:r>
              <a:rPr lang="da-DK" dirty="0"/>
              <a:t>Spillere udvikler signaturbevægelser, finter og rytmiske driblinger.</a:t>
            </a:r>
          </a:p>
          <a:p>
            <a:r>
              <a:rPr lang="da-DK" b="1" dirty="0"/>
              <a:t>Regler:</a:t>
            </a:r>
            <a:r>
              <a:rPr lang="da-DK" dirty="0"/>
              <a:t> </a:t>
            </a:r>
          </a:p>
          <a:p>
            <a:pPr lvl="1"/>
            <a:r>
              <a:rPr lang="da-DK" dirty="0"/>
              <a:t>Færre faste regler, mere fokus på flow og fair </a:t>
            </a:r>
            <a:r>
              <a:rPr lang="da-DK" dirty="0" err="1"/>
              <a:t>play</a:t>
            </a:r>
            <a:r>
              <a:rPr lang="da-DK" dirty="0"/>
              <a:t>. Spillet “forhandles” mellem spillerne.</a:t>
            </a:r>
          </a:p>
          <a:p>
            <a:r>
              <a:rPr lang="da-DK" b="1" dirty="0"/>
              <a:t>Musik:</a:t>
            </a:r>
            <a:r>
              <a:rPr lang="da-DK" dirty="0"/>
              <a:t> </a:t>
            </a:r>
          </a:p>
          <a:p>
            <a:pPr lvl="1"/>
            <a:r>
              <a:rPr lang="da-DK" dirty="0"/>
              <a:t>Hiphop, funk og R&amp;B blander sig med spillet</a:t>
            </a:r>
          </a:p>
          <a:p>
            <a:r>
              <a:rPr lang="da-DK" b="1" dirty="0"/>
              <a:t>Narrativ:</a:t>
            </a:r>
            <a:r>
              <a:rPr lang="da-DK" dirty="0"/>
              <a:t> </a:t>
            </a:r>
          </a:p>
          <a:p>
            <a:pPr lvl="1"/>
            <a:r>
              <a:rPr lang="da-DK" dirty="0"/>
              <a:t>“</a:t>
            </a:r>
            <a:r>
              <a:rPr lang="da-DK" dirty="0" err="1"/>
              <a:t>Showmanship</a:t>
            </a:r>
            <a:r>
              <a:rPr lang="da-DK" dirty="0"/>
              <a:t>” er vigtigt – man spiller ikke kun for at vinde, men for at udtrykke sig.</a:t>
            </a:r>
          </a:p>
          <a:p>
            <a:r>
              <a:rPr lang="da-DK" b="1" dirty="0"/>
              <a:t>Streetbasket er på den måde både sport og performance</a:t>
            </a:r>
            <a:r>
              <a:rPr lang="da-DK" dirty="0"/>
              <a:t>.</a:t>
            </a:r>
          </a:p>
          <a:p>
            <a:endParaRPr lang="da-DK" dirty="0"/>
          </a:p>
        </p:txBody>
      </p:sp>
      <p:pic>
        <p:nvPicPr>
          <p:cNvPr id="3074" name="Picture 2" descr="184 Basketball Streetbasket Stock Photos - Free &amp; Royalty-Free Stock Photos  from Dreamstime">
            <a:extLst>
              <a:ext uri="{FF2B5EF4-FFF2-40B4-BE49-F238E27FC236}">
                <a16:creationId xmlns:a16="http://schemas.microsoft.com/office/drawing/2014/main" id="{BC1A1CAC-DA9F-C342-4627-C8A325E96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2276872"/>
            <a:ext cx="4709807" cy="314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5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8C821A-E5E1-1174-7DE3-8E218A8A2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Kobling til mode og hiphop – 1980 </a:t>
            </a:r>
            <a:r>
              <a:rPr lang="da-DK" dirty="0" err="1"/>
              <a:t>érne</a:t>
            </a:r>
            <a:r>
              <a:rPr lang="da-DK" dirty="0"/>
              <a:t> og frem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A969F5-0B90-A950-AE74-D01E50330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76400"/>
            <a:ext cx="6253336" cy="4343400"/>
          </a:xfrm>
        </p:spPr>
        <p:txBody>
          <a:bodyPr/>
          <a:lstStyle/>
          <a:p>
            <a:r>
              <a:rPr lang="da-DK" b="1" dirty="0"/>
              <a:t>Hiphop og basketball</a:t>
            </a:r>
            <a:r>
              <a:rPr lang="da-DK" dirty="0"/>
              <a:t> </a:t>
            </a:r>
          </a:p>
          <a:p>
            <a:pPr lvl="1"/>
            <a:r>
              <a:rPr lang="da-DK" dirty="0"/>
              <a:t>Rapperne rappede om spillet</a:t>
            </a:r>
          </a:p>
          <a:p>
            <a:pPr lvl="1"/>
            <a:r>
              <a:rPr lang="da-DK" dirty="0"/>
              <a:t>Basketballspillere lod sig inspirere af musikkens attitude og stil.</a:t>
            </a:r>
          </a:p>
          <a:p>
            <a:r>
              <a:rPr lang="da-DK" b="1" dirty="0"/>
              <a:t>Mode</a:t>
            </a:r>
            <a:r>
              <a:rPr lang="da-DK" dirty="0"/>
              <a:t>: </a:t>
            </a:r>
          </a:p>
          <a:p>
            <a:pPr lvl="1"/>
            <a:r>
              <a:rPr lang="da-DK" dirty="0"/>
              <a:t>En fælles æstetik: Sneakers, </a:t>
            </a:r>
            <a:r>
              <a:rPr lang="da-DK" dirty="0" err="1"/>
              <a:t>baggy</a:t>
            </a:r>
            <a:r>
              <a:rPr lang="da-DK" dirty="0"/>
              <a:t> shorts, teamtrøjer og </a:t>
            </a:r>
            <a:r>
              <a:rPr lang="da-DK" dirty="0" err="1"/>
              <a:t>streetwear</a:t>
            </a:r>
            <a:endParaRPr lang="da-DK" dirty="0"/>
          </a:p>
          <a:p>
            <a:pPr lvl="1"/>
            <a:r>
              <a:rPr lang="da-DK" dirty="0"/>
              <a:t>Brands som Nike, Adidas og senere Jordan Brand byggede hele identiteter op omkring basketballkulturen.</a:t>
            </a:r>
          </a:p>
          <a:p>
            <a:endParaRPr lang="da-DK" dirty="0"/>
          </a:p>
        </p:txBody>
      </p:sp>
      <p:pic>
        <p:nvPicPr>
          <p:cNvPr id="1027" name="Picture 3" descr="How To Dance Hip Hop, a Beginners Guide | On One Studio">
            <a:extLst>
              <a:ext uri="{FF2B5EF4-FFF2-40B4-BE49-F238E27FC236}">
                <a16:creationId xmlns:a16="http://schemas.microsoft.com/office/drawing/2014/main" id="{D751183D-597C-70D0-EB59-2164200F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1556792"/>
            <a:ext cx="2658194" cy="218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New Era NBA Shoot Your Style Capsule Collection | Hypebeast">
            <a:extLst>
              <a:ext uri="{FF2B5EF4-FFF2-40B4-BE49-F238E27FC236}">
                <a16:creationId xmlns:a16="http://schemas.microsoft.com/office/drawing/2014/main" id="{4E485631-99DA-9FB4-3E63-A405B0170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3933056"/>
            <a:ext cx="3280525" cy="218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79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336074-EE58-A024-9438-BA5191DD9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Globalisering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4909358-E9C7-FD84-F340-E9BC68861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76400"/>
            <a:ext cx="5173216" cy="4343400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Fra amerikanske gadebaner er basketballkulturen blevet global gennem:</a:t>
            </a:r>
          </a:p>
          <a:p>
            <a:pPr lvl="0"/>
            <a:r>
              <a:rPr lang="da-DK" b="1" dirty="0"/>
              <a:t>NBA’s globale brand</a:t>
            </a:r>
            <a:endParaRPr lang="da-DK" dirty="0"/>
          </a:p>
          <a:p>
            <a:pPr lvl="0"/>
            <a:r>
              <a:rPr lang="da-DK" dirty="0"/>
              <a:t>Sociale medier (YouTube mixes, </a:t>
            </a:r>
            <a:r>
              <a:rPr lang="da-DK" dirty="0" err="1"/>
              <a:t>TikTok</a:t>
            </a:r>
            <a:r>
              <a:rPr lang="da-DK" dirty="0"/>
              <a:t> </a:t>
            </a:r>
            <a:r>
              <a:rPr lang="da-DK" dirty="0" err="1"/>
              <a:t>skills</a:t>
            </a:r>
            <a:r>
              <a:rPr lang="da-DK" dirty="0"/>
              <a:t>, Instagram-hype)</a:t>
            </a:r>
          </a:p>
          <a:p>
            <a:pPr lvl="0"/>
            <a:r>
              <a:rPr lang="da-DK" dirty="0" err="1"/>
              <a:t>Streetwear</a:t>
            </a:r>
            <a:r>
              <a:rPr lang="da-DK" dirty="0"/>
              <a:t> og </a:t>
            </a:r>
            <a:r>
              <a:rPr lang="da-DK" dirty="0" err="1"/>
              <a:t>sneakerkultur</a:t>
            </a:r>
            <a:endParaRPr lang="da-DK" dirty="0"/>
          </a:p>
          <a:p>
            <a:pPr lvl="0"/>
            <a:r>
              <a:rPr lang="da-DK" dirty="0"/>
              <a:t>3x3-formatet, OL-basket 2017</a:t>
            </a:r>
          </a:p>
          <a:p>
            <a:endParaRPr lang="da-DK" dirty="0"/>
          </a:p>
        </p:txBody>
      </p:sp>
      <p:pic>
        <p:nvPicPr>
          <p:cNvPr id="2052" name="Picture 4" descr="Globaliseringens indflydelse: et globaliseret marked">
            <a:extLst>
              <a:ext uri="{FF2B5EF4-FFF2-40B4-BE49-F238E27FC236}">
                <a16:creationId xmlns:a16="http://schemas.microsoft.com/office/drawing/2014/main" id="{1EE5442B-EE70-7D2B-20EF-D1F067250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553" y="1916832"/>
            <a:ext cx="5503540" cy="366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72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87B91-FC9E-CB29-BD57-09AC4257D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Opgaven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B12876E-E41E-C426-4FA7-5698D8AB7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76400"/>
            <a:ext cx="5389240" cy="4343400"/>
          </a:xfrm>
        </p:spPr>
        <p:txBody>
          <a:bodyPr>
            <a:normAutofit fontScale="85000" lnSpcReduction="20000"/>
          </a:bodyPr>
          <a:lstStyle/>
          <a:p>
            <a:r>
              <a:rPr lang="da-DK" dirty="0"/>
              <a:t>Organisering </a:t>
            </a:r>
          </a:p>
          <a:p>
            <a:pPr lvl="1"/>
            <a:r>
              <a:rPr lang="da-DK" dirty="0"/>
              <a:t>– Teams af 3 personer.</a:t>
            </a:r>
          </a:p>
          <a:p>
            <a:r>
              <a:rPr lang="da-DK" dirty="0"/>
              <a:t>Hvert team trækker en problemstilling. </a:t>
            </a:r>
          </a:p>
          <a:p>
            <a:r>
              <a:rPr lang="da-DK" dirty="0"/>
              <a:t>Teamwork 1</a:t>
            </a:r>
          </a:p>
          <a:p>
            <a:pPr lvl="1"/>
            <a:r>
              <a:rPr lang="da-DK" dirty="0"/>
              <a:t>– Indsamling af empiri </a:t>
            </a:r>
          </a:p>
          <a:p>
            <a:r>
              <a:rPr lang="da-DK" dirty="0"/>
              <a:t>Teamwork 2</a:t>
            </a:r>
          </a:p>
          <a:p>
            <a:pPr lvl="1"/>
            <a:r>
              <a:rPr lang="da-DK" dirty="0"/>
              <a:t>Analyse af empiri og kobling til relevant teori </a:t>
            </a:r>
          </a:p>
          <a:p>
            <a:r>
              <a:rPr lang="da-DK" dirty="0"/>
              <a:t>Teamwork 3</a:t>
            </a:r>
          </a:p>
          <a:p>
            <a:pPr lvl="1"/>
            <a:r>
              <a:rPr lang="da-DK" dirty="0"/>
              <a:t>Forberedelse af præsentation</a:t>
            </a:r>
          </a:p>
          <a:p>
            <a:r>
              <a:rPr lang="da-DK" dirty="0"/>
              <a:t>Teamwork 4</a:t>
            </a:r>
          </a:p>
          <a:p>
            <a:pPr lvl="1"/>
            <a:r>
              <a:rPr lang="da-DK" dirty="0"/>
              <a:t>Præsentation på klassen</a:t>
            </a:r>
          </a:p>
          <a:p>
            <a:pPr lvl="1"/>
            <a:endParaRPr lang="da-DK" dirty="0"/>
          </a:p>
          <a:p>
            <a:pPr lvl="1"/>
            <a:endParaRPr lang="da-DK" dirty="0"/>
          </a:p>
          <a:p>
            <a:endParaRPr lang="da-DK" dirty="0"/>
          </a:p>
        </p:txBody>
      </p:sp>
      <p:pic>
        <p:nvPicPr>
          <p:cNvPr id="5122" name="Picture 2" descr="What is Teamwork? and Why Does It Matters?">
            <a:extLst>
              <a:ext uri="{FF2B5EF4-FFF2-40B4-BE49-F238E27FC236}">
                <a16:creationId xmlns:a16="http://schemas.microsoft.com/office/drawing/2014/main" id="{A44FD06B-CA7D-2EDE-80CE-FC35C8DE5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1676400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56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B9ADD4-0A31-D768-B2A7-61528804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Tidsplan</a:t>
            </a: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FF6F6D8D-CC0A-9072-FBE1-C14E95386A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2658260"/>
              </p:ext>
            </p:extLst>
          </p:nvPr>
        </p:nvGraphicFramePr>
        <p:xfrm>
          <a:off x="1066800" y="1676400"/>
          <a:ext cx="6325344" cy="4043680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2347576">
                  <a:extLst>
                    <a:ext uri="{9D8B030D-6E8A-4147-A177-3AD203B41FA5}">
                      <a16:colId xmlns:a16="http://schemas.microsoft.com/office/drawing/2014/main" val="117114710"/>
                    </a:ext>
                  </a:extLst>
                </a:gridCol>
                <a:gridCol w="3977768">
                  <a:extLst>
                    <a:ext uri="{9D8B030D-6E8A-4147-A177-3AD203B41FA5}">
                      <a16:colId xmlns:a16="http://schemas.microsoft.com/office/drawing/2014/main" val="27576524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Opgave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Tid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398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Intro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10 min.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715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Trækning af problemstilling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5 min.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887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Teamwork 1 - empiri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30 min.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770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Teamwork 2 – analyse/teori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30 min.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677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Teamwork 3 – </a:t>
                      </a:r>
                      <a:r>
                        <a:rPr lang="da-DK" dirty="0" err="1"/>
                        <a:t>forb</a:t>
                      </a:r>
                      <a:r>
                        <a:rPr lang="da-DK" dirty="0"/>
                        <a:t>. præsentation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15 min.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726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Teamwork 4 - præsentation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5 min./team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5216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Opsamling - fælles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10 min.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466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386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67733B-273F-19A2-C3C6-516016FA3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Krav til præsentation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A52D7A-58F4-417B-E200-828EDF285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76400"/>
            <a:ext cx="6541368" cy="4343400"/>
          </a:xfrm>
        </p:spPr>
        <p:txBody>
          <a:bodyPr>
            <a:normAutofit lnSpcReduction="10000"/>
          </a:bodyPr>
          <a:lstStyle/>
          <a:p>
            <a:r>
              <a:rPr lang="da-DK" dirty="0"/>
              <a:t>Problemstilling?</a:t>
            </a:r>
          </a:p>
          <a:p>
            <a:r>
              <a:rPr lang="da-DK" dirty="0"/>
              <a:t>Hvordan har I undersøgt problemstillingen? </a:t>
            </a:r>
          </a:p>
          <a:p>
            <a:r>
              <a:rPr lang="da-DK" dirty="0"/>
              <a:t>Empiri? (1 - 2 konkrete eksempler)</a:t>
            </a:r>
          </a:p>
          <a:p>
            <a:r>
              <a:rPr lang="da-DK" dirty="0"/>
              <a:t>Hvad har I fundet ud af?  (3-5 faglige pointer)</a:t>
            </a:r>
          </a:p>
          <a:p>
            <a:r>
              <a:rPr lang="da-DK" dirty="0"/>
              <a:t>Konklusion 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Teamet vælger selv medie til præsentation. </a:t>
            </a:r>
          </a:p>
          <a:p>
            <a:pPr marL="0" indent="0">
              <a:buNone/>
            </a:pPr>
            <a:r>
              <a:rPr lang="da-DK" dirty="0" err="1"/>
              <a:t>Ansvalighed</a:t>
            </a:r>
            <a:r>
              <a:rPr lang="da-DK" dirty="0"/>
              <a:t>: Publikum noter én faglig pointe fra hver præsentation, der anvendes i opsamlingen. 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357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ketball 16 x 9">
  <a:themeElements>
    <a:clrScheme name="Basketball">
      <a:dk1>
        <a:sysClr val="windowText" lastClr="000000"/>
      </a:dk1>
      <a:lt1>
        <a:sysClr val="window" lastClr="FFFFFF"/>
      </a:lt1>
      <a:dk2>
        <a:srgbClr val="51270B"/>
      </a:dk2>
      <a:lt2>
        <a:srgbClr val="CAAF92"/>
      </a:lt2>
      <a:accent1>
        <a:srgbClr val="8C061E"/>
      </a:accent1>
      <a:accent2>
        <a:srgbClr val="CD0205"/>
      </a:accent2>
      <a:accent3>
        <a:srgbClr val="D05002"/>
      </a:accent3>
      <a:accent4>
        <a:srgbClr val="052A5E"/>
      </a:accent4>
      <a:accent5>
        <a:srgbClr val="1A559C"/>
      </a:accent5>
      <a:accent6>
        <a:srgbClr val="156645"/>
      </a:accent6>
      <a:hlink>
        <a:srgbClr val="D05002"/>
      </a:hlink>
      <a:folHlink>
        <a:srgbClr val="808080"/>
      </a:folHlink>
    </a:clrScheme>
    <a:fontScheme name="Impact - Franklin Gothic Medium">
      <a:majorFont>
        <a:latin typeface="Impact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870228_TF04001173" id="{51A1C7C6-C10E-42F4-AD37-4E98D27A7528}" vid="{BB8ED9AF-8BFD-4C55-97E8-FCE7C7318D17}"/>
    </a:ext>
  </a:extLst>
</a:theme>
</file>

<file path=ppt/theme/theme2.xml><?xml version="1.0" encoding="utf-8"?>
<a:theme xmlns:a="http://schemas.openxmlformats.org/drawingml/2006/main" name="Office-tema">
  <a:themeElements>
    <a:clrScheme name="Basketball">
      <a:dk1>
        <a:sysClr val="windowText" lastClr="000000"/>
      </a:dk1>
      <a:lt1>
        <a:sysClr val="window" lastClr="FFFFFF"/>
      </a:lt1>
      <a:dk2>
        <a:srgbClr val="51270B"/>
      </a:dk2>
      <a:lt2>
        <a:srgbClr val="CAAF92"/>
      </a:lt2>
      <a:accent1>
        <a:srgbClr val="8C061E"/>
      </a:accent1>
      <a:accent2>
        <a:srgbClr val="CD0205"/>
      </a:accent2>
      <a:accent3>
        <a:srgbClr val="D05002"/>
      </a:accent3>
      <a:accent4>
        <a:srgbClr val="052A5E"/>
      </a:accent4>
      <a:accent5>
        <a:srgbClr val="1A559C"/>
      </a:accent5>
      <a:accent6>
        <a:srgbClr val="156645"/>
      </a:accent6>
      <a:hlink>
        <a:srgbClr val="D05002"/>
      </a:hlink>
      <a:folHlink>
        <a:srgbClr val="808080"/>
      </a:folHlink>
    </a:clrScheme>
    <a:fontScheme name="Impact - Franklin Gothic Medium">
      <a:majorFont>
        <a:latin typeface="Impact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Basketball">
      <a:dk1>
        <a:sysClr val="windowText" lastClr="000000"/>
      </a:dk1>
      <a:lt1>
        <a:sysClr val="window" lastClr="FFFFFF"/>
      </a:lt1>
      <a:dk2>
        <a:srgbClr val="51270B"/>
      </a:dk2>
      <a:lt2>
        <a:srgbClr val="CAAF92"/>
      </a:lt2>
      <a:accent1>
        <a:srgbClr val="8C061E"/>
      </a:accent1>
      <a:accent2>
        <a:srgbClr val="CD0205"/>
      </a:accent2>
      <a:accent3>
        <a:srgbClr val="D05002"/>
      </a:accent3>
      <a:accent4>
        <a:srgbClr val="052A5E"/>
      </a:accent4>
      <a:accent5>
        <a:srgbClr val="1A559C"/>
      </a:accent5>
      <a:accent6>
        <a:srgbClr val="156645"/>
      </a:accent6>
      <a:hlink>
        <a:srgbClr val="D05002"/>
      </a:hlink>
      <a:folHlink>
        <a:srgbClr val="808080"/>
      </a:folHlink>
    </a:clrScheme>
    <a:fontScheme name="Impact - Franklin Gothic Medium">
      <a:majorFont>
        <a:latin typeface="Impact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5D30E8E9-C5F6-40D8-943C-DA5B4196A6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E42578-9CD4-4AFF-AA5E-F33052F6B6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DDEFBA-1D7E-4587-9763-EBF5A6740E9A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40262f94-9f35-4ac3-9a90-690165a166b7"/>
    <ds:schemaRef ds:uri="a4f35948-e619-41b3-aa29-22878b09cfd2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Basketballpræsentation (widescreen)</Template>
  <TotalTime>578</TotalTime>
  <Words>449</Words>
  <Application>Microsoft Office PowerPoint</Application>
  <PresentationFormat>Widescreen</PresentationFormat>
  <Paragraphs>89</Paragraphs>
  <Slides>10</Slides>
  <Notes>3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4" baseType="lpstr">
      <vt:lpstr>Arial</vt:lpstr>
      <vt:lpstr>Franklin Gothic Medium</vt:lpstr>
      <vt:lpstr>Impact</vt:lpstr>
      <vt:lpstr>Basketball 16 x 9</vt:lpstr>
      <vt:lpstr>Basketball</vt:lpstr>
      <vt:lpstr>Program</vt:lpstr>
      <vt:lpstr>Historiske rødder</vt:lpstr>
      <vt:lpstr>Streetbasket – kulturel og æstetisk udtryksform</vt:lpstr>
      <vt:lpstr>Kobling til mode og hiphop – 1980 érne og frem</vt:lpstr>
      <vt:lpstr>Globalisering</vt:lpstr>
      <vt:lpstr>Opgaven</vt:lpstr>
      <vt:lpstr>Tidsplan</vt:lpstr>
      <vt:lpstr>Krav til præsentation</vt:lpstr>
      <vt:lpstr>Trækning af problemstilling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Jesper Skov Nielsen</dc:creator>
  <cp:lastModifiedBy>Jesper Skov Nielsen</cp:lastModifiedBy>
  <cp:revision>1</cp:revision>
  <dcterms:created xsi:type="dcterms:W3CDTF">2025-12-11T11:50:38Z</dcterms:created>
  <dcterms:modified xsi:type="dcterms:W3CDTF">2025-12-11T21:28:57Z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