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59" r:id="rId4"/>
    <p:sldId id="261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ja Lindgren Facius" userId="929b42c1-1389-4acd-a500-bd1250d50270" providerId="ADAL" clId="{11F20CDF-F52A-4019-8975-030862749590}"/>
    <pc:docChg chg="custSel delSld modSld">
      <pc:chgData name="Freja Lindgren Facius" userId="929b42c1-1389-4acd-a500-bd1250d50270" providerId="ADAL" clId="{11F20CDF-F52A-4019-8975-030862749590}" dt="2024-09-03T10:35:29.867" v="18" actId="1076"/>
      <pc:docMkLst>
        <pc:docMk/>
      </pc:docMkLst>
      <pc:sldChg chg="modSp mod">
        <pc:chgData name="Freja Lindgren Facius" userId="929b42c1-1389-4acd-a500-bd1250d50270" providerId="ADAL" clId="{11F20CDF-F52A-4019-8975-030862749590}" dt="2024-09-03T10:35:29.867" v="18" actId="1076"/>
        <pc:sldMkLst>
          <pc:docMk/>
          <pc:sldMk cId="0" sldId="258"/>
        </pc:sldMkLst>
        <pc:picChg chg="mod">
          <ac:chgData name="Freja Lindgren Facius" userId="929b42c1-1389-4acd-a500-bd1250d50270" providerId="ADAL" clId="{11F20CDF-F52A-4019-8975-030862749590}" dt="2024-09-03T10:35:29.867" v="18" actId="1076"/>
          <ac:picMkLst>
            <pc:docMk/>
            <pc:sldMk cId="0" sldId="258"/>
            <ac:picMk id="3" creationId="{4B1319F2-893C-6A0E-9C1E-543036439516}"/>
          </ac:picMkLst>
        </pc:picChg>
      </pc:sldChg>
      <pc:sldChg chg="modSp mod">
        <pc:chgData name="Freja Lindgren Facius" userId="929b42c1-1389-4acd-a500-bd1250d50270" providerId="ADAL" clId="{11F20CDF-F52A-4019-8975-030862749590}" dt="2024-09-03T10:35:23.784" v="17" actId="20577"/>
        <pc:sldMkLst>
          <pc:docMk/>
          <pc:sldMk cId="0" sldId="259"/>
        </pc:sldMkLst>
        <pc:spChg chg="mod">
          <ac:chgData name="Freja Lindgren Facius" userId="929b42c1-1389-4acd-a500-bd1250d50270" providerId="ADAL" clId="{11F20CDF-F52A-4019-8975-030862749590}" dt="2024-09-03T10:35:23.784" v="17" actId="20577"/>
          <ac:spMkLst>
            <pc:docMk/>
            <pc:sldMk cId="0" sldId="259"/>
            <ac:spMk id="3" creationId="{67CC7404-44A1-6E07-0130-137F24BBDB9B}"/>
          </ac:spMkLst>
        </pc:spChg>
      </pc:sldChg>
      <pc:sldChg chg="del">
        <pc:chgData name="Freja Lindgren Facius" userId="929b42c1-1389-4acd-a500-bd1250d50270" providerId="ADAL" clId="{11F20CDF-F52A-4019-8975-030862749590}" dt="2024-09-03T10:34:42.875" v="0" actId="47"/>
        <pc:sldMkLst>
          <pc:docMk/>
          <pc:sldMk cId="0" sldId="260"/>
        </pc:sldMkLst>
      </pc:sldChg>
      <pc:sldChg chg="modSp mod">
        <pc:chgData name="Freja Lindgren Facius" userId="929b42c1-1389-4acd-a500-bd1250d50270" providerId="ADAL" clId="{11F20CDF-F52A-4019-8975-030862749590}" dt="2024-09-03T10:35:05.508" v="5" actId="1076"/>
        <pc:sldMkLst>
          <pc:docMk/>
          <pc:sldMk cId="0" sldId="261"/>
        </pc:sldMkLst>
        <pc:spChg chg="mod">
          <ac:chgData name="Freja Lindgren Facius" userId="929b42c1-1389-4acd-a500-bd1250d50270" providerId="ADAL" clId="{11F20CDF-F52A-4019-8975-030862749590}" dt="2024-09-03T10:34:57.078" v="3" actId="14100"/>
          <ac:spMkLst>
            <pc:docMk/>
            <pc:sldMk cId="0" sldId="261"/>
            <ac:spMk id="3" creationId="{457A39EC-6C5F-ADAC-A6D8-2759EBC19CD5}"/>
          </ac:spMkLst>
        </pc:spChg>
        <pc:spChg chg="mod">
          <ac:chgData name="Freja Lindgren Facius" userId="929b42c1-1389-4acd-a500-bd1250d50270" providerId="ADAL" clId="{11F20CDF-F52A-4019-8975-030862749590}" dt="2024-09-03T10:35:05.508" v="5" actId="1076"/>
          <ac:spMkLst>
            <pc:docMk/>
            <pc:sldMk cId="0" sldId="261"/>
            <ac:spMk id="4" creationId="{86D369E4-5169-0E25-91E6-CF8E4FCFF6F6}"/>
          </ac:spMkLst>
        </pc:spChg>
        <pc:picChg chg="mod">
          <ac:chgData name="Freja Lindgren Facius" userId="929b42c1-1389-4acd-a500-bd1250d50270" providerId="ADAL" clId="{11F20CDF-F52A-4019-8975-030862749590}" dt="2024-09-03T10:35:00.072" v="4" actId="1076"/>
          <ac:picMkLst>
            <pc:docMk/>
            <pc:sldMk cId="0" sldId="261"/>
            <ac:picMk id="2" creationId="{ED020407-2798-3889-03C6-4F4FF4DCAD8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8DB01C-1E00-4121-A219-A9C5D00D0C77}" type="datetimeFigureOut">
              <a:rPr lang="da-DK" smtClean="0"/>
              <a:t>03-09-2024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4AFD48-C040-49E6-8875-404F82E6C1D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1900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6E13980-7539-2903-5DE9-63D5947368D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72D1E469-0F8C-485D-BD36-AE02A2A767B8}" type="slidenum">
              <a:t>1</a:t>
            </a:fld>
            <a:endParaRPr lang="da-DK"/>
          </a:p>
        </p:txBody>
      </p:sp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04892021-69B7-A91D-7DCD-8EBF19A0A84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80D04FFE-982C-9AB1-7604-B4C7FCE30B0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a-D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CB7F60E-A9EE-5537-4352-4C1BBDA9A47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0BA1EC23-4A57-47D3-B190-8FD10DD50888}" type="slidenum">
              <a:t>2</a:t>
            </a:fld>
            <a:endParaRPr lang="da-DK"/>
          </a:p>
        </p:txBody>
      </p:sp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BCE595C0-5C50-382E-B71D-3047202DE33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5EA9C37D-E8ED-99E5-7BB8-A616BBC2537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a-D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BC2FCE0-5819-8279-11FF-D90CE83E848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BDB05832-90CE-4250-B323-1E3B90968121}" type="slidenum">
              <a:t>3</a:t>
            </a:fld>
            <a:endParaRPr lang="da-DK"/>
          </a:p>
        </p:txBody>
      </p:sp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F5CCD020-DF08-A103-D691-BF098C2D4EB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55008A74-3C1C-A55C-DDF0-D0CE806B91A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a-DK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1AA63F6-45A3-FB2A-018D-E5CAC0D201E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474AC70-FFCB-4511-918F-BFC9204A8831}" type="slidenum">
              <a:t>4</a:t>
            </a:fld>
            <a:endParaRPr lang="da-DK"/>
          </a:p>
        </p:txBody>
      </p:sp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009E7BA6-6881-FFA3-E3D1-C238AB277B5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9AC82DF4-0C25-680E-496B-03295B17C53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a-D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8FC718-46A1-8580-F60C-3EBA81EB4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6363297-6C29-DD5C-2542-0B7D62825B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1C0A2EB-B652-A326-F21F-B3FE89F0F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C5598-DB9B-4B0B-A142-D895C9002D5C}" type="datetimeFigureOut">
              <a:rPr lang="da-DK" smtClean="0"/>
              <a:t>03-09-2024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D9135DF-33BB-A038-6447-16E97D748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9568B03-A8C7-F7D8-265C-9C0EE16B2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51279-75E5-406C-A1D4-C69C009985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9139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931C91-FFE3-423E-4367-0CC1FBFFF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5C21122-7278-9AAE-0CC4-9D9BFFCA78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5AA0C76-6CBC-E955-5B0E-11D203264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C5598-DB9B-4B0B-A142-D895C9002D5C}" type="datetimeFigureOut">
              <a:rPr lang="da-DK" smtClean="0"/>
              <a:t>03-09-2024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9306AD7-2EE5-E6A4-63FF-3520FF08E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7C6386C-2C7D-EC07-A724-F208132A2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51279-75E5-406C-A1D4-C69C009985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81271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6F4C8C-5C45-09D4-D388-B1894E3FB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88299E8-632F-B1BD-5CEF-D0B1993F72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3DC1DB1-8D42-A958-275C-5DB23E01D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C5598-DB9B-4B0B-A142-D895C9002D5C}" type="datetimeFigureOut">
              <a:rPr lang="da-DK" smtClean="0"/>
              <a:t>03-09-2024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FAB1A14-57FA-5B1F-C522-6C7FAB288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24ACB9E-3F5E-7F63-9023-3B8F0E84C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51279-75E5-406C-A1D4-C69C009985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0541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D0132E-F72F-1126-8467-CAD1DC1D8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2E64C75-B14A-AF6C-8441-E4F639607E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F0BF667-112B-2B10-4E4F-E36630DB3F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D505F63-E668-CEB6-E122-F6BF05C7A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C5598-DB9B-4B0B-A142-D895C9002D5C}" type="datetimeFigureOut">
              <a:rPr lang="da-DK" smtClean="0"/>
              <a:t>03-09-2024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89A2732-A549-B255-DCCC-C96B2B6DB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85444E8-BCC3-9DA7-77B3-88DFE94C5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51279-75E5-406C-A1D4-C69C009985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98010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1134AA-3EC7-3244-839A-7227BB628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440B5D2-CFD8-A08B-63DC-AB2B4AF30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4673945-8969-542B-CBE9-C086689C4F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848229D-C268-EEA7-B8F5-C05FF3CCCC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D8C4F71E-82F8-46F4-6E50-05198FB969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FBA2960E-55F3-EA1D-C75A-2D37B88EF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C5598-DB9B-4B0B-A142-D895C9002D5C}" type="datetimeFigureOut">
              <a:rPr lang="da-DK" smtClean="0"/>
              <a:t>03-09-2024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45102DF-9DDA-5ADB-C4A7-B1CBE9A15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27009532-ED67-E9E8-448F-DCF98E7A6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51279-75E5-406C-A1D4-C69C009985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8693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6D92DC-621C-7531-3501-90C71ABB9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98181FD-6070-770A-FE09-474ECEF15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C5598-DB9B-4B0B-A142-D895C9002D5C}" type="datetimeFigureOut">
              <a:rPr lang="da-DK" smtClean="0"/>
              <a:t>03-09-2024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62489F6-A763-91DB-DB10-C79F994C8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A301CDF-861E-758B-FEA9-611454052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51279-75E5-406C-A1D4-C69C009985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8298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42DB572-62F9-F84E-E4D4-E98B84215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C5598-DB9B-4B0B-A142-D895C9002D5C}" type="datetimeFigureOut">
              <a:rPr lang="da-DK" smtClean="0"/>
              <a:t>03-09-2024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BC2DA23-5C46-A1A6-9B36-798D3DE37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E301CA4-F037-0143-6E35-8EAB83D41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51279-75E5-406C-A1D4-C69C009985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4024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5F725F-DDA2-1E1D-2B7F-2DD554F1D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5049B2B-BD1B-4F90-3C4C-2131BEC601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D7E4F44-86A5-CD9C-99E3-3C6106D451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996DA97-B5AD-877C-FFAF-AFFB110BB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C5598-DB9B-4B0B-A142-D895C9002D5C}" type="datetimeFigureOut">
              <a:rPr lang="da-DK" smtClean="0"/>
              <a:t>03-09-2024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8DF17B9-E136-54E3-115D-8225507C3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17ABA91-C281-92C9-DA13-581FB731F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51279-75E5-406C-A1D4-C69C009985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5061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4E38C8-5C7F-E4A8-E150-C29AF59A5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D507D1F-F978-7981-9F10-C704590674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A70B21D-7248-1F27-FA67-3F3B06817E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7C38A0E-7B4A-E722-D6AB-8BA542D14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C5598-DB9B-4B0B-A142-D895C9002D5C}" type="datetimeFigureOut">
              <a:rPr lang="da-DK" smtClean="0"/>
              <a:t>03-09-2024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8B76238-6185-549C-07F8-F8DD9E49A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AB3F932-418C-7DC2-BD90-7ED5A693B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51279-75E5-406C-A1D4-C69C009985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0022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E9D150-16EB-0857-B2B9-F907A9382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A6AD9E5-8A9A-687D-6785-D4E24E65C1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0BB830F-8B62-D40E-A665-EA6F2A9F4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C5598-DB9B-4B0B-A142-D895C9002D5C}" type="datetimeFigureOut">
              <a:rPr lang="da-DK" smtClean="0"/>
              <a:t>03-09-2024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5718B90-359F-18E6-1861-EC233BF5B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38D23B8-6C27-04E2-148B-0038A03BC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51279-75E5-406C-A1D4-C69C009985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5696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D25B3BE9-8BE4-CD45-2F2B-A454B32095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CE48863-EC7F-F4F5-2ECA-20CD56355C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43B8078-7F43-1777-FB50-DD12C4E1D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C5598-DB9B-4B0B-A142-D895C9002D5C}" type="datetimeFigureOut">
              <a:rPr lang="da-DK" smtClean="0"/>
              <a:t>03-09-2024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C778B8B-E914-8F28-F608-9BF99C8F0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2A43D0F-49BF-ADC9-7423-B4CABEDFF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51279-75E5-406C-A1D4-C69C009985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9958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69F74243-0959-9FE4-8D7E-7AD797192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04EC626-18B0-2734-F0FA-747480DEA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CD92DB2-75B6-BB14-A82D-A842E70A2B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AC5598-DB9B-4B0B-A142-D895C9002D5C}" type="datetimeFigureOut">
              <a:rPr lang="da-DK" smtClean="0"/>
              <a:t>03-09-2024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D3D8023-372D-0188-E46E-1402D617A9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B6D77C9-61F7-6297-752D-C80850F717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151279-75E5-406C-A1D4-C69C009985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523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ordnet.dk/ddo/ordbog?query=spartansk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244D459E-16A8-C0C0-60DE-075F8216819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88838" y="65317"/>
            <a:ext cx="4398453" cy="6727661"/>
          </a:xfrm>
        </p:spPr>
        <p:txBody>
          <a:bodyPr>
            <a:normAutofit lnSpcReduction="10000"/>
          </a:bodyPr>
          <a:lstStyle/>
          <a:p>
            <a:pPr lvl="0"/>
            <a:r>
              <a:rPr lang="da-DK">
                <a:solidFill>
                  <a:srgbClr val="3399FF"/>
                </a:solidFill>
              </a:rPr>
              <a:t>Athen (ifølge Perikles)</a:t>
            </a:r>
          </a:p>
          <a:p>
            <a:pPr lvl="0">
              <a:buClr>
                <a:srgbClr val="3399FF"/>
              </a:buClr>
              <a:buSzPct val="45000"/>
              <a:buFont typeface="StarSymbol"/>
              <a:buChar char="●"/>
            </a:pPr>
            <a:r>
              <a:rPr lang="da-DK"/>
              <a:t>demokrati</a:t>
            </a:r>
          </a:p>
          <a:p>
            <a:pPr lvl="0">
              <a:buClr>
                <a:srgbClr val="3399FF"/>
              </a:buClr>
              <a:buSzPct val="45000"/>
              <a:buFont typeface="StarSymbol"/>
              <a:buChar char="●"/>
            </a:pPr>
            <a:r>
              <a:rPr lang="da-DK"/>
              <a:t>frihed</a:t>
            </a:r>
          </a:p>
          <a:p>
            <a:pPr lvl="0">
              <a:buClr>
                <a:srgbClr val="3399FF"/>
              </a:buClr>
              <a:buSzPct val="45000"/>
              <a:buFont typeface="StarSymbol"/>
              <a:buChar char="●"/>
            </a:pPr>
            <a:r>
              <a:rPr lang="da-DK"/>
              <a:t>lige for loven</a:t>
            </a:r>
          </a:p>
          <a:p>
            <a:pPr lvl="0">
              <a:buClr>
                <a:srgbClr val="3399FF"/>
              </a:buClr>
              <a:buSzPct val="45000"/>
              <a:buFont typeface="StarSymbol"/>
              <a:buChar char="●"/>
            </a:pPr>
            <a:r>
              <a:rPr lang="da-DK"/>
              <a:t>lige adgang til embeder</a:t>
            </a:r>
          </a:p>
          <a:p>
            <a:pPr lvl="0">
              <a:buClr>
                <a:srgbClr val="3399FF"/>
              </a:buClr>
              <a:buSzPct val="45000"/>
              <a:buFont typeface="StarSymbol"/>
              <a:buChar char="●"/>
            </a:pPr>
            <a:r>
              <a:rPr lang="da-DK"/>
              <a:t>(potentiel) social mobilitet</a:t>
            </a:r>
          </a:p>
          <a:p>
            <a:pPr lvl="0">
              <a:buClr>
                <a:srgbClr val="3399FF"/>
              </a:buClr>
              <a:buSzPct val="45000"/>
              <a:buFont typeface="StarSymbol"/>
              <a:buChar char="●"/>
            </a:pPr>
            <a:r>
              <a:rPr lang="da-DK"/>
              <a:t>tolerance, respekt</a:t>
            </a:r>
          </a:p>
          <a:p>
            <a:pPr lvl="0">
              <a:buClr>
                <a:srgbClr val="3399FF"/>
              </a:buClr>
              <a:buSzPct val="45000"/>
              <a:buFont typeface="StarSymbol"/>
              <a:buChar char="●"/>
            </a:pPr>
            <a:r>
              <a:rPr lang="da-DK"/>
              <a:t>militær baseret på frie mænd</a:t>
            </a:r>
          </a:p>
          <a:p>
            <a:pPr lvl="1" hangingPunct="0">
              <a:spcBef>
                <a:spcPts val="1286"/>
              </a:spcBef>
              <a:buClr>
                <a:srgbClr val="3399FF"/>
              </a:buClr>
              <a:buSzPct val="75000"/>
              <a:buFont typeface="StarSymbol"/>
              <a:buChar char="–"/>
            </a:pPr>
            <a:r>
              <a:rPr lang="da-DK" sz="2540">
                <a:highlight>
                  <a:scrgbClr r="0" g="0" b="0">
                    <a:alpha val="0"/>
                  </a:scrgbClr>
                </a:highlight>
                <a:latin typeface="Gentium Plus" pitchFamily="2"/>
                <a:ea typeface="Microsoft YaHei" pitchFamily="2"/>
              </a:rPr>
              <a:t>hær og flåde</a:t>
            </a:r>
          </a:p>
          <a:p>
            <a:pPr lvl="0">
              <a:buClr>
                <a:srgbClr val="3399FF"/>
              </a:buClr>
              <a:buSzPct val="45000"/>
              <a:buFont typeface="StarSymbol"/>
              <a:buChar char="●"/>
            </a:pPr>
            <a:r>
              <a:rPr lang="da-DK"/>
              <a:t>kultursamfund</a:t>
            </a:r>
          </a:p>
          <a:p>
            <a:pPr lvl="0">
              <a:buClr>
                <a:srgbClr val="3399FF"/>
              </a:buClr>
              <a:buSzPct val="45000"/>
              <a:buFont typeface="StarSymbol"/>
              <a:buChar char="●"/>
            </a:pPr>
            <a:r>
              <a:rPr lang="da-DK"/>
              <a:t>kvinder skal hverken ses eller høres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69F4EF9-0E8F-0CC0-9BBE-9358E6BB7E0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07409" y="65317"/>
            <a:ext cx="4398453" cy="6727661"/>
          </a:xfrm>
        </p:spPr>
        <p:txBody>
          <a:bodyPr/>
          <a:lstStyle/>
          <a:p>
            <a:pPr lvl="0"/>
            <a:r>
              <a:rPr lang="da-DK">
                <a:solidFill>
                  <a:srgbClr val="FF3333"/>
                </a:solidFill>
              </a:rPr>
              <a:t>Sparta (den implicitte kontrast)</a:t>
            </a:r>
          </a:p>
          <a:p>
            <a:pPr lvl="0">
              <a:buClr>
                <a:srgbClr val="FF3333"/>
              </a:buClr>
              <a:buSzPct val="45000"/>
              <a:buFont typeface="StarSymbol"/>
              <a:buChar char="●"/>
            </a:pPr>
            <a:r>
              <a:rPr lang="da-DK"/>
              <a:t>oligarki</a:t>
            </a:r>
          </a:p>
          <a:p>
            <a:pPr lvl="0">
              <a:buClr>
                <a:srgbClr val="FF3333"/>
              </a:buClr>
              <a:buSzPct val="45000"/>
              <a:buFont typeface="StarSymbol"/>
              <a:buChar char="●"/>
            </a:pPr>
            <a:r>
              <a:rPr lang="da-DK"/>
              <a:t>gennemmilitariseret samfund og kultur</a:t>
            </a:r>
          </a:p>
          <a:p>
            <a:pPr lvl="0">
              <a:buClr>
                <a:srgbClr val="FF3333"/>
              </a:buClr>
              <a:buSzPct val="45000"/>
              <a:buFont typeface="StarSymbol"/>
              <a:buChar char="●"/>
            </a:pPr>
            <a:r>
              <a:rPr lang="da-DK"/>
              <a:t>kastebaseret, inddelt i klasser fra fødslen</a:t>
            </a:r>
          </a:p>
          <a:p>
            <a:pPr lvl="0">
              <a:buClr>
                <a:srgbClr val="FF3333"/>
              </a:buClr>
              <a:buSzPct val="45000"/>
              <a:buFont typeface="StarSymbol"/>
              <a:buChar char="●"/>
            </a:pPr>
            <a:r>
              <a:rPr lang="da-DK"/>
              <a:t>strenghed, pligt og disciplin</a:t>
            </a:r>
          </a:p>
          <a:p>
            <a:pPr lvl="0">
              <a:buClr>
                <a:srgbClr val="FF3333"/>
              </a:buClr>
              <a:buSzPct val="45000"/>
              <a:buFont typeface="StarSymbol"/>
              <a:buChar char="●"/>
            </a:pPr>
            <a:r>
              <a:rPr lang="da-DK"/>
              <a:t>berømt for sin hær, det bedste sværtbevæbnede infanteri i den antikke verden</a:t>
            </a:r>
          </a:p>
          <a:p>
            <a:pPr lvl="0">
              <a:buClr>
                <a:srgbClr val="FF3333"/>
              </a:buClr>
              <a:buSzPct val="45000"/>
              <a:buFont typeface="StarSymbol"/>
              <a:buChar char="●"/>
            </a:pPr>
            <a:r>
              <a:rPr lang="da-DK"/>
              <a:t>usædvanligt omfattende kvinderettigheder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AE69AA69-DAC5-8033-40C8-ED67E2B56F7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da-DK" i="1">
                <a:solidFill>
                  <a:srgbClr val="FF3333"/>
                </a:solidFill>
              </a:rPr>
              <a:t>Perioikoi</a:t>
            </a:r>
            <a:r>
              <a:rPr lang="da-DK"/>
              <a:t> (‘omkringboende’):</a:t>
            </a:r>
          </a:p>
          <a:p>
            <a:pPr lvl="0">
              <a:buClr>
                <a:srgbClr val="FF3333"/>
              </a:buClr>
              <a:buSzPct val="45000"/>
              <a:buFont typeface="StarSymbol"/>
              <a:buChar char="●"/>
            </a:pPr>
            <a:r>
              <a:rPr lang="da-DK"/>
              <a:t>den frie landbefolkning, </a:t>
            </a:r>
            <a:br>
              <a:rPr lang="da-DK"/>
            </a:br>
            <a:r>
              <a:rPr lang="da-DK"/>
              <a:t>uden borgerrettigheder</a:t>
            </a:r>
          </a:p>
          <a:p>
            <a:pPr lvl="0">
              <a:buClr>
                <a:srgbClr val="FF3333"/>
              </a:buClr>
              <a:buSzPct val="45000"/>
              <a:buFont typeface="StarSymbol"/>
              <a:buChar char="●"/>
            </a:pPr>
            <a:r>
              <a:rPr lang="da-DK"/>
              <a:t>kan eje jord</a:t>
            </a:r>
          </a:p>
          <a:p>
            <a:pPr lvl="0">
              <a:buClr>
                <a:srgbClr val="FF3333"/>
              </a:buClr>
              <a:buSzPct val="45000"/>
              <a:buFont typeface="StarSymbol"/>
              <a:buChar char="●"/>
            </a:pPr>
            <a:r>
              <a:rPr lang="da-DK"/>
              <a:t>bidrager med tropper </a:t>
            </a:r>
            <a:br>
              <a:rPr lang="da-DK"/>
            </a:br>
            <a:r>
              <a:rPr lang="da-DK"/>
              <a:t>til Spartas militær</a:t>
            </a:r>
          </a:p>
          <a:p>
            <a:pPr lvl="0"/>
            <a:r>
              <a:rPr lang="da-DK" i="1">
                <a:solidFill>
                  <a:srgbClr val="FF3333"/>
                </a:solidFill>
              </a:rPr>
              <a:t>Heloter:</a:t>
            </a:r>
          </a:p>
          <a:p>
            <a:pPr lvl="0">
              <a:buClr>
                <a:srgbClr val="FF3333"/>
              </a:buClr>
              <a:buSzPct val="45000"/>
              <a:buFont typeface="StarSymbol"/>
              <a:buChar char="●"/>
            </a:pPr>
            <a:r>
              <a:rPr lang="da-DK"/>
              <a:t>befolkningsflertallet</a:t>
            </a:r>
          </a:p>
          <a:p>
            <a:pPr lvl="0">
              <a:buClr>
                <a:srgbClr val="FF3333"/>
              </a:buClr>
              <a:buSzPct val="45000"/>
              <a:buFont typeface="StarSymbol"/>
              <a:buChar char="●"/>
            </a:pPr>
            <a:r>
              <a:rPr lang="da-DK"/>
              <a:t>statsejede livegne</a:t>
            </a:r>
          </a:p>
          <a:p>
            <a:pPr lvl="0">
              <a:buClr>
                <a:srgbClr val="FF3333"/>
              </a:buClr>
              <a:buSzPct val="45000"/>
              <a:buFont typeface="StarSymbol"/>
              <a:buChar char="●"/>
            </a:pPr>
            <a:r>
              <a:rPr lang="da-DK"/>
              <a:t>dvs. ikke frie, men dog flere rettigheder end typiske slaver</a:t>
            </a:r>
          </a:p>
          <a:p>
            <a:pPr lvl="0">
              <a:buClr>
                <a:srgbClr val="FF3333"/>
              </a:buClr>
              <a:buSzPct val="45000"/>
              <a:buFont typeface="StarSymbol"/>
              <a:buChar char="●"/>
            </a:pPr>
            <a:r>
              <a:rPr lang="da-DK"/>
              <a:t>systematisk og rituelt undertrykt</a:t>
            </a:r>
          </a:p>
        </p:txBody>
      </p:sp>
      <p:pic>
        <p:nvPicPr>
          <p:cNvPr id="3" name="">
            <a:hlinkClick r:id="rId3"/>
            <a:extLst>
              <a:ext uri="{FF2B5EF4-FFF2-40B4-BE49-F238E27FC236}">
                <a16:creationId xmlns:a16="http://schemas.microsoft.com/office/drawing/2014/main" id="{4B1319F2-893C-6A0E-9C1E-543036439516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 amt="90000"/>
          </a:blip>
          <a:srcRect l="1099" r="928" b="8"/>
          <a:stretch>
            <a:fillRect/>
          </a:stretch>
        </p:blipFill>
        <p:spPr>
          <a:xfrm>
            <a:off x="6000281" y="1086131"/>
            <a:ext cx="5225367" cy="3170491"/>
          </a:xfrm>
          <a:prstGeom prst="rect">
            <a:avLst/>
          </a:prstGeom>
          <a:solidFill>
            <a:srgbClr val="66CCFF"/>
          </a:solidFill>
          <a:ln w="0">
            <a:solidFill>
              <a:srgbClr val="3465A4"/>
            </a:solidFill>
            <a:prstDash val="solid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DA55D400-602E-6BEB-193D-F3A2B0E0817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966397" y="457219"/>
            <a:ext cx="2639464" cy="398434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7CC7404-44A1-6E07-0130-137F24BBDB9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8201" y="852755"/>
            <a:ext cx="6980434" cy="5324208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da-DK" i="1" dirty="0" err="1">
                <a:solidFill>
                  <a:srgbClr val="FF3333"/>
                </a:solidFill>
              </a:rPr>
              <a:t>Spartiater</a:t>
            </a:r>
            <a:r>
              <a:rPr lang="da-DK" dirty="0"/>
              <a:t> (‘spartanere’) eller </a:t>
            </a:r>
            <a:r>
              <a:rPr lang="da-DK" i="1" dirty="0" err="1">
                <a:solidFill>
                  <a:srgbClr val="FF3333"/>
                </a:solidFill>
              </a:rPr>
              <a:t>homoioi</a:t>
            </a:r>
            <a:r>
              <a:rPr lang="da-DK" dirty="0"/>
              <a:t> (‘jævnbyrdige’):</a:t>
            </a:r>
          </a:p>
          <a:p>
            <a:pPr lvl="0">
              <a:buClr>
                <a:srgbClr val="FF3333"/>
              </a:buClr>
              <a:buSzPct val="45000"/>
              <a:buFont typeface="StarSymbol"/>
              <a:buChar char="●"/>
            </a:pPr>
            <a:r>
              <a:rPr lang="da-DK" dirty="0"/>
              <a:t>et mindretal af befolkningen har magt</a:t>
            </a:r>
          </a:p>
          <a:p>
            <a:pPr lvl="0">
              <a:buClr>
                <a:srgbClr val="FF3333"/>
              </a:buClr>
              <a:buSzPct val="45000"/>
              <a:buFont typeface="StarSymbol"/>
              <a:buChar char="●"/>
            </a:pPr>
            <a:r>
              <a:rPr lang="da-DK" dirty="0"/>
              <a:t>professionelt militær</a:t>
            </a:r>
          </a:p>
          <a:p>
            <a:pPr lvl="1" hangingPunct="0">
              <a:spcBef>
                <a:spcPts val="1286"/>
              </a:spcBef>
              <a:buClr>
                <a:srgbClr val="FF3333"/>
              </a:buClr>
              <a:buSzPct val="75000"/>
              <a:buFont typeface="StarSymbol"/>
              <a:buChar char="–"/>
            </a:pPr>
            <a:r>
              <a:rPr lang="da-DK" sz="2540" dirty="0">
                <a:highlight>
                  <a:scrgbClr r="0" g="0" b="0">
                    <a:alpha val="0"/>
                  </a:scrgbClr>
                </a:highlight>
                <a:latin typeface="Gentium Plus" pitchFamily="2"/>
                <a:ea typeface="Microsoft YaHei" pitchFamily="2"/>
              </a:rPr>
              <a:t>svagelige spædbørn forkastes</a:t>
            </a:r>
          </a:p>
          <a:p>
            <a:pPr lvl="1" hangingPunct="0">
              <a:spcBef>
                <a:spcPts val="1286"/>
              </a:spcBef>
              <a:buClr>
                <a:srgbClr val="FF3333"/>
              </a:buClr>
              <a:buSzPct val="75000"/>
              <a:buFont typeface="StarSymbol"/>
              <a:buChar char="–"/>
            </a:pPr>
            <a:r>
              <a:rPr lang="da-DK" sz="2540" dirty="0">
                <a:highlight>
                  <a:scrgbClr r="0" g="0" b="0">
                    <a:alpha val="0"/>
                  </a:scrgbClr>
                </a:highlight>
                <a:latin typeface="Gentium Plus" pitchFamily="2"/>
                <a:ea typeface="Microsoft YaHei" pitchFamily="2"/>
              </a:rPr>
              <a:t>militærtræning fra 7 til 30 år, indkvarteret i </a:t>
            </a:r>
            <a:br>
              <a:rPr lang="da-DK" sz="2540" dirty="0">
                <a:highlight>
                  <a:scrgbClr r="0" g="0" b="0">
                    <a:alpha val="0"/>
                  </a:scrgbClr>
                </a:highlight>
                <a:latin typeface="Gentium Plus" pitchFamily="2"/>
                <a:ea typeface="Microsoft YaHei" pitchFamily="2"/>
              </a:rPr>
            </a:br>
            <a:r>
              <a:rPr lang="da-DK" sz="2540" dirty="0">
                <a:highlight>
                  <a:scrgbClr r="0" g="0" b="0">
                    <a:alpha val="0"/>
                  </a:scrgbClr>
                </a:highlight>
                <a:latin typeface="Gentium Plus" pitchFamily="2"/>
                <a:ea typeface="Microsoft YaHei" pitchFamily="2"/>
              </a:rPr>
              <a:t>barakker</a:t>
            </a:r>
          </a:p>
          <a:p>
            <a:pPr lvl="1" hangingPunct="0">
              <a:spcBef>
                <a:spcPts val="1286"/>
              </a:spcBef>
              <a:buClr>
                <a:srgbClr val="FF3333"/>
              </a:buClr>
              <a:buSzPct val="75000"/>
              <a:buFont typeface="StarSymbol"/>
              <a:buChar char="–"/>
            </a:pPr>
            <a:r>
              <a:rPr lang="da-DK" sz="2540" dirty="0">
                <a:highlight>
                  <a:scrgbClr r="0" g="0" b="0">
                    <a:alpha val="0"/>
                  </a:scrgbClr>
                </a:highlight>
                <a:latin typeface="Gentium Plus" pitchFamily="2"/>
                <a:ea typeface="Microsoft YaHei" pitchFamily="2"/>
              </a:rPr>
              <a:t>derefter fulde borgerrettigheder og adgang </a:t>
            </a:r>
            <a:br>
              <a:rPr lang="da-DK" sz="2540" dirty="0">
                <a:highlight>
                  <a:scrgbClr r="0" g="0" b="0">
                    <a:alpha val="0"/>
                  </a:scrgbClr>
                </a:highlight>
                <a:latin typeface="Gentium Plus" pitchFamily="2"/>
                <a:ea typeface="Microsoft YaHei" pitchFamily="2"/>
              </a:rPr>
            </a:br>
            <a:r>
              <a:rPr lang="da-DK" sz="2540" dirty="0">
                <a:highlight>
                  <a:scrgbClr r="0" g="0" b="0">
                    <a:alpha val="0"/>
                  </a:scrgbClr>
                </a:highlight>
                <a:latin typeface="Gentium Plus" pitchFamily="2"/>
                <a:ea typeface="Microsoft YaHei" pitchFamily="2"/>
              </a:rPr>
              <a:t>til embeder</a:t>
            </a:r>
          </a:p>
          <a:p>
            <a:pPr lvl="0">
              <a:buClr>
                <a:srgbClr val="FF3333"/>
              </a:buClr>
              <a:buSzPct val="45000"/>
              <a:buFont typeface="StarSymbol"/>
              <a:buChar char="●"/>
            </a:pPr>
            <a:r>
              <a:rPr lang="da-DK" dirty="0"/>
              <a:t>fritaget for (forbud mod!) almindeligt arbejde og handel</a:t>
            </a:r>
          </a:p>
          <a:p>
            <a:pPr lvl="0">
              <a:buClr>
                <a:srgbClr val="FF3333"/>
              </a:buClr>
              <a:buSzPct val="45000"/>
              <a:buFont typeface="StarSymbol"/>
              <a:buChar char="●"/>
            </a:pPr>
            <a:r>
              <a:rPr lang="da-DK" dirty="0"/>
              <a:t>hver </a:t>
            </a:r>
            <a:r>
              <a:rPr lang="da-DK" dirty="0" err="1"/>
              <a:t>spartiat</a:t>
            </a:r>
            <a:r>
              <a:rPr lang="da-DK" dirty="0"/>
              <a:t> tildelt en jordlod med tilhørende </a:t>
            </a:r>
            <a:r>
              <a:rPr lang="da-DK" i="1" dirty="0"/>
              <a:t>heloter,</a:t>
            </a:r>
            <a:r>
              <a:rPr lang="da-DK" dirty="0"/>
              <a:t> der finansierer hans træning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ED020407-2798-3889-03C6-4F4FF4DCAD8E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580048" y="2587863"/>
            <a:ext cx="5029416" cy="355194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57A39EC-6C5F-ADAC-A6D8-2759EBC19CD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8199" y="267128"/>
            <a:ext cx="8737315" cy="5909835"/>
          </a:xfrm>
        </p:spPr>
        <p:txBody>
          <a:bodyPr>
            <a:normAutofit/>
          </a:bodyPr>
          <a:lstStyle/>
          <a:p>
            <a:pPr lvl="0"/>
            <a:r>
              <a:rPr lang="da-DK" dirty="0">
                <a:solidFill>
                  <a:srgbClr val="FF3333"/>
                </a:solidFill>
              </a:rPr>
              <a:t>Spartanske</a:t>
            </a:r>
            <a:r>
              <a:rPr lang="da-DK" dirty="0"/>
              <a:t> kvinder har usædvanligt omfattende rettigheder i forhold til f.eks. </a:t>
            </a:r>
            <a:r>
              <a:rPr lang="da-DK" dirty="0">
                <a:solidFill>
                  <a:srgbClr val="3399FF"/>
                </a:solidFill>
              </a:rPr>
              <a:t>Athen</a:t>
            </a:r>
            <a:r>
              <a:rPr lang="da-DK" dirty="0"/>
              <a:t>:</a:t>
            </a:r>
          </a:p>
          <a:p>
            <a:pPr lvl="0">
              <a:buClr>
                <a:srgbClr val="FF3333"/>
              </a:buClr>
              <a:buSzPct val="45000"/>
              <a:buFont typeface="StarSymbol"/>
              <a:buChar char="●"/>
            </a:pPr>
            <a:r>
              <a:rPr lang="da-DK" dirty="0"/>
              <a:t>deltager i det offentlige liv (idræt, sportskonkurrencer)</a:t>
            </a:r>
          </a:p>
          <a:p>
            <a:pPr lvl="0">
              <a:buClr>
                <a:srgbClr val="FF3333"/>
              </a:buClr>
              <a:buSzPct val="45000"/>
              <a:buFont typeface="StarSymbol"/>
              <a:buChar char="●"/>
            </a:pPr>
            <a:r>
              <a:rPr lang="da-DK" dirty="0"/>
              <a:t>relativt sent ægteskab → færre dør i barselsseng</a:t>
            </a:r>
          </a:p>
          <a:p>
            <a:pPr lvl="0">
              <a:buClr>
                <a:srgbClr val="FF3333"/>
              </a:buClr>
              <a:buSzPct val="45000"/>
              <a:buFont typeface="StarSymbol"/>
              <a:buChar char="●"/>
            </a:pPr>
            <a:r>
              <a:rPr lang="da-DK" dirty="0"/>
              <a:t>forvalter typisk både egen </a:t>
            </a:r>
            <a:br>
              <a:rPr lang="da-DK" dirty="0"/>
            </a:br>
            <a:r>
              <a:rPr lang="da-DK" dirty="0"/>
              <a:t>og ægtemandens ejendom</a:t>
            </a:r>
          </a:p>
          <a:p>
            <a:pPr lvl="0">
              <a:buClr>
                <a:srgbClr val="FF3333"/>
              </a:buClr>
              <a:buSzPct val="45000"/>
              <a:buFont typeface="StarSymbol"/>
              <a:buChar char="●"/>
            </a:pPr>
            <a:r>
              <a:rPr lang="da-DK" dirty="0"/>
              <a:t>lige ejendomsret ved </a:t>
            </a:r>
            <a:br>
              <a:rPr lang="da-DK" dirty="0"/>
            </a:br>
            <a:r>
              <a:rPr lang="da-DK" dirty="0"/>
              <a:t>skilsmisse</a:t>
            </a:r>
          </a:p>
          <a:p>
            <a:pPr lvl="0">
              <a:buClr>
                <a:srgbClr val="FF3333"/>
              </a:buClr>
              <a:buSzPct val="45000"/>
              <a:buFont typeface="StarSymbol"/>
              <a:buChar char="●"/>
            </a:pPr>
            <a:r>
              <a:rPr lang="da-DK" dirty="0"/>
              <a:t>kan ofte læse og regne</a:t>
            </a:r>
          </a:p>
          <a:p>
            <a:pPr lvl="0">
              <a:buClr>
                <a:srgbClr val="FF3333"/>
              </a:buClr>
              <a:buSzPct val="45000"/>
              <a:buFont typeface="StarSymbol"/>
              <a:buChar char="●"/>
            </a:pPr>
            <a:r>
              <a:rPr lang="da-DK" dirty="0" err="1"/>
              <a:t>halv-åbne</a:t>
            </a:r>
            <a:r>
              <a:rPr lang="da-DK" dirty="0"/>
              <a:t> ægteskaber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6D369E4-5169-0E25-91E6-CF8E4FCFF6F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580048" y="6139807"/>
            <a:ext cx="5029416" cy="71848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da-DK" sz="1633" dirty="0">
                <a:solidFill>
                  <a:srgbClr val="FF3333"/>
                </a:solidFill>
              </a:rPr>
              <a:t>Edgar Degas, </a:t>
            </a:r>
            <a:r>
              <a:rPr lang="da-DK" sz="1633" i="1" dirty="0">
                <a:solidFill>
                  <a:srgbClr val="FF3333"/>
                </a:solidFill>
              </a:rPr>
              <a:t>Spartanske piger udfordrer drenge,</a:t>
            </a:r>
            <a:r>
              <a:rPr lang="da-DK" sz="1633" dirty="0">
                <a:solidFill>
                  <a:srgbClr val="FF3333"/>
                </a:solidFill>
              </a:rPr>
              <a:t> ca. 1860.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249</Words>
  <Application>Microsoft Office PowerPoint</Application>
  <PresentationFormat>Widescreen</PresentationFormat>
  <Paragraphs>47</Paragraphs>
  <Slides>4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10" baseType="lpstr">
      <vt:lpstr>Aptos</vt:lpstr>
      <vt:lpstr>Aptos Display</vt:lpstr>
      <vt:lpstr>Arial</vt:lpstr>
      <vt:lpstr>Gentium Plus</vt:lpstr>
      <vt:lpstr>StarSymbol</vt:lpstr>
      <vt:lpstr>Office-tema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Freja Lindgren Facius</dc:creator>
  <cp:lastModifiedBy>Freja Lindgren Facius</cp:lastModifiedBy>
  <cp:revision>1</cp:revision>
  <dcterms:created xsi:type="dcterms:W3CDTF">2024-09-03T10:34:01Z</dcterms:created>
  <dcterms:modified xsi:type="dcterms:W3CDTF">2024-09-03T10:35:30Z</dcterms:modified>
</cp:coreProperties>
</file>