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7" r:id="rId2"/>
    <p:sldId id="258" r:id="rId3"/>
    <p:sldId id="260" r:id="rId4"/>
    <p:sldId id="261" r:id="rId5"/>
    <p:sldId id="263" r:id="rId6"/>
    <p:sldId id="265" r:id="rId7"/>
    <p:sldId id="262" r:id="rId8"/>
    <p:sldId id="32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0AA42-3C4D-473F-A22B-F01CA64992B1}" v="52" dt="2024-10-08T06:29:44.2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1A70AA42-3C4D-473F-A22B-F01CA64992B1}"/>
    <pc:docChg chg="custSel addSld delSld modSld">
      <pc:chgData name="Freja Lindgren Facius" userId="929b42c1-1389-4acd-a500-bd1250d50270" providerId="ADAL" clId="{1A70AA42-3C4D-473F-A22B-F01CA64992B1}" dt="2024-10-08T06:29:52.450" v="212" actId="478"/>
      <pc:docMkLst>
        <pc:docMk/>
      </pc:docMkLst>
      <pc:sldChg chg="del">
        <pc:chgData name="Freja Lindgren Facius" userId="929b42c1-1389-4acd-a500-bd1250d50270" providerId="ADAL" clId="{1A70AA42-3C4D-473F-A22B-F01CA64992B1}" dt="2024-09-25T07:57:25.886" v="0" actId="47"/>
        <pc:sldMkLst>
          <pc:docMk/>
          <pc:sldMk cId="608812117" sldId="256"/>
        </pc:sldMkLst>
      </pc:sldChg>
      <pc:sldChg chg="addSp delSp modSp mod delAnim modAnim modNotesTx">
        <pc:chgData name="Freja Lindgren Facius" userId="929b42c1-1389-4acd-a500-bd1250d50270" providerId="ADAL" clId="{1A70AA42-3C4D-473F-A22B-F01CA64992B1}" dt="2024-10-08T06:29:52.450" v="212" actId="478"/>
        <pc:sldMkLst>
          <pc:docMk/>
          <pc:sldMk cId="3750440857" sldId="261"/>
        </pc:sldMkLst>
        <pc:spChg chg="mod">
          <ac:chgData name="Freja Lindgren Facius" userId="929b42c1-1389-4acd-a500-bd1250d50270" providerId="ADAL" clId="{1A70AA42-3C4D-473F-A22B-F01CA64992B1}" dt="2024-10-08T06:29:25.730" v="165" actId="5793"/>
          <ac:spMkLst>
            <pc:docMk/>
            <pc:sldMk cId="3750440857" sldId="261"/>
            <ac:spMk id="6" creationId="{7172CB89-0F94-E027-3003-63D93842A138}"/>
          </ac:spMkLst>
        </pc:spChg>
        <pc:spChg chg="add del mod">
          <ac:chgData name="Freja Lindgren Facius" userId="929b42c1-1389-4acd-a500-bd1250d50270" providerId="ADAL" clId="{1A70AA42-3C4D-473F-A22B-F01CA64992B1}" dt="2024-10-08T06:29:52.450" v="212" actId="478"/>
          <ac:spMkLst>
            <pc:docMk/>
            <pc:sldMk cId="3750440857" sldId="261"/>
            <ac:spMk id="20" creationId="{2A805CCE-8B65-C73A-6E34-8B18EE9DF012}"/>
          </ac:spMkLst>
        </pc:spChg>
      </pc:sldChg>
      <pc:sldChg chg="add">
        <pc:chgData name="Freja Lindgren Facius" userId="929b42c1-1389-4acd-a500-bd1250d50270" providerId="ADAL" clId="{1A70AA42-3C4D-473F-A22B-F01CA64992B1}" dt="2024-09-25T08:19:59.952" v="158"/>
        <pc:sldMkLst>
          <pc:docMk/>
          <pc:sldMk cId="3319531377" sldId="263"/>
        </pc:sldMkLst>
      </pc:sldChg>
      <pc:sldChg chg="new del">
        <pc:chgData name="Freja Lindgren Facius" userId="929b42c1-1389-4acd-a500-bd1250d50270" providerId="ADAL" clId="{1A70AA42-3C4D-473F-A22B-F01CA64992B1}" dt="2024-09-25T08:20:01.764" v="159" actId="47"/>
        <pc:sldMkLst>
          <pc:docMk/>
          <pc:sldMk cId="3033373329"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B4712-6274-4A18-A54A-3C54818CE12B}" type="datetimeFigureOut">
              <a:rPr lang="da-DK" smtClean="0"/>
              <a:t>08-10-2024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350CE-C7FB-44E9-87B3-F67CCAA81051}" type="slidenum">
              <a:rPr lang="da-DK" smtClean="0"/>
              <a:t>‹nr.›</a:t>
            </a:fld>
            <a:endParaRPr lang="da-DK"/>
          </a:p>
        </p:txBody>
      </p:sp>
    </p:spTree>
    <p:extLst>
      <p:ext uri="{BB962C8B-B14F-4D97-AF65-F5344CB8AC3E}">
        <p14:creationId xmlns:p14="http://schemas.microsoft.com/office/powerpoint/2010/main" val="38471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begyndte at komme mere kritiske holdninger til sofisterne/filosofferne i slutningen af 400-tallet, hvor Athen var i krise efter den Peloponnesiske Krig (krig mod Sparta), der blev udkæmpet i intervaller mellem 431 – 404 f.Kr. Athen var ikke længere en stormagt, og ”traditionelle athenske værdier som troen på de olympiske guder og på de demokratiske lederes evner til at træffe de rigtige beslutninger var i skred. En del af dette moralske forfald fik sofisterne skylden for” og særligt Sokrates blev altså en syndebuk </a:t>
            </a:r>
            <a:r>
              <a:rPr lang="da-DK" dirty="0">
                <a:sym typeface="Wingdings" panose="05000000000000000000" pitchFamily="2" charset="2"/>
              </a:rPr>
              <a:t> dette på trods af, at Sokrates IKKE betegnede sig selv som sofist, altså en vismand, fordi, han vidste ingenting (CITAT)</a:t>
            </a:r>
          </a:p>
          <a:p>
            <a:endParaRPr lang="da-DK" dirty="0">
              <a:sym typeface="Wingdings" panose="05000000000000000000" pitchFamily="2" charset="2"/>
            </a:endParaRPr>
          </a:p>
          <a:p>
            <a:r>
              <a:rPr lang="da-DK" dirty="0"/>
              <a:t>Vi snakker om den litterære vs. Historiske Sokrates. Sokrates har eksisteret, men dialogerne er formodentligt fiktive, og den Sokrates vi beskæftiger os med er altså ligeledes litterær og fiktiv </a:t>
            </a:r>
            <a:r>
              <a:rPr lang="da-DK" dirty="0">
                <a:sym typeface="Wingdings" panose="05000000000000000000" pitchFamily="2" charset="2"/>
              </a:rPr>
              <a:t> han bliver brugt næsten som rekvisit for Platons filosofi. Men, da det er Platons tekster, vi beskæftiger os med, så er det også den litterære Sokrates, der er mest interessant</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3</a:t>
            </a:fld>
            <a:endParaRPr lang="da-DK"/>
          </a:p>
        </p:txBody>
      </p:sp>
    </p:spTree>
    <p:extLst>
      <p:ext uri="{BB962C8B-B14F-4D97-AF65-F5344CB8AC3E}">
        <p14:creationId xmlns:p14="http://schemas.microsoft.com/office/powerpoint/2010/main" val="4043652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Mange af Sokrates’ modstandere optræder ofte med utrolig selvsikkerhed, som til tider kan virke arrogant =&gt; på denne måde er Sokrates’ ”sejr” over dem endnu mere imponerende</a:t>
            </a:r>
          </a:p>
          <a:p>
            <a:endParaRPr lang="da-DK" dirty="0"/>
          </a:p>
          <a:p>
            <a:r>
              <a:rPr lang="da-DK" dirty="0"/>
              <a:t>Kapitel 1-2 Gorgias er på vej ud fra sin forelæsning. Sokrates og </a:t>
            </a:r>
            <a:r>
              <a:rPr lang="da-DK" dirty="0" err="1"/>
              <a:t>Chairephon</a:t>
            </a:r>
            <a:r>
              <a:rPr lang="da-DK" dirty="0"/>
              <a:t> får lejlighed til at spørge Polos, hvad talekunst er.</a:t>
            </a:r>
          </a:p>
        </p:txBody>
      </p:sp>
      <p:sp>
        <p:nvSpPr>
          <p:cNvPr id="4" name="Pladsholder til slidenummer 3"/>
          <p:cNvSpPr>
            <a:spLocks noGrp="1"/>
          </p:cNvSpPr>
          <p:nvPr>
            <p:ph type="sldNum" sz="quarter" idx="5"/>
          </p:nvPr>
        </p:nvSpPr>
        <p:spPr/>
        <p:txBody>
          <a:bodyPr/>
          <a:lstStyle/>
          <a:p>
            <a:fld id="{1BC350CE-C7FB-44E9-87B3-F67CCAA81051}" type="slidenum">
              <a:rPr lang="da-DK" smtClean="0"/>
              <a:t>4</a:t>
            </a:fld>
            <a:endParaRPr lang="da-DK"/>
          </a:p>
        </p:txBody>
      </p:sp>
    </p:spTree>
    <p:extLst>
      <p:ext uri="{BB962C8B-B14F-4D97-AF65-F5344CB8AC3E}">
        <p14:creationId xmlns:p14="http://schemas.microsoft.com/office/powerpoint/2010/main" val="2500062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A899980A-7786-4C9A-9013-22BC83A74B25}" type="datetimeFigureOut">
              <a:rPr lang="da-DK" smtClean="0"/>
              <a:t>08-10-2024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140146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899980A-7786-4C9A-9013-22BC83A74B25}" type="datetimeFigureOut">
              <a:rPr lang="da-DK" smtClean="0"/>
              <a:t>08-10-2024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1019724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A899980A-7786-4C9A-9013-22BC83A74B25}" type="datetimeFigureOut">
              <a:rPr lang="da-DK" smtClean="0"/>
              <a:t>08-10-2024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1096754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A899980A-7786-4C9A-9013-22BC83A74B25}" type="datetimeFigureOut">
              <a:rPr lang="da-DK" smtClean="0"/>
              <a:t>08-10-2024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361417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1"/>
          <p:cNvSpPr>
            <a:spLocks noGrp="1"/>
          </p:cNvSpPr>
          <p:nvPr>
            <p:ph type="dt" sz="half" idx="10"/>
          </p:nvPr>
        </p:nvSpPr>
        <p:spPr/>
        <p:txBody>
          <a:bodyPr/>
          <a:lstStyle/>
          <a:p>
            <a:fld id="{A899980A-7786-4C9A-9013-22BC83A74B25}" type="datetimeFigureOut">
              <a:rPr lang="da-DK" smtClean="0"/>
              <a:t>08-10-2024</a:t>
            </a:fld>
            <a:endParaRPr lang="da-DK"/>
          </a:p>
        </p:txBody>
      </p:sp>
      <p:sp>
        <p:nvSpPr>
          <p:cNvPr id="11" name="Footer Placeholder 10"/>
          <p:cNvSpPr>
            <a:spLocks noGrp="1"/>
          </p:cNvSpPr>
          <p:nvPr>
            <p:ph type="ftr" sz="quarter" idx="11"/>
          </p:nvPr>
        </p:nvSpPr>
        <p:spPr/>
        <p:txBody>
          <a:bodyPr/>
          <a:lstStyle/>
          <a:p>
            <a:endParaRPr lang="da-DK"/>
          </a:p>
        </p:txBody>
      </p:sp>
      <p:sp>
        <p:nvSpPr>
          <p:cNvPr id="12" name="Slide Number Placeholder 11"/>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298020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a:t>Klik for at redigere titeltypografien i masteren</a:t>
            </a:r>
            <a:endParaRPr lang="en-US" dirty="0"/>
          </a:p>
        </p:txBody>
      </p:sp>
      <p:sp>
        <p:nvSpPr>
          <p:cNvPr id="2" name="Date Placeholder 1"/>
          <p:cNvSpPr>
            <a:spLocks noGrp="1"/>
          </p:cNvSpPr>
          <p:nvPr>
            <p:ph type="dt" sz="half" idx="10"/>
          </p:nvPr>
        </p:nvSpPr>
        <p:spPr/>
        <p:txBody>
          <a:bodyPr/>
          <a:lstStyle/>
          <a:p>
            <a:fld id="{A899980A-7786-4C9A-9013-22BC83A74B25}" type="datetimeFigureOut">
              <a:rPr lang="da-DK" smtClean="0"/>
              <a:t>08-10-2024</a:t>
            </a:fld>
            <a:endParaRPr lang="da-DK"/>
          </a:p>
        </p:txBody>
      </p:sp>
      <p:sp>
        <p:nvSpPr>
          <p:cNvPr id="7" name="Footer Placeholder 6"/>
          <p:cNvSpPr>
            <a:spLocks noGrp="1"/>
          </p:cNvSpPr>
          <p:nvPr>
            <p:ph type="ftr" sz="quarter" idx="11"/>
          </p:nvPr>
        </p:nvSpPr>
        <p:spPr/>
        <p:txBody>
          <a:bodyPr/>
          <a:lstStyle/>
          <a:p>
            <a:endParaRPr lang="da-DK"/>
          </a:p>
        </p:txBody>
      </p:sp>
      <p:sp>
        <p:nvSpPr>
          <p:cNvPr id="8" name="Slide Number Placeholder 7"/>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3943535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899980A-7786-4C9A-9013-22BC83A74B25}" type="datetimeFigureOut">
              <a:rPr lang="da-DK" smtClean="0"/>
              <a:t>08-10-2024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3486005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a-DK"/>
              <a:t>Klik for at redigere titeltypografien i masteren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A899980A-7786-4C9A-9013-22BC83A74B25}" type="datetimeFigureOut">
              <a:rPr lang="da-DK" smtClean="0"/>
              <a:t>08-10-2024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822380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A899980A-7786-4C9A-9013-22BC83A74B25}" type="datetimeFigureOut">
              <a:rPr lang="da-DK" smtClean="0"/>
              <a:t>08-10-2024</a:t>
            </a:fld>
            <a:endParaRPr lang="da-DK"/>
          </a:p>
        </p:txBody>
      </p:sp>
      <p:sp>
        <p:nvSpPr>
          <p:cNvPr id="9" name="Footer Placeholder 8"/>
          <p:cNvSpPr>
            <a:spLocks noGrp="1"/>
          </p:cNvSpPr>
          <p:nvPr>
            <p:ph type="ftr" sz="quarter" idx="11"/>
          </p:nvPr>
        </p:nvSpPr>
        <p:spPr>
          <a:xfrm>
            <a:off x="3499101" y="6356350"/>
            <a:ext cx="5911517" cy="365125"/>
          </a:xfrm>
        </p:spPr>
        <p:txBody>
          <a:bodyPr/>
          <a:lstStyle/>
          <a:p>
            <a:endParaRPr lang="da-DK"/>
          </a:p>
        </p:txBody>
      </p:sp>
      <p:sp>
        <p:nvSpPr>
          <p:cNvPr id="10" name="Slide Number Placeholder 9"/>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2538198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A899980A-7786-4C9A-9013-22BC83A74B25}" type="datetimeFigureOut">
              <a:rPr lang="da-DK" smtClean="0"/>
              <a:t>08-10-2024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3653489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A899980A-7786-4C9A-9013-22BC83A74B25}" type="datetimeFigureOut">
              <a:rPr lang="da-DK" smtClean="0"/>
              <a:t>08-10-2024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F491912-42FB-43E0-AF91-AA8E9788AC08}" type="slidenum">
              <a:rPr lang="da-DK" smtClean="0"/>
              <a:t>‹nr.›</a:t>
            </a:fld>
            <a:endParaRPr lang="da-DK"/>
          </a:p>
        </p:txBody>
      </p:sp>
    </p:spTree>
    <p:extLst>
      <p:ext uri="{BB962C8B-B14F-4D97-AF65-F5344CB8AC3E}">
        <p14:creationId xmlns:p14="http://schemas.microsoft.com/office/powerpoint/2010/main" val="2846306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899980A-7786-4C9A-9013-22BC83A74B25}" type="datetimeFigureOut">
              <a:rPr lang="da-DK" smtClean="0"/>
              <a:t>08-10-2024</a:t>
            </a:fld>
            <a:endParaRPr lang="da-DK"/>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da-DK"/>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F491912-42FB-43E0-AF91-AA8E9788AC08}" type="slidenum">
              <a:rPr lang="da-DK" smtClean="0"/>
              <a:t>‹nr.›</a:t>
            </a:fld>
            <a:endParaRPr lang="da-DK"/>
          </a:p>
        </p:txBody>
      </p:sp>
    </p:spTree>
    <p:extLst>
      <p:ext uri="{BB962C8B-B14F-4D97-AF65-F5344CB8AC3E}">
        <p14:creationId xmlns:p14="http://schemas.microsoft.com/office/powerpoint/2010/main" val="13295036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7C3E83-A9ED-F1CC-7E55-9F4EEFC154CF}"/>
              </a:ext>
            </a:extLst>
          </p:cNvPr>
          <p:cNvSpPr>
            <a:spLocks noGrp="1"/>
          </p:cNvSpPr>
          <p:nvPr>
            <p:ph type="ctrTitle"/>
          </p:nvPr>
        </p:nvSpPr>
        <p:spPr/>
        <p:txBody>
          <a:bodyPr/>
          <a:lstStyle/>
          <a:p>
            <a:r>
              <a:rPr lang="da-DK" dirty="0"/>
              <a:t>Gorgias</a:t>
            </a:r>
          </a:p>
        </p:txBody>
      </p:sp>
      <p:sp>
        <p:nvSpPr>
          <p:cNvPr id="3" name="Undertitel 2">
            <a:extLst>
              <a:ext uri="{FF2B5EF4-FFF2-40B4-BE49-F238E27FC236}">
                <a16:creationId xmlns:a16="http://schemas.microsoft.com/office/drawing/2014/main" id="{F1B7D0BA-42D5-AC0A-32CB-8CA12296393E}"/>
              </a:ext>
            </a:extLst>
          </p:cNvPr>
          <p:cNvSpPr>
            <a:spLocks noGrp="1"/>
          </p:cNvSpPr>
          <p:nvPr>
            <p:ph type="subTitle" idx="1"/>
          </p:nvPr>
        </p:nvSpPr>
        <p:spPr/>
        <p:txBody>
          <a:bodyPr/>
          <a:lstStyle/>
          <a:p>
            <a:r>
              <a:rPr lang="da-DK" dirty="0"/>
              <a:t>Sokratisk dialog af Platon</a:t>
            </a:r>
          </a:p>
        </p:txBody>
      </p:sp>
    </p:spTree>
    <p:extLst>
      <p:ext uri="{BB962C8B-B14F-4D97-AF65-F5344CB8AC3E}">
        <p14:creationId xmlns:p14="http://schemas.microsoft.com/office/powerpoint/2010/main" val="2181219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8BEA4-B1B3-D272-ED21-88C17796E324}"/>
              </a:ext>
            </a:extLst>
          </p:cNvPr>
          <p:cNvSpPr>
            <a:spLocks noGrp="1"/>
          </p:cNvSpPr>
          <p:nvPr>
            <p:ph type="title"/>
          </p:nvPr>
        </p:nvSpPr>
        <p:spPr/>
        <p:txBody>
          <a:bodyPr/>
          <a:lstStyle/>
          <a:p>
            <a:pPr algn="ctr"/>
            <a:r>
              <a:rPr lang="da-DK" dirty="0"/>
              <a:t>”Repetition”</a:t>
            </a:r>
          </a:p>
        </p:txBody>
      </p:sp>
      <p:pic>
        <p:nvPicPr>
          <p:cNvPr id="4" name="Screen_Recording_20240128_175032_X">
            <a:hlinkClick r:id="" action="ppaction://media"/>
            <a:extLst>
              <a:ext uri="{FF2B5EF4-FFF2-40B4-BE49-F238E27FC236}">
                <a16:creationId xmlns:a16="http://schemas.microsoft.com/office/drawing/2014/main" id="{208DE4CA-9C0C-17BC-B08C-D7B870F7E605}"/>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t="5073" b="13030"/>
          <a:stretch/>
        </p:blipFill>
        <p:spPr>
          <a:xfrm>
            <a:off x="4392328" y="134754"/>
            <a:ext cx="3769384" cy="6517487"/>
          </a:xfrm>
        </p:spPr>
      </p:pic>
      <p:sp>
        <p:nvSpPr>
          <p:cNvPr id="6" name="Tekstfelt 5">
            <a:extLst>
              <a:ext uri="{FF2B5EF4-FFF2-40B4-BE49-F238E27FC236}">
                <a16:creationId xmlns:a16="http://schemas.microsoft.com/office/drawing/2014/main" id="{963B8720-E58A-D3F7-01BD-7A15B67E50E3}"/>
              </a:ext>
            </a:extLst>
          </p:cNvPr>
          <p:cNvSpPr txBox="1"/>
          <p:nvPr/>
        </p:nvSpPr>
        <p:spPr>
          <a:xfrm>
            <a:off x="7822131" y="6282909"/>
            <a:ext cx="2514600" cy="369332"/>
          </a:xfrm>
          <a:prstGeom prst="rect">
            <a:avLst/>
          </a:prstGeom>
          <a:noFill/>
        </p:spPr>
        <p:txBody>
          <a:bodyPr wrap="square" rtlCol="0">
            <a:spAutoFit/>
          </a:bodyPr>
          <a:lstStyle/>
          <a:p>
            <a:pPr algn="ctr"/>
            <a:r>
              <a:rPr lang="da-DK" dirty="0"/>
              <a:t>Hulelignelsen irl</a:t>
            </a:r>
          </a:p>
        </p:txBody>
      </p:sp>
    </p:spTree>
    <p:extLst>
      <p:ext uri="{BB962C8B-B14F-4D97-AF65-F5344CB8AC3E}">
        <p14:creationId xmlns:p14="http://schemas.microsoft.com/office/powerpoint/2010/main" val="75037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afterEffect">
                                  <p:stCondLst>
                                    <p:cond delay="0"/>
                                  </p:stCondLst>
                                  <p:childTnLst>
                                    <p:cmd type="call" cmd="playFrom(0.0)">
                                      <p:cBhvr>
                                        <p:cTn id="14" dur="8916" fill="hold"/>
                                        <p:tgtEl>
                                          <p:spTgt spid="4"/>
                                        </p:tgtEl>
                                      </p:cBhvr>
                                    </p:cmd>
                                  </p:childTnLst>
                                </p:cTn>
                              </p:par>
                            </p:childTnLst>
                          </p:cTn>
                        </p:par>
                      </p:childTnLst>
                    </p:cTn>
                  </p:par>
                </p:childTnLst>
              </p:cTn>
              <p:nextCondLst>
                <p:cond evt="onClick" delay="0">
                  <p:tgtEl>
                    <p:spTgt spid="4"/>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73D64E-0539-F431-AD93-E47402DAFF2E}"/>
              </a:ext>
            </a:extLst>
          </p:cNvPr>
          <p:cNvSpPr>
            <a:spLocks noGrp="1"/>
          </p:cNvSpPr>
          <p:nvPr>
            <p:ph type="title"/>
          </p:nvPr>
        </p:nvSpPr>
        <p:spPr>
          <a:xfrm>
            <a:off x="272971" y="466290"/>
            <a:ext cx="2947482" cy="1978959"/>
          </a:xfrm>
        </p:spPr>
        <p:txBody>
          <a:bodyPr/>
          <a:lstStyle/>
          <a:p>
            <a:pPr algn="ctr"/>
            <a:r>
              <a:rPr lang="da-DK" dirty="0"/>
              <a:t>SOKRATES</a:t>
            </a:r>
            <a:br>
              <a:rPr lang="da-DK" dirty="0"/>
            </a:br>
            <a:r>
              <a:rPr lang="da-DK" sz="2000" dirty="0"/>
              <a:t>ca. 470 – 399 f.Kr. </a:t>
            </a:r>
            <a:endParaRPr lang="da-DK" dirty="0"/>
          </a:p>
        </p:txBody>
      </p:sp>
      <p:sp>
        <p:nvSpPr>
          <p:cNvPr id="3" name="Pladsholder til indhold 2">
            <a:extLst>
              <a:ext uri="{FF2B5EF4-FFF2-40B4-BE49-F238E27FC236}">
                <a16:creationId xmlns:a16="http://schemas.microsoft.com/office/drawing/2014/main" id="{1F4DA61E-80A1-A1B7-D9A0-019862113397}"/>
              </a:ext>
            </a:extLst>
          </p:cNvPr>
          <p:cNvSpPr>
            <a:spLocks noGrp="1"/>
          </p:cNvSpPr>
          <p:nvPr>
            <p:ph idx="1"/>
          </p:nvPr>
        </p:nvSpPr>
        <p:spPr>
          <a:xfrm>
            <a:off x="3848720" y="-215757"/>
            <a:ext cx="7315200" cy="6287784"/>
          </a:xfrm>
        </p:spPr>
        <p:txBody>
          <a:bodyPr/>
          <a:lstStyle/>
          <a:p>
            <a:r>
              <a:rPr lang="da-DK" dirty="0">
                <a:solidFill>
                  <a:schemeClr val="tx1">
                    <a:lumMod val="85000"/>
                    <a:lumOff val="15000"/>
                  </a:schemeClr>
                </a:solidFill>
                <a:latin typeface="Tw Cen MT" panose="020B0602020104020603" pitchFamily="34" charset="0"/>
              </a:rPr>
              <a:t>Skrev ikke selv noget ned – det vi ved om Sokrates ved vi fra andre forfattere</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sym typeface="Wingdings" panose="05000000000000000000" pitchFamily="2" charset="2"/>
              </a:rPr>
              <a:t> A</a:t>
            </a:r>
            <a:r>
              <a:rPr lang="da-DK" dirty="0">
                <a:solidFill>
                  <a:schemeClr val="tx1">
                    <a:lumMod val="85000"/>
                    <a:lumOff val="15000"/>
                  </a:schemeClr>
                </a:solidFill>
                <a:latin typeface="Tw Cen MT" panose="020B0602020104020603" pitchFamily="34" charset="0"/>
              </a:rPr>
              <a:t>ristofanes (komediedigter), </a:t>
            </a:r>
            <a:r>
              <a:rPr lang="da-DK" dirty="0" err="1">
                <a:solidFill>
                  <a:schemeClr val="tx1">
                    <a:lumMod val="85000"/>
                    <a:lumOff val="15000"/>
                  </a:schemeClr>
                </a:solidFill>
                <a:latin typeface="Tw Cen MT" panose="020B0602020104020603" pitchFamily="34" charset="0"/>
              </a:rPr>
              <a:t>Xenophon</a:t>
            </a:r>
            <a:r>
              <a:rPr lang="da-DK" dirty="0">
                <a:solidFill>
                  <a:schemeClr val="tx1">
                    <a:lumMod val="85000"/>
                    <a:lumOff val="15000"/>
                  </a:schemeClr>
                </a:solidFill>
                <a:latin typeface="Tw Cen MT" panose="020B0602020104020603" pitchFamily="34" charset="0"/>
              </a:rPr>
              <a:t> (historiker) og vigtigst </a:t>
            </a:r>
            <a:r>
              <a:rPr lang="da-DK" b="1" dirty="0">
                <a:solidFill>
                  <a:schemeClr val="tx1">
                    <a:lumMod val="85000"/>
                    <a:lumOff val="15000"/>
                  </a:schemeClr>
                </a:solidFill>
                <a:latin typeface="Tw Cen MT" panose="020B0602020104020603" pitchFamily="34" charset="0"/>
              </a:rPr>
              <a:t>PLATON</a:t>
            </a:r>
            <a:r>
              <a:rPr lang="da-DK" dirty="0">
                <a:solidFill>
                  <a:schemeClr val="tx1">
                    <a:lumMod val="85000"/>
                    <a:lumOff val="15000"/>
                  </a:schemeClr>
                </a:solidFill>
                <a:latin typeface="Tw Cen MT" panose="020B0602020104020603" pitchFamily="34" charset="0"/>
              </a:rPr>
              <a:t> (filosof og elev af Sokrates) </a:t>
            </a:r>
          </a:p>
          <a:p>
            <a:r>
              <a:rPr lang="da-DK" dirty="0">
                <a:solidFill>
                  <a:schemeClr val="tx1">
                    <a:lumMod val="85000"/>
                    <a:lumOff val="15000"/>
                  </a:schemeClr>
                </a:solidFill>
                <a:latin typeface="Tw Cen MT" panose="020B0602020104020603" pitchFamily="34" charset="0"/>
              </a:rPr>
              <a:t>Underviste ikke – gennem samtale opnår man filosofisk erkendelse </a:t>
            </a:r>
          </a:p>
          <a:p>
            <a:r>
              <a:rPr lang="da-DK" dirty="0">
                <a:solidFill>
                  <a:schemeClr val="tx1">
                    <a:lumMod val="85000"/>
                    <a:lumOff val="15000"/>
                  </a:schemeClr>
                </a:solidFill>
                <a:latin typeface="Tw Cen MT" panose="020B0602020104020603" pitchFamily="34" charset="0"/>
              </a:rPr>
              <a:t>Stor personlighed – så mange som var imponeret af ham, hadede ham også</a:t>
            </a:r>
          </a:p>
          <a:p>
            <a:r>
              <a:rPr lang="da-DK" dirty="0">
                <a:solidFill>
                  <a:schemeClr val="tx1">
                    <a:lumMod val="85000"/>
                    <a:lumOff val="15000"/>
                  </a:schemeClr>
                </a:solidFill>
                <a:latin typeface="Tw Cen MT" panose="020B0602020104020603" pitchFamily="34" charset="0"/>
              </a:rPr>
              <a:t>Fik </a:t>
            </a:r>
            <a:r>
              <a:rPr lang="da-DK" b="1" dirty="0">
                <a:solidFill>
                  <a:schemeClr val="tx1">
                    <a:lumMod val="85000"/>
                    <a:lumOff val="15000"/>
                  </a:schemeClr>
                </a:solidFill>
                <a:latin typeface="Tw Cen MT" panose="020B0602020104020603" pitchFamily="34" charset="0"/>
              </a:rPr>
              <a:t>dødsstraf</a:t>
            </a:r>
            <a:r>
              <a:rPr lang="da-DK" dirty="0">
                <a:solidFill>
                  <a:schemeClr val="tx1">
                    <a:lumMod val="85000"/>
                    <a:lumOff val="15000"/>
                  </a:schemeClr>
                </a:solidFill>
                <a:latin typeface="Tw Cen MT" panose="020B0602020104020603" pitchFamily="34" charset="0"/>
              </a:rPr>
              <a:t> efter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anklage om at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”indføre nye guddomme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og </a:t>
            </a:r>
            <a:r>
              <a:rPr lang="da-DK" b="1" dirty="0">
                <a:solidFill>
                  <a:schemeClr val="tx1">
                    <a:lumMod val="85000"/>
                    <a:lumOff val="15000"/>
                  </a:schemeClr>
                </a:solidFill>
                <a:latin typeface="Tw Cen MT" panose="020B0602020104020603" pitchFamily="34" charset="0"/>
              </a:rPr>
              <a:t>fordærve </a:t>
            </a:r>
            <a:br>
              <a:rPr lang="da-DK" b="1" dirty="0">
                <a:solidFill>
                  <a:schemeClr val="tx1">
                    <a:lumMod val="85000"/>
                    <a:lumOff val="15000"/>
                  </a:schemeClr>
                </a:solidFill>
                <a:latin typeface="Tw Cen MT" panose="020B0602020104020603" pitchFamily="34" charset="0"/>
              </a:rPr>
            </a:br>
            <a:r>
              <a:rPr lang="da-DK" b="1" dirty="0">
                <a:solidFill>
                  <a:schemeClr val="tx1">
                    <a:lumMod val="85000"/>
                    <a:lumOff val="15000"/>
                  </a:schemeClr>
                </a:solidFill>
                <a:latin typeface="Tw Cen MT" panose="020B0602020104020603" pitchFamily="34" charset="0"/>
              </a:rPr>
              <a:t>ungdommen</a:t>
            </a:r>
            <a:r>
              <a:rPr lang="da-DK" dirty="0">
                <a:solidFill>
                  <a:schemeClr val="tx1">
                    <a:lumMod val="85000"/>
                    <a:lumOff val="15000"/>
                  </a:schemeClr>
                </a:solidFill>
                <a:latin typeface="Tw Cen MT" panose="020B0602020104020603" pitchFamily="34" charset="0"/>
              </a:rPr>
              <a:t>”</a:t>
            </a:r>
          </a:p>
        </p:txBody>
      </p:sp>
      <p:pic>
        <p:nvPicPr>
          <p:cNvPr id="5122" name="Picture 2" descr="Socrates - Wikipedia">
            <a:extLst>
              <a:ext uri="{FF2B5EF4-FFF2-40B4-BE49-F238E27FC236}">
                <a16:creationId xmlns:a16="http://schemas.microsoft.com/office/drawing/2014/main" id="{565E9224-5391-2B35-3F28-79FBA9654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823" y="2225538"/>
            <a:ext cx="2547777" cy="339703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ocrates - Life &amp; Philosophy | HISTORY">
            <a:extLst>
              <a:ext uri="{FF2B5EF4-FFF2-40B4-BE49-F238E27FC236}">
                <a16:creationId xmlns:a16="http://schemas.microsoft.com/office/drawing/2014/main" id="{2CC2D9F8-B295-486B-5B61-324C041DB7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0404" y="3065399"/>
            <a:ext cx="4971783" cy="3268620"/>
          </a:xfrm>
          <a:prstGeom prst="rect">
            <a:avLst/>
          </a:prstGeom>
          <a:noFill/>
          <a:extLst>
            <a:ext uri="{909E8E84-426E-40DD-AFC4-6F175D3DCCD1}">
              <a14:hiddenFill xmlns:a14="http://schemas.microsoft.com/office/drawing/2010/main">
                <a:solidFill>
                  <a:srgbClr val="FFFFFF"/>
                </a:solidFill>
              </a14:hiddenFill>
            </a:ext>
          </a:extLst>
        </p:spPr>
      </p:pic>
      <p:sp>
        <p:nvSpPr>
          <p:cNvPr id="4" name="Taleboble: oval 3">
            <a:extLst>
              <a:ext uri="{FF2B5EF4-FFF2-40B4-BE49-F238E27FC236}">
                <a16:creationId xmlns:a16="http://schemas.microsoft.com/office/drawing/2014/main" id="{6D368BF0-A8AC-CD20-4436-C62ED224A347}"/>
              </a:ext>
            </a:extLst>
          </p:cNvPr>
          <p:cNvSpPr/>
          <p:nvPr/>
        </p:nvSpPr>
        <p:spPr>
          <a:xfrm>
            <a:off x="3530219" y="5065160"/>
            <a:ext cx="3219902" cy="1438382"/>
          </a:xfrm>
          <a:prstGeom prst="wedgeEllipseCallout">
            <a:avLst>
              <a:gd name="adj1" fmla="val -63219"/>
              <a:gd name="adj2" fmla="val -79017"/>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b="1" dirty="0">
                <a:solidFill>
                  <a:schemeClr val="tx1">
                    <a:lumMod val="85000"/>
                    <a:lumOff val="15000"/>
                  </a:schemeClr>
                </a:solidFill>
                <a:latin typeface="Tw Cen MT" panose="020B0602020104020603" pitchFamily="34" charset="0"/>
              </a:rPr>
              <a:t>”Det eneste jeg ved er, at jeg intet ved”</a:t>
            </a:r>
          </a:p>
        </p:txBody>
      </p:sp>
      <p:sp>
        <p:nvSpPr>
          <p:cNvPr id="5" name="Tekstfelt 4">
            <a:extLst>
              <a:ext uri="{FF2B5EF4-FFF2-40B4-BE49-F238E27FC236}">
                <a16:creationId xmlns:a16="http://schemas.microsoft.com/office/drawing/2014/main" id="{F37C21A4-4A07-1B6B-A41C-17DFC50E586B}"/>
              </a:ext>
            </a:extLst>
          </p:cNvPr>
          <p:cNvSpPr txBox="1"/>
          <p:nvPr/>
        </p:nvSpPr>
        <p:spPr>
          <a:xfrm>
            <a:off x="7682524" y="6282649"/>
            <a:ext cx="4109663" cy="646331"/>
          </a:xfrm>
          <a:prstGeom prst="rect">
            <a:avLst/>
          </a:prstGeom>
          <a:noFill/>
        </p:spPr>
        <p:txBody>
          <a:bodyPr wrap="square" rtlCol="0">
            <a:spAutoFit/>
          </a:bodyPr>
          <a:lstStyle/>
          <a:p>
            <a:pPr algn="r"/>
            <a:r>
              <a:rPr lang="da-DK" i="1" dirty="0">
                <a:solidFill>
                  <a:schemeClr val="tx1">
                    <a:lumMod val="85000"/>
                    <a:lumOff val="15000"/>
                  </a:schemeClr>
                </a:solidFill>
              </a:rPr>
              <a:t>The Death of </a:t>
            </a:r>
            <a:r>
              <a:rPr lang="da-DK" i="1" dirty="0" err="1">
                <a:solidFill>
                  <a:schemeClr val="tx1">
                    <a:lumMod val="85000"/>
                    <a:lumOff val="15000"/>
                  </a:schemeClr>
                </a:solidFill>
              </a:rPr>
              <a:t>Socrates</a:t>
            </a:r>
            <a:r>
              <a:rPr lang="da-DK" dirty="0">
                <a:solidFill>
                  <a:schemeClr val="tx1">
                    <a:lumMod val="85000"/>
                    <a:lumOff val="15000"/>
                  </a:schemeClr>
                </a:solidFill>
              </a:rPr>
              <a:t>, </a:t>
            </a:r>
            <a:r>
              <a:rPr lang="da-DK" b="0" i="0" dirty="0">
                <a:solidFill>
                  <a:schemeClr val="tx1">
                    <a:lumMod val="85000"/>
                    <a:lumOff val="15000"/>
                  </a:schemeClr>
                </a:solidFill>
                <a:effectLst/>
              </a:rPr>
              <a:t> </a:t>
            </a:r>
            <a:br>
              <a:rPr lang="da-DK" b="0" i="0" dirty="0">
                <a:solidFill>
                  <a:schemeClr val="tx1">
                    <a:lumMod val="85000"/>
                    <a:lumOff val="15000"/>
                  </a:schemeClr>
                </a:solidFill>
                <a:effectLst/>
              </a:rPr>
            </a:br>
            <a:r>
              <a:rPr lang="da-DK" b="0" i="0" u="none" strike="noStrike" dirty="0">
                <a:solidFill>
                  <a:schemeClr val="tx1">
                    <a:lumMod val="85000"/>
                    <a:lumOff val="15000"/>
                  </a:schemeClr>
                </a:solidFill>
                <a:effectLst/>
              </a:rPr>
              <a:t>Jacques-Louis David</a:t>
            </a:r>
            <a:r>
              <a:rPr lang="da-DK" b="0" i="0" dirty="0">
                <a:solidFill>
                  <a:schemeClr val="tx1">
                    <a:lumMod val="85000"/>
                    <a:lumOff val="15000"/>
                  </a:schemeClr>
                </a:solidFill>
                <a:effectLst/>
              </a:rPr>
              <a:t>  1787</a:t>
            </a:r>
            <a:r>
              <a:rPr lang="da-DK" dirty="0">
                <a:solidFill>
                  <a:schemeClr val="tx1">
                    <a:lumMod val="85000"/>
                    <a:lumOff val="15000"/>
                  </a:schemeClr>
                </a:solidFill>
              </a:rPr>
              <a:t> </a:t>
            </a:r>
            <a:endParaRPr lang="da-DK" i="1" dirty="0">
              <a:solidFill>
                <a:schemeClr val="tx1">
                  <a:lumMod val="85000"/>
                  <a:lumOff val="15000"/>
                </a:schemeClr>
              </a:solidFill>
            </a:endParaRPr>
          </a:p>
        </p:txBody>
      </p:sp>
      <p:pic>
        <p:nvPicPr>
          <p:cNvPr id="6" name="Picture 2" descr="Billedforhåndsvisning">
            <a:extLst>
              <a:ext uri="{FF2B5EF4-FFF2-40B4-BE49-F238E27FC236}">
                <a16:creationId xmlns:a16="http://schemas.microsoft.com/office/drawing/2014/main" id="{1D7567BE-9138-F2BA-5AB3-ACD6F3ADA5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0404" y="3027680"/>
            <a:ext cx="4438352" cy="3838574"/>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BCF9E67-0EF8-77F7-8C89-912C384B3BE4}"/>
              </a:ext>
            </a:extLst>
          </p:cNvPr>
          <p:cNvSpPr txBox="1"/>
          <p:nvPr/>
        </p:nvSpPr>
        <p:spPr>
          <a:xfrm>
            <a:off x="527780" y="6005650"/>
            <a:ext cx="2747630" cy="923330"/>
          </a:xfrm>
          <a:prstGeom prst="rect">
            <a:avLst/>
          </a:prstGeom>
          <a:noFill/>
        </p:spPr>
        <p:txBody>
          <a:bodyPr wrap="square" rtlCol="0">
            <a:spAutoFit/>
          </a:bodyPr>
          <a:lstStyle/>
          <a:p>
            <a:pPr algn="ctr"/>
            <a:r>
              <a:rPr lang="da-DK" b="1" dirty="0"/>
              <a:t>LITTERÆRE</a:t>
            </a:r>
            <a:r>
              <a:rPr lang="da-DK" dirty="0"/>
              <a:t> Sokrates </a:t>
            </a:r>
            <a:br>
              <a:rPr lang="da-DK" dirty="0"/>
            </a:br>
            <a:r>
              <a:rPr lang="da-DK" dirty="0" err="1"/>
              <a:t>vs</a:t>
            </a:r>
            <a:endParaRPr lang="da-DK" dirty="0"/>
          </a:p>
          <a:p>
            <a:pPr algn="ctr"/>
            <a:r>
              <a:rPr lang="da-DK" b="1" dirty="0"/>
              <a:t>HISTORISKE</a:t>
            </a:r>
            <a:r>
              <a:rPr lang="da-DK" dirty="0"/>
              <a:t> Sokrates</a:t>
            </a:r>
          </a:p>
        </p:txBody>
      </p:sp>
    </p:spTree>
    <p:extLst>
      <p:ext uri="{BB962C8B-B14F-4D97-AF65-F5344CB8AC3E}">
        <p14:creationId xmlns:p14="http://schemas.microsoft.com/office/powerpoint/2010/main" val="167185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12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18F435-7BB7-6C4A-035A-93ABEA8C5CE2}"/>
              </a:ext>
            </a:extLst>
          </p:cNvPr>
          <p:cNvSpPr>
            <a:spLocks noGrp="1"/>
          </p:cNvSpPr>
          <p:nvPr>
            <p:ph type="title"/>
          </p:nvPr>
        </p:nvSpPr>
        <p:spPr>
          <a:xfrm>
            <a:off x="252919" y="1123837"/>
            <a:ext cx="2947482" cy="2364057"/>
          </a:xfrm>
        </p:spPr>
        <p:txBody>
          <a:bodyPr/>
          <a:lstStyle/>
          <a:p>
            <a:pPr algn="ctr"/>
            <a:r>
              <a:rPr lang="da-DK" dirty="0"/>
              <a:t>Dialogen Gorgias</a:t>
            </a:r>
          </a:p>
        </p:txBody>
      </p:sp>
      <p:sp>
        <p:nvSpPr>
          <p:cNvPr id="3" name="Pladsholder til indhold 2">
            <a:extLst>
              <a:ext uri="{FF2B5EF4-FFF2-40B4-BE49-F238E27FC236}">
                <a16:creationId xmlns:a16="http://schemas.microsoft.com/office/drawing/2014/main" id="{1D23D49B-CE9A-0675-371E-275B448EA0F7}"/>
              </a:ext>
            </a:extLst>
          </p:cNvPr>
          <p:cNvSpPr>
            <a:spLocks noGrp="1"/>
          </p:cNvSpPr>
          <p:nvPr>
            <p:ph idx="1"/>
          </p:nvPr>
        </p:nvSpPr>
        <p:spPr>
          <a:xfrm>
            <a:off x="3561260" y="104788"/>
            <a:ext cx="4907820" cy="3317474"/>
          </a:xfrm>
        </p:spPr>
        <p:txBody>
          <a:bodyPr>
            <a:normAutofit/>
          </a:bodyPr>
          <a:lstStyle/>
          <a:p>
            <a:pPr marL="0" indent="0">
              <a:buNone/>
            </a:pPr>
            <a:r>
              <a:rPr lang="da-DK" sz="1800" dirty="0">
                <a:solidFill>
                  <a:schemeClr val="tx1">
                    <a:lumMod val="85000"/>
                    <a:lumOff val="15000"/>
                  </a:schemeClr>
                </a:solidFill>
              </a:rPr>
              <a:t>Dialogen foregår under den Peloponnesiske krig, men den er også FIKTIV, så vi kan ikke fastslå et bestemt årstal: måske mellem 429 f.Kr. – 405 f.Kr.</a:t>
            </a:r>
          </a:p>
          <a:p>
            <a:pPr marL="0" indent="0">
              <a:buNone/>
            </a:pPr>
            <a:r>
              <a:rPr lang="da-DK" sz="2400" u="sng" dirty="0">
                <a:solidFill>
                  <a:schemeClr val="tx1">
                    <a:lumMod val="85000"/>
                    <a:lumOff val="15000"/>
                  </a:schemeClr>
                </a:solidFill>
              </a:rPr>
              <a:t>Personerne</a:t>
            </a:r>
            <a:r>
              <a:rPr lang="da-DK" sz="2400" dirty="0">
                <a:solidFill>
                  <a:schemeClr val="tx1">
                    <a:lumMod val="85000"/>
                    <a:lumOff val="15000"/>
                  </a:schemeClr>
                </a:solidFill>
              </a:rPr>
              <a:t>:</a:t>
            </a:r>
          </a:p>
          <a:p>
            <a:r>
              <a:rPr lang="da-DK" b="1" dirty="0">
                <a:solidFill>
                  <a:schemeClr val="tx1">
                    <a:lumMod val="85000"/>
                    <a:lumOff val="15000"/>
                  </a:schemeClr>
                </a:solidFill>
              </a:rPr>
              <a:t>Sokrates</a:t>
            </a:r>
            <a:r>
              <a:rPr lang="da-DK" dirty="0">
                <a:solidFill>
                  <a:schemeClr val="tx1">
                    <a:lumMod val="85000"/>
                    <a:lumOff val="15000"/>
                  </a:schemeClr>
                </a:solidFill>
              </a:rPr>
              <a:t> – Gammel filosof </a:t>
            </a:r>
          </a:p>
          <a:p>
            <a:r>
              <a:rPr lang="da-DK" b="1" dirty="0">
                <a:solidFill>
                  <a:schemeClr val="tx1">
                    <a:lumMod val="85000"/>
                    <a:lumOff val="15000"/>
                  </a:schemeClr>
                </a:solidFill>
              </a:rPr>
              <a:t>Gorgias</a:t>
            </a:r>
            <a:r>
              <a:rPr lang="da-DK" dirty="0">
                <a:solidFill>
                  <a:schemeClr val="tx1">
                    <a:lumMod val="85000"/>
                    <a:lumOff val="15000"/>
                  </a:schemeClr>
                </a:solidFill>
              </a:rPr>
              <a:t> – berømt retoriker og </a:t>
            </a:r>
            <a:r>
              <a:rPr lang="da-DK" b="1" dirty="0">
                <a:solidFill>
                  <a:schemeClr val="tx1">
                    <a:lumMod val="85000"/>
                    <a:lumOff val="15000"/>
                  </a:schemeClr>
                </a:solidFill>
              </a:rPr>
              <a:t>sofist</a:t>
            </a:r>
            <a:r>
              <a:rPr lang="da-DK" dirty="0">
                <a:solidFill>
                  <a:schemeClr val="tx1">
                    <a:lumMod val="85000"/>
                    <a:lumOff val="15000"/>
                  </a:schemeClr>
                </a:solidFill>
              </a:rPr>
              <a:t>, der modtog penge for at undervise unge mænd i retorik</a:t>
            </a:r>
          </a:p>
          <a:p>
            <a:r>
              <a:rPr lang="da-DK" b="1" dirty="0">
                <a:solidFill>
                  <a:schemeClr val="tx1">
                    <a:lumMod val="85000"/>
                    <a:lumOff val="15000"/>
                  </a:schemeClr>
                </a:solidFill>
              </a:rPr>
              <a:t>Polos</a:t>
            </a:r>
            <a:r>
              <a:rPr lang="da-DK" dirty="0">
                <a:solidFill>
                  <a:schemeClr val="tx1">
                    <a:lumMod val="85000"/>
                    <a:lumOff val="15000"/>
                  </a:schemeClr>
                </a:solidFill>
              </a:rPr>
              <a:t> – Gorgias’ elev.</a:t>
            </a:r>
          </a:p>
        </p:txBody>
      </p:sp>
      <p:sp>
        <p:nvSpPr>
          <p:cNvPr id="4" name="Rektangel: afrundede hjørner 3">
            <a:extLst>
              <a:ext uri="{FF2B5EF4-FFF2-40B4-BE49-F238E27FC236}">
                <a16:creationId xmlns:a16="http://schemas.microsoft.com/office/drawing/2014/main" id="{D7368E9A-DCB5-71A8-5DDD-8E5EAB2E326D}"/>
              </a:ext>
            </a:extLst>
          </p:cNvPr>
          <p:cNvSpPr/>
          <p:nvPr/>
        </p:nvSpPr>
        <p:spPr>
          <a:xfrm>
            <a:off x="8705836" y="1602011"/>
            <a:ext cx="2246631" cy="2342508"/>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err="1">
                <a:latin typeface="Tw Cen MT Condensed" panose="020B0606020104020203" pitchFamily="34" charset="0"/>
              </a:rPr>
              <a:t>Gorgias</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485-380 f.Kr.</a:t>
            </a:r>
          </a:p>
          <a:p>
            <a:pPr marL="285750" indent="-285750">
              <a:buFont typeface="Arial" panose="020B0604020202020204" pitchFamily="34" charset="0"/>
              <a:buChar char="•"/>
            </a:pPr>
            <a:r>
              <a:rPr lang="da-DK" dirty="0"/>
              <a:t>Retoriker </a:t>
            </a:r>
          </a:p>
          <a:p>
            <a:pPr marL="285750" indent="-285750">
              <a:buFont typeface="Arial" panose="020B0604020202020204" pitchFamily="34" charset="0"/>
              <a:buChar char="•"/>
            </a:pPr>
            <a:r>
              <a:rPr lang="da-DK" dirty="0"/>
              <a:t>Relativisme</a:t>
            </a:r>
          </a:p>
          <a:p>
            <a:pPr algn="ctr"/>
            <a:r>
              <a:rPr lang="da-DK" b="1" dirty="0">
                <a:solidFill>
                  <a:srgbClr val="FFFFCC"/>
                </a:solidFill>
              </a:rPr>
              <a:t>”ingen sandhed”</a:t>
            </a:r>
          </a:p>
          <a:p>
            <a:pPr algn="ctr"/>
            <a:endParaRPr lang="da-DK" dirty="0"/>
          </a:p>
        </p:txBody>
      </p:sp>
      <p:pic>
        <p:nvPicPr>
          <p:cNvPr id="5" name="Picture 2" descr="Gorgias – Filosofía para la vida">
            <a:extLst>
              <a:ext uri="{FF2B5EF4-FFF2-40B4-BE49-F238E27FC236}">
                <a16:creationId xmlns:a16="http://schemas.microsoft.com/office/drawing/2014/main" id="{7EE967F3-947C-25FC-B232-AE2BB62E7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7518" y="1334883"/>
            <a:ext cx="1011705" cy="1011705"/>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 name="Pladsholder til indhold 2">
            <a:extLst>
              <a:ext uri="{FF2B5EF4-FFF2-40B4-BE49-F238E27FC236}">
                <a16:creationId xmlns:a16="http://schemas.microsoft.com/office/drawing/2014/main" id="{7172CB89-0F94-E027-3003-63D93842A138}"/>
              </a:ext>
            </a:extLst>
          </p:cNvPr>
          <p:cNvSpPr txBox="1">
            <a:spLocks/>
          </p:cNvSpPr>
          <p:nvPr/>
        </p:nvSpPr>
        <p:spPr>
          <a:xfrm>
            <a:off x="446414" y="3687893"/>
            <a:ext cx="2407742" cy="1515384"/>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Font typeface="Wingdings 2" pitchFamily="18" charset="2"/>
              <a:buNone/>
            </a:pPr>
            <a:r>
              <a:rPr lang="da-DK" sz="2400" u="sng" dirty="0">
                <a:solidFill>
                  <a:schemeClr val="bg1"/>
                </a:solidFill>
              </a:rPr>
              <a:t>Emne:</a:t>
            </a:r>
          </a:p>
          <a:p>
            <a:pPr marL="0" indent="0" algn="ctr">
              <a:buFont typeface="Wingdings 2" pitchFamily="18" charset="2"/>
              <a:buNone/>
            </a:pPr>
            <a:r>
              <a:rPr lang="da-DK" sz="1800" dirty="0">
                <a:solidFill>
                  <a:schemeClr val="bg1"/>
                </a:solidFill>
              </a:rPr>
              <a:t>Magt, dyd, retfærdighed, etik</a:t>
            </a:r>
          </a:p>
          <a:p>
            <a:pPr marL="0" indent="0" algn="ctr">
              <a:buFont typeface="Wingdings 2" pitchFamily="18" charset="2"/>
              <a:buNone/>
            </a:pPr>
            <a:r>
              <a:rPr lang="da-DK" sz="1800" b="1" dirty="0">
                <a:solidFill>
                  <a:schemeClr val="bg1"/>
                </a:solidFill>
                <a:sym typeface="Wingdings" panose="05000000000000000000" pitchFamily="2" charset="2"/>
              </a:rPr>
              <a:t> </a:t>
            </a:r>
            <a:r>
              <a:rPr lang="da-DK" sz="1800" b="1" dirty="0">
                <a:solidFill>
                  <a:schemeClr val="bg1"/>
                </a:solidFill>
              </a:rPr>
              <a:t>Hvad er retorik? </a:t>
            </a:r>
          </a:p>
        </p:txBody>
      </p:sp>
      <p:sp>
        <p:nvSpPr>
          <p:cNvPr id="7" name="Tekstfelt 6">
            <a:extLst>
              <a:ext uri="{FF2B5EF4-FFF2-40B4-BE49-F238E27FC236}">
                <a16:creationId xmlns:a16="http://schemas.microsoft.com/office/drawing/2014/main" id="{414EEB0E-1CF1-8A02-BF47-93E5CD013052}"/>
              </a:ext>
            </a:extLst>
          </p:cNvPr>
          <p:cNvSpPr txBox="1"/>
          <p:nvPr/>
        </p:nvSpPr>
        <p:spPr>
          <a:xfrm>
            <a:off x="3791164" y="4534931"/>
            <a:ext cx="2640458" cy="830997"/>
          </a:xfrm>
          <a:prstGeom prst="rect">
            <a:avLst/>
          </a:prstGeom>
          <a:noFill/>
        </p:spPr>
        <p:txBody>
          <a:bodyPr wrap="square" rtlCol="0">
            <a:spAutoFit/>
          </a:bodyPr>
          <a:lstStyle/>
          <a:p>
            <a:pPr algn="ctr"/>
            <a:r>
              <a:rPr lang="da-DK" sz="2400" b="1" u="sng" dirty="0">
                <a:solidFill>
                  <a:srgbClr val="66CCFF"/>
                </a:solidFill>
                <a:latin typeface="Tw Cen MT" panose="020B0602020104020603" pitchFamily="34" charset="0"/>
              </a:rPr>
              <a:t>Doxa</a:t>
            </a:r>
          </a:p>
          <a:p>
            <a:pPr algn="ctr"/>
            <a:r>
              <a:rPr lang="da-DK" sz="2400" dirty="0">
                <a:latin typeface="Tw Cen MT" panose="020B0602020104020603" pitchFamily="34" charset="0"/>
              </a:rPr>
              <a:t>= (usikker) mening</a:t>
            </a:r>
          </a:p>
        </p:txBody>
      </p:sp>
      <p:sp>
        <p:nvSpPr>
          <p:cNvPr id="8" name="Tekstfelt 7">
            <a:extLst>
              <a:ext uri="{FF2B5EF4-FFF2-40B4-BE49-F238E27FC236}">
                <a16:creationId xmlns:a16="http://schemas.microsoft.com/office/drawing/2014/main" id="{243852BB-2427-6F03-DB8D-75CDA2C647B3}"/>
              </a:ext>
            </a:extLst>
          </p:cNvPr>
          <p:cNvSpPr txBox="1"/>
          <p:nvPr/>
        </p:nvSpPr>
        <p:spPr>
          <a:xfrm>
            <a:off x="6431622" y="4534931"/>
            <a:ext cx="2640458" cy="830997"/>
          </a:xfrm>
          <a:prstGeom prst="rect">
            <a:avLst/>
          </a:prstGeom>
          <a:noFill/>
        </p:spPr>
        <p:txBody>
          <a:bodyPr wrap="square" rtlCol="0">
            <a:spAutoFit/>
          </a:bodyPr>
          <a:lstStyle/>
          <a:p>
            <a:pPr algn="ctr"/>
            <a:r>
              <a:rPr lang="da-DK" sz="2400" b="1" u="sng" dirty="0" err="1">
                <a:solidFill>
                  <a:srgbClr val="FF0000"/>
                </a:solidFill>
                <a:latin typeface="Tw Cen MT" panose="020B0602020104020603" pitchFamily="34" charset="0"/>
              </a:rPr>
              <a:t>Aporía</a:t>
            </a:r>
            <a:endParaRPr lang="da-DK" sz="2400" b="1" u="sng" dirty="0">
              <a:solidFill>
                <a:srgbClr val="FF0000"/>
              </a:solidFill>
              <a:latin typeface="Tw Cen MT" panose="020B0602020104020603" pitchFamily="34" charset="0"/>
            </a:endParaRPr>
          </a:p>
          <a:p>
            <a:pPr algn="ctr"/>
            <a:r>
              <a:rPr lang="da-DK" sz="2400" dirty="0">
                <a:latin typeface="Tw Cen MT" panose="020B0602020104020603" pitchFamily="34" charset="0"/>
              </a:rPr>
              <a:t>= vildrede</a:t>
            </a:r>
          </a:p>
        </p:txBody>
      </p:sp>
      <p:sp>
        <p:nvSpPr>
          <p:cNvPr id="9" name="Tekstfelt 8">
            <a:extLst>
              <a:ext uri="{FF2B5EF4-FFF2-40B4-BE49-F238E27FC236}">
                <a16:creationId xmlns:a16="http://schemas.microsoft.com/office/drawing/2014/main" id="{A57DC9C9-3785-F038-C45B-8DAAD1A52D57}"/>
              </a:ext>
            </a:extLst>
          </p:cNvPr>
          <p:cNvSpPr txBox="1"/>
          <p:nvPr/>
        </p:nvSpPr>
        <p:spPr>
          <a:xfrm>
            <a:off x="8800863" y="4534930"/>
            <a:ext cx="2640458" cy="830997"/>
          </a:xfrm>
          <a:prstGeom prst="rect">
            <a:avLst/>
          </a:prstGeom>
          <a:noFill/>
        </p:spPr>
        <p:txBody>
          <a:bodyPr wrap="square" rtlCol="0">
            <a:spAutoFit/>
          </a:bodyPr>
          <a:lstStyle/>
          <a:p>
            <a:pPr algn="ctr"/>
            <a:r>
              <a:rPr lang="da-DK" sz="2400" b="1" u="sng" dirty="0">
                <a:solidFill>
                  <a:srgbClr val="92D050"/>
                </a:solidFill>
                <a:latin typeface="Tw Cen MT" panose="020B0602020104020603" pitchFamily="34" charset="0"/>
              </a:rPr>
              <a:t>Episteme</a:t>
            </a:r>
          </a:p>
          <a:p>
            <a:pPr algn="ctr"/>
            <a:r>
              <a:rPr lang="da-DK" sz="2400" dirty="0">
                <a:latin typeface="Tw Cen MT" panose="020B0602020104020603" pitchFamily="34" charset="0"/>
              </a:rPr>
              <a:t>= sand viden</a:t>
            </a:r>
          </a:p>
        </p:txBody>
      </p:sp>
      <p:sp>
        <p:nvSpPr>
          <p:cNvPr id="10" name="Pil: højre 9">
            <a:extLst>
              <a:ext uri="{FF2B5EF4-FFF2-40B4-BE49-F238E27FC236}">
                <a16:creationId xmlns:a16="http://schemas.microsoft.com/office/drawing/2014/main" id="{124B3ADB-619A-96CE-84B2-3A571FDF4E7F}"/>
              </a:ext>
            </a:extLst>
          </p:cNvPr>
          <p:cNvSpPr/>
          <p:nvPr/>
        </p:nvSpPr>
        <p:spPr>
          <a:xfrm>
            <a:off x="6320503" y="4666589"/>
            <a:ext cx="595423" cy="2339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Pil: højre 10">
            <a:extLst>
              <a:ext uri="{FF2B5EF4-FFF2-40B4-BE49-F238E27FC236}">
                <a16:creationId xmlns:a16="http://schemas.microsoft.com/office/drawing/2014/main" id="{B16E8127-89AE-0670-6AA9-4F9BEE97D5F2}"/>
              </a:ext>
            </a:extLst>
          </p:cNvPr>
          <p:cNvSpPr/>
          <p:nvPr/>
        </p:nvSpPr>
        <p:spPr>
          <a:xfrm>
            <a:off x="8560642" y="4668999"/>
            <a:ext cx="595423" cy="2339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afrundede hjørner 11">
            <a:extLst>
              <a:ext uri="{FF2B5EF4-FFF2-40B4-BE49-F238E27FC236}">
                <a16:creationId xmlns:a16="http://schemas.microsoft.com/office/drawing/2014/main" id="{E0F78549-7513-B574-C029-24DFFFE8E185}"/>
              </a:ext>
            </a:extLst>
          </p:cNvPr>
          <p:cNvSpPr/>
          <p:nvPr/>
        </p:nvSpPr>
        <p:spPr>
          <a:xfrm>
            <a:off x="3657600" y="4327451"/>
            <a:ext cx="7783721" cy="1509823"/>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Tekstfelt 12">
            <a:extLst>
              <a:ext uri="{FF2B5EF4-FFF2-40B4-BE49-F238E27FC236}">
                <a16:creationId xmlns:a16="http://schemas.microsoft.com/office/drawing/2014/main" id="{27B14983-C2C3-1D38-ABE8-D4068C98D11F}"/>
              </a:ext>
            </a:extLst>
          </p:cNvPr>
          <p:cNvSpPr txBox="1"/>
          <p:nvPr/>
        </p:nvSpPr>
        <p:spPr>
          <a:xfrm>
            <a:off x="5554958" y="5965380"/>
            <a:ext cx="2126511" cy="646331"/>
          </a:xfrm>
          <a:prstGeom prst="rect">
            <a:avLst/>
          </a:prstGeom>
          <a:noFill/>
        </p:spPr>
        <p:txBody>
          <a:bodyPr wrap="square" rtlCol="0">
            <a:spAutoFit/>
          </a:bodyPr>
          <a:lstStyle/>
          <a:p>
            <a:pPr algn="ctr"/>
            <a:r>
              <a:rPr lang="da-DK" dirty="0">
                <a:latin typeface="Tw Cen MT" panose="020B0602020104020603" pitchFamily="34" charset="0"/>
              </a:rPr>
              <a:t>Kritiske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sp>
        <p:nvSpPr>
          <p:cNvPr id="14" name="Tekstfelt 13">
            <a:extLst>
              <a:ext uri="{FF2B5EF4-FFF2-40B4-BE49-F238E27FC236}">
                <a16:creationId xmlns:a16="http://schemas.microsoft.com/office/drawing/2014/main" id="{A25A98E8-17D2-7387-6CB8-CBFB119ED1E7}"/>
              </a:ext>
            </a:extLst>
          </p:cNvPr>
          <p:cNvSpPr txBox="1"/>
          <p:nvPr/>
        </p:nvSpPr>
        <p:spPr>
          <a:xfrm>
            <a:off x="7795097" y="5965380"/>
            <a:ext cx="2126511" cy="646331"/>
          </a:xfrm>
          <a:prstGeom prst="rect">
            <a:avLst/>
          </a:prstGeom>
          <a:noFill/>
        </p:spPr>
        <p:txBody>
          <a:bodyPr wrap="square" rtlCol="0">
            <a:spAutoFit/>
          </a:bodyPr>
          <a:lstStyle/>
          <a:p>
            <a:pPr algn="ctr"/>
            <a:r>
              <a:rPr lang="da-DK" dirty="0">
                <a:latin typeface="Tw Cen MT" panose="020B0602020104020603" pitchFamily="34" charset="0"/>
              </a:rPr>
              <a:t>Kritiske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cxnSp>
        <p:nvCxnSpPr>
          <p:cNvPr id="15" name="Lige pilforbindelse 14">
            <a:extLst>
              <a:ext uri="{FF2B5EF4-FFF2-40B4-BE49-F238E27FC236}">
                <a16:creationId xmlns:a16="http://schemas.microsoft.com/office/drawing/2014/main" id="{ABDE9022-699E-A53A-7306-A705BE060345}"/>
              </a:ext>
            </a:extLst>
          </p:cNvPr>
          <p:cNvCxnSpPr>
            <a:stCxn id="13" idx="0"/>
          </p:cNvCxnSpPr>
          <p:nvPr/>
        </p:nvCxnSpPr>
        <p:spPr>
          <a:xfrm flipH="1" flipV="1">
            <a:off x="6618213" y="4950428"/>
            <a:ext cx="1" cy="10149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C7144B3A-CCF8-EAF3-3572-5740DFA83605}"/>
              </a:ext>
            </a:extLst>
          </p:cNvPr>
          <p:cNvCxnSpPr/>
          <p:nvPr/>
        </p:nvCxnSpPr>
        <p:spPr>
          <a:xfrm flipH="1" flipV="1">
            <a:off x="8866089" y="4950428"/>
            <a:ext cx="1" cy="10149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91CFC76B-F36D-0D55-E8E6-12B5980BB87B}"/>
              </a:ext>
            </a:extLst>
          </p:cNvPr>
          <p:cNvSpPr/>
          <p:nvPr/>
        </p:nvSpPr>
        <p:spPr>
          <a:xfrm>
            <a:off x="3653212" y="4046828"/>
            <a:ext cx="2881013" cy="2081818"/>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a:extLst>
              <a:ext uri="{FF2B5EF4-FFF2-40B4-BE49-F238E27FC236}">
                <a16:creationId xmlns:a16="http://schemas.microsoft.com/office/drawing/2014/main" id="{2A26F870-5817-64B5-9DC5-C546D2CEA394}"/>
              </a:ext>
            </a:extLst>
          </p:cNvPr>
          <p:cNvSpPr/>
          <p:nvPr/>
        </p:nvSpPr>
        <p:spPr>
          <a:xfrm>
            <a:off x="8789943" y="4092206"/>
            <a:ext cx="2881013" cy="2081818"/>
          </a:xfrm>
          <a:prstGeom prst="ellipse">
            <a:avLst/>
          </a:prstGeom>
          <a:noFill/>
          <a:ln w="28575">
            <a:solidFill>
              <a:srgbClr val="FFCC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Tekstfelt 18">
            <a:extLst>
              <a:ext uri="{FF2B5EF4-FFF2-40B4-BE49-F238E27FC236}">
                <a16:creationId xmlns:a16="http://schemas.microsoft.com/office/drawing/2014/main" id="{E1EEF1A1-CE39-EA76-D444-F528751AB0FD}"/>
              </a:ext>
            </a:extLst>
          </p:cNvPr>
          <p:cNvSpPr txBox="1"/>
          <p:nvPr/>
        </p:nvSpPr>
        <p:spPr>
          <a:xfrm>
            <a:off x="3653212" y="3487894"/>
            <a:ext cx="4358633" cy="369332"/>
          </a:xfrm>
          <a:prstGeom prst="rect">
            <a:avLst/>
          </a:prstGeom>
          <a:noFill/>
        </p:spPr>
        <p:txBody>
          <a:bodyPr wrap="square" rtlCol="0">
            <a:spAutoFit/>
          </a:bodyPr>
          <a:lstStyle/>
          <a:p>
            <a:r>
              <a:rPr lang="da-DK" i="1" dirty="0">
                <a:latin typeface="Tw Cen MT" panose="020B0602020104020603" pitchFamily="34" charset="0"/>
              </a:rPr>
              <a:t>Den Sokratiske Metode - erkendelsesmodellen</a:t>
            </a:r>
          </a:p>
        </p:txBody>
      </p:sp>
      <p:sp>
        <p:nvSpPr>
          <p:cNvPr id="22" name="Rektangel: afrundede hjørner 21">
            <a:extLst>
              <a:ext uri="{FF2B5EF4-FFF2-40B4-BE49-F238E27FC236}">
                <a16:creationId xmlns:a16="http://schemas.microsoft.com/office/drawing/2014/main" id="{282E9AE3-DF47-6845-0DFD-09A964E92050}"/>
              </a:ext>
            </a:extLst>
          </p:cNvPr>
          <p:cNvSpPr/>
          <p:nvPr/>
        </p:nvSpPr>
        <p:spPr>
          <a:xfrm>
            <a:off x="11030082" y="6055863"/>
            <a:ext cx="1001027" cy="601579"/>
          </a:xfrm>
          <a:prstGeom prst="roundRect">
            <a:avLst/>
          </a:prstGeom>
          <a:solidFill>
            <a:srgbClr val="FFCC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i="1" dirty="0">
                <a:latin typeface="Tw Cen MT" panose="020B0602020104020603" pitchFamily="34" charset="0"/>
              </a:rPr>
              <a:t>Idéernes verden</a:t>
            </a:r>
          </a:p>
        </p:txBody>
      </p:sp>
      <p:sp>
        <p:nvSpPr>
          <p:cNvPr id="23" name="Rektangel: afrundede hjørner 22">
            <a:extLst>
              <a:ext uri="{FF2B5EF4-FFF2-40B4-BE49-F238E27FC236}">
                <a16:creationId xmlns:a16="http://schemas.microsoft.com/office/drawing/2014/main" id="{B1CCF749-4425-9A7E-0327-DBACFEF6FC3E}"/>
              </a:ext>
            </a:extLst>
          </p:cNvPr>
          <p:cNvSpPr/>
          <p:nvPr/>
        </p:nvSpPr>
        <p:spPr>
          <a:xfrm>
            <a:off x="2253982" y="5944549"/>
            <a:ext cx="1626669" cy="551313"/>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latin typeface="Tw Cen MT" panose="020B0602020104020603" pitchFamily="34" charset="0"/>
              </a:rPr>
              <a:t>Fænomenernes verden</a:t>
            </a:r>
          </a:p>
        </p:txBody>
      </p:sp>
    </p:spTree>
    <p:extLst>
      <p:ext uri="{BB962C8B-B14F-4D97-AF65-F5344CB8AC3E}">
        <p14:creationId xmlns:p14="http://schemas.microsoft.com/office/powerpoint/2010/main" val="375044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500"/>
                                        <p:tgtEl>
                                          <p:spTgt spid="9"/>
                                        </p:tgtEl>
                                      </p:cBhvr>
                                    </p:animEffect>
                                  </p:childTnLst>
                                </p:cTn>
                              </p:par>
                              <p:par>
                                <p:cTn id="75" presetID="10"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animBg="1"/>
      <p:bldP spid="11" grpId="0" animBg="1"/>
      <p:bldP spid="12" grpId="0" animBg="1"/>
      <p:bldP spid="13" grpId="0"/>
      <p:bldP spid="14" grpId="0"/>
      <p:bldP spid="17" grpId="0" animBg="1"/>
      <p:bldP spid="18" grpId="0" animBg="1"/>
      <p:bldP spid="19" grpId="0"/>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B0921-FABB-7FE7-AA4E-1E9F2A3E21E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8091C159-ACFD-61C6-10DF-09DFAB157736}"/>
              </a:ext>
            </a:extLst>
          </p:cNvPr>
          <p:cNvSpPr>
            <a:spLocks noGrp="1"/>
          </p:cNvSpPr>
          <p:nvPr>
            <p:ph idx="1"/>
          </p:nvPr>
        </p:nvSpPr>
        <p:spPr>
          <a:xfrm>
            <a:off x="6288307" y="541197"/>
            <a:ext cx="4932523" cy="5752214"/>
          </a:xfrm>
        </p:spPr>
        <p:txBody>
          <a:bodyPr>
            <a:normAutofit/>
          </a:bodyPr>
          <a:lstStyle/>
          <a:p>
            <a:pPr marL="0" indent="0" algn="ctr">
              <a:buNone/>
            </a:pPr>
            <a:r>
              <a:rPr lang="da-DK" sz="2800" u="sng" dirty="0">
                <a:solidFill>
                  <a:schemeClr val="tx1">
                    <a:lumMod val="85000"/>
                    <a:lumOff val="15000"/>
                  </a:schemeClr>
                </a:solidFill>
                <a:latin typeface="Tw Cen MT" panose="020B0602020104020603" pitchFamily="34" charset="0"/>
              </a:rPr>
              <a:t>Hvordan læser vi Platon?</a:t>
            </a:r>
          </a:p>
          <a:p>
            <a:pPr marL="0" indent="0" algn="ctr">
              <a:buNone/>
            </a:pPr>
            <a:r>
              <a:rPr lang="da-DK" sz="1600" dirty="0">
                <a:solidFill>
                  <a:schemeClr val="tx1">
                    <a:lumMod val="85000"/>
                    <a:lumOff val="15000"/>
                  </a:schemeClr>
                </a:solidFill>
                <a:latin typeface="Tw Cen MT" panose="020B0602020104020603" pitchFamily="34" charset="0"/>
              </a:rPr>
              <a:t>(rent praktisk)</a:t>
            </a:r>
          </a:p>
          <a:p>
            <a:pPr marL="0" indent="0">
              <a:buNone/>
            </a:pPr>
            <a:r>
              <a:rPr lang="da-DK" sz="2800" dirty="0">
                <a:solidFill>
                  <a:srgbClr val="FF0000"/>
                </a:solidFill>
                <a:latin typeface="Tw Cen MT" panose="020B0602020104020603" pitchFamily="34" charset="0"/>
              </a:rPr>
              <a:t>Kapitler</a:t>
            </a:r>
          </a:p>
          <a:p>
            <a:pPr marL="0" indent="0">
              <a:buNone/>
            </a:pPr>
            <a:endParaRPr lang="da-DK" sz="2800" dirty="0">
              <a:solidFill>
                <a:schemeClr val="tx1">
                  <a:lumMod val="85000"/>
                  <a:lumOff val="15000"/>
                </a:schemeClr>
              </a:solidFill>
              <a:latin typeface="Tw Cen MT" panose="020B0602020104020603" pitchFamily="34" charset="0"/>
            </a:endParaRPr>
          </a:p>
          <a:p>
            <a:pPr marL="0" indent="0">
              <a:buNone/>
            </a:pPr>
            <a:r>
              <a:rPr lang="da-DK" sz="2800" dirty="0">
                <a:solidFill>
                  <a:srgbClr val="92D050"/>
                </a:solidFill>
                <a:latin typeface="Tw Cen MT" panose="020B0602020104020603" pitchFamily="34" charset="0"/>
              </a:rPr>
              <a:t>Afsnit</a:t>
            </a: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r>
              <a:rPr lang="da-DK" dirty="0">
                <a:solidFill>
                  <a:schemeClr val="tx1">
                    <a:lumMod val="85000"/>
                    <a:lumOff val="15000"/>
                  </a:schemeClr>
                </a:solidFill>
                <a:latin typeface="Tw Cen MT" panose="020B0602020104020603" pitchFamily="34" charset="0"/>
              </a:rPr>
              <a:t>Så f.eks. Hvis jeg siger: </a:t>
            </a:r>
          </a:p>
          <a:p>
            <a:pPr marL="0" indent="0">
              <a:buNone/>
            </a:pPr>
            <a:r>
              <a:rPr lang="da-DK" sz="1800" b="1" dirty="0">
                <a:solidFill>
                  <a:srgbClr val="7030A0"/>
                </a:solidFill>
                <a:latin typeface="Tw Cen MT" panose="020B0602020104020603" pitchFamily="34" charset="0"/>
              </a:rPr>
              <a:t>”Afsnit 70b” </a:t>
            </a:r>
          </a:p>
          <a:p>
            <a:pPr marL="0" indent="0">
              <a:buNone/>
            </a:pPr>
            <a:r>
              <a:rPr lang="da-DK" sz="1800" dirty="0">
                <a:solidFill>
                  <a:srgbClr val="00B0F0"/>
                </a:solidFill>
                <a:latin typeface="Tw Cen MT" panose="020B0602020104020603" pitchFamily="34" charset="0"/>
              </a:rPr>
              <a:t>”3. linje i afsnit 71a/Kapitel 1 </a:t>
            </a:r>
            <a:r>
              <a:rPr lang="da-DK" sz="1800">
                <a:solidFill>
                  <a:srgbClr val="00B0F0"/>
                </a:solidFill>
                <a:latin typeface="Tw Cen MT" panose="020B0602020104020603" pitchFamily="34" charset="0"/>
              </a:rPr>
              <a:t>linje 21”</a:t>
            </a:r>
            <a:endParaRPr lang="da-DK" sz="1800" dirty="0">
              <a:solidFill>
                <a:srgbClr val="00B0F0"/>
              </a:solidFill>
              <a:latin typeface="Tw Cen MT" panose="020B0602020104020603" pitchFamily="34" charset="0"/>
            </a:endParaRPr>
          </a:p>
          <a:p>
            <a:pPr marL="0" indent="0">
              <a:buNone/>
            </a:pPr>
            <a:r>
              <a:rPr lang="da-DK" sz="1800" dirty="0">
                <a:solidFill>
                  <a:srgbClr val="FFC000"/>
                </a:solidFill>
                <a:latin typeface="Tw Cen MT" panose="020B0602020104020603" pitchFamily="34" charset="0"/>
              </a:rPr>
              <a:t>”Læs kapitel 1”</a:t>
            </a:r>
          </a:p>
        </p:txBody>
      </p:sp>
      <p:pic>
        <p:nvPicPr>
          <p:cNvPr id="5" name="Billede 4">
            <a:extLst>
              <a:ext uri="{FF2B5EF4-FFF2-40B4-BE49-F238E27FC236}">
                <a16:creationId xmlns:a16="http://schemas.microsoft.com/office/drawing/2014/main" id="{DEF5DC42-0B99-7EF6-B58D-9A182AB42DE1}"/>
              </a:ext>
            </a:extLst>
          </p:cNvPr>
          <p:cNvPicPr>
            <a:picLocks noChangeAspect="1"/>
          </p:cNvPicPr>
          <p:nvPr/>
        </p:nvPicPr>
        <p:blipFill>
          <a:blip r:embed="rId2"/>
          <a:stretch>
            <a:fillRect/>
          </a:stretch>
        </p:blipFill>
        <p:spPr>
          <a:xfrm>
            <a:off x="0" y="0"/>
            <a:ext cx="4798711" cy="6858000"/>
          </a:xfrm>
          <a:prstGeom prst="rect">
            <a:avLst/>
          </a:prstGeom>
        </p:spPr>
      </p:pic>
      <p:cxnSp>
        <p:nvCxnSpPr>
          <p:cNvPr id="7" name="Lige pilforbindelse 6">
            <a:extLst>
              <a:ext uri="{FF2B5EF4-FFF2-40B4-BE49-F238E27FC236}">
                <a16:creationId xmlns:a16="http://schemas.microsoft.com/office/drawing/2014/main" id="{8DCE2B8A-C602-DAC0-5A4A-23DC9159DF42}"/>
              </a:ext>
            </a:extLst>
          </p:cNvPr>
          <p:cNvCxnSpPr>
            <a:cxnSpLocks/>
          </p:cNvCxnSpPr>
          <p:nvPr/>
        </p:nvCxnSpPr>
        <p:spPr>
          <a:xfrm flipH="1" flipV="1">
            <a:off x="4657060" y="1626781"/>
            <a:ext cx="1658679" cy="3508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2A7D0128-B72C-EEC5-4880-3EF343F4CB36}"/>
              </a:ext>
            </a:extLst>
          </p:cNvPr>
          <p:cNvSpPr/>
          <p:nvPr/>
        </p:nvSpPr>
        <p:spPr>
          <a:xfrm>
            <a:off x="4494145" y="1525772"/>
            <a:ext cx="223284" cy="20201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a:extLst>
              <a:ext uri="{FF2B5EF4-FFF2-40B4-BE49-F238E27FC236}">
                <a16:creationId xmlns:a16="http://schemas.microsoft.com/office/drawing/2014/main" id="{529E30C0-CC0A-B3BB-94A8-A13FE0710998}"/>
              </a:ext>
            </a:extLst>
          </p:cNvPr>
          <p:cNvSpPr/>
          <p:nvPr/>
        </p:nvSpPr>
        <p:spPr>
          <a:xfrm>
            <a:off x="4316819" y="1520455"/>
            <a:ext cx="233916" cy="212651"/>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 name="Lige pilforbindelse 11">
            <a:extLst>
              <a:ext uri="{FF2B5EF4-FFF2-40B4-BE49-F238E27FC236}">
                <a16:creationId xmlns:a16="http://schemas.microsoft.com/office/drawing/2014/main" id="{2644965C-5736-5468-2D2E-DDA17FE5C9BE}"/>
              </a:ext>
            </a:extLst>
          </p:cNvPr>
          <p:cNvCxnSpPr>
            <a:cxnSpLocks/>
          </p:cNvCxnSpPr>
          <p:nvPr/>
        </p:nvCxnSpPr>
        <p:spPr>
          <a:xfrm flipH="1" flipV="1">
            <a:off x="4575778" y="1727790"/>
            <a:ext cx="1739961" cy="1334387"/>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4FE58140-BAA2-51DA-2AA9-2EB4E938F090}"/>
              </a:ext>
            </a:extLst>
          </p:cNvPr>
          <p:cNvCxnSpPr>
            <a:cxnSpLocks/>
          </p:cNvCxnSpPr>
          <p:nvPr/>
        </p:nvCxnSpPr>
        <p:spPr>
          <a:xfrm flipH="1" flipV="1">
            <a:off x="4575778" y="3519377"/>
            <a:ext cx="1739961" cy="1350335"/>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37278146-27A8-D78D-8DA0-DAA4ED452FA2}"/>
              </a:ext>
            </a:extLst>
          </p:cNvPr>
          <p:cNvSpPr/>
          <p:nvPr/>
        </p:nvSpPr>
        <p:spPr>
          <a:xfrm>
            <a:off x="739738" y="2918635"/>
            <a:ext cx="3836039" cy="994145"/>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7030A0"/>
              </a:solidFill>
            </a:endParaRPr>
          </a:p>
        </p:txBody>
      </p:sp>
      <p:cxnSp>
        <p:nvCxnSpPr>
          <p:cNvPr id="20" name="Lige pilforbindelse 19">
            <a:extLst>
              <a:ext uri="{FF2B5EF4-FFF2-40B4-BE49-F238E27FC236}">
                <a16:creationId xmlns:a16="http://schemas.microsoft.com/office/drawing/2014/main" id="{828E2C79-9815-1012-F279-41FF7277AD1E}"/>
              </a:ext>
            </a:extLst>
          </p:cNvPr>
          <p:cNvCxnSpPr>
            <a:cxnSpLocks/>
          </p:cNvCxnSpPr>
          <p:nvPr/>
        </p:nvCxnSpPr>
        <p:spPr>
          <a:xfrm flipH="1" flipV="1">
            <a:off x="4417888" y="5122129"/>
            <a:ext cx="1897851" cy="19415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Rektangel 20">
            <a:extLst>
              <a:ext uri="{FF2B5EF4-FFF2-40B4-BE49-F238E27FC236}">
                <a16:creationId xmlns:a16="http://schemas.microsoft.com/office/drawing/2014/main" id="{FAED8370-86F6-66BB-06BC-BE0690534735}"/>
              </a:ext>
            </a:extLst>
          </p:cNvPr>
          <p:cNvSpPr/>
          <p:nvPr/>
        </p:nvSpPr>
        <p:spPr>
          <a:xfrm>
            <a:off x="648586" y="1318437"/>
            <a:ext cx="4008474" cy="4678326"/>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 name="Lige forbindelse 22">
            <a:extLst>
              <a:ext uri="{FF2B5EF4-FFF2-40B4-BE49-F238E27FC236}">
                <a16:creationId xmlns:a16="http://schemas.microsoft.com/office/drawing/2014/main" id="{52B10D1B-DBCF-D552-0D9A-D6DE58AD91A6}"/>
              </a:ext>
            </a:extLst>
          </p:cNvPr>
          <p:cNvCxnSpPr/>
          <p:nvPr/>
        </p:nvCxnSpPr>
        <p:spPr>
          <a:xfrm flipH="1">
            <a:off x="941832" y="5122129"/>
            <a:ext cx="337498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Lige pilforbindelse 24">
            <a:extLst>
              <a:ext uri="{FF2B5EF4-FFF2-40B4-BE49-F238E27FC236}">
                <a16:creationId xmlns:a16="http://schemas.microsoft.com/office/drawing/2014/main" id="{F0FF1D2C-8A51-0AC6-E5CE-25380A3DEB46}"/>
              </a:ext>
            </a:extLst>
          </p:cNvPr>
          <p:cNvCxnSpPr/>
          <p:nvPr/>
        </p:nvCxnSpPr>
        <p:spPr>
          <a:xfrm flipH="1">
            <a:off x="4717429" y="5725020"/>
            <a:ext cx="159831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7" name="Grafik 26" descr="Skriftrulle med massiv udfyldning">
            <a:extLst>
              <a:ext uri="{FF2B5EF4-FFF2-40B4-BE49-F238E27FC236}">
                <a16:creationId xmlns:a16="http://schemas.microsoft.com/office/drawing/2014/main" id="{3DB95643-9E11-42B2-D2F4-2781DF0A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006649" y="4535316"/>
            <a:ext cx="1712911" cy="1561925"/>
          </a:xfrm>
          <a:prstGeom prst="rect">
            <a:avLst/>
          </a:prstGeom>
        </p:spPr>
      </p:pic>
    </p:spTree>
    <p:extLst>
      <p:ext uri="{BB962C8B-B14F-4D97-AF65-F5344CB8AC3E}">
        <p14:creationId xmlns:p14="http://schemas.microsoft.com/office/powerpoint/2010/main" val="331953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59FDBF-599C-56D7-C71C-2219B12035AF}"/>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F5ADE4B-EE62-8F8B-18FA-D4B5885A30DA}"/>
              </a:ext>
            </a:extLst>
          </p:cNvPr>
          <p:cNvSpPr>
            <a:spLocks noGrp="1"/>
          </p:cNvSpPr>
          <p:nvPr>
            <p:ph idx="1"/>
          </p:nvPr>
        </p:nvSpPr>
        <p:spPr/>
        <p:txBody>
          <a:bodyPr/>
          <a:lstStyle/>
          <a:p>
            <a:endParaRPr lang="da-DK"/>
          </a:p>
        </p:txBody>
      </p:sp>
      <p:pic>
        <p:nvPicPr>
          <p:cNvPr id="3074" name="Picture 2" descr="Billedforhåndsvisning">
            <a:extLst>
              <a:ext uri="{FF2B5EF4-FFF2-40B4-BE49-F238E27FC236}">
                <a16:creationId xmlns:a16="http://schemas.microsoft.com/office/drawing/2014/main" id="{814169FF-0FAC-AE82-046A-7BB4B7F69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268" y="561918"/>
            <a:ext cx="6237887" cy="5725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2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28BDC1-3A61-AF27-9D77-385DC7CAE4EA}"/>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F5C47331-1040-BF97-EA04-20287C9C6128}"/>
              </a:ext>
            </a:extLst>
          </p:cNvPr>
          <p:cNvSpPr>
            <a:spLocks noGrp="1"/>
          </p:cNvSpPr>
          <p:nvPr>
            <p:ph idx="1"/>
          </p:nvPr>
        </p:nvSpPr>
        <p:spPr/>
        <p:txBody>
          <a:bodyPr/>
          <a:lstStyle/>
          <a:p>
            <a:endParaRPr lang="da-DK" dirty="0"/>
          </a:p>
        </p:txBody>
      </p:sp>
      <p:grpSp>
        <p:nvGrpSpPr>
          <p:cNvPr id="4" name="Gruppe 3">
            <a:extLst>
              <a:ext uri="{FF2B5EF4-FFF2-40B4-BE49-F238E27FC236}">
                <a16:creationId xmlns:a16="http://schemas.microsoft.com/office/drawing/2014/main" id="{EA510872-662B-89A5-B97F-07019DD55F3E}"/>
              </a:ext>
            </a:extLst>
          </p:cNvPr>
          <p:cNvGrpSpPr/>
          <p:nvPr/>
        </p:nvGrpSpPr>
        <p:grpSpPr>
          <a:xfrm>
            <a:off x="3712105" y="841743"/>
            <a:ext cx="7315200" cy="4883277"/>
            <a:chOff x="1181100" y="873252"/>
            <a:chExt cx="7962900" cy="4657725"/>
          </a:xfrm>
        </p:grpSpPr>
        <p:pic>
          <p:nvPicPr>
            <p:cNvPr id="1030" name="Picture 6" descr="I've Had Enough Of This Dude | Know Your Meme">
              <a:extLst>
                <a:ext uri="{FF2B5EF4-FFF2-40B4-BE49-F238E27FC236}">
                  <a16:creationId xmlns:a16="http://schemas.microsoft.com/office/drawing/2014/main" id="{06008427-C463-49E4-7750-5EBBD59F2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873252"/>
              <a:ext cx="7962900" cy="4657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krates (græsk filosof) - Liv og moralfilosofi - lex.dk">
              <a:extLst>
                <a:ext uri="{FF2B5EF4-FFF2-40B4-BE49-F238E27FC236}">
                  <a16:creationId xmlns:a16="http://schemas.microsoft.com/office/drawing/2014/main" id="{ED203012-38E5-F4AF-3924-2ACEDD2DED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982" t="30050" r="27238" b="34394"/>
            <a:stretch/>
          </p:blipFill>
          <p:spPr bwMode="auto">
            <a:xfrm>
              <a:off x="3200401" y="1457325"/>
              <a:ext cx="1716250" cy="2276476"/>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kstfelt 4">
            <a:extLst>
              <a:ext uri="{FF2B5EF4-FFF2-40B4-BE49-F238E27FC236}">
                <a16:creationId xmlns:a16="http://schemas.microsoft.com/office/drawing/2014/main" id="{57318C29-9BD4-C22D-E57D-99044109497D}"/>
              </a:ext>
            </a:extLst>
          </p:cNvPr>
          <p:cNvSpPr txBox="1"/>
          <p:nvPr/>
        </p:nvSpPr>
        <p:spPr>
          <a:xfrm>
            <a:off x="5864814" y="3283381"/>
            <a:ext cx="1436157" cy="400110"/>
          </a:xfrm>
          <a:prstGeom prst="rect">
            <a:avLst/>
          </a:prstGeom>
          <a:noFill/>
        </p:spPr>
        <p:txBody>
          <a:bodyPr wrap="square" rtlCol="0">
            <a:spAutoFit/>
          </a:bodyPr>
          <a:lstStyle/>
          <a:p>
            <a:r>
              <a:rPr lang="da-DK" sz="2000" dirty="0">
                <a:solidFill>
                  <a:schemeClr val="bg1"/>
                </a:solidFill>
                <a:latin typeface="Tw Cen MT" panose="020B0602020104020603" pitchFamily="34" charset="0"/>
              </a:rPr>
              <a:t>sokrates</a:t>
            </a:r>
          </a:p>
        </p:txBody>
      </p:sp>
    </p:spTree>
    <p:extLst>
      <p:ext uri="{BB962C8B-B14F-4D97-AF65-F5344CB8AC3E}">
        <p14:creationId xmlns:p14="http://schemas.microsoft.com/office/powerpoint/2010/main" val="1741484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7A24FDE8-5CD6-C98F-32B2-E9FCD079FFEA}"/>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000" spc="-100"/>
              <a:t>Hvordan formulerer man et fagligt svar?</a:t>
            </a:r>
          </a:p>
        </p:txBody>
      </p:sp>
      <p:pic>
        <p:nvPicPr>
          <p:cNvPr id="4" name="Pladsholder til indhold 3" descr="Et billede, der indeholder tekst, skærmbillede, Font/skrifttype, nummer/tal&#10;&#10;Automatisk genereret beskrivelse">
            <a:extLst>
              <a:ext uri="{FF2B5EF4-FFF2-40B4-BE49-F238E27FC236}">
                <a16:creationId xmlns:a16="http://schemas.microsoft.com/office/drawing/2014/main" id="{D219599E-E8CE-CEBF-7A00-9B3AB2CD63C0}"/>
              </a:ext>
            </a:extLst>
          </p:cNvPr>
          <p:cNvPicPr>
            <a:picLocks noGrp="1" noChangeAspect="1"/>
          </p:cNvPicPr>
          <p:nvPr>
            <p:ph idx="1"/>
          </p:nvPr>
        </p:nvPicPr>
        <p:blipFill rotWithShape="1">
          <a:blip r:embed="rId2"/>
          <a:srcRect r="1" b="6474"/>
          <a:stretch/>
        </p:blipFill>
        <p:spPr>
          <a:xfrm>
            <a:off x="777239" y="470432"/>
            <a:ext cx="10637520" cy="3556755"/>
          </a:xfrm>
          <a:prstGeom prst="rect">
            <a:avLst/>
          </a:prstGeom>
        </p:spPr>
      </p:pic>
    </p:spTree>
    <p:extLst>
      <p:ext uri="{BB962C8B-B14F-4D97-AF65-F5344CB8AC3E}">
        <p14:creationId xmlns:p14="http://schemas.microsoft.com/office/powerpoint/2010/main" val="4029386148"/>
      </p:ext>
    </p:extLst>
  </p:cSld>
  <p:clrMapOvr>
    <a:masterClrMapping/>
  </p:clrMapOvr>
</p:sld>
</file>

<file path=ppt/theme/theme1.xml><?xml version="1.0" encoding="utf-8"?>
<a:theme xmlns:a="http://schemas.openxmlformats.org/drawingml/2006/main" name="Ramme">
  <a:themeElements>
    <a:clrScheme name="Brugerdefineret 3">
      <a:dk1>
        <a:sysClr val="windowText" lastClr="000000"/>
      </a:dk1>
      <a:lt1>
        <a:srgbClr val="E3FECE"/>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Ramme</Template>
  <TotalTime>62</TotalTime>
  <Words>547</Words>
  <Application>Microsoft Office PowerPoint</Application>
  <PresentationFormat>Widescreen</PresentationFormat>
  <Paragraphs>62</Paragraphs>
  <Slides>8</Slides>
  <Notes>2</Notes>
  <HiddenSlides>0</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8</vt:i4>
      </vt:variant>
    </vt:vector>
  </HeadingPairs>
  <TitlesOfParts>
    <vt:vector size="16" baseType="lpstr">
      <vt:lpstr>Aptos</vt:lpstr>
      <vt:lpstr>Arial</vt:lpstr>
      <vt:lpstr>Corbel</vt:lpstr>
      <vt:lpstr>Tw Cen MT</vt:lpstr>
      <vt:lpstr>Tw Cen MT Condensed</vt:lpstr>
      <vt:lpstr>Wingdings</vt:lpstr>
      <vt:lpstr>Wingdings 2</vt:lpstr>
      <vt:lpstr>Ramme</vt:lpstr>
      <vt:lpstr>Gorgias</vt:lpstr>
      <vt:lpstr>”Repetition”</vt:lpstr>
      <vt:lpstr>SOKRATES ca. 470 – 399 f.Kr. </vt:lpstr>
      <vt:lpstr>Dialogen Gorgias</vt:lpstr>
      <vt:lpstr>PowerPoint-præsentation</vt:lpstr>
      <vt:lpstr>PowerPoint-præsentation</vt:lpstr>
      <vt:lpstr>PowerPoint-præsentation</vt:lpstr>
      <vt:lpstr>Hvordan formulerer man et fagligt svar?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2024-09-22T10:20:53Z</dcterms:created>
  <dcterms:modified xsi:type="dcterms:W3CDTF">2024-10-08T06:29:54Z</dcterms:modified>
</cp:coreProperties>
</file>