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8" r:id="rId2"/>
    <p:sldId id="296" r:id="rId3"/>
    <p:sldId id="289" r:id="rId4"/>
    <p:sldId id="290" r:id="rId5"/>
    <p:sldId id="273" r:id="rId6"/>
    <p:sldId id="295" r:id="rId7"/>
    <p:sldId id="293" r:id="rId8"/>
    <p:sldId id="264" r:id="rId9"/>
    <p:sldId id="29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6C76BB88-15AF-4A5A-9FDC-5C060C61A4B9}"/>
    <pc:docChg chg="modSld">
      <pc:chgData name="Freja Lindgren Facius" userId="929b42c1-1389-4acd-a500-bd1250d50270" providerId="ADAL" clId="{6C76BB88-15AF-4A5A-9FDC-5C060C61A4B9}" dt="2025-03-14T13:23:24.975" v="2" actId="6549"/>
      <pc:docMkLst>
        <pc:docMk/>
      </pc:docMkLst>
      <pc:sldChg chg="modSp mod">
        <pc:chgData name="Freja Lindgren Facius" userId="929b42c1-1389-4acd-a500-bd1250d50270" providerId="ADAL" clId="{6C76BB88-15AF-4A5A-9FDC-5C060C61A4B9}" dt="2025-03-14T13:23:20.854" v="1" actId="20577"/>
        <pc:sldMkLst>
          <pc:docMk/>
          <pc:sldMk cId="1021914289" sldId="289"/>
        </pc:sldMkLst>
        <pc:spChg chg="mod">
          <ac:chgData name="Freja Lindgren Facius" userId="929b42c1-1389-4acd-a500-bd1250d50270" providerId="ADAL" clId="{6C76BB88-15AF-4A5A-9FDC-5C060C61A4B9}" dt="2025-03-14T13:23:20.854" v="1" actId="20577"/>
          <ac:spMkLst>
            <pc:docMk/>
            <pc:sldMk cId="1021914289" sldId="289"/>
            <ac:spMk id="9" creationId="{25A183D3-9B4B-4042-AA0F-8E5382D1BB50}"/>
          </ac:spMkLst>
        </pc:spChg>
      </pc:sldChg>
      <pc:sldChg chg="modSp mod">
        <pc:chgData name="Freja Lindgren Facius" userId="929b42c1-1389-4acd-a500-bd1250d50270" providerId="ADAL" clId="{6C76BB88-15AF-4A5A-9FDC-5C060C61A4B9}" dt="2025-03-14T13:23:24.975" v="2" actId="6549"/>
        <pc:sldMkLst>
          <pc:docMk/>
          <pc:sldMk cId="552695824" sldId="290"/>
        </pc:sldMkLst>
        <pc:spChg chg="mod">
          <ac:chgData name="Freja Lindgren Facius" userId="929b42c1-1389-4acd-a500-bd1250d50270" providerId="ADAL" clId="{6C76BB88-15AF-4A5A-9FDC-5C060C61A4B9}" dt="2025-03-14T13:23:24.975" v="2" actId="6549"/>
          <ac:spMkLst>
            <pc:docMk/>
            <pc:sldMk cId="552695824" sldId="290"/>
            <ac:spMk id="9" creationId="{25A183D3-9B4B-4042-AA0F-8E5382D1BB50}"/>
          </ac:spMkLst>
        </pc:spChg>
      </pc:sldChg>
      <pc:sldChg chg="modSp mod">
        <pc:chgData name="Freja Lindgren Facius" userId="929b42c1-1389-4acd-a500-bd1250d50270" providerId="ADAL" clId="{6C76BB88-15AF-4A5A-9FDC-5C060C61A4B9}" dt="2025-03-14T13:22:44.398" v="0" actId="6549"/>
        <pc:sldMkLst>
          <pc:docMk/>
          <pc:sldMk cId="32400158" sldId="296"/>
        </pc:sldMkLst>
        <pc:spChg chg="mod">
          <ac:chgData name="Freja Lindgren Facius" userId="929b42c1-1389-4acd-a500-bd1250d50270" providerId="ADAL" clId="{6C76BB88-15AF-4A5A-9FDC-5C060C61A4B9}" dt="2025-03-14T13:22:44.398" v="0" actId="6549"/>
          <ac:spMkLst>
            <pc:docMk/>
            <pc:sldMk cId="32400158" sldId="296"/>
            <ac:spMk id="3" creationId="{03F5C7C5-A932-5CE8-3A3B-D2605DAC7F9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9BD11-ACD1-A841-969B-EF2D2FF31375}" type="doc">
      <dgm:prSet loTypeId="urn:microsoft.com/office/officeart/2005/8/layout/process2" loCatId="" qsTypeId="urn:microsoft.com/office/officeart/2005/8/quickstyle/simple1" qsCatId="simple" csTypeId="urn:microsoft.com/office/officeart/2005/8/colors/accent1_2" csCatId="accent1" phldr="1"/>
      <dgm:spPr/>
    </dgm:pt>
    <dgm:pt modelId="{C2B02142-7A1B-0744-8439-F9D58EC38FFA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 err="1">
              <a:solidFill>
                <a:srgbClr val="7030A0"/>
              </a:solidFill>
              <a:latin typeface="+mn-lt"/>
            </a:rPr>
            <a:t>Ate</a:t>
          </a:r>
          <a:endParaRPr lang="da-DK" dirty="0">
            <a:solidFill>
              <a:srgbClr val="7030A0"/>
            </a:solidFill>
            <a:latin typeface="+mn-lt"/>
          </a:endParaRPr>
        </a:p>
      </dgm:t>
    </dgm:pt>
    <dgm:pt modelId="{EFB17770-CF81-D542-9C3F-66915D66572D}" type="parTrans" cxnId="{4B02776E-0D4C-7C4B-BED9-25603B6B098E}">
      <dgm:prSet/>
      <dgm:spPr/>
      <dgm:t>
        <a:bodyPr/>
        <a:lstStyle/>
        <a:p>
          <a:endParaRPr lang="da-DK"/>
        </a:p>
      </dgm:t>
    </dgm:pt>
    <dgm:pt modelId="{3A3F4324-CD65-8F45-B12C-A0740C1B60D5}" type="sibTrans" cxnId="{4B02776E-0D4C-7C4B-BED9-25603B6B098E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142E0E59-898D-DC48-862F-09910CA85CF4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tx1"/>
              </a:solidFill>
              <a:latin typeface="+mn-lt"/>
            </a:rPr>
            <a:t>Mangel på </a:t>
          </a:r>
          <a:r>
            <a:rPr lang="da-DK" dirty="0" err="1">
              <a:solidFill>
                <a:srgbClr val="C00000"/>
              </a:solidFill>
              <a:latin typeface="+mn-lt"/>
            </a:rPr>
            <a:t>sofrosyne</a:t>
          </a:r>
          <a:endParaRPr lang="da-DK" dirty="0">
            <a:solidFill>
              <a:srgbClr val="C00000"/>
            </a:solidFill>
            <a:latin typeface="+mn-lt"/>
          </a:endParaRPr>
        </a:p>
      </dgm:t>
    </dgm:pt>
    <dgm:pt modelId="{D558F471-C98A-C649-8C9F-B8D3ABEBD67A}" type="parTrans" cxnId="{F032810A-0FFC-CA4B-8B00-4193A91594E0}">
      <dgm:prSet/>
      <dgm:spPr/>
      <dgm:t>
        <a:bodyPr/>
        <a:lstStyle/>
        <a:p>
          <a:endParaRPr lang="da-DK"/>
        </a:p>
      </dgm:t>
    </dgm:pt>
    <dgm:pt modelId="{AC1011D5-440B-1F4E-A2C3-6E8BE85C0D5D}" type="sibTrans" cxnId="{F032810A-0FFC-CA4B-8B00-4193A91594E0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4B1CEF77-AAB5-734B-9D05-129A4D827AD1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rgbClr val="FFC000"/>
              </a:solidFill>
              <a:latin typeface="+mn-lt"/>
            </a:rPr>
            <a:t>Hybris</a:t>
          </a:r>
        </a:p>
      </dgm:t>
    </dgm:pt>
    <dgm:pt modelId="{89FAC87F-E007-6349-A5BB-E78B8D110E48}" type="parTrans" cxnId="{8C36945C-6E97-4843-B7E6-5E5DE2F105CF}">
      <dgm:prSet/>
      <dgm:spPr/>
      <dgm:t>
        <a:bodyPr/>
        <a:lstStyle/>
        <a:p>
          <a:endParaRPr lang="da-DK"/>
        </a:p>
      </dgm:t>
    </dgm:pt>
    <dgm:pt modelId="{4C597EB0-4A46-DD47-8E8E-4BC675282C04}" type="sibTrans" cxnId="{8C36945C-6E97-4843-B7E6-5E5DE2F105CF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D74D3FE0-4D98-8647-990D-92F62D8C45C9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rgbClr val="00B050"/>
              </a:solidFill>
              <a:latin typeface="+mn-lt"/>
            </a:rPr>
            <a:t>Nemesis</a:t>
          </a:r>
        </a:p>
      </dgm:t>
    </dgm:pt>
    <dgm:pt modelId="{F13C2521-4C00-7441-ADDD-2988729333A3}" type="parTrans" cxnId="{855E7F41-E8FB-D740-8B9F-A1F6DB67B2EE}">
      <dgm:prSet/>
      <dgm:spPr/>
      <dgm:t>
        <a:bodyPr/>
        <a:lstStyle/>
        <a:p>
          <a:endParaRPr lang="da-DK"/>
        </a:p>
      </dgm:t>
    </dgm:pt>
    <dgm:pt modelId="{4B66DBB8-D2E0-E54C-BCCE-94E2BF18EF43}" type="sibTrans" cxnId="{855E7F41-E8FB-D740-8B9F-A1F6DB67B2EE}">
      <dgm:prSet/>
      <dgm:spPr/>
      <dgm:t>
        <a:bodyPr/>
        <a:lstStyle/>
        <a:p>
          <a:endParaRPr lang="da-DK"/>
        </a:p>
      </dgm:t>
    </dgm:pt>
    <dgm:pt modelId="{558C66C1-DB8A-924C-AFA5-44EDEED06761}" type="pres">
      <dgm:prSet presAssocID="{AA29BD11-ACD1-A841-969B-EF2D2FF31375}" presName="linearFlow" presStyleCnt="0">
        <dgm:presLayoutVars>
          <dgm:resizeHandles val="exact"/>
        </dgm:presLayoutVars>
      </dgm:prSet>
      <dgm:spPr/>
    </dgm:pt>
    <dgm:pt modelId="{462AB0DE-D18D-C145-8932-90B4D68263A2}" type="pres">
      <dgm:prSet presAssocID="{C2B02142-7A1B-0744-8439-F9D58EC38FFA}" presName="node" presStyleLbl="node1" presStyleIdx="0" presStyleCnt="4">
        <dgm:presLayoutVars>
          <dgm:bulletEnabled val="1"/>
        </dgm:presLayoutVars>
      </dgm:prSet>
      <dgm:spPr/>
    </dgm:pt>
    <dgm:pt modelId="{E1D167DC-F047-BC48-842D-2717582688A3}" type="pres">
      <dgm:prSet presAssocID="{3A3F4324-CD65-8F45-B12C-A0740C1B60D5}" presName="sibTrans" presStyleLbl="sibTrans2D1" presStyleIdx="0" presStyleCnt="3"/>
      <dgm:spPr/>
    </dgm:pt>
    <dgm:pt modelId="{D9936705-1D74-EA43-B1C0-49C8B1490E66}" type="pres">
      <dgm:prSet presAssocID="{3A3F4324-CD65-8F45-B12C-A0740C1B60D5}" presName="connectorText" presStyleLbl="sibTrans2D1" presStyleIdx="0" presStyleCnt="3"/>
      <dgm:spPr/>
    </dgm:pt>
    <dgm:pt modelId="{1D1F332F-FD98-EF4F-80DD-FB625E9A1D07}" type="pres">
      <dgm:prSet presAssocID="{142E0E59-898D-DC48-862F-09910CA85CF4}" presName="node" presStyleLbl="node1" presStyleIdx="1" presStyleCnt="4">
        <dgm:presLayoutVars>
          <dgm:bulletEnabled val="1"/>
        </dgm:presLayoutVars>
      </dgm:prSet>
      <dgm:spPr/>
    </dgm:pt>
    <dgm:pt modelId="{D3CAD830-D3AC-ED43-B124-E0BE74FC41E4}" type="pres">
      <dgm:prSet presAssocID="{AC1011D5-440B-1F4E-A2C3-6E8BE85C0D5D}" presName="sibTrans" presStyleLbl="sibTrans2D1" presStyleIdx="1" presStyleCnt="3"/>
      <dgm:spPr/>
    </dgm:pt>
    <dgm:pt modelId="{BB9413D1-0901-2C46-91E0-AA8642EC2195}" type="pres">
      <dgm:prSet presAssocID="{AC1011D5-440B-1F4E-A2C3-6E8BE85C0D5D}" presName="connectorText" presStyleLbl="sibTrans2D1" presStyleIdx="1" presStyleCnt="3"/>
      <dgm:spPr/>
    </dgm:pt>
    <dgm:pt modelId="{C513708D-51C2-6D45-9408-6C8AA2B4BAC0}" type="pres">
      <dgm:prSet presAssocID="{4B1CEF77-AAB5-734B-9D05-129A4D827AD1}" presName="node" presStyleLbl="node1" presStyleIdx="2" presStyleCnt="4">
        <dgm:presLayoutVars>
          <dgm:bulletEnabled val="1"/>
        </dgm:presLayoutVars>
      </dgm:prSet>
      <dgm:spPr/>
    </dgm:pt>
    <dgm:pt modelId="{489EF4EC-B433-1940-99F9-3A9283F5EF00}" type="pres">
      <dgm:prSet presAssocID="{4C597EB0-4A46-DD47-8E8E-4BC675282C04}" presName="sibTrans" presStyleLbl="sibTrans2D1" presStyleIdx="2" presStyleCnt="3"/>
      <dgm:spPr/>
    </dgm:pt>
    <dgm:pt modelId="{24525E2C-BB9E-3E4F-8A50-2DF89E991184}" type="pres">
      <dgm:prSet presAssocID="{4C597EB0-4A46-DD47-8E8E-4BC675282C04}" presName="connectorText" presStyleLbl="sibTrans2D1" presStyleIdx="2" presStyleCnt="3"/>
      <dgm:spPr/>
    </dgm:pt>
    <dgm:pt modelId="{027B1577-A3BE-3C47-AAD3-A9B635F61927}" type="pres">
      <dgm:prSet presAssocID="{D74D3FE0-4D98-8647-990D-92F62D8C45C9}" presName="node" presStyleLbl="node1" presStyleIdx="3" presStyleCnt="4">
        <dgm:presLayoutVars>
          <dgm:bulletEnabled val="1"/>
        </dgm:presLayoutVars>
      </dgm:prSet>
      <dgm:spPr/>
    </dgm:pt>
  </dgm:ptLst>
  <dgm:cxnLst>
    <dgm:cxn modelId="{2234BA01-B435-AC4A-81AF-7F8A9D089313}" type="presOf" srcId="{4C597EB0-4A46-DD47-8E8E-4BC675282C04}" destId="{489EF4EC-B433-1940-99F9-3A9283F5EF00}" srcOrd="0" destOrd="0" presId="urn:microsoft.com/office/officeart/2005/8/layout/process2"/>
    <dgm:cxn modelId="{F032810A-0FFC-CA4B-8B00-4193A91594E0}" srcId="{AA29BD11-ACD1-A841-969B-EF2D2FF31375}" destId="{142E0E59-898D-DC48-862F-09910CA85CF4}" srcOrd="1" destOrd="0" parTransId="{D558F471-C98A-C649-8C9F-B8D3ABEBD67A}" sibTransId="{AC1011D5-440B-1F4E-A2C3-6E8BE85C0D5D}"/>
    <dgm:cxn modelId="{9AF1C31E-5DC8-4D4D-AB2D-7059D9D6C52C}" type="presOf" srcId="{AA29BD11-ACD1-A841-969B-EF2D2FF31375}" destId="{558C66C1-DB8A-924C-AFA5-44EDEED06761}" srcOrd="0" destOrd="0" presId="urn:microsoft.com/office/officeart/2005/8/layout/process2"/>
    <dgm:cxn modelId="{32176826-9237-6E46-A3AB-A618A07BE9E5}" type="presOf" srcId="{4C597EB0-4A46-DD47-8E8E-4BC675282C04}" destId="{24525E2C-BB9E-3E4F-8A50-2DF89E991184}" srcOrd="1" destOrd="0" presId="urn:microsoft.com/office/officeart/2005/8/layout/process2"/>
    <dgm:cxn modelId="{4C7A6C28-2168-4A47-84F9-B173B83530C4}" type="presOf" srcId="{3A3F4324-CD65-8F45-B12C-A0740C1B60D5}" destId="{E1D167DC-F047-BC48-842D-2717582688A3}" srcOrd="0" destOrd="0" presId="urn:microsoft.com/office/officeart/2005/8/layout/process2"/>
    <dgm:cxn modelId="{0E1E3F2F-7FC5-8244-982B-C8DDA0AED115}" type="presOf" srcId="{AC1011D5-440B-1F4E-A2C3-6E8BE85C0D5D}" destId="{BB9413D1-0901-2C46-91E0-AA8642EC2195}" srcOrd="1" destOrd="0" presId="urn:microsoft.com/office/officeart/2005/8/layout/process2"/>
    <dgm:cxn modelId="{8C36945C-6E97-4843-B7E6-5E5DE2F105CF}" srcId="{AA29BD11-ACD1-A841-969B-EF2D2FF31375}" destId="{4B1CEF77-AAB5-734B-9D05-129A4D827AD1}" srcOrd="2" destOrd="0" parTransId="{89FAC87F-E007-6349-A5BB-E78B8D110E48}" sibTransId="{4C597EB0-4A46-DD47-8E8E-4BC675282C04}"/>
    <dgm:cxn modelId="{855E7F41-E8FB-D740-8B9F-A1F6DB67B2EE}" srcId="{AA29BD11-ACD1-A841-969B-EF2D2FF31375}" destId="{D74D3FE0-4D98-8647-990D-92F62D8C45C9}" srcOrd="3" destOrd="0" parTransId="{F13C2521-4C00-7441-ADDD-2988729333A3}" sibTransId="{4B66DBB8-D2E0-E54C-BCCE-94E2BF18EF43}"/>
    <dgm:cxn modelId="{4B02776E-0D4C-7C4B-BED9-25603B6B098E}" srcId="{AA29BD11-ACD1-A841-969B-EF2D2FF31375}" destId="{C2B02142-7A1B-0744-8439-F9D58EC38FFA}" srcOrd="0" destOrd="0" parTransId="{EFB17770-CF81-D542-9C3F-66915D66572D}" sibTransId="{3A3F4324-CD65-8F45-B12C-A0740C1B60D5}"/>
    <dgm:cxn modelId="{D56FFD74-8F56-814B-8A89-890AE863A508}" type="presOf" srcId="{3A3F4324-CD65-8F45-B12C-A0740C1B60D5}" destId="{D9936705-1D74-EA43-B1C0-49C8B1490E66}" srcOrd="1" destOrd="0" presId="urn:microsoft.com/office/officeart/2005/8/layout/process2"/>
    <dgm:cxn modelId="{57CC2292-50FE-8A41-BDD6-506083977D09}" type="presOf" srcId="{142E0E59-898D-DC48-862F-09910CA85CF4}" destId="{1D1F332F-FD98-EF4F-80DD-FB625E9A1D07}" srcOrd="0" destOrd="0" presId="urn:microsoft.com/office/officeart/2005/8/layout/process2"/>
    <dgm:cxn modelId="{8292DAA6-F415-4F4E-81D5-5A2838CF3C3C}" type="presOf" srcId="{D74D3FE0-4D98-8647-990D-92F62D8C45C9}" destId="{027B1577-A3BE-3C47-AAD3-A9B635F61927}" srcOrd="0" destOrd="0" presId="urn:microsoft.com/office/officeart/2005/8/layout/process2"/>
    <dgm:cxn modelId="{168573B4-7CB1-FB43-A123-C6AC1C174C86}" type="presOf" srcId="{AC1011D5-440B-1F4E-A2C3-6E8BE85C0D5D}" destId="{D3CAD830-D3AC-ED43-B124-E0BE74FC41E4}" srcOrd="0" destOrd="0" presId="urn:microsoft.com/office/officeart/2005/8/layout/process2"/>
    <dgm:cxn modelId="{C73F53BA-B070-6742-A590-8B16C1B37C89}" type="presOf" srcId="{4B1CEF77-AAB5-734B-9D05-129A4D827AD1}" destId="{C513708D-51C2-6D45-9408-6C8AA2B4BAC0}" srcOrd="0" destOrd="0" presId="urn:microsoft.com/office/officeart/2005/8/layout/process2"/>
    <dgm:cxn modelId="{26FE3CE2-4B3E-5347-8666-E3A5061D270B}" type="presOf" srcId="{C2B02142-7A1B-0744-8439-F9D58EC38FFA}" destId="{462AB0DE-D18D-C145-8932-90B4D68263A2}" srcOrd="0" destOrd="0" presId="urn:microsoft.com/office/officeart/2005/8/layout/process2"/>
    <dgm:cxn modelId="{E86BA557-A2DC-624C-8F10-DC8A477B8C7C}" type="presParOf" srcId="{558C66C1-DB8A-924C-AFA5-44EDEED06761}" destId="{462AB0DE-D18D-C145-8932-90B4D68263A2}" srcOrd="0" destOrd="0" presId="urn:microsoft.com/office/officeart/2005/8/layout/process2"/>
    <dgm:cxn modelId="{CC0CC416-73C5-7345-A629-AA03E913A1D6}" type="presParOf" srcId="{558C66C1-DB8A-924C-AFA5-44EDEED06761}" destId="{E1D167DC-F047-BC48-842D-2717582688A3}" srcOrd="1" destOrd="0" presId="urn:microsoft.com/office/officeart/2005/8/layout/process2"/>
    <dgm:cxn modelId="{CFAC3E68-38DF-6F49-9F85-4BD1BA099975}" type="presParOf" srcId="{E1D167DC-F047-BC48-842D-2717582688A3}" destId="{D9936705-1D74-EA43-B1C0-49C8B1490E66}" srcOrd="0" destOrd="0" presId="urn:microsoft.com/office/officeart/2005/8/layout/process2"/>
    <dgm:cxn modelId="{123B2936-FD02-BF4D-920C-8BE1AC26EC38}" type="presParOf" srcId="{558C66C1-DB8A-924C-AFA5-44EDEED06761}" destId="{1D1F332F-FD98-EF4F-80DD-FB625E9A1D07}" srcOrd="2" destOrd="0" presId="urn:microsoft.com/office/officeart/2005/8/layout/process2"/>
    <dgm:cxn modelId="{79AE650F-5680-BE4B-B528-E5298B5EE7B0}" type="presParOf" srcId="{558C66C1-DB8A-924C-AFA5-44EDEED06761}" destId="{D3CAD830-D3AC-ED43-B124-E0BE74FC41E4}" srcOrd="3" destOrd="0" presId="urn:microsoft.com/office/officeart/2005/8/layout/process2"/>
    <dgm:cxn modelId="{489328DC-11DC-6C46-BC1E-9F1F83BA3744}" type="presParOf" srcId="{D3CAD830-D3AC-ED43-B124-E0BE74FC41E4}" destId="{BB9413D1-0901-2C46-91E0-AA8642EC2195}" srcOrd="0" destOrd="0" presId="urn:microsoft.com/office/officeart/2005/8/layout/process2"/>
    <dgm:cxn modelId="{A07BD7AD-6810-F744-BB5F-0DEB056BE814}" type="presParOf" srcId="{558C66C1-DB8A-924C-AFA5-44EDEED06761}" destId="{C513708D-51C2-6D45-9408-6C8AA2B4BAC0}" srcOrd="4" destOrd="0" presId="urn:microsoft.com/office/officeart/2005/8/layout/process2"/>
    <dgm:cxn modelId="{666978E4-38CD-384F-A5EF-4D99C17115B4}" type="presParOf" srcId="{558C66C1-DB8A-924C-AFA5-44EDEED06761}" destId="{489EF4EC-B433-1940-99F9-3A9283F5EF00}" srcOrd="5" destOrd="0" presId="urn:microsoft.com/office/officeart/2005/8/layout/process2"/>
    <dgm:cxn modelId="{B10A794F-DA74-DC43-8D17-9174539715BD}" type="presParOf" srcId="{489EF4EC-B433-1940-99F9-3A9283F5EF00}" destId="{24525E2C-BB9E-3E4F-8A50-2DF89E991184}" srcOrd="0" destOrd="0" presId="urn:microsoft.com/office/officeart/2005/8/layout/process2"/>
    <dgm:cxn modelId="{B02543D1-1B0F-8D41-9014-CF8D4210FED6}" type="presParOf" srcId="{558C66C1-DB8A-924C-AFA5-44EDEED06761}" destId="{027B1577-A3BE-3C47-AAD3-A9B635F6192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AB0DE-D18D-C145-8932-90B4D68263A2}">
      <dsp:nvSpPr>
        <dsp:cNvPr id="0" name=""/>
        <dsp:cNvSpPr/>
      </dsp:nvSpPr>
      <dsp:spPr>
        <a:xfrm>
          <a:off x="2348081" y="2571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 err="1">
              <a:solidFill>
                <a:srgbClr val="7030A0"/>
              </a:solidFill>
              <a:latin typeface="+mn-lt"/>
            </a:rPr>
            <a:t>Ate</a:t>
          </a:r>
          <a:endParaRPr lang="da-DK" sz="2600" kern="1200" dirty="0">
            <a:solidFill>
              <a:srgbClr val="7030A0"/>
            </a:solidFill>
            <a:latin typeface="+mn-lt"/>
          </a:endParaRPr>
        </a:p>
      </dsp:txBody>
      <dsp:txXfrm>
        <a:off x="2376102" y="30592"/>
        <a:ext cx="1666003" cy="900650"/>
      </dsp:txXfrm>
    </dsp:sp>
    <dsp:sp modelId="{E1D167DC-F047-BC48-842D-2717582688A3}">
      <dsp:nvSpPr>
        <dsp:cNvPr id="0" name=""/>
        <dsp:cNvSpPr/>
      </dsp:nvSpPr>
      <dsp:spPr>
        <a:xfrm rot="5400000">
          <a:off x="3029724" y="983181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000" kern="1200"/>
        </a:p>
      </dsp:txBody>
      <dsp:txXfrm rot="-5400000">
        <a:off x="3079950" y="1019057"/>
        <a:ext cx="258307" cy="251131"/>
      </dsp:txXfrm>
    </dsp:sp>
    <dsp:sp modelId="{1D1F332F-FD98-EF4F-80DD-FB625E9A1D07}">
      <dsp:nvSpPr>
        <dsp:cNvPr id="0" name=""/>
        <dsp:cNvSpPr/>
      </dsp:nvSpPr>
      <dsp:spPr>
        <a:xfrm>
          <a:off x="2348081" y="1437609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>
              <a:solidFill>
                <a:schemeClr val="tx1"/>
              </a:solidFill>
              <a:latin typeface="+mn-lt"/>
            </a:rPr>
            <a:t>Mangel på </a:t>
          </a:r>
          <a:r>
            <a:rPr lang="da-DK" sz="2600" kern="1200" dirty="0" err="1">
              <a:solidFill>
                <a:srgbClr val="C00000"/>
              </a:solidFill>
              <a:latin typeface="+mn-lt"/>
            </a:rPr>
            <a:t>sofrosyne</a:t>
          </a:r>
          <a:endParaRPr lang="da-DK" sz="2600" kern="1200" dirty="0">
            <a:solidFill>
              <a:srgbClr val="C00000"/>
            </a:solidFill>
            <a:latin typeface="+mn-lt"/>
          </a:endParaRPr>
        </a:p>
      </dsp:txBody>
      <dsp:txXfrm>
        <a:off x="2376102" y="1465630"/>
        <a:ext cx="1666003" cy="900650"/>
      </dsp:txXfrm>
    </dsp:sp>
    <dsp:sp modelId="{D3CAD830-D3AC-ED43-B124-E0BE74FC41E4}">
      <dsp:nvSpPr>
        <dsp:cNvPr id="0" name=""/>
        <dsp:cNvSpPr/>
      </dsp:nvSpPr>
      <dsp:spPr>
        <a:xfrm rot="5400000">
          <a:off x="3029724" y="2418219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000" kern="1200"/>
        </a:p>
      </dsp:txBody>
      <dsp:txXfrm rot="-5400000">
        <a:off x="3079950" y="2454095"/>
        <a:ext cx="258307" cy="251131"/>
      </dsp:txXfrm>
    </dsp:sp>
    <dsp:sp modelId="{C513708D-51C2-6D45-9408-6C8AA2B4BAC0}">
      <dsp:nvSpPr>
        <dsp:cNvPr id="0" name=""/>
        <dsp:cNvSpPr/>
      </dsp:nvSpPr>
      <dsp:spPr>
        <a:xfrm>
          <a:off x="2348081" y="2872648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>
              <a:solidFill>
                <a:srgbClr val="FFC000"/>
              </a:solidFill>
              <a:latin typeface="+mn-lt"/>
            </a:rPr>
            <a:t>Hybris</a:t>
          </a:r>
        </a:p>
      </dsp:txBody>
      <dsp:txXfrm>
        <a:off x="2376102" y="2900669"/>
        <a:ext cx="1666003" cy="900650"/>
      </dsp:txXfrm>
    </dsp:sp>
    <dsp:sp modelId="{489EF4EC-B433-1940-99F9-3A9283F5EF00}">
      <dsp:nvSpPr>
        <dsp:cNvPr id="0" name=""/>
        <dsp:cNvSpPr/>
      </dsp:nvSpPr>
      <dsp:spPr>
        <a:xfrm rot="5400000">
          <a:off x="3029724" y="3853257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000" kern="1200"/>
        </a:p>
      </dsp:txBody>
      <dsp:txXfrm rot="-5400000">
        <a:off x="3079950" y="3889133"/>
        <a:ext cx="258307" cy="251131"/>
      </dsp:txXfrm>
    </dsp:sp>
    <dsp:sp modelId="{027B1577-A3BE-3C47-AAD3-A9B635F61927}">
      <dsp:nvSpPr>
        <dsp:cNvPr id="0" name=""/>
        <dsp:cNvSpPr/>
      </dsp:nvSpPr>
      <dsp:spPr>
        <a:xfrm>
          <a:off x="2348081" y="4307686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>
              <a:solidFill>
                <a:srgbClr val="00B050"/>
              </a:solidFill>
              <a:latin typeface="+mn-lt"/>
            </a:rPr>
            <a:t>Nemesis</a:t>
          </a:r>
        </a:p>
      </dsp:txBody>
      <dsp:txXfrm>
        <a:off x="2376102" y="4335707"/>
        <a:ext cx="1666003" cy="900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1CCCE-0638-416E-84DB-49E55DD6528F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458C4-0EF6-47F5-85FB-50F74F6029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3020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treus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wikipedia.org/wiki/Thyeste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0764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99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i="1" dirty="0">
                <a:cs typeface="Times New Roman" panose="02020603050405020304" pitchFamily="18" charset="0"/>
              </a:rPr>
              <a:t>Et eksempel er</a:t>
            </a:r>
            <a:br>
              <a:rPr lang="da-DK" sz="1200" i="1" dirty="0">
                <a:cs typeface="Times New Roman" panose="02020603050405020304" pitchFamily="18" charset="0"/>
              </a:rPr>
            </a:br>
            <a:r>
              <a:rPr lang="da-DK" sz="1200" i="1" dirty="0">
                <a:cs typeface="Times New Roman" panose="02020603050405020304" pitchFamily="18" charset="0"/>
              </a:rPr>
              <a:t>da Ødipus </a:t>
            </a:r>
            <a:br>
              <a:rPr lang="da-DK" sz="1200" i="1" dirty="0">
                <a:cs typeface="Times New Roman" panose="02020603050405020304" pitchFamily="18" charset="0"/>
              </a:rPr>
            </a:br>
            <a:r>
              <a:rPr lang="da-DK" sz="1200" i="1" dirty="0">
                <a:cs typeface="Times New Roman" panose="02020603050405020304" pitchFamily="18" charset="0"/>
              </a:rPr>
              <a:t>gifter sig med</a:t>
            </a:r>
            <a:br>
              <a:rPr lang="da-DK" sz="1200" i="1" dirty="0">
                <a:cs typeface="Times New Roman" panose="02020603050405020304" pitchFamily="18" charset="0"/>
              </a:rPr>
            </a:br>
            <a:r>
              <a:rPr lang="da-DK" sz="1200" i="1" dirty="0">
                <a:cs typeface="Times New Roman" panose="02020603050405020304" pitchFamily="18" charset="0"/>
              </a:rPr>
              <a:t>sin mor, og </a:t>
            </a:r>
            <a:br>
              <a:rPr lang="da-DK" sz="1200" i="1" dirty="0">
                <a:cs typeface="Times New Roman" panose="02020603050405020304" pitchFamily="18" charset="0"/>
              </a:rPr>
            </a:br>
            <a:r>
              <a:rPr lang="da-DK" sz="1200" i="1" dirty="0">
                <a:cs typeface="Times New Roman" panose="02020603050405020304" pitchFamily="18" charset="0"/>
              </a:rPr>
              <a:t>byen Theben </a:t>
            </a:r>
            <a:br>
              <a:rPr lang="da-DK" sz="1200" i="1" dirty="0">
                <a:cs typeface="Times New Roman" panose="02020603050405020304" pitchFamily="18" charset="0"/>
              </a:rPr>
            </a:br>
            <a:r>
              <a:rPr lang="da-DK" sz="1200" i="1" dirty="0">
                <a:cs typeface="Times New Roman" panose="02020603050405020304" pitchFamily="18" charset="0"/>
              </a:rPr>
              <a:t>derefter bliver</a:t>
            </a:r>
            <a:br>
              <a:rPr lang="da-DK" sz="1200" i="1" dirty="0">
                <a:cs typeface="Times New Roman" panose="02020603050405020304" pitchFamily="18" charset="0"/>
              </a:rPr>
            </a:br>
            <a:r>
              <a:rPr lang="da-DK" sz="1200" i="1" dirty="0">
                <a:cs typeface="Times New Roman" panose="02020603050405020304" pitchFamily="18" charset="0"/>
              </a:rPr>
              <a:t>ramt af pest</a:t>
            </a:r>
            <a:endParaRPr lang="da-DK" sz="1200" dirty="0">
              <a:latin typeface="+mn-lt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da-DK" sz="1200" dirty="0"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Et andet eksempel: </a:t>
            </a:r>
            <a:r>
              <a:rPr lang="en-US" sz="10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An example is that 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of </a:t>
            </a:r>
            <a:r>
              <a:rPr lang="en-US" sz="1200" u="sng" dirty="0">
                <a:solidFill>
                  <a:srgbClr val="0563C1"/>
                </a:solidFill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  <a:hlinkClick r:id="rId3" tooltip="Atreus"/>
              </a:rPr>
              <a:t>Atreus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, who invited his brother </a:t>
            </a:r>
            <a:r>
              <a:rPr lang="en-US" sz="1200" u="sng" dirty="0">
                <a:solidFill>
                  <a:srgbClr val="0563C1"/>
                </a:solidFill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  <a:hlinkClick r:id="rId4" tooltip="Thyestes"/>
              </a:rPr>
              <a:t>Thyestes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 to dine on a delicious stew, which had been prepared with the butchered flesh of Thyestes’s own sons. As a result, a miasma contaminated the entire family of Atreus, where one violent crime led to another, providing fodder for many of the Greek heroic tales.” </a:t>
            </a:r>
            <a:r>
              <a:rPr lang="da-DK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(fra </a:t>
            </a:r>
            <a:r>
              <a:rPr lang="da-DK" sz="1200" dirty="0" err="1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wikipedia</a:t>
            </a:r>
            <a:r>
              <a:rPr lang="da-DK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  <a:endParaRPr lang="da-DK" sz="1200" dirty="0">
              <a:latin typeface="+mn-lt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1ABA-896E-42A4-9679-AB8E73A12660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429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738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2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58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68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198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907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546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2815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74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544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90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F93EBB1-73BF-4042-9F7F-B6B63D8B367E}" type="datetimeFigureOut">
              <a:rPr lang="da-DK" smtClean="0"/>
              <a:t>14-03-2025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3F97199-0A8F-498C-87D8-44F3F2F5A47C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56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5D7B5B-8983-5A4A-879E-150020B33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600075"/>
            <a:ext cx="11463336" cy="1485900"/>
          </a:xfrm>
        </p:spPr>
        <p:txBody>
          <a:bodyPr>
            <a:normAutofit/>
          </a:bodyPr>
          <a:lstStyle/>
          <a:p>
            <a:r>
              <a:rPr lang="da-DK" sz="5400" b="1" dirty="0">
                <a:solidFill>
                  <a:schemeClr val="tx1"/>
                </a:solidFill>
              </a:rPr>
              <a:t>6 nyttige begreber TIL ”KONG Ødipus”</a:t>
            </a:r>
            <a:endParaRPr lang="da-DK" sz="5400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091BA4-8B2A-A240-9C37-34D28F540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6" y="2219324"/>
            <a:ext cx="11325224" cy="4638675"/>
          </a:xfrm>
        </p:spPr>
        <p:txBody>
          <a:bodyPr>
            <a:normAutofit lnSpcReduction="10000"/>
          </a:bodyPr>
          <a:lstStyle/>
          <a:p>
            <a:r>
              <a:rPr lang="da-DK" sz="6000" b="1" dirty="0">
                <a:solidFill>
                  <a:srgbClr val="00B0F0"/>
                </a:solidFill>
                <a:latin typeface="+mj-lt"/>
              </a:rPr>
              <a:t>MOIRA</a:t>
            </a:r>
          </a:p>
          <a:p>
            <a:r>
              <a:rPr lang="da-DK" sz="6000" b="1" dirty="0">
                <a:solidFill>
                  <a:srgbClr val="FFC000"/>
                </a:solidFill>
                <a:latin typeface="+mj-lt"/>
              </a:rPr>
              <a:t>HYBRIS</a:t>
            </a:r>
            <a:r>
              <a:rPr lang="da-DK" sz="6000" b="1" dirty="0">
                <a:latin typeface="+mj-lt"/>
              </a:rPr>
              <a:t> </a:t>
            </a:r>
            <a:r>
              <a:rPr lang="da-DK" sz="6000" b="1" dirty="0">
                <a:solidFill>
                  <a:schemeClr val="tx1"/>
                </a:solidFill>
                <a:latin typeface="+mj-lt"/>
              </a:rPr>
              <a:t>OG</a:t>
            </a:r>
            <a:r>
              <a:rPr lang="da-DK" sz="6000" b="1" dirty="0">
                <a:latin typeface="+mj-lt"/>
              </a:rPr>
              <a:t> </a:t>
            </a:r>
            <a:r>
              <a:rPr lang="da-DK" sz="6000" b="1" dirty="0">
                <a:solidFill>
                  <a:srgbClr val="00B050"/>
                </a:solidFill>
                <a:latin typeface="+mj-lt"/>
              </a:rPr>
              <a:t>NEMESIS</a:t>
            </a:r>
            <a:endParaRPr lang="en-US" sz="6000" b="1" dirty="0">
              <a:solidFill>
                <a:srgbClr val="00B050"/>
              </a:solidFill>
              <a:latin typeface="+mj-lt"/>
            </a:endParaRPr>
          </a:p>
          <a:p>
            <a:r>
              <a:rPr lang="da-DK" sz="6000" b="1" dirty="0">
                <a:solidFill>
                  <a:srgbClr val="7030A0"/>
                </a:solidFill>
                <a:latin typeface="+mj-lt"/>
              </a:rPr>
              <a:t>ATE</a:t>
            </a:r>
          </a:p>
          <a:p>
            <a:r>
              <a:rPr lang="da-DK" sz="6000" b="1" dirty="0">
                <a:solidFill>
                  <a:srgbClr val="C00000"/>
                </a:solidFill>
                <a:latin typeface="+mj-lt"/>
              </a:rPr>
              <a:t>SOFROSYNE</a:t>
            </a:r>
          </a:p>
          <a:p>
            <a:r>
              <a:rPr lang="da-DK" sz="6000" b="1" dirty="0">
                <a:solidFill>
                  <a:srgbClr val="FF99FF"/>
                </a:solidFill>
                <a:latin typeface="+mj-lt"/>
              </a:rPr>
              <a:t>MIASMA</a:t>
            </a:r>
            <a:endParaRPr lang="da-DK" sz="3600" dirty="0">
              <a:solidFill>
                <a:srgbClr val="FF99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08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790A3B-D5C2-742A-8108-AF3E4B557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5400" dirty="0">
                <a:solidFill>
                  <a:schemeClr val="tx1"/>
                </a:solidFill>
              </a:rPr>
              <a:t>6 nyttige begreber TIL ”KONG Ødipus”: </a:t>
            </a:r>
            <a:r>
              <a:rPr lang="da-DK" sz="5400" dirty="0">
                <a:solidFill>
                  <a:srgbClr val="00B0F0"/>
                </a:solidFill>
              </a:rPr>
              <a:t>MOIRA</a:t>
            </a:r>
            <a:endParaRPr lang="da-DK" dirty="0">
              <a:solidFill>
                <a:srgbClr val="00B0F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F5C7C5-A932-5CE8-3A3B-D2605DAC7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6907760" cy="4023360"/>
          </a:xfrm>
        </p:spPr>
        <p:txBody>
          <a:bodyPr>
            <a:normAutofit/>
          </a:bodyPr>
          <a:lstStyle/>
          <a:p>
            <a:r>
              <a:rPr lang="da-DK" sz="3600" dirty="0">
                <a:solidFill>
                  <a:srgbClr val="00B0F0"/>
                </a:solidFill>
              </a:rPr>
              <a:t>Moira</a:t>
            </a:r>
            <a:r>
              <a:rPr lang="da-DK" sz="3600" dirty="0"/>
              <a:t>, dvs. del, lod, portion el. skæbne (fra græsk: </a:t>
            </a:r>
            <a:r>
              <a:rPr lang="da-DK" sz="3600" dirty="0" err="1"/>
              <a:t>μοῖρ</a:t>
            </a:r>
            <a:r>
              <a:rPr lang="da-DK" sz="3600" dirty="0"/>
              <a:t>α, moira), som for enhver græker er fastlagt ved fødslen. End ikke guderne kan ændre den fastlagte skæbne. Skæbnen kan optræde som abstrakt begreb og i personificeret form</a:t>
            </a:r>
          </a:p>
          <a:p>
            <a:endParaRPr lang="da-DK" sz="3600" dirty="0"/>
          </a:p>
          <a:p>
            <a:endParaRPr lang="da-DK" sz="3600" dirty="0"/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E5BBCF88-C38F-B58D-F6E5-A728C87894F9}"/>
              </a:ext>
            </a:extLst>
          </p:cNvPr>
          <p:cNvSpPr/>
          <p:nvPr/>
        </p:nvSpPr>
        <p:spPr>
          <a:xfrm>
            <a:off x="7538483" y="1786269"/>
            <a:ext cx="3753293" cy="3785191"/>
          </a:xfrm>
          <a:prstGeom prst="cloudCallout">
            <a:avLst>
              <a:gd name="adj1" fmla="val 61824"/>
              <a:gd name="adj2" fmla="val 54089"/>
            </a:avLst>
          </a:prstGeom>
          <a:solidFill>
            <a:srgbClr val="0070C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dirty="0"/>
              <a:t>HVAD ER ØDIPUS’ FASTLAGTA SKÆBNE?</a:t>
            </a:r>
          </a:p>
        </p:txBody>
      </p:sp>
    </p:spTree>
    <p:extLst>
      <p:ext uri="{BB962C8B-B14F-4D97-AF65-F5344CB8AC3E}">
        <p14:creationId xmlns:p14="http://schemas.microsoft.com/office/powerpoint/2010/main" val="3240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57277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163830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2858195"/>
            <a:ext cx="4592541" cy="236150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Hybris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defineres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overmodig</a:t>
            </a:r>
            <a:r>
              <a:rPr lang="en-US" sz="2800" dirty="0">
                <a:solidFill>
                  <a:schemeClr val="tx1"/>
                </a:solidFill>
              </a:rPr>
              <a:t>/arrogant handling, </a:t>
            </a:r>
            <a:r>
              <a:rPr lang="en-US" sz="2800" dirty="0" err="1">
                <a:solidFill>
                  <a:schemeClr val="tx1"/>
                </a:solidFill>
              </a:rPr>
              <a:t>hvor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person </a:t>
            </a:r>
            <a:r>
              <a:rPr lang="en-US" sz="2800" dirty="0" err="1">
                <a:solidFill>
                  <a:schemeClr val="tx1"/>
                </a:solidFill>
              </a:rPr>
              <a:t>forbryder</a:t>
            </a:r>
            <a:r>
              <a:rPr lang="en-US" sz="2800" dirty="0">
                <a:solidFill>
                  <a:schemeClr val="tx1"/>
                </a:solidFill>
              </a:rPr>
              <a:t> sig mod </a:t>
            </a:r>
            <a:r>
              <a:rPr lang="en-US" sz="2800" dirty="0" err="1">
                <a:solidFill>
                  <a:schemeClr val="tx1"/>
                </a:solidFill>
              </a:rPr>
              <a:t>guder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chemeClr val="tx1"/>
                </a:solidFill>
              </a:rPr>
              <a:t>nes</a:t>
            </a:r>
            <a:r>
              <a:rPr lang="en-US" sz="2800" dirty="0">
                <a:solidFill>
                  <a:schemeClr val="tx1"/>
                </a:solidFill>
              </a:rPr>
              <a:t> love) </a:t>
            </a:r>
            <a:r>
              <a:rPr lang="en-US" sz="2800" dirty="0" err="1">
                <a:solidFill>
                  <a:schemeClr val="tx1"/>
                </a:solidFill>
              </a:rPr>
              <a:t>eller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mennesker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menneskernes</a:t>
            </a:r>
            <a:r>
              <a:rPr lang="en-US" sz="2800" dirty="0">
                <a:solidFill>
                  <a:schemeClr val="tx1"/>
                </a:solidFill>
              </a:rPr>
              <a:t> love.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791327" y="2858195"/>
            <a:ext cx="4592542" cy="2361505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BEA34A-9FA5-3B24-CC00-623362B05C99}"/>
              </a:ext>
            </a:extLst>
          </p:cNvPr>
          <p:cNvSpPr/>
          <p:nvPr/>
        </p:nvSpPr>
        <p:spPr>
          <a:xfrm>
            <a:off x="4395027" y="4799326"/>
            <a:ext cx="3401949" cy="2033588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C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</a:rPr>
              <a:t>Som en god huskeregel kan anføres, at </a:t>
            </a:r>
            <a:r>
              <a:rPr lang="da-DK" sz="2000" b="1" i="1" dirty="0">
                <a:solidFill>
                  <a:srgbClr val="FFC000"/>
                </a:solidFill>
              </a:rPr>
              <a:t>hybris </a:t>
            </a:r>
            <a:r>
              <a:rPr lang="da-DK" sz="2000" b="1" dirty="0">
                <a:solidFill>
                  <a:srgbClr val="C00000"/>
                </a:solidFill>
              </a:rPr>
              <a:t>kun</a:t>
            </a:r>
            <a:r>
              <a:rPr lang="da-DK" sz="2000" b="1" dirty="0">
                <a:solidFill>
                  <a:srgbClr val="FF0000"/>
                </a:solidFill>
              </a:rPr>
              <a:t> begås, når personen er under påvirkning af </a:t>
            </a:r>
            <a:r>
              <a:rPr lang="da-DK" sz="2000" b="1" i="1" dirty="0" err="1">
                <a:solidFill>
                  <a:srgbClr val="7030A0"/>
                </a:solidFill>
              </a:rPr>
              <a:t>ate</a:t>
            </a:r>
            <a:endParaRPr lang="da-DK" sz="2000" b="1" i="1" dirty="0">
              <a:solidFill>
                <a:srgbClr val="7030A0"/>
              </a:solidFill>
            </a:endParaRPr>
          </a:p>
        </p:txBody>
      </p:sp>
      <p:cxnSp>
        <p:nvCxnSpPr>
          <p:cNvPr id="5" name="Forbindelse: vinklet 4">
            <a:extLst>
              <a:ext uri="{FF2B5EF4-FFF2-40B4-BE49-F238E27FC236}">
                <a16:creationId xmlns:a16="http://schemas.microsoft.com/office/drawing/2014/main" id="{E8E43C80-1EEB-FF0F-4E52-226A24220F4E}"/>
              </a:ext>
            </a:extLst>
          </p:cNvPr>
          <p:cNvCxnSpPr>
            <a:stCxn id="3" idx="2"/>
            <a:endCxn id="9" idx="2"/>
          </p:cNvCxnSpPr>
          <p:nvPr/>
        </p:nvCxnSpPr>
        <p:spPr>
          <a:xfrm rot="10800000">
            <a:off x="3104405" y="5219700"/>
            <a:ext cx="1290622" cy="596420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91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57277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163830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2858195"/>
            <a:ext cx="4592541" cy="236150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Hybris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defineres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overmodig</a:t>
            </a:r>
            <a:r>
              <a:rPr lang="en-US" sz="2800" dirty="0">
                <a:solidFill>
                  <a:schemeClr val="tx1"/>
                </a:solidFill>
              </a:rPr>
              <a:t>/arrogant handling, </a:t>
            </a:r>
            <a:r>
              <a:rPr lang="en-US" sz="2800" dirty="0" err="1">
                <a:solidFill>
                  <a:schemeClr val="tx1"/>
                </a:solidFill>
              </a:rPr>
              <a:t>hvor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person </a:t>
            </a:r>
            <a:r>
              <a:rPr lang="en-US" sz="2800" dirty="0" err="1">
                <a:solidFill>
                  <a:schemeClr val="tx1"/>
                </a:solidFill>
              </a:rPr>
              <a:t>forbryder</a:t>
            </a:r>
            <a:r>
              <a:rPr lang="en-US" sz="2800" dirty="0">
                <a:solidFill>
                  <a:schemeClr val="tx1"/>
                </a:solidFill>
              </a:rPr>
              <a:t> sig mod </a:t>
            </a:r>
            <a:r>
              <a:rPr lang="en-US" sz="2800" dirty="0" err="1">
                <a:solidFill>
                  <a:schemeClr val="tx1"/>
                </a:solidFill>
              </a:rPr>
              <a:t>guder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chemeClr val="tx1"/>
                </a:solidFill>
              </a:rPr>
              <a:t>nes</a:t>
            </a:r>
            <a:r>
              <a:rPr lang="en-US" sz="2800" dirty="0">
                <a:solidFill>
                  <a:schemeClr val="tx1"/>
                </a:solidFill>
              </a:rPr>
              <a:t> love) </a:t>
            </a:r>
            <a:r>
              <a:rPr lang="en-US" sz="2800" dirty="0" err="1">
                <a:solidFill>
                  <a:schemeClr val="tx1"/>
                </a:solidFill>
              </a:rPr>
              <a:t>eller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mennesker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menneskernes</a:t>
            </a:r>
            <a:r>
              <a:rPr lang="en-US" sz="2800" dirty="0">
                <a:solidFill>
                  <a:schemeClr val="tx1"/>
                </a:solidFill>
              </a:rPr>
              <a:t> love.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791327" y="2858195"/>
            <a:ext cx="4592542" cy="2361505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BEA34A-9FA5-3B24-CC00-623362B05C99}"/>
              </a:ext>
            </a:extLst>
          </p:cNvPr>
          <p:cNvSpPr/>
          <p:nvPr/>
        </p:nvSpPr>
        <p:spPr>
          <a:xfrm>
            <a:off x="4395025" y="4824412"/>
            <a:ext cx="3401949" cy="2033588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C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</a:rPr>
              <a:t>Som en god huskeregel kan anføres, at </a:t>
            </a:r>
            <a:r>
              <a:rPr lang="da-DK" sz="2000" b="1" i="1" dirty="0">
                <a:solidFill>
                  <a:srgbClr val="FFC000"/>
                </a:solidFill>
              </a:rPr>
              <a:t>hybris </a:t>
            </a:r>
            <a:r>
              <a:rPr lang="da-DK" sz="2000" b="1" dirty="0">
                <a:solidFill>
                  <a:srgbClr val="C00000"/>
                </a:solidFill>
              </a:rPr>
              <a:t>kun</a:t>
            </a:r>
            <a:r>
              <a:rPr lang="da-DK" sz="2000" b="1" dirty="0">
                <a:solidFill>
                  <a:srgbClr val="FF0000"/>
                </a:solidFill>
              </a:rPr>
              <a:t> begås, når personen er under påvirkning af </a:t>
            </a:r>
            <a:r>
              <a:rPr lang="da-DK" sz="2000" b="1" i="1" dirty="0" err="1">
                <a:solidFill>
                  <a:srgbClr val="7030A0"/>
                </a:solidFill>
              </a:rPr>
              <a:t>ate</a:t>
            </a:r>
            <a:endParaRPr lang="da-DK" sz="2000" b="1" i="1" dirty="0">
              <a:solidFill>
                <a:srgbClr val="7030A0"/>
              </a:solidFill>
            </a:endParaRPr>
          </a:p>
        </p:txBody>
      </p:sp>
      <p:cxnSp>
        <p:nvCxnSpPr>
          <p:cNvPr id="5" name="Forbindelse: vinklet 4">
            <a:extLst>
              <a:ext uri="{FF2B5EF4-FFF2-40B4-BE49-F238E27FC236}">
                <a16:creationId xmlns:a16="http://schemas.microsoft.com/office/drawing/2014/main" id="{E8E43C80-1EEB-FF0F-4E52-226A24220F4E}"/>
              </a:ext>
            </a:extLst>
          </p:cNvPr>
          <p:cNvCxnSpPr>
            <a:stCxn id="3" idx="2"/>
            <a:endCxn id="9" idx="2"/>
          </p:cNvCxnSpPr>
          <p:nvPr/>
        </p:nvCxnSpPr>
        <p:spPr>
          <a:xfrm rot="10800000">
            <a:off x="3104405" y="5219700"/>
            <a:ext cx="1290620" cy="621506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ankeboble: sky 5">
            <a:extLst>
              <a:ext uri="{FF2B5EF4-FFF2-40B4-BE49-F238E27FC236}">
                <a16:creationId xmlns:a16="http://schemas.microsoft.com/office/drawing/2014/main" id="{52033A21-8795-9BD0-14B8-0CC40D573860}"/>
              </a:ext>
            </a:extLst>
          </p:cNvPr>
          <p:cNvSpPr/>
          <p:nvPr/>
        </p:nvSpPr>
        <p:spPr>
          <a:xfrm>
            <a:off x="6432590" y="2160140"/>
            <a:ext cx="5159755" cy="3507235"/>
          </a:xfrm>
          <a:prstGeom prst="cloudCallout">
            <a:avLst>
              <a:gd name="adj1" fmla="val 54665"/>
              <a:gd name="adj2" fmla="val 6426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FFC000"/>
                </a:solidFill>
                <a:latin typeface="+mj-lt"/>
              </a:rPr>
              <a:t>HAR ØDIPUS BEGÅET HYBRIS? – FORBRUDT SIG MOD GUDERNES ELLER MENNESKERS LOVE PÅ OVERMODIG VIS?</a:t>
            </a:r>
          </a:p>
        </p:txBody>
      </p:sp>
    </p:spTree>
    <p:extLst>
      <p:ext uri="{BB962C8B-B14F-4D97-AF65-F5344CB8AC3E}">
        <p14:creationId xmlns:p14="http://schemas.microsoft.com/office/powerpoint/2010/main" val="552695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57213"/>
            <a:ext cx="11477625" cy="1485900"/>
          </a:xfrm>
        </p:spPr>
        <p:txBody>
          <a:bodyPr/>
          <a:lstStyle/>
          <a:p>
            <a:r>
              <a:rPr lang="da-DK" sz="4800" dirty="0">
                <a:solidFill>
                  <a:schemeClr val="tx1"/>
                </a:solidFill>
              </a:rPr>
              <a:t>6 nyttige begreber TIL ”KONG Ødipus”: </a:t>
            </a:r>
            <a:r>
              <a:rPr lang="da-DK" sz="4800" dirty="0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43113"/>
            <a:ext cx="10058399" cy="4505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rgbClr val="7030A0"/>
                </a:solidFill>
              </a:rPr>
              <a:t>Ate</a:t>
            </a:r>
            <a:r>
              <a:rPr lang="da-DK" sz="3600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>
                <a:solidFill>
                  <a:srgbClr val="C00000"/>
                </a:solidFill>
              </a:rPr>
              <a:t>?</a:t>
            </a:r>
            <a:r>
              <a:rPr lang="da-DK" sz="3600" dirty="0"/>
              <a:t>) og får fra tid til anden mennesket til at begå en handling af overmod (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/>
              <a:t>) mod naturen, mod guderne eller mod andre mennesker. Den guddommelige straf herfor er 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4703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E0FE0E-B038-A86D-29D4-3D4AFA06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5400" dirty="0">
                <a:solidFill>
                  <a:schemeClr val="tx1"/>
                </a:solidFill>
              </a:rPr>
              <a:t>6 nyttige begreber TIL ”KONG Ødipus”: </a:t>
            </a:r>
            <a:r>
              <a:rPr lang="da-DK" sz="5400" dirty="0">
                <a:solidFill>
                  <a:srgbClr val="7030A0"/>
                </a:solidFill>
              </a:rPr>
              <a:t>ATE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3A2FF3-4A7F-F1DB-5806-51D45891C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5599956" cy="4023360"/>
          </a:xfrm>
        </p:spPr>
        <p:txBody>
          <a:bodyPr/>
          <a:lstStyle/>
          <a:p>
            <a:pPr marL="0" indent="0">
              <a:buNone/>
            </a:pPr>
            <a:r>
              <a:rPr lang="da-DK" sz="2400" dirty="0" err="1">
                <a:solidFill>
                  <a:srgbClr val="7030A0"/>
                </a:solidFill>
              </a:rPr>
              <a:t>Ate</a:t>
            </a:r>
            <a:r>
              <a:rPr lang="da-DK" sz="2400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>
                <a:solidFill>
                  <a:srgbClr val="C00000"/>
                </a:solidFill>
              </a:rPr>
              <a:t>?</a:t>
            </a:r>
            <a:r>
              <a:rPr lang="da-DK" sz="2400" dirty="0"/>
              <a:t>) og får fra tid til anden mennesket til at begå en handling af overmod (</a:t>
            </a:r>
            <a:r>
              <a:rPr lang="da-DK" sz="2400" dirty="0">
                <a:solidFill>
                  <a:srgbClr val="FFC000"/>
                </a:solidFill>
              </a:rPr>
              <a:t>hybris</a:t>
            </a:r>
            <a:r>
              <a:rPr lang="da-DK" sz="2400" dirty="0"/>
              <a:t>) mod naturen, mod guderne eller mod andre mennesker. Den guddommelige straf herfor er </a:t>
            </a:r>
            <a:r>
              <a:rPr lang="da-DK" sz="2400" dirty="0">
                <a:solidFill>
                  <a:srgbClr val="00B050"/>
                </a:solidFill>
              </a:rPr>
              <a:t>nemesis</a:t>
            </a:r>
            <a:r>
              <a:rPr lang="da-DK" sz="2400" dirty="0"/>
              <a:t>.</a:t>
            </a:r>
          </a:p>
          <a:p>
            <a:endParaRPr lang="da-DK" dirty="0"/>
          </a:p>
          <a:p>
            <a:endParaRPr lang="da-DK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9692F1D-4612-D0FD-8BD1-F0CB6E1E03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8885280"/>
              </p:ext>
            </p:extLst>
          </p:nvPr>
        </p:nvGraphicFramePr>
        <p:xfrm>
          <a:off x="4880224" y="1325046"/>
          <a:ext cx="6418209" cy="526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frundet rektangel 4">
            <a:extLst>
              <a:ext uri="{FF2B5EF4-FFF2-40B4-BE49-F238E27FC236}">
                <a16:creationId xmlns:a16="http://schemas.microsoft.com/office/drawing/2014/main" id="{5E6AF989-44D0-13FA-DEE1-E7C15B3EEB6D}"/>
              </a:ext>
            </a:extLst>
          </p:cNvPr>
          <p:cNvSpPr/>
          <p:nvPr/>
        </p:nvSpPr>
        <p:spPr>
          <a:xfrm>
            <a:off x="9655121" y="1989598"/>
            <a:ext cx="2188698" cy="3937845"/>
          </a:xfrm>
          <a:prstGeom prst="roundRect">
            <a:avLst/>
          </a:prstGeom>
          <a:solidFill>
            <a:srgbClr val="FF66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chemeClr val="bg1"/>
                </a:solidFill>
              </a:rPr>
              <a:t>Dermed ikke sagt, at et menneske, som udviser manglende </a:t>
            </a:r>
            <a:r>
              <a:rPr lang="da-DK" sz="2000" b="1" dirty="0" err="1">
                <a:solidFill>
                  <a:srgbClr val="C00000"/>
                </a:solidFill>
              </a:rPr>
              <a:t>sofrosyne</a:t>
            </a:r>
            <a:r>
              <a:rPr lang="da-DK" sz="2000" b="1" dirty="0">
                <a:solidFill>
                  <a:schemeClr val="bg1"/>
                </a:solidFill>
              </a:rPr>
              <a:t>, altid begår </a:t>
            </a:r>
            <a:r>
              <a:rPr lang="da-DK" sz="2000" b="1" dirty="0">
                <a:solidFill>
                  <a:srgbClr val="FFC000"/>
                </a:solidFill>
              </a:rPr>
              <a:t>hybris</a:t>
            </a:r>
            <a:r>
              <a:rPr lang="da-DK" sz="2000" b="1" dirty="0">
                <a:solidFill>
                  <a:schemeClr val="bg1"/>
                </a:solidFill>
              </a:rPr>
              <a:t> og derfor straffes med </a:t>
            </a:r>
            <a:r>
              <a:rPr lang="da-DK" sz="2000" b="1" dirty="0">
                <a:solidFill>
                  <a:srgbClr val="00B050"/>
                </a:solidFill>
              </a:rPr>
              <a:t>nemesis</a:t>
            </a:r>
            <a:r>
              <a:rPr lang="da-DK" sz="2000" b="1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1362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57213"/>
            <a:ext cx="11477625" cy="1485900"/>
          </a:xfrm>
        </p:spPr>
        <p:txBody>
          <a:bodyPr/>
          <a:lstStyle/>
          <a:p>
            <a:r>
              <a:rPr lang="da-DK" sz="4800" dirty="0">
                <a:solidFill>
                  <a:schemeClr val="tx1"/>
                </a:solidFill>
              </a:rPr>
              <a:t>6 nyttige begreber TIL ”KONG Ødipus”: </a:t>
            </a:r>
            <a:r>
              <a:rPr lang="da-DK" sz="4800" dirty="0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43113"/>
            <a:ext cx="5029199" cy="45481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rgbClr val="7030A0"/>
                </a:solidFill>
              </a:rPr>
              <a:t>Ate</a:t>
            </a:r>
            <a:r>
              <a:rPr lang="da-DK" sz="3600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>
                <a:solidFill>
                  <a:srgbClr val="C00000"/>
                </a:solidFill>
              </a:rPr>
              <a:t>?</a:t>
            </a:r>
            <a:r>
              <a:rPr lang="da-DK" sz="3600" dirty="0"/>
              <a:t>) og får fra tid til anden mennesket til at begå en handling af overmod (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/>
              <a:t>) mod naturen, mod guderne eller mod andre mennesker. Den guddommelige straf herfor er 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267B50CC-0764-4F8F-2C70-823DBF15F852}"/>
              </a:ext>
            </a:extLst>
          </p:cNvPr>
          <p:cNvSpPr/>
          <p:nvPr/>
        </p:nvSpPr>
        <p:spPr>
          <a:xfrm>
            <a:off x="6019800" y="1638299"/>
            <a:ext cx="5886450" cy="4810125"/>
          </a:xfrm>
          <a:prstGeom prst="cloudCallout">
            <a:avLst>
              <a:gd name="adj1" fmla="val 52790"/>
              <a:gd name="adj2" fmla="val 5269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7030A0"/>
                </a:solidFill>
                <a:latin typeface="+mj-lt"/>
              </a:rPr>
              <a:t>Har vi set eksempler på, at Ødipus er så forblindet af vrede (ramt af </a:t>
            </a:r>
            <a:r>
              <a:rPr lang="da-DK" sz="2800" dirty="0" err="1">
                <a:solidFill>
                  <a:srgbClr val="7030A0"/>
                </a:solidFill>
                <a:latin typeface="+mj-lt"/>
              </a:rPr>
              <a:t>ate</a:t>
            </a:r>
            <a:r>
              <a:rPr lang="da-DK" sz="2800" dirty="0">
                <a:solidFill>
                  <a:srgbClr val="7030A0"/>
                </a:solidFill>
                <a:latin typeface="+mj-lt"/>
              </a:rPr>
              <a:t>), at han ikke længere kan bruge sin sunde fornuft? at han handler ubesindigt og uden mådehold?</a:t>
            </a:r>
          </a:p>
        </p:txBody>
      </p:sp>
    </p:spTree>
    <p:extLst>
      <p:ext uri="{BB962C8B-B14F-4D97-AF65-F5344CB8AC3E}">
        <p14:creationId xmlns:p14="http://schemas.microsoft.com/office/powerpoint/2010/main" val="4190230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013" y="642939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>
                <a:solidFill>
                  <a:schemeClr val="tx1"/>
                </a:solidFill>
              </a:rPr>
              <a:t>6 nyttige begreber TIL ”KONG Ødipus”: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64F93BC-015A-4643-982D-88CD6ABF1085}"/>
              </a:ext>
            </a:extLst>
          </p:cNvPr>
          <p:cNvSpPr txBox="1">
            <a:spLocks/>
          </p:cNvSpPr>
          <p:nvPr/>
        </p:nvSpPr>
        <p:spPr>
          <a:xfrm>
            <a:off x="862013" y="2028825"/>
            <a:ext cx="10210800" cy="482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3600" dirty="0">
                <a:solidFill>
                  <a:schemeClr val="tx1"/>
                </a:solidFill>
              </a:rPr>
              <a:t>Mennesket bør i alle livets henseender udvise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, </a:t>
            </a:r>
            <a:r>
              <a:rPr lang="da-DK" sz="3600" dirty="0">
                <a:solidFill>
                  <a:schemeClr val="tx1"/>
                </a:solidFill>
              </a:rPr>
              <a:t>dvs. sund sans, besindighed, mådehold, uanset hvad mennesket kommer ud for af lykke og ulykke i sit livsforløb. At agere afbalanceret og udvise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er i antikken et </a:t>
            </a:r>
            <a:r>
              <a:rPr lang="da-DK" sz="3600" dirty="0">
                <a:solidFill>
                  <a:schemeClr val="tx1"/>
                </a:solidFill>
                <a:sym typeface="Wingdings" panose="05000000000000000000" pitchFamily="2" charset="2"/>
              </a:rPr>
              <a:t>ideal, som man skal tilstræbe.</a:t>
            </a:r>
            <a:r>
              <a:rPr lang="da-DK" sz="3600" dirty="0">
                <a:sym typeface="Wingdings" panose="05000000000000000000" pitchFamily="2" charset="2"/>
              </a:rPr>
              <a:t>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skal holde et menneskets begær og hovenhed i skak, og mangel på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k</a:t>
            </a:r>
            <a:r>
              <a:rPr lang="da-DK" sz="3600" dirty="0">
                <a:solidFill>
                  <a:schemeClr val="tx1"/>
                </a:solidFill>
              </a:rPr>
              <a:t>an lede til en overmodig, arrogant handling,</a:t>
            </a:r>
            <a:r>
              <a:rPr lang="da-DK" sz="3600" dirty="0"/>
              <a:t> 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>
                <a:solidFill>
                  <a:schemeClr val="tx1"/>
                </a:solidFill>
              </a:rPr>
              <a:t>,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som jo bekendt straffes med 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420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3C8A0-374B-1DA2-7FE0-A7DA0B765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0320147" cy="1499616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6 nyttige begreber TIL ”KONG Ødipus”: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FF99FF"/>
                </a:solidFill>
              </a:rPr>
              <a:t>Miasma</a:t>
            </a:r>
            <a:endParaRPr lang="da-DK" sz="4800" dirty="0">
              <a:solidFill>
                <a:srgbClr val="FF99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3E08DD-5973-59E2-9289-805B3CFA6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177272" cy="4023360"/>
          </a:xfrm>
        </p:spPr>
        <p:txBody>
          <a:bodyPr>
            <a:normAutofit/>
          </a:bodyPr>
          <a:lstStyle/>
          <a:p>
            <a:r>
              <a:rPr lang="da-DK" sz="3600" dirty="0" err="1">
                <a:solidFill>
                  <a:srgbClr val="FF99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Miasma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betyder generel</a:t>
            </a:r>
            <a:r>
              <a:rPr lang="da-DK" sz="3600" dirty="0">
                <a:ea typeface="Calibri" panose="020F0502020204030204" pitchFamily="34" charset="0"/>
                <a:cs typeface="Times New Roman" panose="02020603050405020304" pitchFamily="18" charset="0"/>
              </a:rPr>
              <a:t>t b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esmittelse. Man kan se lidt på det som en forbandelse, når der begås synd.</a:t>
            </a:r>
          </a:p>
          <a:p>
            <a:br>
              <a:rPr lang="da-DK" sz="3000" i="1" dirty="0">
                <a:cs typeface="Times New Roman" panose="02020603050405020304" pitchFamily="18" charset="0"/>
              </a:rPr>
            </a:br>
            <a:endParaRPr lang="da-DK" sz="3500" i="1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539FDF5-E535-FAF2-7CA2-2E31FAA79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425" y="3338335"/>
            <a:ext cx="8367575" cy="3278523"/>
          </a:xfrm>
          <a:prstGeom prst="rect">
            <a:avLst/>
          </a:prstGeom>
        </p:spPr>
      </p:pic>
      <p:sp>
        <p:nvSpPr>
          <p:cNvPr id="5" name="Tankeboble: sky 4">
            <a:extLst>
              <a:ext uri="{FF2B5EF4-FFF2-40B4-BE49-F238E27FC236}">
                <a16:creationId xmlns:a16="http://schemas.microsoft.com/office/drawing/2014/main" id="{7361D3D2-4632-DD83-8751-BD53152CD6FB}"/>
              </a:ext>
            </a:extLst>
          </p:cNvPr>
          <p:cNvSpPr/>
          <p:nvPr/>
        </p:nvSpPr>
        <p:spPr>
          <a:xfrm>
            <a:off x="637953" y="3838353"/>
            <a:ext cx="2881424" cy="2275368"/>
          </a:xfrm>
          <a:prstGeom prst="cloudCallout">
            <a:avLst/>
          </a:prstGeom>
          <a:solidFill>
            <a:srgbClr val="FF99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HVAD KUNNE VÆRE ET EKSEMPEL PÅ MIASMA I ”KONG ØDIPUS”?</a:t>
            </a:r>
          </a:p>
        </p:txBody>
      </p:sp>
    </p:spTree>
    <p:extLst>
      <p:ext uri="{BB962C8B-B14F-4D97-AF65-F5344CB8AC3E}">
        <p14:creationId xmlns:p14="http://schemas.microsoft.com/office/powerpoint/2010/main" val="42919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45</TotalTime>
  <Words>844</Words>
  <Application>Microsoft Office PowerPoint</Application>
  <PresentationFormat>Widescreen</PresentationFormat>
  <Paragraphs>45</Paragraphs>
  <Slides>9</Slides>
  <Notes>3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9" baseType="lpstr">
      <vt:lpstr>Aptos</vt:lpstr>
      <vt:lpstr>Calibri</vt:lpstr>
      <vt:lpstr>Franklin Gothic Book</vt:lpstr>
      <vt:lpstr>Hoefler Text</vt:lpstr>
      <vt:lpstr>Times New Roman</vt:lpstr>
      <vt:lpstr>Tw Cen MT</vt:lpstr>
      <vt:lpstr>Tw Cen MT Condensed</vt:lpstr>
      <vt:lpstr>Wingdings</vt:lpstr>
      <vt:lpstr>Wingdings 3</vt:lpstr>
      <vt:lpstr>Integral</vt:lpstr>
      <vt:lpstr>6 nyttige begreber TIL ”KONG Ødipus”</vt:lpstr>
      <vt:lpstr>6 nyttige begreber TIL ”KONG Ødipus”: MOIRA</vt:lpstr>
      <vt:lpstr>Nyttige BEGREBER: HYBRIS OG NEMESIS</vt:lpstr>
      <vt:lpstr>Nyttige BEGREBER: HYBRIS OG NEMESIS</vt:lpstr>
      <vt:lpstr>6 nyttige begreber TIL ”KONG Ødipus”: ATE</vt:lpstr>
      <vt:lpstr>6 nyttige begreber TIL ”KONG Ødipus”: ATE</vt:lpstr>
      <vt:lpstr>6 nyttige begreber TIL ”KONG Ødipus”: ATE</vt:lpstr>
      <vt:lpstr>6 nyttige begreber TIL ”KONG Ødipus”: SOFROSYNE</vt:lpstr>
      <vt:lpstr>6 nyttige begreber TIL ”KONG Ødipus”: Miasma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2025-03-13T19:06:30Z</dcterms:created>
  <dcterms:modified xsi:type="dcterms:W3CDTF">2025-03-14T13:23:31Z</dcterms:modified>
</cp:coreProperties>
</file>