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0" r:id="rId3"/>
    <p:sldId id="303" r:id="rId4"/>
    <p:sldId id="294" r:id="rId5"/>
    <p:sldId id="264" r:id="rId6"/>
    <p:sldId id="297" r:id="rId7"/>
    <p:sldId id="298" r:id="rId8"/>
    <p:sldId id="299" r:id="rId9"/>
    <p:sldId id="300" r:id="rId10"/>
    <p:sldId id="273" r:id="rId11"/>
    <p:sldId id="301" r:id="rId12"/>
    <p:sldId id="302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DAC50B-19DA-4123-9E55-F8148A0B3F85}" v="6" dt="2024-09-13T17:31:01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A7DAC50B-19DA-4123-9E55-F8148A0B3F85}"/>
    <pc:docChg chg="undo custSel addSld delSld modSld">
      <pc:chgData name="Freja Lindgren Facius" userId="929b42c1-1389-4acd-a500-bd1250d50270" providerId="ADAL" clId="{A7DAC50B-19DA-4123-9E55-F8148A0B3F85}" dt="2024-09-13T17:31:01.268" v="94"/>
      <pc:docMkLst>
        <pc:docMk/>
      </pc:docMkLst>
      <pc:sldChg chg="modSp mod">
        <pc:chgData name="Freja Lindgren Facius" userId="929b42c1-1389-4acd-a500-bd1250d50270" providerId="ADAL" clId="{A7DAC50B-19DA-4123-9E55-F8148A0B3F85}" dt="2024-09-13T10:44:10.544" v="81" actId="20577"/>
        <pc:sldMkLst>
          <pc:docMk/>
          <pc:sldMk cId="698470344" sldId="256"/>
        </pc:sldMkLst>
        <pc:spChg chg="mod">
          <ac:chgData name="Freja Lindgren Facius" userId="929b42c1-1389-4acd-a500-bd1250d50270" providerId="ADAL" clId="{A7DAC50B-19DA-4123-9E55-F8148A0B3F85}" dt="2024-09-13T10:44:00.170" v="34" actId="20577"/>
          <ac:spMkLst>
            <pc:docMk/>
            <pc:sldMk cId="698470344" sldId="256"/>
            <ac:spMk id="2" creationId="{CA8FD365-6ADB-102A-999B-861B0D793717}"/>
          </ac:spMkLst>
        </pc:spChg>
        <pc:spChg chg="mod">
          <ac:chgData name="Freja Lindgren Facius" userId="929b42c1-1389-4acd-a500-bd1250d50270" providerId="ADAL" clId="{A7DAC50B-19DA-4123-9E55-F8148A0B3F85}" dt="2024-09-13T10:44:10.544" v="81" actId="20577"/>
          <ac:spMkLst>
            <pc:docMk/>
            <pc:sldMk cId="698470344" sldId="256"/>
            <ac:spMk id="3" creationId="{13F9AB8A-3530-018C-C7B7-2B00EE16871C}"/>
          </ac:spMkLst>
        </pc:spChg>
      </pc:sldChg>
      <pc:sldChg chg="modSp mod">
        <pc:chgData name="Freja Lindgren Facius" userId="929b42c1-1389-4acd-a500-bd1250d50270" providerId="ADAL" clId="{A7DAC50B-19DA-4123-9E55-F8148A0B3F85}" dt="2024-09-13T17:30:39.341" v="93" actId="207"/>
        <pc:sldMkLst>
          <pc:docMk/>
          <pc:sldMk cId="1384703520" sldId="273"/>
        </pc:sldMkLst>
        <pc:spChg chg="mod">
          <ac:chgData name="Freja Lindgren Facius" userId="929b42c1-1389-4acd-a500-bd1250d50270" providerId="ADAL" clId="{A7DAC50B-19DA-4123-9E55-F8148A0B3F85}" dt="2024-09-13T17:30:27.837" v="91" actId="207"/>
          <ac:spMkLst>
            <pc:docMk/>
            <pc:sldMk cId="1384703520" sldId="273"/>
            <ac:spMk id="8" creationId="{82940965-B51D-8523-54FC-AD5CE2734B67}"/>
          </ac:spMkLst>
        </pc:spChg>
        <pc:graphicFrameChg chg="modGraphic">
          <ac:chgData name="Freja Lindgren Facius" userId="929b42c1-1389-4acd-a500-bd1250d50270" providerId="ADAL" clId="{A7DAC50B-19DA-4123-9E55-F8148A0B3F85}" dt="2024-09-13T17:30:39.341" v="93" actId="207"/>
          <ac:graphicFrameMkLst>
            <pc:docMk/>
            <pc:sldMk cId="1384703520" sldId="273"/>
            <ac:graphicFrameMk id="7" creationId="{EFB307F8-477C-36FB-DAB2-DB11DC8184B6}"/>
          </ac:graphicFrameMkLst>
        </pc:graphicFrameChg>
      </pc:sldChg>
      <pc:sldChg chg="del">
        <pc:chgData name="Freja Lindgren Facius" userId="929b42c1-1389-4acd-a500-bd1250d50270" providerId="ADAL" clId="{A7DAC50B-19DA-4123-9E55-F8148A0B3F85}" dt="2024-09-13T17:30:16.724" v="90" actId="47"/>
        <pc:sldMkLst>
          <pc:docMk/>
          <pc:sldMk cId="1021914289" sldId="289"/>
        </pc:sldMkLst>
      </pc:sldChg>
      <pc:sldChg chg="modAnim">
        <pc:chgData name="Freja Lindgren Facius" userId="929b42c1-1389-4acd-a500-bd1250d50270" providerId="ADAL" clId="{A7DAC50B-19DA-4123-9E55-F8148A0B3F85}" dt="2024-09-13T17:29:12.036" v="82"/>
        <pc:sldMkLst>
          <pc:docMk/>
          <pc:sldMk cId="4172742802" sldId="290"/>
        </pc:sldMkLst>
      </pc:sldChg>
      <pc:sldChg chg="delSp del mod delAnim modAnim">
        <pc:chgData name="Freja Lindgren Facius" userId="929b42c1-1389-4acd-a500-bd1250d50270" providerId="ADAL" clId="{A7DAC50B-19DA-4123-9E55-F8148A0B3F85}" dt="2024-09-13T17:29:38.727" v="85" actId="47"/>
        <pc:sldMkLst>
          <pc:docMk/>
          <pc:sldMk cId="1013097407" sldId="293"/>
        </pc:sldMkLst>
        <pc:spChg chg="del">
          <ac:chgData name="Freja Lindgren Facius" userId="929b42c1-1389-4acd-a500-bd1250d50270" providerId="ADAL" clId="{A7DAC50B-19DA-4123-9E55-F8148A0B3F85}" dt="2024-09-13T17:29:32.250" v="84" actId="478"/>
          <ac:spMkLst>
            <pc:docMk/>
            <pc:sldMk cId="1013097407" sldId="293"/>
            <ac:spMk id="8" creationId="{5A4A4BDD-9FE9-C8AC-7C9C-F788BBCE8B87}"/>
          </ac:spMkLst>
        </pc:spChg>
      </pc:sldChg>
      <pc:sldChg chg="modAnim">
        <pc:chgData name="Freja Lindgren Facius" userId="929b42c1-1389-4acd-a500-bd1250d50270" providerId="ADAL" clId="{A7DAC50B-19DA-4123-9E55-F8148A0B3F85}" dt="2024-09-13T17:29:57.838" v="89"/>
        <pc:sldMkLst>
          <pc:docMk/>
          <pc:sldMk cId="1226998983" sldId="294"/>
        </pc:sldMkLst>
      </pc:sldChg>
      <pc:sldChg chg="addSp modSp add mod modAnim">
        <pc:chgData name="Freja Lindgren Facius" userId="929b42c1-1389-4acd-a500-bd1250d50270" providerId="ADAL" clId="{A7DAC50B-19DA-4123-9E55-F8148A0B3F85}" dt="2024-09-13T17:31:01.268" v="94"/>
        <pc:sldMkLst>
          <pc:docMk/>
          <pc:sldMk cId="2831921873" sldId="303"/>
        </pc:sldMkLst>
        <pc:spChg chg="add mod">
          <ac:chgData name="Freja Lindgren Facius" userId="929b42c1-1389-4acd-a500-bd1250d50270" providerId="ADAL" clId="{A7DAC50B-19DA-4123-9E55-F8148A0B3F85}" dt="2024-09-13T17:29:52.260" v="88" actId="1076"/>
          <ac:spMkLst>
            <pc:docMk/>
            <pc:sldMk cId="2831921873" sldId="303"/>
            <ac:spMk id="3" creationId="{ACB9B7E2-9AD3-50FA-F728-CB06C657F1A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9BD11-ACD1-A841-969B-EF2D2FF31375}" type="doc">
      <dgm:prSet loTypeId="urn:microsoft.com/office/officeart/2005/8/layout/process2" loCatId="" qsTypeId="urn:microsoft.com/office/officeart/2005/8/quickstyle/simple1" qsCatId="simple" csTypeId="urn:microsoft.com/office/officeart/2005/8/colors/accent1_2" csCatId="accent1" phldr="1"/>
      <dgm:spPr/>
    </dgm:pt>
    <dgm:pt modelId="{C2B02142-7A1B-0744-8439-F9D58EC38FFA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 err="1">
              <a:solidFill>
                <a:srgbClr val="7030A0"/>
              </a:solidFill>
              <a:latin typeface="+mn-lt"/>
            </a:rPr>
            <a:t>Ate</a:t>
          </a:r>
          <a:endParaRPr lang="da-DK" dirty="0">
            <a:solidFill>
              <a:srgbClr val="7030A0"/>
            </a:solidFill>
            <a:latin typeface="+mn-lt"/>
          </a:endParaRPr>
        </a:p>
      </dgm:t>
    </dgm:pt>
    <dgm:pt modelId="{EFB17770-CF81-D542-9C3F-66915D66572D}" type="parTrans" cxnId="{4B02776E-0D4C-7C4B-BED9-25603B6B098E}">
      <dgm:prSet/>
      <dgm:spPr/>
      <dgm:t>
        <a:bodyPr/>
        <a:lstStyle/>
        <a:p>
          <a:endParaRPr lang="da-DK"/>
        </a:p>
      </dgm:t>
    </dgm:pt>
    <dgm:pt modelId="{3A3F4324-CD65-8F45-B12C-A0740C1B60D5}" type="sibTrans" cxnId="{4B02776E-0D4C-7C4B-BED9-25603B6B098E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142E0E59-898D-DC48-862F-09910CA85CF4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chemeClr val="tx1"/>
              </a:solidFill>
              <a:latin typeface="+mn-lt"/>
            </a:rPr>
            <a:t>Mangel på </a:t>
          </a:r>
          <a:r>
            <a:rPr lang="da-DK" dirty="0" err="1">
              <a:solidFill>
                <a:srgbClr val="C00000"/>
              </a:solidFill>
              <a:latin typeface="+mn-lt"/>
            </a:rPr>
            <a:t>sofrosyne</a:t>
          </a:r>
          <a:endParaRPr lang="da-DK" dirty="0">
            <a:solidFill>
              <a:srgbClr val="C00000"/>
            </a:solidFill>
            <a:latin typeface="+mn-lt"/>
          </a:endParaRPr>
        </a:p>
      </dgm:t>
    </dgm:pt>
    <dgm:pt modelId="{D558F471-C98A-C649-8C9F-B8D3ABEBD67A}" type="parTrans" cxnId="{F032810A-0FFC-CA4B-8B00-4193A91594E0}">
      <dgm:prSet/>
      <dgm:spPr/>
      <dgm:t>
        <a:bodyPr/>
        <a:lstStyle/>
        <a:p>
          <a:endParaRPr lang="da-DK"/>
        </a:p>
      </dgm:t>
    </dgm:pt>
    <dgm:pt modelId="{AC1011D5-440B-1F4E-A2C3-6E8BE85C0D5D}" type="sibTrans" cxnId="{F032810A-0FFC-CA4B-8B00-4193A91594E0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4B1CEF77-AAB5-734B-9D05-129A4D827AD1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rgbClr val="FFC000"/>
              </a:solidFill>
              <a:latin typeface="+mn-lt"/>
            </a:rPr>
            <a:t>Hybris</a:t>
          </a:r>
        </a:p>
      </dgm:t>
    </dgm:pt>
    <dgm:pt modelId="{89FAC87F-E007-6349-A5BB-E78B8D110E48}" type="parTrans" cxnId="{8C36945C-6E97-4843-B7E6-5E5DE2F105CF}">
      <dgm:prSet/>
      <dgm:spPr/>
      <dgm:t>
        <a:bodyPr/>
        <a:lstStyle/>
        <a:p>
          <a:endParaRPr lang="da-DK"/>
        </a:p>
      </dgm:t>
    </dgm:pt>
    <dgm:pt modelId="{4C597EB0-4A46-DD47-8E8E-4BC675282C04}" type="sibTrans" cxnId="{8C36945C-6E97-4843-B7E6-5E5DE2F105CF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D74D3FE0-4D98-8647-990D-92F62D8C45C9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chemeClr val="accent6">
                  <a:lumMod val="75000"/>
                </a:schemeClr>
              </a:solidFill>
              <a:latin typeface="+mn-lt"/>
            </a:rPr>
            <a:t>Nemesis</a:t>
          </a:r>
        </a:p>
      </dgm:t>
    </dgm:pt>
    <dgm:pt modelId="{F13C2521-4C00-7441-ADDD-2988729333A3}" type="parTrans" cxnId="{855E7F41-E8FB-D740-8B9F-A1F6DB67B2EE}">
      <dgm:prSet/>
      <dgm:spPr/>
      <dgm:t>
        <a:bodyPr/>
        <a:lstStyle/>
        <a:p>
          <a:endParaRPr lang="da-DK"/>
        </a:p>
      </dgm:t>
    </dgm:pt>
    <dgm:pt modelId="{4B66DBB8-D2E0-E54C-BCCE-94E2BF18EF43}" type="sibTrans" cxnId="{855E7F41-E8FB-D740-8B9F-A1F6DB67B2EE}">
      <dgm:prSet/>
      <dgm:spPr/>
      <dgm:t>
        <a:bodyPr/>
        <a:lstStyle/>
        <a:p>
          <a:endParaRPr lang="da-DK"/>
        </a:p>
      </dgm:t>
    </dgm:pt>
    <dgm:pt modelId="{558C66C1-DB8A-924C-AFA5-44EDEED06761}" type="pres">
      <dgm:prSet presAssocID="{AA29BD11-ACD1-A841-969B-EF2D2FF31375}" presName="linearFlow" presStyleCnt="0">
        <dgm:presLayoutVars>
          <dgm:resizeHandles val="exact"/>
        </dgm:presLayoutVars>
      </dgm:prSet>
      <dgm:spPr/>
    </dgm:pt>
    <dgm:pt modelId="{462AB0DE-D18D-C145-8932-90B4D68263A2}" type="pres">
      <dgm:prSet presAssocID="{C2B02142-7A1B-0744-8439-F9D58EC38FFA}" presName="node" presStyleLbl="node1" presStyleIdx="0" presStyleCnt="4">
        <dgm:presLayoutVars>
          <dgm:bulletEnabled val="1"/>
        </dgm:presLayoutVars>
      </dgm:prSet>
      <dgm:spPr/>
    </dgm:pt>
    <dgm:pt modelId="{E1D167DC-F047-BC48-842D-2717582688A3}" type="pres">
      <dgm:prSet presAssocID="{3A3F4324-CD65-8F45-B12C-A0740C1B60D5}" presName="sibTrans" presStyleLbl="sibTrans2D1" presStyleIdx="0" presStyleCnt="3"/>
      <dgm:spPr/>
    </dgm:pt>
    <dgm:pt modelId="{D9936705-1D74-EA43-B1C0-49C8B1490E66}" type="pres">
      <dgm:prSet presAssocID="{3A3F4324-CD65-8F45-B12C-A0740C1B60D5}" presName="connectorText" presStyleLbl="sibTrans2D1" presStyleIdx="0" presStyleCnt="3"/>
      <dgm:spPr/>
    </dgm:pt>
    <dgm:pt modelId="{1D1F332F-FD98-EF4F-80DD-FB625E9A1D07}" type="pres">
      <dgm:prSet presAssocID="{142E0E59-898D-DC48-862F-09910CA85CF4}" presName="node" presStyleLbl="node1" presStyleIdx="1" presStyleCnt="4">
        <dgm:presLayoutVars>
          <dgm:bulletEnabled val="1"/>
        </dgm:presLayoutVars>
      </dgm:prSet>
      <dgm:spPr/>
    </dgm:pt>
    <dgm:pt modelId="{D3CAD830-D3AC-ED43-B124-E0BE74FC41E4}" type="pres">
      <dgm:prSet presAssocID="{AC1011D5-440B-1F4E-A2C3-6E8BE85C0D5D}" presName="sibTrans" presStyleLbl="sibTrans2D1" presStyleIdx="1" presStyleCnt="3"/>
      <dgm:spPr/>
    </dgm:pt>
    <dgm:pt modelId="{BB9413D1-0901-2C46-91E0-AA8642EC2195}" type="pres">
      <dgm:prSet presAssocID="{AC1011D5-440B-1F4E-A2C3-6E8BE85C0D5D}" presName="connectorText" presStyleLbl="sibTrans2D1" presStyleIdx="1" presStyleCnt="3"/>
      <dgm:spPr/>
    </dgm:pt>
    <dgm:pt modelId="{C513708D-51C2-6D45-9408-6C8AA2B4BAC0}" type="pres">
      <dgm:prSet presAssocID="{4B1CEF77-AAB5-734B-9D05-129A4D827AD1}" presName="node" presStyleLbl="node1" presStyleIdx="2" presStyleCnt="4">
        <dgm:presLayoutVars>
          <dgm:bulletEnabled val="1"/>
        </dgm:presLayoutVars>
      </dgm:prSet>
      <dgm:spPr/>
    </dgm:pt>
    <dgm:pt modelId="{489EF4EC-B433-1940-99F9-3A9283F5EF00}" type="pres">
      <dgm:prSet presAssocID="{4C597EB0-4A46-DD47-8E8E-4BC675282C04}" presName="sibTrans" presStyleLbl="sibTrans2D1" presStyleIdx="2" presStyleCnt="3"/>
      <dgm:spPr/>
    </dgm:pt>
    <dgm:pt modelId="{24525E2C-BB9E-3E4F-8A50-2DF89E991184}" type="pres">
      <dgm:prSet presAssocID="{4C597EB0-4A46-DD47-8E8E-4BC675282C04}" presName="connectorText" presStyleLbl="sibTrans2D1" presStyleIdx="2" presStyleCnt="3"/>
      <dgm:spPr/>
    </dgm:pt>
    <dgm:pt modelId="{027B1577-A3BE-3C47-AAD3-A9B635F61927}" type="pres">
      <dgm:prSet presAssocID="{D74D3FE0-4D98-8647-990D-92F62D8C45C9}" presName="node" presStyleLbl="node1" presStyleIdx="3" presStyleCnt="4">
        <dgm:presLayoutVars>
          <dgm:bulletEnabled val="1"/>
        </dgm:presLayoutVars>
      </dgm:prSet>
      <dgm:spPr/>
    </dgm:pt>
  </dgm:ptLst>
  <dgm:cxnLst>
    <dgm:cxn modelId="{2234BA01-B435-AC4A-81AF-7F8A9D089313}" type="presOf" srcId="{4C597EB0-4A46-DD47-8E8E-4BC675282C04}" destId="{489EF4EC-B433-1940-99F9-3A9283F5EF00}" srcOrd="0" destOrd="0" presId="urn:microsoft.com/office/officeart/2005/8/layout/process2"/>
    <dgm:cxn modelId="{F032810A-0FFC-CA4B-8B00-4193A91594E0}" srcId="{AA29BD11-ACD1-A841-969B-EF2D2FF31375}" destId="{142E0E59-898D-DC48-862F-09910CA85CF4}" srcOrd="1" destOrd="0" parTransId="{D558F471-C98A-C649-8C9F-B8D3ABEBD67A}" sibTransId="{AC1011D5-440B-1F4E-A2C3-6E8BE85C0D5D}"/>
    <dgm:cxn modelId="{9AF1C31E-5DC8-4D4D-AB2D-7059D9D6C52C}" type="presOf" srcId="{AA29BD11-ACD1-A841-969B-EF2D2FF31375}" destId="{558C66C1-DB8A-924C-AFA5-44EDEED06761}" srcOrd="0" destOrd="0" presId="urn:microsoft.com/office/officeart/2005/8/layout/process2"/>
    <dgm:cxn modelId="{32176826-9237-6E46-A3AB-A618A07BE9E5}" type="presOf" srcId="{4C597EB0-4A46-DD47-8E8E-4BC675282C04}" destId="{24525E2C-BB9E-3E4F-8A50-2DF89E991184}" srcOrd="1" destOrd="0" presId="urn:microsoft.com/office/officeart/2005/8/layout/process2"/>
    <dgm:cxn modelId="{4C7A6C28-2168-4A47-84F9-B173B83530C4}" type="presOf" srcId="{3A3F4324-CD65-8F45-B12C-A0740C1B60D5}" destId="{E1D167DC-F047-BC48-842D-2717582688A3}" srcOrd="0" destOrd="0" presId="urn:microsoft.com/office/officeart/2005/8/layout/process2"/>
    <dgm:cxn modelId="{0E1E3F2F-7FC5-8244-982B-C8DDA0AED115}" type="presOf" srcId="{AC1011D5-440B-1F4E-A2C3-6E8BE85C0D5D}" destId="{BB9413D1-0901-2C46-91E0-AA8642EC2195}" srcOrd="1" destOrd="0" presId="urn:microsoft.com/office/officeart/2005/8/layout/process2"/>
    <dgm:cxn modelId="{8C36945C-6E97-4843-B7E6-5E5DE2F105CF}" srcId="{AA29BD11-ACD1-A841-969B-EF2D2FF31375}" destId="{4B1CEF77-AAB5-734B-9D05-129A4D827AD1}" srcOrd="2" destOrd="0" parTransId="{89FAC87F-E007-6349-A5BB-E78B8D110E48}" sibTransId="{4C597EB0-4A46-DD47-8E8E-4BC675282C04}"/>
    <dgm:cxn modelId="{855E7F41-E8FB-D740-8B9F-A1F6DB67B2EE}" srcId="{AA29BD11-ACD1-A841-969B-EF2D2FF31375}" destId="{D74D3FE0-4D98-8647-990D-92F62D8C45C9}" srcOrd="3" destOrd="0" parTransId="{F13C2521-4C00-7441-ADDD-2988729333A3}" sibTransId="{4B66DBB8-D2E0-E54C-BCCE-94E2BF18EF43}"/>
    <dgm:cxn modelId="{4B02776E-0D4C-7C4B-BED9-25603B6B098E}" srcId="{AA29BD11-ACD1-A841-969B-EF2D2FF31375}" destId="{C2B02142-7A1B-0744-8439-F9D58EC38FFA}" srcOrd="0" destOrd="0" parTransId="{EFB17770-CF81-D542-9C3F-66915D66572D}" sibTransId="{3A3F4324-CD65-8F45-B12C-A0740C1B60D5}"/>
    <dgm:cxn modelId="{D56FFD74-8F56-814B-8A89-890AE863A508}" type="presOf" srcId="{3A3F4324-CD65-8F45-B12C-A0740C1B60D5}" destId="{D9936705-1D74-EA43-B1C0-49C8B1490E66}" srcOrd="1" destOrd="0" presId="urn:microsoft.com/office/officeart/2005/8/layout/process2"/>
    <dgm:cxn modelId="{57CC2292-50FE-8A41-BDD6-506083977D09}" type="presOf" srcId="{142E0E59-898D-DC48-862F-09910CA85CF4}" destId="{1D1F332F-FD98-EF4F-80DD-FB625E9A1D07}" srcOrd="0" destOrd="0" presId="urn:microsoft.com/office/officeart/2005/8/layout/process2"/>
    <dgm:cxn modelId="{8292DAA6-F415-4F4E-81D5-5A2838CF3C3C}" type="presOf" srcId="{D74D3FE0-4D98-8647-990D-92F62D8C45C9}" destId="{027B1577-A3BE-3C47-AAD3-A9B635F61927}" srcOrd="0" destOrd="0" presId="urn:microsoft.com/office/officeart/2005/8/layout/process2"/>
    <dgm:cxn modelId="{168573B4-7CB1-FB43-A123-C6AC1C174C86}" type="presOf" srcId="{AC1011D5-440B-1F4E-A2C3-6E8BE85C0D5D}" destId="{D3CAD830-D3AC-ED43-B124-E0BE74FC41E4}" srcOrd="0" destOrd="0" presId="urn:microsoft.com/office/officeart/2005/8/layout/process2"/>
    <dgm:cxn modelId="{C73F53BA-B070-6742-A590-8B16C1B37C89}" type="presOf" srcId="{4B1CEF77-AAB5-734B-9D05-129A4D827AD1}" destId="{C513708D-51C2-6D45-9408-6C8AA2B4BAC0}" srcOrd="0" destOrd="0" presId="urn:microsoft.com/office/officeart/2005/8/layout/process2"/>
    <dgm:cxn modelId="{26FE3CE2-4B3E-5347-8666-E3A5061D270B}" type="presOf" srcId="{C2B02142-7A1B-0744-8439-F9D58EC38FFA}" destId="{462AB0DE-D18D-C145-8932-90B4D68263A2}" srcOrd="0" destOrd="0" presId="urn:microsoft.com/office/officeart/2005/8/layout/process2"/>
    <dgm:cxn modelId="{E86BA557-A2DC-624C-8F10-DC8A477B8C7C}" type="presParOf" srcId="{558C66C1-DB8A-924C-AFA5-44EDEED06761}" destId="{462AB0DE-D18D-C145-8932-90B4D68263A2}" srcOrd="0" destOrd="0" presId="urn:microsoft.com/office/officeart/2005/8/layout/process2"/>
    <dgm:cxn modelId="{CC0CC416-73C5-7345-A629-AA03E913A1D6}" type="presParOf" srcId="{558C66C1-DB8A-924C-AFA5-44EDEED06761}" destId="{E1D167DC-F047-BC48-842D-2717582688A3}" srcOrd="1" destOrd="0" presId="urn:microsoft.com/office/officeart/2005/8/layout/process2"/>
    <dgm:cxn modelId="{CFAC3E68-38DF-6F49-9F85-4BD1BA099975}" type="presParOf" srcId="{E1D167DC-F047-BC48-842D-2717582688A3}" destId="{D9936705-1D74-EA43-B1C0-49C8B1490E66}" srcOrd="0" destOrd="0" presId="urn:microsoft.com/office/officeart/2005/8/layout/process2"/>
    <dgm:cxn modelId="{123B2936-FD02-BF4D-920C-8BE1AC26EC38}" type="presParOf" srcId="{558C66C1-DB8A-924C-AFA5-44EDEED06761}" destId="{1D1F332F-FD98-EF4F-80DD-FB625E9A1D07}" srcOrd="2" destOrd="0" presId="urn:microsoft.com/office/officeart/2005/8/layout/process2"/>
    <dgm:cxn modelId="{79AE650F-5680-BE4B-B528-E5298B5EE7B0}" type="presParOf" srcId="{558C66C1-DB8A-924C-AFA5-44EDEED06761}" destId="{D3CAD830-D3AC-ED43-B124-E0BE74FC41E4}" srcOrd="3" destOrd="0" presId="urn:microsoft.com/office/officeart/2005/8/layout/process2"/>
    <dgm:cxn modelId="{489328DC-11DC-6C46-BC1E-9F1F83BA3744}" type="presParOf" srcId="{D3CAD830-D3AC-ED43-B124-E0BE74FC41E4}" destId="{BB9413D1-0901-2C46-91E0-AA8642EC2195}" srcOrd="0" destOrd="0" presId="urn:microsoft.com/office/officeart/2005/8/layout/process2"/>
    <dgm:cxn modelId="{A07BD7AD-6810-F744-BB5F-0DEB056BE814}" type="presParOf" srcId="{558C66C1-DB8A-924C-AFA5-44EDEED06761}" destId="{C513708D-51C2-6D45-9408-6C8AA2B4BAC0}" srcOrd="4" destOrd="0" presId="urn:microsoft.com/office/officeart/2005/8/layout/process2"/>
    <dgm:cxn modelId="{666978E4-38CD-384F-A5EF-4D99C17115B4}" type="presParOf" srcId="{558C66C1-DB8A-924C-AFA5-44EDEED06761}" destId="{489EF4EC-B433-1940-99F9-3A9283F5EF00}" srcOrd="5" destOrd="0" presId="urn:microsoft.com/office/officeart/2005/8/layout/process2"/>
    <dgm:cxn modelId="{B10A794F-DA74-DC43-8D17-9174539715BD}" type="presParOf" srcId="{489EF4EC-B433-1940-99F9-3A9283F5EF00}" destId="{24525E2C-BB9E-3E4F-8A50-2DF89E991184}" srcOrd="0" destOrd="0" presId="urn:microsoft.com/office/officeart/2005/8/layout/process2"/>
    <dgm:cxn modelId="{B02543D1-1B0F-8D41-9014-CF8D4210FED6}" type="presParOf" srcId="{558C66C1-DB8A-924C-AFA5-44EDEED06761}" destId="{027B1577-A3BE-3C47-AAD3-A9B635F6192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29BD11-ACD1-A841-969B-EF2D2FF31375}" type="doc">
      <dgm:prSet loTypeId="urn:microsoft.com/office/officeart/2005/8/layout/process2" loCatId="" qsTypeId="urn:microsoft.com/office/officeart/2005/8/quickstyle/simple1" qsCatId="simple" csTypeId="urn:microsoft.com/office/officeart/2005/8/colors/accent1_2" csCatId="accent1" phldr="1"/>
      <dgm:spPr/>
    </dgm:pt>
    <dgm:pt modelId="{C2B02142-7A1B-0744-8439-F9D58EC38FFA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 err="1">
              <a:solidFill>
                <a:srgbClr val="7030A0"/>
              </a:solidFill>
              <a:latin typeface="+mn-lt"/>
            </a:rPr>
            <a:t>Ate</a:t>
          </a:r>
          <a:endParaRPr lang="da-DK" dirty="0">
            <a:solidFill>
              <a:srgbClr val="7030A0"/>
            </a:solidFill>
            <a:latin typeface="+mn-lt"/>
          </a:endParaRPr>
        </a:p>
      </dgm:t>
    </dgm:pt>
    <dgm:pt modelId="{EFB17770-CF81-D542-9C3F-66915D66572D}" type="parTrans" cxnId="{4B02776E-0D4C-7C4B-BED9-25603B6B098E}">
      <dgm:prSet/>
      <dgm:spPr/>
      <dgm:t>
        <a:bodyPr/>
        <a:lstStyle/>
        <a:p>
          <a:endParaRPr lang="da-DK"/>
        </a:p>
      </dgm:t>
    </dgm:pt>
    <dgm:pt modelId="{3A3F4324-CD65-8F45-B12C-A0740C1B60D5}" type="sibTrans" cxnId="{4B02776E-0D4C-7C4B-BED9-25603B6B098E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142E0E59-898D-DC48-862F-09910CA85CF4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chemeClr val="tx1"/>
              </a:solidFill>
              <a:latin typeface="+mn-lt"/>
            </a:rPr>
            <a:t>Mangel på </a:t>
          </a:r>
          <a:r>
            <a:rPr lang="da-DK" dirty="0" err="1">
              <a:solidFill>
                <a:srgbClr val="C00000"/>
              </a:solidFill>
              <a:latin typeface="+mn-lt"/>
            </a:rPr>
            <a:t>sofrosyne</a:t>
          </a:r>
          <a:endParaRPr lang="da-DK" dirty="0">
            <a:solidFill>
              <a:srgbClr val="C00000"/>
            </a:solidFill>
            <a:latin typeface="+mn-lt"/>
          </a:endParaRPr>
        </a:p>
      </dgm:t>
    </dgm:pt>
    <dgm:pt modelId="{D558F471-C98A-C649-8C9F-B8D3ABEBD67A}" type="parTrans" cxnId="{F032810A-0FFC-CA4B-8B00-4193A91594E0}">
      <dgm:prSet/>
      <dgm:spPr/>
      <dgm:t>
        <a:bodyPr/>
        <a:lstStyle/>
        <a:p>
          <a:endParaRPr lang="da-DK"/>
        </a:p>
      </dgm:t>
    </dgm:pt>
    <dgm:pt modelId="{AC1011D5-440B-1F4E-A2C3-6E8BE85C0D5D}" type="sibTrans" cxnId="{F032810A-0FFC-CA4B-8B00-4193A91594E0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4B1CEF77-AAB5-734B-9D05-129A4D827AD1}">
      <dgm:prSet phldrT="[Tekst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rgbClr val="FFC000"/>
              </a:solidFill>
              <a:latin typeface="+mn-lt"/>
            </a:rPr>
            <a:t>Hybris</a:t>
          </a:r>
        </a:p>
      </dgm:t>
    </dgm:pt>
    <dgm:pt modelId="{89FAC87F-E007-6349-A5BB-E78B8D110E48}" type="parTrans" cxnId="{8C36945C-6E97-4843-B7E6-5E5DE2F105CF}">
      <dgm:prSet/>
      <dgm:spPr/>
      <dgm:t>
        <a:bodyPr/>
        <a:lstStyle/>
        <a:p>
          <a:endParaRPr lang="da-DK"/>
        </a:p>
      </dgm:t>
    </dgm:pt>
    <dgm:pt modelId="{4C597EB0-4A46-DD47-8E8E-4BC675282C04}" type="sibTrans" cxnId="{8C36945C-6E97-4843-B7E6-5E5DE2F105CF}">
      <dgm:prSet/>
      <dgm:spPr>
        <a:solidFill>
          <a:srgbClr val="FF0000"/>
        </a:solidFill>
      </dgm:spPr>
      <dgm:t>
        <a:bodyPr/>
        <a:lstStyle/>
        <a:p>
          <a:endParaRPr lang="da-DK"/>
        </a:p>
      </dgm:t>
    </dgm:pt>
    <dgm:pt modelId="{D74D3FE0-4D98-8647-990D-92F62D8C45C9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da-DK" dirty="0">
              <a:solidFill>
                <a:schemeClr val="accent6">
                  <a:lumMod val="75000"/>
                </a:schemeClr>
              </a:solidFill>
              <a:latin typeface="+mn-lt"/>
            </a:rPr>
            <a:t>Nemesis</a:t>
          </a:r>
        </a:p>
      </dgm:t>
    </dgm:pt>
    <dgm:pt modelId="{F13C2521-4C00-7441-ADDD-2988729333A3}" type="parTrans" cxnId="{855E7F41-E8FB-D740-8B9F-A1F6DB67B2EE}">
      <dgm:prSet/>
      <dgm:spPr/>
      <dgm:t>
        <a:bodyPr/>
        <a:lstStyle/>
        <a:p>
          <a:endParaRPr lang="da-DK"/>
        </a:p>
      </dgm:t>
    </dgm:pt>
    <dgm:pt modelId="{4B66DBB8-D2E0-E54C-BCCE-94E2BF18EF43}" type="sibTrans" cxnId="{855E7F41-E8FB-D740-8B9F-A1F6DB67B2EE}">
      <dgm:prSet/>
      <dgm:spPr/>
      <dgm:t>
        <a:bodyPr/>
        <a:lstStyle/>
        <a:p>
          <a:endParaRPr lang="da-DK"/>
        </a:p>
      </dgm:t>
    </dgm:pt>
    <dgm:pt modelId="{558C66C1-DB8A-924C-AFA5-44EDEED06761}" type="pres">
      <dgm:prSet presAssocID="{AA29BD11-ACD1-A841-969B-EF2D2FF31375}" presName="linearFlow" presStyleCnt="0">
        <dgm:presLayoutVars>
          <dgm:resizeHandles val="exact"/>
        </dgm:presLayoutVars>
      </dgm:prSet>
      <dgm:spPr/>
    </dgm:pt>
    <dgm:pt modelId="{462AB0DE-D18D-C145-8932-90B4D68263A2}" type="pres">
      <dgm:prSet presAssocID="{C2B02142-7A1B-0744-8439-F9D58EC38FFA}" presName="node" presStyleLbl="node1" presStyleIdx="0" presStyleCnt="4">
        <dgm:presLayoutVars>
          <dgm:bulletEnabled val="1"/>
        </dgm:presLayoutVars>
      </dgm:prSet>
      <dgm:spPr/>
    </dgm:pt>
    <dgm:pt modelId="{E1D167DC-F047-BC48-842D-2717582688A3}" type="pres">
      <dgm:prSet presAssocID="{3A3F4324-CD65-8F45-B12C-A0740C1B60D5}" presName="sibTrans" presStyleLbl="sibTrans2D1" presStyleIdx="0" presStyleCnt="3"/>
      <dgm:spPr/>
    </dgm:pt>
    <dgm:pt modelId="{D9936705-1D74-EA43-B1C0-49C8B1490E66}" type="pres">
      <dgm:prSet presAssocID="{3A3F4324-CD65-8F45-B12C-A0740C1B60D5}" presName="connectorText" presStyleLbl="sibTrans2D1" presStyleIdx="0" presStyleCnt="3"/>
      <dgm:spPr/>
    </dgm:pt>
    <dgm:pt modelId="{1D1F332F-FD98-EF4F-80DD-FB625E9A1D07}" type="pres">
      <dgm:prSet presAssocID="{142E0E59-898D-DC48-862F-09910CA85CF4}" presName="node" presStyleLbl="node1" presStyleIdx="1" presStyleCnt="4">
        <dgm:presLayoutVars>
          <dgm:bulletEnabled val="1"/>
        </dgm:presLayoutVars>
      </dgm:prSet>
      <dgm:spPr/>
    </dgm:pt>
    <dgm:pt modelId="{D3CAD830-D3AC-ED43-B124-E0BE74FC41E4}" type="pres">
      <dgm:prSet presAssocID="{AC1011D5-440B-1F4E-A2C3-6E8BE85C0D5D}" presName="sibTrans" presStyleLbl="sibTrans2D1" presStyleIdx="1" presStyleCnt="3"/>
      <dgm:spPr/>
    </dgm:pt>
    <dgm:pt modelId="{BB9413D1-0901-2C46-91E0-AA8642EC2195}" type="pres">
      <dgm:prSet presAssocID="{AC1011D5-440B-1F4E-A2C3-6E8BE85C0D5D}" presName="connectorText" presStyleLbl="sibTrans2D1" presStyleIdx="1" presStyleCnt="3"/>
      <dgm:spPr/>
    </dgm:pt>
    <dgm:pt modelId="{C513708D-51C2-6D45-9408-6C8AA2B4BAC0}" type="pres">
      <dgm:prSet presAssocID="{4B1CEF77-AAB5-734B-9D05-129A4D827AD1}" presName="node" presStyleLbl="node1" presStyleIdx="2" presStyleCnt="4">
        <dgm:presLayoutVars>
          <dgm:bulletEnabled val="1"/>
        </dgm:presLayoutVars>
      </dgm:prSet>
      <dgm:spPr/>
    </dgm:pt>
    <dgm:pt modelId="{489EF4EC-B433-1940-99F9-3A9283F5EF00}" type="pres">
      <dgm:prSet presAssocID="{4C597EB0-4A46-DD47-8E8E-4BC675282C04}" presName="sibTrans" presStyleLbl="sibTrans2D1" presStyleIdx="2" presStyleCnt="3"/>
      <dgm:spPr/>
    </dgm:pt>
    <dgm:pt modelId="{24525E2C-BB9E-3E4F-8A50-2DF89E991184}" type="pres">
      <dgm:prSet presAssocID="{4C597EB0-4A46-DD47-8E8E-4BC675282C04}" presName="connectorText" presStyleLbl="sibTrans2D1" presStyleIdx="2" presStyleCnt="3"/>
      <dgm:spPr/>
    </dgm:pt>
    <dgm:pt modelId="{027B1577-A3BE-3C47-AAD3-A9B635F61927}" type="pres">
      <dgm:prSet presAssocID="{D74D3FE0-4D98-8647-990D-92F62D8C45C9}" presName="node" presStyleLbl="node1" presStyleIdx="3" presStyleCnt="4">
        <dgm:presLayoutVars>
          <dgm:bulletEnabled val="1"/>
        </dgm:presLayoutVars>
      </dgm:prSet>
      <dgm:spPr/>
    </dgm:pt>
  </dgm:ptLst>
  <dgm:cxnLst>
    <dgm:cxn modelId="{2234BA01-B435-AC4A-81AF-7F8A9D089313}" type="presOf" srcId="{4C597EB0-4A46-DD47-8E8E-4BC675282C04}" destId="{489EF4EC-B433-1940-99F9-3A9283F5EF00}" srcOrd="0" destOrd="0" presId="urn:microsoft.com/office/officeart/2005/8/layout/process2"/>
    <dgm:cxn modelId="{F032810A-0FFC-CA4B-8B00-4193A91594E0}" srcId="{AA29BD11-ACD1-A841-969B-EF2D2FF31375}" destId="{142E0E59-898D-DC48-862F-09910CA85CF4}" srcOrd="1" destOrd="0" parTransId="{D558F471-C98A-C649-8C9F-B8D3ABEBD67A}" sibTransId="{AC1011D5-440B-1F4E-A2C3-6E8BE85C0D5D}"/>
    <dgm:cxn modelId="{9AF1C31E-5DC8-4D4D-AB2D-7059D9D6C52C}" type="presOf" srcId="{AA29BD11-ACD1-A841-969B-EF2D2FF31375}" destId="{558C66C1-DB8A-924C-AFA5-44EDEED06761}" srcOrd="0" destOrd="0" presId="urn:microsoft.com/office/officeart/2005/8/layout/process2"/>
    <dgm:cxn modelId="{32176826-9237-6E46-A3AB-A618A07BE9E5}" type="presOf" srcId="{4C597EB0-4A46-DD47-8E8E-4BC675282C04}" destId="{24525E2C-BB9E-3E4F-8A50-2DF89E991184}" srcOrd="1" destOrd="0" presId="urn:microsoft.com/office/officeart/2005/8/layout/process2"/>
    <dgm:cxn modelId="{4C7A6C28-2168-4A47-84F9-B173B83530C4}" type="presOf" srcId="{3A3F4324-CD65-8F45-B12C-A0740C1B60D5}" destId="{E1D167DC-F047-BC48-842D-2717582688A3}" srcOrd="0" destOrd="0" presId="urn:microsoft.com/office/officeart/2005/8/layout/process2"/>
    <dgm:cxn modelId="{0E1E3F2F-7FC5-8244-982B-C8DDA0AED115}" type="presOf" srcId="{AC1011D5-440B-1F4E-A2C3-6E8BE85C0D5D}" destId="{BB9413D1-0901-2C46-91E0-AA8642EC2195}" srcOrd="1" destOrd="0" presId="urn:microsoft.com/office/officeart/2005/8/layout/process2"/>
    <dgm:cxn modelId="{8C36945C-6E97-4843-B7E6-5E5DE2F105CF}" srcId="{AA29BD11-ACD1-A841-969B-EF2D2FF31375}" destId="{4B1CEF77-AAB5-734B-9D05-129A4D827AD1}" srcOrd="2" destOrd="0" parTransId="{89FAC87F-E007-6349-A5BB-E78B8D110E48}" sibTransId="{4C597EB0-4A46-DD47-8E8E-4BC675282C04}"/>
    <dgm:cxn modelId="{855E7F41-E8FB-D740-8B9F-A1F6DB67B2EE}" srcId="{AA29BD11-ACD1-A841-969B-EF2D2FF31375}" destId="{D74D3FE0-4D98-8647-990D-92F62D8C45C9}" srcOrd="3" destOrd="0" parTransId="{F13C2521-4C00-7441-ADDD-2988729333A3}" sibTransId="{4B66DBB8-D2E0-E54C-BCCE-94E2BF18EF43}"/>
    <dgm:cxn modelId="{4B02776E-0D4C-7C4B-BED9-25603B6B098E}" srcId="{AA29BD11-ACD1-A841-969B-EF2D2FF31375}" destId="{C2B02142-7A1B-0744-8439-F9D58EC38FFA}" srcOrd="0" destOrd="0" parTransId="{EFB17770-CF81-D542-9C3F-66915D66572D}" sibTransId="{3A3F4324-CD65-8F45-B12C-A0740C1B60D5}"/>
    <dgm:cxn modelId="{D56FFD74-8F56-814B-8A89-890AE863A508}" type="presOf" srcId="{3A3F4324-CD65-8F45-B12C-A0740C1B60D5}" destId="{D9936705-1D74-EA43-B1C0-49C8B1490E66}" srcOrd="1" destOrd="0" presId="urn:microsoft.com/office/officeart/2005/8/layout/process2"/>
    <dgm:cxn modelId="{57CC2292-50FE-8A41-BDD6-506083977D09}" type="presOf" srcId="{142E0E59-898D-DC48-862F-09910CA85CF4}" destId="{1D1F332F-FD98-EF4F-80DD-FB625E9A1D07}" srcOrd="0" destOrd="0" presId="urn:microsoft.com/office/officeart/2005/8/layout/process2"/>
    <dgm:cxn modelId="{8292DAA6-F415-4F4E-81D5-5A2838CF3C3C}" type="presOf" srcId="{D74D3FE0-4D98-8647-990D-92F62D8C45C9}" destId="{027B1577-A3BE-3C47-AAD3-A9B635F61927}" srcOrd="0" destOrd="0" presId="urn:microsoft.com/office/officeart/2005/8/layout/process2"/>
    <dgm:cxn modelId="{168573B4-7CB1-FB43-A123-C6AC1C174C86}" type="presOf" srcId="{AC1011D5-440B-1F4E-A2C3-6E8BE85C0D5D}" destId="{D3CAD830-D3AC-ED43-B124-E0BE74FC41E4}" srcOrd="0" destOrd="0" presId="urn:microsoft.com/office/officeart/2005/8/layout/process2"/>
    <dgm:cxn modelId="{C73F53BA-B070-6742-A590-8B16C1B37C89}" type="presOf" srcId="{4B1CEF77-AAB5-734B-9D05-129A4D827AD1}" destId="{C513708D-51C2-6D45-9408-6C8AA2B4BAC0}" srcOrd="0" destOrd="0" presId="urn:microsoft.com/office/officeart/2005/8/layout/process2"/>
    <dgm:cxn modelId="{26FE3CE2-4B3E-5347-8666-E3A5061D270B}" type="presOf" srcId="{C2B02142-7A1B-0744-8439-F9D58EC38FFA}" destId="{462AB0DE-D18D-C145-8932-90B4D68263A2}" srcOrd="0" destOrd="0" presId="urn:microsoft.com/office/officeart/2005/8/layout/process2"/>
    <dgm:cxn modelId="{E86BA557-A2DC-624C-8F10-DC8A477B8C7C}" type="presParOf" srcId="{558C66C1-DB8A-924C-AFA5-44EDEED06761}" destId="{462AB0DE-D18D-C145-8932-90B4D68263A2}" srcOrd="0" destOrd="0" presId="urn:microsoft.com/office/officeart/2005/8/layout/process2"/>
    <dgm:cxn modelId="{CC0CC416-73C5-7345-A629-AA03E913A1D6}" type="presParOf" srcId="{558C66C1-DB8A-924C-AFA5-44EDEED06761}" destId="{E1D167DC-F047-BC48-842D-2717582688A3}" srcOrd="1" destOrd="0" presId="urn:microsoft.com/office/officeart/2005/8/layout/process2"/>
    <dgm:cxn modelId="{CFAC3E68-38DF-6F49-9F85-4BD1BA099975}" type="presParOf" srcId="{E1D167DC-F047-BC48-842D-2717582688A3}" destId="{D9936705-1D74-EA43-B1C0-49C8B1490E66}" srcOrd="0" destOrd="0" presId="urn:microsoft.com/office/officeart/2005/8/layout/process2"/>
    <dgm:cxn modelId="{123B2936-FD02-BF4D-920C-8BE1AC26EC38}" type="presParOf" srcId="{558C66C1-DB8A-924C-AFA5-44EDEED06761}" destId="{1D1F332F-FD98-EF4F-80DD-FB625E9A1D07}" srcOrd="2" destOrd="0" presId="urn:microsoft.com/office/officeart/2005/8/layout/process2"/>
    <dgm:cxn modelId="{79AE650F-5680-BE4B-B528-E5298B5EE7B0}" type="presParOf" srcId="{558C66C1-DB8A-924C-AFA5-44EDEED06761}" destId="{D3CAD830-D3AC-ED43-B124-E0BE74FC41E4}" srcOrd="3" destOrd="0" presId="urn:microsoft.com/office/officeart/2005/8/layout/process2"/>
    <dgm:cxn modelId="{489328DC-11DC-6C46-BC1E-9F1F83BA3744}" type="presParOf" srcId="{D3CAD830-D3AC-ED43-B124-E0BE74FC41E4}" destId="{BB9413D1-0901-2C46-91E0-AA8642EC2195}" srcOrd="0" destOrd="0" presId="urn:microsoft.com/office/officeart/2005/8/layout/process2"/>
    <dgm:cxn modelId="{A07BD7AD-6810-F744-BB5F-0DEB056BE814}" type="presParOf" srcId="{558C66C1-DB8A-924C-AFA5-44EDEED06761}" destId="{C513708D-51C2-6D45-9408-6C8AA2B4BAC0}" srcOrd="4" destOrd="0" presId="urn:microsoft.com/office/officeart/2005/8/layout/process2"/>
    <dgm:cxn modelId="{666978E4-38CD-384F-A5EF-4D99C17115B4}" type="presParOf" srcId="{558C66C1-DB8A-924C-AFA5-44EDEED06761}" destId="{489EF4EC-B433-1940-99F9-3A9283F5EF00}" srcOrd="5" destOrd="0" presId="urn:microsoft.com/office/officeart/2005/8/layout/process2"/>
    <dgm:cxn modelId="{B10A794F-DA74-DC43-8D17-9174539715BD}" type="presParOf" srcId="{489EF4EC-B433-1940-99F9-3A9283F5EF00}" destId="{24525E2C-BB9E-3E4F-8A50-2DF89E991184}" srcOrd="0" destOrd="0" presId="urn:microsoft.com/office/officeart/2005/8/layout/process2"/>
    <dgm:cxn modelId="{B02543D1-1B0F-8D41-9014-CF8D4210FED6}" type="presParOf" srcId="{558C66C1-DB8A-924C-AFA5-44EDEED06761}" destId="{027B1577-A3BE-3C47-AAD3-A9B635F6192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AB0DE-D18D-C145-8932-90B4D68263A2}">
      <dsp:nvSpPr>
        <dsp:cNvPr id="0" name=""/>
        <dsp:cNvSpPr/>
      </dsp:nvSpPr>
      <dsp:spPr>
        <a:xfrm>
          <a:off x="2348081" y="2571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 err="1">
              <a:solidFill>
                <a:srgbClr val="7030A0"/>
              </a:solidFill>
              <a:latin typeface="+mn-lt"/>
            </a:rPr>
            <a:t>Ate</a:t>
          </a:r>
          <a:endParaRPr lang="da-DK" sz="2500" kern="1200" dirty="0">
            <a:solidFill>
              <a:srgbClr val="7030A0"/>
            </a:solidFill>
            <a:latin typeface="+mn-lt"/>
          </a:endParaRPr>
        </a:p>
      </dsp:txBody>
      <dsp:txXfrm>
        <a:off x="2376102" y="30592"/>
        <a:ext cx="1666003" cy="900650"/>
      </dsp:txXfrm>
    </dsp:sp>
    <dsp:sp modelId="{E1D167DC-F047-BC48-842D-2717582688A3}">
      <dsp:nvSpPr>
        <dsp:cNvPr id="0" name=""/>
        <dsp:cNvSpPr/>
      </dsp:nvSpPr>
      <dsp:spPr>
        <a:xfrm rot="5400000">
          <a:off x="3029724" y="983181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1019057"/>
        <a:ext cx="258307" cy="251131"/>
      </dsp:txXfrm>
    </dsp:sp>
    <dsp:sp modelId="{1D1F332F-FD98-EF4F-80DD-FB625E9A1D07}">
      <dsp:nvSpPr>
        <dsp:cNvPr id="0" name=""/>
        <dsp:cNvSpPr/>
      </dsp:nvSpPr>
      <dsp:spPr>
        <a:xfrm>
          <a:off x="2348081" y="1437609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chemeClr val="tx1"/>
              </a:solidFill>
              <a:latin typeface="+mn-lt"/>
            </a:rPr>
            <a:t>Mangel på </a:t>
          </a:r>
          <a:r>
            <a:rPr lang="da-DK" sz="2500" kern="1200" dirty="0" err="1">
              <a:solidFill>
                <a:srgbClr val="C00000"/>
              </a:solidFill>
              <a:latin typeface="+mn-lt"/>
            </a:rPr>
            <a:t>sofrosyne</a:t>
          </a:r>
          <a:endParaRPr lang="da-DK" sz="2500" kern="1200" dirty="0">
            <a:solidFill>
              <a:srgbClr val="C00000"/>
            </a:solidFill>
            <a:latin typeface="+mn-lt"/>
          </a:endParaRPr>
        </a:p>
      </dsp:txBody>
      <dsp:txXfrm>
        <a:off x="2376102" y="1465630"/>
        <a:ext cx="1666003" cy="900650"/>
      </dsp:txXfrm>
    </dsp:sp>
    <dsp:sp modelId="{D3CAD830-D3AC-ED43-B124-E0BE74FC41E4}">
      <dsp:nvSpPr>
        <dsp:cNvPr id="0" name=""/>
        <dsp:cNvSpPr/>
      </dsp:nvSpPr>
      <dsp:spPr>
        <a:xfrm rot="5400000">
          <a:off x="3029724" y="2418219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2454095"/>
        <a:ext cx="258307" cy="251131"/>
      </dsp:txXfrm>
    </dsp:sp>
    <dsp:sp modelId="{C513708D-51C2-6D45-9408-6C8AA2B4BAC0}">
      <dsp:nvSpPr>
        <dsp:cNvPr id="0" name=""/>
        <dsp:cNvSpPr/>
      </dsp:nvSpPr>
      <dsp:spPr>
        <a:xfrm>
          <a:off x="2348081" y="2872648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rgbClr val="FFC000"/>
              </a:solidFill>
              <a:latin typeface="+mn-lt"/>
            </a:rPr>
            <a:t>Hybris</a:t>
          </a:r>
        </a:p>
      </dsp:txBody>
      <dsp:txXfrm>
        <a:off x="2376102" y="2900669"/>
        <a:ext cx="1666003" cy="900650"/>
      </dsp:txXfrm>
    </dsp:sp>
    <dsp:sp modelId="{489EF4EC-B433-1940-99F9-3A9283F5EF00}">
      <dsp:nvSpPr>
        <dsp:cNvPr id="0" name=""/>
        <dsp:cNvSpPr/>
      </dsp:nvSpPr>
      <dsp:spPr>
        <a:xfrm rot="5400000">
          <a:off x="3029724" y="3853257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3889133"/>
        <a:ext cx="258307" cy="251131"/>
      </dsp:txXfrm>
    </dsp:sp>
    <dsp:sp modelId="{027B1577-A3BE-3C47-AAD3-A9B635F61927}">
      <dsp:nvSpPr>
        <dsp:cNvPr id="0" name=""/>
        <dsp:cNvSpPr/>
      </dsp:nvSpPr>
      <dsp:spPr>
        <a:xfrm>
          <a:off x="2348081" y="4307686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chemeClr val="accent6">
                  <a:lumMod val="75000"/>
                </a:schemeClr>
              </a:solidFill>
              <a:latin typeface="+mn-lt"/>
            </a:rPr>
            <a:t>Nemesis</a:t>
          </a:r>
        </a:p>
      </dsp:txBody>
      <dsp:txXfrm>
        <a:off x="2376102" y="4335707"/>
        <a:ext cx="1666003" cy="900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AB0DE-D18D-C145-8932-90B4D68263A2}">
      <dsp:nvSpPr>
        <dsp:cNvPr id="0" name=""/>
        <dsp:cNvSpPr/>
      </dsp:nvSpPr>
      <dsp:spPr>
        <a:xfrm>
          <a:off x="2348081" y="2571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 err="1">
              <a:solidFill>
                <a:srgbClr val="7030A0"/>
              </a:solidFill>
              <a:latin typeface="+mn-lt"/>
            </a:rPr>
            <a:t>Ate</a:t>
          </a:r>
          <a:endParaRPr lang="da-DK" sz="2500" kern="1200" dirty="0">
            <a:solidFill>
              <a:srgbClr val="7030A0"/>
            </a:solidFill>
            <a:latin typeface="+mn-lt"/>
          </a:endParaRPr>
        </a:p>
      </dsp:txBody>
      <dsp:txXfrm>
        <a:off x="2376102" y="30592"/>
        <a:ext cx="1666003" cy="900650"/>
      </dsp:txXfrm>
    </dsp:sp>
    <dsp:sp modelId="{E1D167DC-F047-BC48-842D-2717582688A3}">
      <dsp:nvSpPr>
        <dsp:cNvPr id="0" name=""/>
        <dsp:cNvSpPr/>
      </dsp:nvSpPr>
      <dsp:spPr>
        <a:xfrm rot="5400000">
          <a:off x="3029724" y="983181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1019057"/>
        <a:ext cx="258307" cy="251131"/>
      </dsp:txXfrm>
    </dsp:sp>
    <dsp:sp modelId="{1D1F332F-FD98-EF4F-80DD-FB625E9A1D07}">
      <dsp:nvSpPr>
        <dsp:cNvPr id="0" name=""/>
        <dsp:cNvSpPr/>
      </dsp:nvSpPr>
      <dsp:spPr>
        <a:xfrm>
          <a:off x="2348081" y="1437609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chemeClr val="tx1"/>
              </a:solidFill>
              <a:latin typeface="+mn-lt"/>
            </a:rPr>
            <a:t>Mangel på </a:t>
          </a:r>
          <a:r>
            <a:rPr lang="da-DK" sz="2500" kern="1200" dirty="0" err="1">
              <a:solidFill>
                <a:srgbClr val="C00000"/>
              </a:solidFill>
              <a:latin typeface="+mn-lt"/>
            </a:rPr>
            <a:t>sofrosyne</a:t>
          </a:r>
          <a:endParaRPr lang="da-DK" sz="2500" kern="1200" dirty="0">
            <a:solidFill>
              <a:srgbClr val="C00000"/>
            </a:solidFill>
            <a:latin typeface="+mn-lt"/>
          </a:endParaRPr>
        </a:p>
      </dsp:txBody>
      <dsp:txXfrm>
        <a:off x="2376102" y="1465630"/>
        <a:ext cx="1666003" cy="900650"/>
      </dsp:txXfrm>
    </dsp:sp>
    <dsp:sp modelId="{D3CAD830-D3AC-ED43-B124-E0BE74FC41E4}">
      <dsp:nvSpPr>
        <dsp:cNvPr id="0" name=""/>
        <dsp:cNvSpPr/>
      </dsp:nvSpPr>
      <dsp:spPr>
        <a:xfrm rot="5400000">
          <a:off x="3029724" y="2418219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2454095"/>
        <a:ext cx="258307" cy="251131"/>
      </dsp:txXfrm>
    </dsp:sp>
    <dsp:sp modelId="{C513708D-51C2-6D45-9408-6C8AA2B4BAC0}">
      <dsp:nvSpPr>
        <dsp:cNvPr id="0" name=""/>
        <dsp:cNvSpPr/>
      </dsp:nvSpPr>
      <dsp:spPr>
        <a:xfrm>
          <a:off x="2348081" y="2872648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rgbClr val="FFC000"/>
              </a:solidFill>
              <a:latin typeface="+mn-lt"/>
            </a:rPr>
            <a:t>Hybris</a:t>
          </a:r>
        </a:p>
      </dsp:txBody>
      <dsp:txXfrm>
        <a:off x="2376102" y="2900669"/>
        <a:ext cx="1666003" cy="900650"/>
      </dsp:txXfrm>
    </dsp:sp>
    <dsp:sp modelId="{489EF4EC-B433-1940-99F9-3A9283F5EF00}">
      <dsp:nvSpPr>
        <dsp:cNvPr id="0" name=""/>
        <dsp:cNvSpPr/>
      </dsp:nvSpPr>
      <dsp:spPr>
        <a:xfrm rot="5400000">
          <a:off x="3029724" y="3853257"/>
          <a:ext cx="358759" cy="43051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-5400000">
        <a:off x="3079950" y="3889133"/>
        <a:ext cx="258307" cy="251131"/>
      </dsp:txXfrm>
    </dsp:sp>
    <dsp:sp modelId="{027B1577-A3BE-3C47-AAD3-A9B635F61927}">
      <dsp:nvSpPr>
        <dsp:cNvPr id="0" name=""/>
        <dsp:cNvSpPr/>
      </dsp:nvSpPr>
      <dsp:spPr>
        <a:xfrm>
          <a:off x="2348081" y="4307686"/>
          <a:ext cx="1722045" cy="95669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>
              <a:solidFill>
                <a:schemeClr val="accent6">
                  <a:lumMod val="75000"/>
                </a:schemeClr>
              </a:solidFill>
              <a:latin typeface="+mn-lt"/>
            </a:rPr>
            <a:t>Nemesis</a:t>
          </a:r>
        </a:p>
      </dsp:txBody>
      <dsp:txXfrm>
        <a:off x="2376102" y="4335707"/>
        <a:ext cx="1666003" cy="900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63BDE-7F06-41E5-8F81-374BD069838C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EB408-FEEA-4919-B461-3D1F10BBB8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0704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462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8846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5685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785D40-D7E4-1F57-D509-6E6D71532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9FB4A45-B6F8-9DD6-EF87-E385ED9D9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BB618C8-7432-937B-92DD-D09689750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B075443-744D-FD6F-6CF2-C31BDE041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EDECEA-B7F7-81D3-7A1B-DFDC7926C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992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8DE2BD-82CE-D642-1180-CCF44558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962C36-0087-048C-0965-F3DF06F14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D5773B-70F5-4AFC-7760-67781B27D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81D84E-FEE2-F3EF-8892-C917C869C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195C35-157B-FFB6-C082-3CC26A5A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76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888FF4-B9A2-4289-FF6E-4B0BBD45A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0E0AEFC-3576-2928-2908-6DAD141A9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58F60A-48A3-602B-2CB4-3DFC09605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2D3B4E-004A-BBB8-4240-996CD9E0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AD352A-52B4-5045-C878-52CF8220E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5899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6FE5B9-874A-65F1-485D-771FBC20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934C85-BE0A-A412-36FF-C1955F9AF1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4AF7331-4727-E825-6B74-85B33CFA4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DD03F68-9C3A-49FD-D21C-11973514B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2C9D126-A12B-FCD2-DB8D-DED7AB15C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40D8B64-BFE7-696F-C08D-7B955859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0960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65261-CFBD-9DE9-334D-A76ACED24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320994C-6251-C421-081B-B5E505523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88A42B4-6F7F-7231-443E-8CB5E7564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44815C1-5200-D80C-A5D6-2F93B4FE17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FE57218-595D-91E7-357E-6570321DA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408EF03-711C-2A8A-1CA5-C366A7EAA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8F9B84C-D2D5-8254-DCC8-4EEACBAE9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F5C3AFA-80CB-519F-ACB7-5196832E1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1204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944CCD-B89B-DC70-37FC-FDB075A1A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9A02C3E-7852-BB2B-54D6-E9948E06A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444F03C-C28D-D472-12F8-C559D3BEC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33BE015-1039-1ED2-8942-E2615FF1C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373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DBA4F97-8AF7-53B0-6528-099A7302B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F415007-B5A7-EAE1-7B70-600C6AF10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877DDC5-E1E7-89E9-664C-D5B515030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261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D6135-2F41-570B-9434-832A56BD1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94E6A8-F50B-0535-B1D8-72D8CB47E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C2E1C1-424B-EE20-FF3B-F1AB0B808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59C00CD-FB03-A9EA-A91D-B4050CCA8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8F8AC11-BCD8-FA73-BC46-C4F69DE8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E6848BC-F627-1246-45BC-20EC017DF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5173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EF3CB3-A95A-3D45-CB20-438FA1986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3393E89-DE16-7218-2F68-5C34110500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A084EC6-B7B4-68ED-BE63-37121246F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44C58BE-6E01-2F04-0F7D-3AB63BC94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1F951B8-5133-84F0-2069-A6C4F5179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08129D9-9619-BB99-A69B-B918BB26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9749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A53FF3-69BE-5C78-5EC6-3917AE4D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46BD46C-3DAE-3809-D6C5-6BC22C3D6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3EC158-F3F6-CD58-6E8B-369A8C50C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EFD100-CDA9-E3C6-424E-BA1896FEC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AD41177-B961-2749-98C3-132A9B249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9119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06756D5-B0A7-0974-1812-183AD49AEC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A0BEE49-1080-1AB0-D76F-621317AA5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E4A8B6-8164-F031-BCF6-9148A3CB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5DBF6A-4F3E-6A1B-CEA0-55A31A09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E724E8-019C-C77A-4E2C-1C19E5BD7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999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19D252B-F305-DC4E-15AA-5B104EB57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6207264-0228-03FA-5C61-7E6B8399C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86D004-DBB3-4265-00B9-23F24F0E8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C477A8-E7B1-4C4B-83AB-DB0C8382B797}" type="datetimeFigureOut">
              <a:rPr lang="da-DK" smtClean="0"/>
              <a:t>13-09-2024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44CB5D-813D-03E6-EFE5-C7156802E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C015A0-FA1A-4556-4A2F-2703373E7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065EEC-61A3-4D1B-8B5B-8F3DFAF82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134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8FD365-6ADB-102A-999B-861B0D793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Introduktion til nyttige begreber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3F9AB8A-3530-018C-C7B7-2B00EE1687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Hybris, Nemesis, </a:t>
            </a:r>
            <a:r>
              <a:rPr lang="da-DK" dirty="0" err="1"/>
              <a:t>Sofrosyne</a:t>
            </a:r>
            <a:r>
              <a:rPr lang="da-DK" dirty="0"/>
              <a:t>, </a:t>
            </a:r>
            <a:r>
              <a:rPr lang="da-DK" dirty="0" err="1"/>
              <a:t>Ate</a:t>
            </a:r>
            <a:endParaRPr lang="da-DK" dirty="0"/>
          </a:p>
          <a:p>
            <a:r>
              <a:rPr lang="da-DK" dirty="0"/>
              <a:t>- Iliaden</a:t>
            </a:r>
          </a:p>
        </p:txBody>
      </p:sp>
    </p:spTree>
    <p:extLst>
      <p:ext uri="{BB962C8B-B14F-4D97-AF65-F5344CB8AC3E}">
        <p14:creationId xmlns:p14="http://schemas.microsoft.com/office/powerpoint/2010/main" val="69847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-7449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99103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1984894"/>
            <a:ext cx="4873475" cy="263847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Hybris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defineres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overmodig</a:t>
            </a:r>
            <a:r>
              <a:rPr lang="en-US" sz="2400" dirty="0">
                <a:solidFill>
                  <a:schemeClr val="tx1"/>
                </a:solidFill>
              </a:rPr>
              <a:t>/arrogant handling, </a:t>
            </a:r>
            <a:r>
              <a:rPr lang="en-US" sz="2400" dirty="0" err="1">
                <a:solidFill>
                  <a:schemeClr val="tx1"/>
                </a:solidFill>
              </a:rPr>
              <a:t>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da-DK" sz="2400" dirty="0">
                <a:solidFill>
                  <a:schemeClr val="tx1"/>
                </a:solidFill>
              </a:rPr>
              <a:t>menneskets overgreb mod ordenen og det retfærdige, mod naturen, mod guderne eller mod andre mennesker. Gudernes straf herfor kaldes </a:t>
            </a:r>
            <a:r>
              <a:rPr lang="da-DK" sz="2400" b="1" dirty="0">
                <a:solidFill>
                  <a:srgbClr val="00B050"/>
                </a:solidFill>
              </a:rPr>
              <a:t>nemesis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801491" y="1984894"/>
            <a:ext cx="4582377" cy="2638479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2521CAF-C116-C750-EEE8-56878EDBC961}"/>
              </a:ext>
            </a:extLst>
          </p:cNvPr>
          <p:cNvSpPr/>
          <p:nvPr/>
        </p:nvSpPr>
        <p:spPr>
          <a:xfrm>
            <a:off x="3924831" y="4818580"/>
            <a:ext cx="4500081" cy="1880172"/>
          </a:xfrm>
          <a:prstGeom prst="ellipse">
            <a:avLst/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chemeClr val="tx1"/>
                </a:solidFill>
              </a:rPr>
              <a:t>En sådan form for retfærdighed findes i de fleste kulturkredse og kan f.eks. spores i det danske ordsprog “højt at flyve, dybt at falde”</a:t>
            </a:r>
          </a:p>
        </p:txBody>
      </p:sp>
    </p:spTree>
    <p:extLst>
      <p:ext uri="{BB962C8B-B14F-4D97-AF65-F5344CB8AC3E}">
        <p14:creationId xmlns:p14="http://schemas.microsoft.com/office/powerpoint/2010/main" val="417274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-7449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99103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1984894"/>
            <a:ext cx="4873475" cy="263847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Hybris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defineres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overmodig</a:t>
            </a:r>
            <a:r>
              <a:rPr lang="en-US" sz="2400" dirty="0">
                <a:solidFill>
                  <a:schemeClr val="tx1"/>
                </a:solidFill>
              </a:rPr>
              <a:t>/arrogant handling, </a:t>
            </a:r>
            <a:r>
              <a:rPr lang="en-US" sz="2400" dirty="0" err="1">
                <a:solidFill>
                  <a:schemeClr val="tx1"/>
                </a:solidFill>
              </a:rPr>
              <a:t>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da-DK" sz="2400" dirty="0">
                <a:solidFill>
                  <a:schemeClr val="tx1"/>
                </a:solidFill>
              </a:rPr>
              <a:t>menneskets overgreb mod ordenen og det retfærdige, mod naturen, mod guderne eller mod andre mennesker. Gudernes straf herfor kaldes </a:t>
            </a:r>
            <a:r>
              <a:rPr lang="da-DK" sz="2400" b="1" dirty="0">
                <a:solidFill>
                  <a:srgbClr val="00B050"/>
                </a:solidFill>
              </a:rPr>
              <a:t>nemesis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801491" y="1984894"/>
            <a:ext cx="4582377" cy="2638479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2521CAF-C116-C750-EEE8-56878EDBC961}"/>
              </a:ext>
            </a:extLst>
          </p:cNvPr>
          <p:cNvSpPr/>
          <p:nvPr/>
        </p:nvSpPr>
        <p:spPr>
          <a:xfrm>
            <a:off x="3924831" y="4818580"/>
            <a:ext cx="4500081" cy="1880172"/>
          </a:xfrm>
          <a:prstGeom prst="ellipse">
            <a:avLst/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chemeClr val="tx1"/>
                </a:solidFill>
              </a:rPr>
              <a:t>En sådan form for retfærdighed findes i de fleste kulturkredse og kan f.eks. spores i det danske ordsprog “højt at flyve, dybt at falde”</a:t>
            </a:r>
          </a:p>
        </p:txBody>
      </p:sp>
      <p:sp>
        <p:nvSpPr>
          <p:cNvPr id="3" name="Skyformet billedforklaring 10">
            <a:extLst>
              <a:ext uri="{FF2B5EF4-FFF2-40B4-BE49-F238E27FC236}">
                <a16:creationId xmlns:a16="http://schemas.microsoft.com/office/drawing/2014/main" id="{ACB9B7E2-9AD3-50FA-F728-CB06C657F1AC}"/>
              </a:ext>
            </a:extLst>
          </p:cNvPr>
          <p:cNvSpPr/>
          <p:nvPr/>
        </p:nvSpPr>
        <p:spPr>
          <a:xfrm flipH="1">
            <a:off x="3636861" y="4219521"/>
            <a:ext cx="4918278" cy="2638479"/>
          </a:xfrm>
          <a:prstGeom prst="cloudCallout">
            <a:avLst>
              <a:gd name="adj1" fmla="val -76660"/>
              <a:gd name="adj2" fmla="val 31803"/>
            </a:avLst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Kender vi et eksempel fra </a:t>
            </a:r>
            <a:r>
              <a:rPr lang="da-DK" b="1" i="1" dirty="0">
                <a:solidFill>
                  <a:schemeClr val="tx1"/>
                </a:solidFill>
              </a:rPr>
              <a:t>Iliadens</a:t>
            </a:r>
            <a:r>
              <a:rPr lang="da-DK" b="1" dirty="0">
                <a:solidFill>
                  <a:schemeClr val="tx1"/>
                </a:solidFill>
              </a:rPr>
              <a:t> 1. sang på, at et menneske begår hybris mod et andet mennesket og krænker dets ære, for derefter at blive “straffet”?</a:t>
            </a:r>
          </a:p>
          <a:p>
            <a:pPr algn="ctr"/>
            <a:endParaRPr lang="da-DK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21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-7449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99103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1984894"/>
            <a:ext cx="4873475" cy="263847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Hybris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defineres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overmodig</a:t>
            </a:r>
            <a:r>
              <a:rPr lang="en-US" sz="2400" dirty="0">
                <a:solidFill>
                  <a:schemeClr val="tx1"/>
                </a:solidFill>
              </a:rPr>
              <a:t>/arrogant handling, </a:t>
            </a:r>
            <a:r>
              <a:rPr lang="en-US" sz="2400" dirty="0" err="1">
                <a:solidFill>
                  <a:schemeClr val="tx1"/>
                </a:solidFill>
              </a:rPr>
              <a:t>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da-DK" sz="2400" dirty="0">
                <a:solidFill>
                  <a:schemeClr val="tx1"/>
                </a:solidFill>
              </a:rPr>
              <a:t>menneskets overgreb mod ordenen og det retfærdige, mod naturen, mod guderne eller mod andre mennesker. Gudernes straf herfor kaldes </a:t>
            </a:r>
            <a:r>
              <a:rPr lang="da-DK" sz="2400" b="1" dirty="0">
                <a:solidFill>
                  <a:srgbClr val="00B050"/>
                </a:solidFill>
              </a:rPr>
              <a:t>nemesis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801491" y="1984894"/>
            <a:ext cx="4582377" cy="2638479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8" name="Skyformet billedforklaring 10">
            <a:extLst>
              <a:ext uri="{FF2B5EF4-FFF2-40B4-BE49-F238E27FC236}">
                <a16:creationId xmlns:a16="http://schemas.microsoft.com/office/drawing/2014/main" id="{5A4A4BDD-9FE9-C8AC-7C9C-F788BBCE8B87}"/>
              </a:ext>
            </a:extLst>
          </p:cNvPr>
          <p:cNvSpPr/>
          <p:nvPr/>
        </p:nvSpPr>
        <p:spPr>
          <a:xfrm flipH="1">
            <a:off x="5817452" y="4219521"/>
            <a:ext cx="4918278" cy="2638479"/>
          </a:xfrm>
          <a:prstGeom prst="cloudCallout">
            <a:avLst>
              <a:gd name="adj1" fmla="val -76660"/>
              <a:gd name="adj2" fmla="val 31803"/>
            </a:avLst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Kender vi et eksempel fra </a:t>
            </a:r>
            <a:r>
              <a:rPr lang="da-DK" b="1" i="1" dirty="0">
                <a:solidFill>
                  <a:schemeClr val="tx1"/>
                </a:solidFill>
              </a:rPr>
              <a:t>Iliadens</a:t>
            </a:r>
            <a:r>
              <a:rPr lang="da-DK" b="1" dirty="0">
                <a:solidFill>
                  <a:schemeClr val="tx1"/>
                </a:solidFill>
              </a:rPr>
              <a:t> 1. sang på, at et menneske begår hybris mod et andet mennesket og krænker dets ære, for derefter at blive “straffet”?</a:t>
            </a:r>
          </a:p>
          <a:p>
            <a:pPr algn="ctr"/>
            <a:endParaRPr lang="da-DK" sz="1200" dirty="0">
              <a:solidFill>
                <a:schemeClr val="tx1"/>
              </a:solidFill>
            </a:endParaRPr>
          </a:p>
        </p:txBody>
      </p:sp>
      <p:sp>
        <p:nvSpPr>
          <p:cNvPr id="3" name="Oval billedforklaring 12">
            <a:extLst>
              <a:ext uri="{FF2B5EF4-FFF2-40B4-BE49-F238E27FC236}">
                <a16:creationId xmlns:a16="http://schemas.microsoft.com/office/drawing/2014/main" id="{400195C4-7F7D-B19A-889D-95487AA0B846}"/>
              </a:ext>
            </a:extLst>
          </p:cNvPr>
          <p:cNvSpPr/>
          <p:nvPr/>
        </p:nvSpPr>
        <p:spPr>
          <a:xfrm>
            <a:off x="327113" y="4139649"/>
            <a:ext cx="4553160" cy="2718351"/>
          </a:xfrm>
          <a:prstGeom prst="wedgeEllipseCallout">
            <a:avLst>
              <a:gd name="adj1" fmla="val 64904"/>
              <a:gd name="adj2" fmla="val -3386"/>
            </a:avLst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JA!</a:t>
            </a:r>
          </a:p>
          <a:p>
            <a:pPr algn="ctr"/>
            <a:r>
              <a:rPr lang="da-DK" b="1" dirty="0">
                <a:solidFill>
                  <a:schemeClr val="tx1"/>
                </a:solidFill>
              </a:rPr>
              <a:t>F.eks. omtaler </a:t>
            </a:r>
            <a:r>
              <a:rPr lang="da-DK" b="1" dirty="0" err="1">
                <a:solidFill>
                  <a:schemeClr val="tx1"/>
                </a:solidFill>
              </a:rPr>
              <a:t>Achilleus</a:t>
            </a:r>
            <a:r>
              <a:rPr lang="da-DK" b="1" dirty="0">
                <a:solidFill>
                  <a:schemeClr val="tx1"/>
                </a:solidFill>
              </a:rPr>
              <a:t> i Iliadens 1. sang kong </a:t>
            </a:r>
            <a:r>
              <a:rPr lang="da-DK" b="1" dirty="0" err="1">
                <a:solidFill>
                  <a:schemeClr val="tx1"/>
                </a:solidFill>
              </a:rPr>
              <a:t>Agamemnons</a:t>
            </a:r>
            <a:r>
              <a:rPr lang="da-DK" b="1" dirty="0">
                <a:solidFill>
                  <a:schemeClr val="tx1"/>
                </a:solidFill>
              </a:rPr>
              <a:t> opførelse – nemlig det at </a:t>
            </a:r>
            <a:r>
              <a:rPr lang="da-DK" b="1" dirty="0" err="1">
                <a:solidFill>
                  <a:schemeClr val="tx1"/>
                </a:solidFill>
              </a:rPr>
              <a:t>Agamemnon</a:t>
            </a:r>
            <a:r>
              <a:rPr lang="da-DK" b="1" dirty="0">
                <a:solidFill>
                  <a:schemeClr val="tx1"/>
                </a:solidFill>
              </a:rPr>
              <a:t> kræver </a:t>
            </a:r>
            <a:r>
              <a:rPr lang="da-DK" b="1" dirty="0" err="1">
                <a:solidFill>
                  <a:schemeClr val="tx1"/>
                </a:solidFill>
              </a:rPr>
              <a:t>Achilleus</a:t>
            </a:r>
            <a:r>
              <a:rPr lang="da-DK" b="1" dirty="0">
                <a:solidFill>
                  <a:schemeClr val="tx1"/>
                </a:solidFill>
              </a:rPr>
              <a:t>’ pige </a:t>
            </a:r>
            <a:r>
              <a:rPr lang="da-DK" b="1" dirty="0" err="1">
                <a:solidFill>
                  <a:schemeClr val="tx1"/>
                </a:solidFill>
              </a:rPr>
              <a:t>Briseis</a:t>
            </a:r>
            <a:r>
              <a:rPr lang="da-DK" b="1" dirty="0">
                <a:solidFill>
                  <a:schemeClr val="tx1"/>
                </a:solidFill>
              </a:rPr>
              <a:t> udleveret som erstatning for sin egen tabte pige </a:t>
            </a:r>
            <a:r>
              <a:rPr lang="da-DK" b="1" dirty="0" err="1">
                <a:solidFill>
                  <a:schemeClr val="tx1"/>
                </a:solidFill>
              </a:rPr>
              <a:t>Chryseis</a:t>
            </a:r>
            <a:r>
              <a:rPr lang="da-DK" b="1" dirty="0">
                <a:solidFill>
                  <a:schemeClr val="tx1"/>
                </a:solidFill>
              </a:rPr>
              <a:t> - som hybris.</a:t>
            </a:r>
          </a:p>
        </p:txBody>
      </p:sp>
    </p:spTree>
    <p:extLst>
      <p:ext uri="{BB962C8B-B14F-4D97-AF65-F5344CB8AC3E}">
        <p14:creationId xmlns:p14="http://schemas.microsoft.com/office/powerpoint/2010/main" val="1226998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231973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/>
              <a:t>I</a:t>
            </a:r>
            <a:r>
              <a:rPr lang="da-DK" sz="5400" dirty="0">
                <a:solidFill>
                  <a:schemeClr val="tx1"/>
                </a:solidFill>
              </a:rPr>
              <a:t>ntroduktion til nyttige begreber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64F93BC-015A-4643-982D-88CD6ABF1085}"/>
              </a:ext>
            </a:extLst>
          </p:cNvPr>
          <p:cNvSpPr txBox="1">
            <a:spLocks/>
          </p:cNvSpPr>
          <p:nvPr/>
        </p:nvSpPr>
        <p:spPr>
          <a:xfrm>
            <a:off x="502418" y="1874713"/>
            <a:ext cx="10210800" cy="482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3200" dirty="0">
                <a:solidFill>
                  <a:schemeClr val="tx1"/>
                </a:solidFill>
              </a:rPr>
              <a:t>Mennesket bør i alle livets henseender udvise </a:t>
            </a:r>
            <a:r>
              <a:rPr lang="da-DK" sz="3200" dirty="0" err="1">
                <a:solidFill>
                  <a:srgbClr val="C00000"/>
                </a:solidFill>
              </a:rPr>
              <a:t>sofrosyne</a:t>
            </a:r>
            <a:r>
              <a:rPr lang="da-DK" sz="3200" dirty="0"/>
              <a:t>, </a:t>
            </a:r>
            <a:r>
              <a:rPr lang="da-DK" sz="3200" dirty="0">
                <a:solidFill>
                  <a:schemeClr val="tx1"/>
                </a:solidFill>
              </a:rPr>
              <a:t>dvs. sund sans, besindighed, mådehold, uanset hvad mennesket kommer ud for af lykke og ulykke i sit livsforløb. At agere afbalanceret og udvise </a:t>
            </a:r>
            <a:r>
              <a:rPr lang="da-DK" sz="3200" dirty="0" err="1">
                <a:solidFill>
                  <a:srgbClr val="C00000"/>
                </a:solidFill>
              </a:rPr>
              <a:t>sofrosyne</a:t>
            </a:r>
            <a:r>
              <a:rPr lang="da-DK" sz="3200" dirty="0"/>
              <a:t> </a:t>
            </a:r>
            <a:r>
              <a:rPr lang="da-DK" sz="3200" dirty="0">
                <a:solidFill>
                  <a:schemeClr val="tx1"/>
                </a:solidFill>
              </a:rPr>
              <a:t>er i antikken et </a:t>
            </a:r>
            <a:r>
              <a:rPr lang="da-DK" sz="3200" dirty="0">
                <a:solidFill>
                  <a:schemeClr val="tx1"/>
                </a:solidFill>
                <a:sym typeface="Wingdings" panose="05000000000000000000" pitchFamily="2" charset="2"/>
              </a:rPr>
              <a:t>ideal, som man skal tilstræbe.</a:t>
            </a:r>
            <a:r>
              <a:rPr lang="da-DK" sz="3200" dirty="0">
                <a:sym typeface="Wingdings" panose="05000000000000000000" pitchFamily="2" charset="2"/>
              </a:rPr>
              <a:t> </a:t>
            </a:r>
            <a:r>
              <a:rPr lang="da-DK" sz="3200" dirty="0" err="1">
                <a:solidFill>
                  <a:srgbClr val="C00000"/>
                </a:solidFill>
              </a:rPr>
              <a:t>Sofrosyne</a:t>
            </a:r>
            <a:r>
              <a:rPr lang="da-DK" sz="3200" dirty="0"/>
              <a:t> </a:t>
            </a:r>
            <a:r>
              <a:rPr lang="da-DK" sz="3200" dirty="0">
                <a:solidFill>
                  <a:schemeClr val="tx1"/>
                </a:solidFill>
              </a:rPr>
              <a:t>skal holde et menneskets begær og hovenhed i skak, og mangel på </a:t>
            </a:r>
            <a:r>
              <a:rPr lang="da-DK" sz="3200" dirty="0" err="1">
                <a:solidFill>
                  <a:srgbClr val="C00000"/>
                </a:solidFill>
              </a:rPr>
              <a:t>sofrosyne</a:t>
            </a:r>
            <a:r>
              <a:rPr lang="da-DK" sz="3200" dirty="0"/>
              <a:t> k</a:t>
            </a:r>
            <a:r>
              <a:rPr lang="da-DK" sz="3200" dirty="0">
                <a:solidFill>
                  <a:schemeClr val="tx1"/>
                </a:solidFill>
              </a:rPr>
              <a:t>an lede til en overmodig, arrogant handling,</a:t>
            </a:r>
            <a:r>
              <a:rPr lang="da-DK" sz="3200" dirty="0"/>
              <a:t> </a:t>
            </a:r>
            <a:r>
              <a:rPr lang="da-DK" sz="3200" dirty="0">
                <a:solidFill>
                  <a:srgbClr val="FFC000"/>
                </a:solidFill>
              </a:rPr>
              <a:t>hybris</a:t>
            </a:r>
            <a:r>
              <a:rPr lang="da-DK" sz="3200" dirty="0">
                <a:solidFill>
                  <a:schemeClr val="tx1"/>
                </a:solidFill>
              </a:rPr>
              <a:t>,</a:t>
            </a:r>
            <a:r>
              <a:rPr lang="da-DK" sz="3200" dirty="0"/>
              <a:t> </a:t>
            </a:r>
            <a:r>
              <a:rPr lang="da-DK" sz="3200" dirty="0">
                <a:solidFill>
                  <a:schemeClr val="tx1"/>
                </a:solidFill>
              </a:rPr>
              <a:t>som jo bekendt straffes med </a:t>
            </a:r>
            <a:r>
              <a:rPr lang="da-DK" sz="3200" dirty="0">
                <a:solidFill>
                  <a:srgbClr val="00B050"/>
                </a:solidFill>
              </a:rPr>
              <a:t>nemesis</a:t>
            </a:r>
            <a:r>
              <a:rPr lang="da-DK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4202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982185A7-3A77-A043-9CF5-50FB8E82FC8F}"/>
              </a:ext>
            </a:extLst>
          </p:cNvPr>
          <p:cNvSpPr txBox="1"/>
          <p:nvPr/>
        </p:nvSpPr>
        <p:spPr>
          <a:xfrm>
            <a:off x="685647" y="90911"/>
            <a:ext cx="5632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400" b="1" dirty="0">
                <a:solidFill>
                  <a:srgbClr val="C00000"/>
                </a:solidFill>
                <a:latin typeface="Hoefler Text" panose="02030602050506020203" pitchFamily="18" charset="77"/>
              </a:rPr>
              <a:t>SOFROSYNE</a:t>
            </a:r>
            <a:endParaRPr lang="da-DK" sz="4400" dirty="0">
              <a:solidFill>
                <a:srgbClr val="C00000"/>
              </a:solidFill>
              <a:latin typeface="Hoefler Text" panose="02030602050506020203" pitchFamily="18" charset="77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F01B74-429B-1348-B8F1-4D59F7503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469" y="0"/>
            <a:ext cx="6483531" cy="676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frundet rektangel 1">
            <a:extLst>
              <a:ext uri="{FF2B5EF4-FFF2-40B4-BE49-F238E27FC236}">
                <a16:creationId xmlns:a16="http://schemas.microsoft.com/office/drawing/2014/main" id="{7788949F-2FC1-6B49-B249-3A3F85358840}"/>
              </a:ext>
            </a:extLst>
          </p:cNvPr>
          <p:cNvSpPr/>
          <p:nvPr/>
        </p:nvSpPr>
        <p:spPr>
          <a:xfrm>
            <a:off x="5839097" y="247650"/>
            <a:ext cx="6124303" cy="1112739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0000"/>
            </a:solidFill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FF0000"/>
                </a:solidFill>
                <a:latin typeface="Hoefler Text" panose="02030602050506020203" pitchFamily="18" charset="77"/>
              </a:rPr>
              <a:t>Apollon-templet i </a:t>
            </a:r>
            <a:r>
              <a:rPr lang="da-DK" sz="2800" b="1" dirty="0" err="1">
                <a:solidFill>
                  <a:srgbClr val="FF0000"/>
                </a:solidFill>
                <a:latin typeface="Hoefler Text" panose="02030602050506020203" pitchFamily="18" charset="77"/>
              </a:rPr>
              <a:t>Delfi</a:t>
            </a:r>
            <a:r>
              <a:rPr lang="da-DK" sz="2800" b="1" dirty="0">
                <a:solidFill>
                  <a:srgbClr val="FF0000"/>
                </a:solidFill>
                <a:latin typeface="Hoefler Text" panose="02030602050506020203" pitchFamily="18" charset="77"/>
              </a:rPr>
              <a:t>, hvori oraklet </a:t>
            </a:r>
            <a:r>
              <a:rPr lang="da-DK" sz="2800" b="1" dirty="0" err="1">
                <a:solidFill>
                  <a:srgbClr val="FF0000"/>
                </a:solidFill>
                <a:latin typeface="Hoefler Text" panose="02030602050506020203" pitchFamily="18" charset="77"/>
              </a:rPr>
              <a:t>Pythia</a:t>
            </a:r>
            <a:r>
              <a:rPr lang="da-DK" sz="2800" b="1" dirty="0">
                <a:solidFill>
                  <a:srgbClr val="FF0000"/>
                </a:solidFill>
                <a:latin typeface="Hoefler Text" panose="02030602050506020203" pitchFamily="18" charset="77"/>
              </a:rPr>
              <a:t> befandt sig</a:t>
            </a:r>
          </a:p>
        </p:txBody>
      </p:sp>
      <p:cxnSp>
        <p:nvCxnSpPr>
          <p:cNvPr id="5" name="Vinklet forbindelse 4">
            <a:extLst>
              <a:ext uri="{FF2B5EF4-FFF2-40B4-BE49-F238E27FC236}">
                <a16:creationId xmlns:a16="http://schemas.microsoft.com/office/drawing/2014/main" id="{22FAEC7E-E406-C14B-BC0D-99AD68352C61}"/>
              </a:ext>
            </a:extLst>
          </p:cNvPr>
          <p:cNvCxnSpPr>
            <a:cxnSpLocks/>
            <a:stCxn id="2" idx="3"/>
          </p:cNvCxnSpPr>
          <p:nvPr/>
        </p:nvCxnSpPr>
        <p:spPr>
          <a:xfrm flipH="1">
            <a:off x="11506353" y="804020"/>
            <a:ext cx="457047" cy="2396380"/>
          </a:xfrm>
          <a:prstGeom prst="bentConnector4">
            <a:avLst>
              <a:gd name="adj1" fmla="val -33345"/>
              <a:gd name="adj2" fmla="val 99767"/>
            </a:avLst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frundet rektangel 8">
            <a:extLst>
              <a:ext uri="{FF2B5EF4-FFF2-40B4-BE49-F238E27FC236}">
                <a16:creationId xmlns:a16="http://schemas.microsoft.com/office/drawing/2014/main" id="{7E395204-282E-B24B-89CA-C14F44B96875}"/>
              </a:ext>
            </a:extLst>
          </p:cNvPr>
          <p:cNvSpPr/>
          <p:nvPr/>
        </p:nvSpPr>
        <p:spPr>
          <a:xfrm>
            <a:off x="322142" y="1105152"/>
            <a:ext cx="5236026" cy="5674846"/>
          </a:xfrm>
          <a:prstGeom prst="roundRect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dirty="0">
                <a:solidFill>
                  <a:schemeClr val="tx1"/>
                </a:solidFill>
                <a:latin typeface="Hoefler Text" panose="02030602050506020203" pitchFamily="18" charset="77"/>
              </a:rPr>
              <a:t>Ifølge antikke kilder stod der i templet to formaninger til dem, der opsøgte oraklet: “Kend dig selv” og “Intet til overmål”. Disse to formaninger var opfordringer til at udvise</a:t>
            </a:r>
            <a:r>
              <a:rPr lang="da-DK" sz="3200" dirty="0">
                <a:solidFill>
                  <a:srgbClr val="FF0000"/>
                </a:solidFill>
                <a:latin typeface="Hoefler Text" panose="02030602050506020203" pitchFamily="18" charset="77"/>
              </a:rPr>
              <a:t> </a:t>
            </a:r>
            <a:r>
              <a:rPr lang="da-DK" sz="3200" dirty="0" err="1">
                <a:solidFill>
                  <a:srgbClr val="C00000"/>
                </a:solidFill>
                <a:latin typeface="Hoefler Text" panose="02030602050506020203" pitchFamily="18" charset="77"/>
              </a:rPr>
              <a:t>sofrosyne</a:t>
            </a:r>
            <a:r>
              <a:rPr lang="da-DK" sz="3200" dirty="0">
                <a:solidFill>
                  <a:schemeClr val="tx1"/>
                </a:solidFill>
                <a:latin typeface="Hoefler Text" panose="02030602050506020203" pitchFamily="18" charset="77"/>
              </a:rPr>
              <a:t>, fordi mennesket bør kende sig selv og sine begrænsninger i livet. </a:t>
            </a:r>
          </a:p>
        </p:txBody>
      </p:sp>
    </p:spTree>
    <p:extLst>
      <p:ext uri="{BB962C8B-B14F-4D97-AF65-F5344CB8AC3E}">
        <p14:creationId xmlns:p14="http://schemas.microsoft.com/office/powerpoint/2010/main" val="1598651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231973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/>
              <a:t>I</a:t>
            </a:r>
            <a:r>
              <a:rPr lang="da-DK" sz="5400" dirty="0">
                <a:solidFill>
                  <a:schemeClr val="tx1"/>
                </a:solidFill>
              </a:rPr>
              <a:t>ntroduktion til nyttige begreber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3" name="Skyformet billedforklaring 3">
            <a:extLst>
              <a:ext uri="{FF2B5EF4-FFF2-40B4-BE49-F238E27FC236}">
                <a16:creationId xmlns:a16="http://schemas.microsoft.com/office/drawing/2014/main" id="{F23C730F-3FAC-1FCB-E7F8-B9AEC68F0AB4}"/>
              </a:ext>
            </a:extLst>
          </p:cNvPr>
          <p:cNvSpPr/>
          <p:nvPr/>
        </p:nvSpPr>
        <p:spPr>
          <a:xfrm>
            <a:off x="6200071" y="1556084"/>
            <a:ext cx="5641885" cy="5375965"/>
          </a:xfrm>
          <a:prstGeom prst="cloudCallout">
            <a:avLst>
              <a:gd name="adj1" fmla="val -62213"/>
              <a:gd name="adj2" fmla="val 45039"/>
            </a:avLst>
          </a:prstGeom>
          <a:solidFill>
            <a:schemeClr val="accent1">
              <a:lumMod val="60000"/>
              <a:lumOff val="40000"/>
            </a:schemeClr>
          </a:solidFill>
          <a:ln w="508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b="1" dirty="0">
                <a:solidFill>
                  <a:schemeClr val="bg1"/>
                </a:solidFill>
              </a:rPr>
              <a:t>Findes der en eller flere karakterer i </a:t>
            </a:r>
            <a:r>
              <a:rPr lang="da-DK" sz="3200" b="1" i="1" dirty="0">
                <a:solidFill>
                  <a:schemeClr val="bg1"/>
                </a:solidFill>
              </a:rPr>
              <a:t>Iliaden</a:t>
            </a:r>
            <a:r>
              <a:rPr lang="da-DK" sz="3200" b="1" dirty="0">
                <a:solidFill>
                  <a:schemeClr val="bg1"/>
                </a:solidFill>
              </a:rPr>
              <a:t>, som kan siges ikke at udvise den nødvendige </a:t>
            </a:r>
            <a:r>
              <a:rPr lang="da-DK" sz="3200" b="1" dirty="0" err="1">
                <a:solidFill>
                  <a:schemeClr val="bg1"/>
                </a:solidFill>
              </a:rPr>
              <a:t>sofrosyne</a:t>
            </a:r>
            <a:r>
              <a:rPr lang="da-DK" sz="3200" b="1" dirty="0">
                <a:solidFill>
                  <a:schemeClr val="bg1"/>
                </a:solidFill>
              </a:rPr>
              <a:t>?</a:t>
            </a:r>
          </a:p>
          <a:p>
            <a:pPr algn="ctr"/>
            <a:endParaRPr lang="da-DK" sz="1400" dirty="0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64F93BC-015A-4643-982D-88CD6ABF1085}"/>
              </a:ext>
            </a:extLst>
          </p:cNvPr>
          <p:cNvSpPr txBox="1">
            <a:spLocks/>
          </p:cNvSpPr>
          <p:nvPr/>
        </p:nvSpPr>
        <p:spPr>
          <a:xfrm>
            <a:off x="502418" y="1874713"/>
            <a:ext cx="6203182" cy="4829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a-DK" sz="2400" dirty="0">
                <a:solidFill>
                  <a:schemeClr val="tx1"/>
                </a:solidFill>
              </a:rPr>
              <a:t>Mennesket bør i alle livets henseender udvise </a:t>
            </a:r>
            <a:r>
              <a:rPr lang="da-DK" sz="2400" dirty="0" err="1">
                <a:solidFill>
                  <a:srgbClr val="C00000"/>
                </a:solidFill>
              </a:rPr>
              <a:t>sofrosyne</a:t>
            </a:r>
            <a:r>
              <a:rPr lang="da-DK" sz="2400" dirty="0"/>
              <a:t>, </a:t>
            </a:r>
            <a:r>
              <a:rPr lang="da-DK" sz="2400" dirty="0">
                <a:solidFill>
                  <a:schemeClr val="tx1"/>
                </a:solidFill>
              </a:rPr>
              <a:t>dvs. sund sans, besindighed, mådehold, uanset hvad mennesket kommer ud for af lykke og ulykke i sit livsforløb. At agere afbalanceret og udvise </a:t>
            </a:r>
            <a:r>
              <a:rPr lang="da-DK" sz="2400" dirty="0" err="1">
                <a:solidFill>
                  <a:srgbClr val="C00000"/>
                </a:solidFill>
              </a:rPr>
              <a:t>sofrosyne</a:t>
            </a:r>
            <a:r>
              <a:rPr lang="da-DK" sz="2400" dirty="0"/>
              <a:t> </a:t>
            </a:r>
            <a:r>
              <a:rPr lang="da-DK" sz="2400" dirty="0">
                <a:solidFill>
                  <a:schemeClr val="tx1"/>
                </a:solidFill>
              </a:rPr>
              <a:t>er i antikken et </a:t>
            </a:r>
            <a:r>
              <a:rPr lang="da-DK" sz="2400" dirty="0">
                <a:solidFill>
                  <a:schemeClr val="tx1"/>
                </a:solidFill>
                <a:sym typeface="Wingdings" panose="05000000000000000000" pitchFamily="2" charset="2"/>
              </a:rPr>
              <a:t>ideal, som man skal tilstræbe.</a:t>
            </a:r>
            <a:r>
              <a:rPr lang="da-DK" sz="2400" dirty="0">
                <a:sym typeface="Wingdings" panose="05000000000000000000" pitchFamily="2" charset="2"/>
              </a:rPr>
              <a:t> </a:t>
            </a:r>
            <a:r>
              <a:rPr lang="da-DK" sz="2400" dirty="0" err="1">
                <a:solidFill>
                  <a:srgbClr val="C00000"/>
                </a:solidFill>
              </a:rPr>
              <a:t>Sofrosyne</a:t>
            </a:r>
            <a:r>
              <a:rPr lang="da-DK" sz="2400" dirty="0"/>
              <a:t> </a:t>
            </a:r>
            <a:r>
              <a:rPr lang="da-DK" sz="2400" dirty="0">
                <a:solidFill>
                  <a:schemeClr val="tx1"/>
                </a:solidFill>
              </a:rPr>
              <a:t>skal holde et menneskets begær og hovenhed i skak, og mangel på </a:t>
            </a:r>
            <a:r>
              <a:rPr lang="da-DK" sz="2400" dirty="0" err="1">
                <a:solidFill>
                  <a:srgbClr val="C00000"/>
                </a:solidFill>
              </a:rPr>
              <a:t>sofrosyne</a:t>
            </a:r>
            <a:r>
              <a:rPr lang="da-DK" sz="2400" dirty="0"/>
              <a:t> k</a:t>
            </a:r>
            <a:r>
              <a:rPr lang="da-DK" sz="2400" dirty="0">
                <a:solidFill>
                  <a:schemeClr val="tx1"/>
                </a:solidFill>
              </a:rPr>
              <a:t>an lede til en overmodig, arrogant handling,</a:t>
            </a:r>
            <a:r>
              <a:rPr lang="da-DK" sz="2400" dirty="0"/>
              <a:t> </a:t>
            </a:r>
            <a:r>
              <a:rPr lang="da-DK" sz="2400" dirty="0">
                <a:solidFill>
                  <a:srgbClr val="FFC000"/>
                </a:solidFill>
              </a:rPr>
              <a:t>hybris</a:t>
            </a:r>
            <a:r>
              <a:rPr lang="da-DK" sz="2400" dirty="0">
                <a:solidFill>
                  <a:schemeClr val="tx1"/>
                </a:solidFill>
              </a:rPr>
              <a:t>,</a:t>
            </a:r>
            <a:r>
              <a:rPr lang="da-DK" sz="2400" dirty="0"/>
              <a:t> </a:t>
            </a:r>
            <a:r>
              <a:rPr lang="da-DK" sz="2400" dirty="0">
                <a:solidFill>
                  <a:schemeClr val="tx1"/>
                </a:solidFill>
              </a:rPr>
              <a:t>som jo bekendt straffes med </a:t>
            </a:r>
            <a:r>
              <a:rPr lang="da-DK" sz="2400" dirty="0">
                <a:solidFill>
                  <a:srgbClr val="00B050"/>
                </a:solidFill>
              </a:rPr>
              <a:t>nemesis</a:t>
            </a:r>
            <a:r>
              <a:rPr lang="da-DK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7178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231973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/>
              <a:t>I</a:t>
            </a:r>
            <a:r>
              <a:rPr lang="da-DK" sz="5400" dirty="0">
                <a:solidFill>
                  <a:schemeClr val="tx1"/>
                </a:solidFill>
              </a:rPr>
              <a:t>ntroduktion til nyttige begreber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3" name="Skyformet billedforklaring 3">
            <a:extLst>
              <a:ext uri="{FF2B5EF4-FFF2-40B4-BE49-F238E27FC236}">
                <a16:creationId xmlns:a16="http://schemas.microsoft.com/office/drawing/2014/main" id="{F23C730F-3FAC-1FCB-E7F8-B9AEC68F0AB4}"/>
              </a:ext>
            </a:extLst>
          </p:cNvPr>
          <p:cNvSpPr/>
          <p:nvPr/>
        </p:nvSpPr>
        <p:spPr>
          <a:xfrm>
            <a:off x="6780943" y="995471"/>
            <a:ext cx="5163754" cy="3048001"/>
          </a:xfrm>
          <a:prstGeom prst="cloudCallout">
            <a:avLst>
              <a:gd name="adj1" fmla="val 47778"/>
              <a:gd name="adj2" fmla="val -70011"/>
            </a:avLst>
          </a:prstGeom>
          <a:solidFill>
            <a:schemeClr val="accent1">
              <a:lumMod val="60000"/>
              <a:lumOff val="40000"/>
            </a:schemeClr>
          </a:solidFill>
          <a:ln w="508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bg1"/>
                </a:solidFill>
              </a:rPr>
              <a:t>Findes der en eller flere karakterer i </a:t>
            </a:r>
            <a:r>
              <a:rPr lang="da-DK" sz="2400" b="1" i="1" dirty="0">
                <a:solidFill>
                  <a:schemeClr val="bg1"/>
                </a:solidFill>
              </a:rPr>
              <a:t>Iliaden</a:t>
            </a:r>
            <a:r>
              <a:rPr lang="da-DK" sz="2400" b="1" dirty="0">
                <a:solidFill>
                  <a:schemeClr val="bg1"/>
                </a:solidFill>
              </a:rPr>
              <a:t>, som kan siges ikke at udvise den nødvendige </a:t>
            </a:r>
            <a:r>
              <a:rPr lang="da-DK" sz="2400" b="1" dirty="0" err="1">
                <a:solidFill>
                  <a:schemeClr val="bg1"/>
                </a:solidFill>
              </a:rPr>
              <a:t>sofrosyne</a:t>
            </a:r>
            <a:r>
              <a:rPr lang="da-DK" sz="2400" b="1" dirty="0">
                <a:solidFill>
                  <a:schemeClr val="bg1"/>
                </a:solidFill>
              </a:rPr>
              <a:t>?</a:t>
            </a:r>
          </a:p>
          <a:p>
            <a:pPr algn="ctr"/>
            <a:endParaRPr lang="da-DK" sz="11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7D71AAFC-E214-B698-352B-5B3921509067}"/>
              </a:ext>
            </a:extLst>
          </p:cNvPr>
          <p:cNvSpPr txBox="1"/>
          <p:nvPr/>
        </p:nvSpPr>
        <p:spPr>
          <a:xfrm>
            <a:off x="454823" y="2465174"/>
            <a:ext cx="6221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/>
              <a:t>KONG AGAMEMNON!</a:t>
            </a:r>
          </a:p>
        </p:txBody>
      </p:sp>
      <p:pic>
        <p:nvPicPr>
          <p:cNvPr id="14" name="Picture 2" descr="Briseis og Achilleus">
            <a:extLst>
              <a:ext uri="{FF2B5EF4-FFF2-40B4-BE49-F238E27FC236}">
                <a16:creationId xmlns:a16="http://schemas.microsoft.com/office/drawing/2014/main" id="{E8AD094A-577E-1DAD-29BF-0C0D3A368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4" y="3322885"/>
            <a:ext cx="6493526" cy="330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3B1072E3-02A2-5A56-DFC3-9629594FAF48}"/>
              </a:ext>
            </a:extLst>
          </p:cNvPr>
          <p:cNvSpPr/>
          <p:nvPr/>
        </p:nvSpPr>
        <p:spPr>
          <a:xfrm>
            <a:off x="6924781" y="5783546"/>
            <a:ext cx="4876077" cy="84248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800" dirty="0" err="1">
                <a:solidFill>
                  <a:schemeClr val="tx1"/>
                </a:solidFill>
              </a:rPr>
              <a:t>Briseis</a:t>
            </a:r>
            <a:r>
              <a:rPr lang="da-DK" sz="1800" dirty="0">
                <a:solidFill>
                  <a:schemeClr val="tx1"/>
                </a:solidFill>
              </a:rPr>
              <a:t> føres bort fra Achilleus’ lejr, relief af Bertel Thorvaldsen, 1803.</a:t>
            </a:r>
            <a:endParaRPr lang="da-DK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735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231973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/>
              <a:t>I</a:t>
            </a:r>
            <a:r>
              <a:rPr lang="da-DK" sz="5400" dirty="0">
                <a:solidFill>
                  <a:schemeClr val="tx1"/>
                </a:solidFill>
              </a:rPr>
              <a:t>ntroduktion til nyttige begreber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3" name="Skyformet billedforklaring 3">
            <a:extLst>
              <a:ext uri="{FF2B5EF4-FFF2-40B4-BE49-F238E27FC236}">
                <a16:creationId xmlns:a16="http://schemas.microsoft.com/office/drawing/2014/main" id="{F23C730F-3FAC-1FCB-E7F8-B9AEC68F0AB4}"/>
              </a:ext>
            </a:extLst>
          </p:cNvPr>
          <p:cNvSpPr/>
          <p:nvPr/>
        </p:nvSpPr>
        <p:spPr>
          <a:xfrm>
            <a:off x="7582327" y="995471"/>
            <a:ext cx="4362369" cy="3681668"/>
          </a:xfrm>
          <a:prstGeom prst="cloudCallout">
            <a:avLst>
              <a:gd name="adj1" fmla="val 47778"/>
              <a:gd name="adj2" fmla="val -70011"/>
            </a:avLst>
          </a:prstGeom>
          <a:solidFill>
            <a:schemeClr val="accent1">
              <a:lumMod val="60000"/>
              <a:lumOff val="40000"/>
            </a:schemeClr>
          </a:solidFill>
          <a:ln w="508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bg1"/>
                </a:solidFill>
              </a:rPr>
              <a:t>Findes der en eller flere karakterer i </a:t>
            </a:r>
            <a:r>
              <a:rPr lang="da-DK" sz="2400" b="1" i="1" dirty="0">
                <a:solidFill>
                  <a:schemeClr val="bg1"/>
                </a:solidFill>
              </a:rPr>
              <a:t>Iliaden</a:t>
            </a:r>
            <a:r>
              <a:rPr lang="da-DK" sz="2400" b="1" dirty="0">
                <a:solidFill>
                  <a:schemeClr val="bg1"/>
                </a:solidFill>
              </a:rPr>
              <a:t>, som kan siges ikke at udvise den nødvendige </a:t>
            </a:r>
            <a:r>
              <a:rPr lang="da-DK" sz="2400" b="1" dirty="0" err="1">
                <a:solidFill>
                  <a:schemeClr val="bg1"/>
                </a:solidFill>
              </a:rPr>
              <a:t>sofrosyne</a:t>
            </a:r>
            <a:r>
              <a:rPr lang="da-DK" sz="2400" b="1" dirty="0">
                <a:solidFill>
                  <a:schemeClr val="bg1"/>
                </a:solidFill>
              </a:rPr>
              <a:t>?</a:t>
            </a:r>
          </a:p>
          <a:p>
            <a:pPr algn="ctr"/>
            <a:endParaRPr lang="da-DK" sz="11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7D71AAFC-E214-B698-352B-5B3921509067}"/>
              </a:ext>
            </a:extLst>
          </p:cNvPr>
          <p:cNvSpPr txBox="1"/>
          <p:nvPr/>
        </p:nvSpPr>
        <p:spPr>
          <a:xfrm>
            <a:off x="454823" y="2049675"/>
            <a:ext cx="6469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/>
              <a:t>Men også... Achilleus!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3B1072E3-02A2-5A56-DFC3-9629594FAF48}"/>
              </a:ext>
            </a:extLst>
          </p:cNvPr>
          <p:cNvSpPr/>
          <p:nvPr/>
        </p:nvSpPr>
        <p:spPr>
          <a:xfrm>
            <a:off x="7058346" y="5719860"/>
            <a:ext cx="4608948" cy="84248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Achilleus overvejer at dræbe Agamemnon, maleri af Paul Rubens, ca. 1630.</a:t>
            </a:r>
            <a:endParaRPr kumimoji="0" lang="da-DK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DE155FC-19A6-406B-8E3C-D15DDC0D3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3" y="2880673"/>
            <a:ext cx="6430590" cy="368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326870EA-1232-3A77-E475-DADBAEED5327}"/>
              </a:ext>
            </a:extLst>
          </p:cNvPr>
          <p:cNvSpPr/>
          <p:nvPr/>
        </p:nvSpPr>
        <p:spPr>
          <a:xfrm>
            <a:off x="7570359" y="4931595"/>
            <a:ext cx="2744895" cy="59792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rgbClr val="FF0000"/>
                </a:solidFill>
              </a:rPr>
              <a:t>Athenes </a:t>
            </a:r>
            <a:r>
              <a:rPr lang="da-DK" dirty="0" err="1">
                <a:solidFill>
                  <a:srgbClr val="FF0000"/>
                </a:solidFill>
              </a:rPr>
              <a:t>teofani</a:t>
            </a:r>
            <a:r>
              <a:rPr lang="da-DK" dirty="0">
                <a:solidFill>
                  <a:srgbClr val="FF0000"/>
                </a:solidFill>
              </a:rPr>
              <a:t>, dvs. åbenbarelse/indgriben  </a:t>
            </a:r>
          </a:p>
        </p:txBody>
      </p: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36CD6C33-D070-E90C-B15A-97354992A5F0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6061872" y="4140919"/>
            <a:ext cx="1508487" cy="1089640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26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342" y="105150"/>
            <a:ext cx="11477625" cy="1485900"/>
          </a:xfrm>
        </p:spPr>
        <p:txBody>
          <a:bodyPr/>
          <a:lstStyle/>
          <a:p>
            <a:r>
              <a:rPr lang="da-DK" sz="4800" dirty="0"/>
              <a:t>I</a:t>
            </a:r>
            <a:r>
              <a:rPr lang="da-DK" sz="4800" dirty="0">
                <a:solidFill>
                  <a:schemeClr val="tx1"/>
                </a:solidFill>
              </a:rPr>
              <a:t>ntroduktion til nyttige begreber: </a:t>
            </a:r>
            <a:r>
              <a:rPr lang="da-DK" dirty="0" err="1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34" y="1426663"/>
            <a:ext cx="6261991" cy="4861121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dirty="0" err="1">
                <a:solidFill>
                  <a:srgbClr val="7030A0"/>
                </a:solidFill>
              </a:rPr>
              <a:t>Ate</a:t>
            </a:r>
            <a:r>
              <a:rPr lang="da-DK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dirty="0" err="1">
                <a:solidFill>
                  <a:srgbClr val="C00000"/>
                </a:solidFill>
              </a:rPr>
              <a:t>sofrosyne</a:t>
            </a:r>
            <a:r>
              <a:rPr lang="da-DK" dirty="0"/>
              <a:t>) og får fra tid til anden mennesket til at begå en handling af overmod (</a:t>
            </a:r>
            <a:r>
              <a:rPr lang="da-DK" dirty="0">
                <a:solidFill>
                  <a:srgbClr val="FFC000"/>
                </a:solidFill>
              </a:rPr>
              <a:t>hybris</a:t>
            </a:r>
            <a:r>
              <a:rPr lang="da-DK" dirty="0"/>
              <a:t>) mod naturen, mod guderne eller mod andre mennesker. Den guddommelige straf herfor er 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r>
              <a:rPr lang="da-DK" dirty="0"/>
              <a:t>.</a:t>
            </a:r>
          </a:p>
          <a:p>
            <a:pPr>
              <a:lnSpc>
                <a:spcPct val="150000"/>
              </a:lnSpc>
            </a:pPr>
            <a:endParaRPr lang="da-DK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FB307F8-477C-36FB-DAB2-DB11DC8184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7457839"/>
              </p:ext>
            </p:extLst>
          </p:nvPr>
        </p:nvGraphicFramePr>
        <p:xfrm>
          <a:off x="4880224" y="1325046"/>
          <a:ext cx="6418209" cy="5266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frundet rektangel 4">
            <a:extLst>
              <a:ext uri="{FF2B5EF4-FFF2-40B4-BE49-F238E27FC236}">
                <a16:creationId xmlns:a16="http://schemas.microsoft.com/office/drawing/2014/main" id="{82940965-B51D-8523-54FC-AD5CE2734B67}"/>
              </a:ext>
            </a:extLst>
          </p:cNvPr>
          <p:cNvSpPr/>
          <p:nvPr/>
        </p:nvSpPr>
        <p:spPr>
          <a:xfrm>
            <a:off x="9655121" y="1989598"/>
            <a:ext cx="2188698" cy="393784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chemeClr val="bg1"/>
                </a:solidFill>
              </a:rPr>
              <a:t>Dermed ikke sagt, at et menneske, som udviser manglende </a:t>
            </a:r>
            <a:r>
              <a:rPr lang="da-DK" sz="2000" b="1" dirty="0" err="1">
                <a:solidFill>
                  <a:srgbClr val="C00000"/>
                </a:solidFill>
              </a:rPr>
              <a:t>sofrosyne</a:t>
            </a:r>
            <a:r>
              <a:rPr lang="da-DK" sz="2000" b="1" dirty="0">
                <a:solidFill>
                  <a:schemeClr val="bg1"/>
                </a:solidFill>
              </a:rPr>
              <a:t>, altid begår </a:t>
            </a:r>
            <a:r>
              <a:rPr lang="da-DK" sz="2000" b="1" dirty="0">
                <a:solidFill>
                  <a:srgbClr val="FFC000"/>
                </a:solidFill>
              </a:rPr>
              <a:t>hybris</a:t>
            </a:r>
            <a:r>
              <a:rPr lang="da-DK" sz="2000" b="1" dirty="0">
                <a:solidFill>
                  <a:schemeClr val="bg1"/>
                </a:solidFill>
              </a:rPr>
              <a:t> og derfor straffes med </a:t>
            </a:r>
            <a:r>
              <a:rPr lang="da-DK" sz="2000" b="1" dirty="0">
                <a:solidFill>
                  <a:srgbClr val="00B050"/>
                </a:solidFill>
              </a:rPr>
              <a:t>nemesis</a:t>
            </a:r>
            <a:r>
              <a:rPr lang="da-DK" sz="2000" b="1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4703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342" y="105150"/>
            <a:ext cx="11477625" cy="1485900"/>
          </a:xfrm>
        </p:spPr>
        <p:txBody>
          <a:bodyPr/>
          <a:lstStyle/>
          <a:p>
            <a:r>
              <a:rPr lang="da-DK" sz="4800" dirty="0"/>
              <a:t>I</a:t>
            </a:r>
            <a:r>
              <a:rPr lang="da-DK" sz="4800" dirty="0">
                <a:solidFill>
                  <a:schemeClr val="tx1"/>
                </a:solidFill>
              </a:rPr>
              <a:t>ntroduktion til nyttige begreber: </a:t>
            </a:r>
            <a:r>
              <a:rPr lang="da-DK" dirty="0" err="1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34" y="1426663"/>
            <a:ext cx="6261991" cy="4861121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dirty="0" err="1">
                <a:solidFill>
                  <a:srgbClr val="7030A0"/>
                </a:solidFill>
              </a:rPr>
              <a:t>Ate</a:t>
            </a:r>
            <a:r>
              <a:rPr lang="da-DK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dirty="0" err="1">
                <a:solidFill>
                  <a:srgbClr val="C00000"/>
                </a:solidFill>
              </a:rPr>
              <a:t>sofrosyne</a:t>
            </a:r>
            <a:r>
              <a:rPr lang="da-DK" dirty="0"/>
              <a:t>) og får fra tid til anden mennesket til at begå en handling af overmod (</a:t>
            </a:r>
            <a:r>
              <a:rPr lang="da-DK" dirty="0">
                <a:solidFill>
                  <a:srgbClr val="FFC000"/>
                </a:solidFill>
              </a:rPr>
              <a:t>hybris</a:t>
            </a:r>
            <a:r>
              <a:rPr lang="da-DK" dirty="0"/>
              <a:t>) mod naturen, mod guderne eller mod andre mennesker. Den guddommelige straf herfor er 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r>
              <a:rPr lang="da-DK" dirty="0"/>
              <a:t>.</a:t>
            </a:r>
          </a:p>
          <a:p>
            <a:pPr>
              <a:lnSpc>
                <a:spcPct val="150000"/>
              </a:lnSpc>
            </a:pPr>
            <a:endParaRPr lang="da-DK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FB307F8-477C-36FB-DAB2-DB11DC8184B6}"/>
              </a:ext>
            </a:extLst>
          </p:cNvPr>
          <p:cNvGraphicFramePr/>
          <p:nvPr/>
        </p:nvGraphicFramePr>
        <p:xfrm>
          <a:off x="4880224" y="1325046"/>
          <a:ext cx="6418209" cy="5266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frundet rektangel 4">
            <a:extLst>
              <a:ext uri="{FF2B5EF4-FFF2-40B4-BE49-F238E27FC236}">
                <a16:creationId xmlns:a16="http://schemas.microsoft.com/office/drawing/2014/main" id="{82940965-B51D-8523-54FC-AD5CE2734B67}"/>
              </a:ext>
            </a:extLst>
          </p:cNvPr>
          <p:cNvSpPr/>
          <p:nvPr/>
        </p:nvSpPr>
        <p:spPr>
          <a:xfrm>
            <a:off x="9655121" y="1989598"/>
            <a:ext cx="2188698" cy="393784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chemeClr val="bg1"/>
                </a:solidFill>
              </a:rPr>
              <a:t>Dermed ikke sagt, at et menneske, som udviser manglende </a:t>
            </a:r>
            <a:r>
              <a:rPr lang="da-DK" sz="2000" b="1" dirty="0" err="1">
                <a:solidFill>
                  <a:srgbClr val="C00000"/>
                </a:solidFill>
              </a:rPr>
              <a:t>sofrosyne</a:t>
            </a:r>
            <a:r>
              <a:rPr lang="da-DK" sz="2000" b="1" dirty="0">
                <a:solidFill>
                  <a:schemeClr val="bg1"/>
                </a:solidFill>
              </a:rPr>
              <a:t>, altid begår hybris og derfor straffes med </a:t>
            </a:r>
            <a:r>
              <a:rPr lang="da-DK" sz="2000" b="1" dirty="0">
                <a:solidFill>
                  <a:srgbClr val="00B050"/>
                </a:solidFill>
              </a:rPr>
              <a:t>nemesis</a:t>
            </a:r>
            <a:r>
              <a:rPr lang="da-DK" sz="2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Skyformet billedforklaring 3">
            <a:extLst>
              <a:ext uri="{FF2B5EF4-FFF2-40B4-BE49-F238E27FC236}">
                <a16:creationId xmlns:a16="http://schemas.microsoft.com/office/drawing/2014/main" id="{4387AC8E-239E-AF66-9270-059FF547E733}"/>
              </a:ext>
            </a:extLst>
          </p:cNvPr>
          <p:cNvSpPr/>
          <p:nvPr/>
        </p:nvSpPr>
        <p:spPr>
          <a:xfrm>
            <a:off x="6457464" y="1426663"/>
            <a:ext cx="5734536" cy="4861121"/>
          </a:xfrm>
          <a:prstGeom prst="cloudCallout">
            <a:avLst>
              <a:gd name="adj1" fmla="val -56807"/>
              <a:gd name="adj2" fmla="val 5336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b="1" dirty="0">
                <a:solidFill>
                  <a:schemeClr val="bg1"/>
                </a:solidFill>
              </a:rPr>
              <a:t>Er der en eller flere karakterer i </a:t>
            </a:r>
            <a:r>
              <a:rPr lang="da-DK" sz="3200" b="1" i="1" dirty="0">
                <a:solidFill>
                  <a:schemeClr val="bg1"/>
                </a:solidFill>
              </a:rPr>
              <a:t>Iliaden</a:t>
            </a:r>
            <a:r>
              <a:rPr lang="da-DK" sz="3200" b="1" dirty="0">
                <a:solidFill>
                  <a:schemeClr val="bg1"/>
                </a:solidFill>
              </a:rPr>
              <a:t>, som kan siges at være blevet ramt af </a:t>
            </a:r>
            <a:r>
              <a:rPr lang="da-DK" sz="3200" b="1" dirty="0" err="1">
                <a:solidFill>
                  <a:schemeClr val="bg1"/>
                </a:solidFill>
              </a:rPr>
              <a:t>ate</a:t>
            </a:r>
            <a:r>
              <a:rPr lang="da-DK" sz="3200" b="1" dirty="0">
                <a:solidFill>
                  <a:schemeClr val="bg1"/>
                </a:solidFill>
              </a:rPr>
              <a:t>?</a:t>
            </a:r>
          </a:p>
          <a:p>
            <a:pPr algn="ctr"/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102582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342" y="105150"/>
            <a:ext cx="11477625" cy="1485900"/>
          </a:xfrm>
        </p:spPr>
        <p:txBody>
          <a:bodyPr/>
          <a:lstStyle/>
          <a:p>
            <a:r>
              <a:rPr lang="da-DK" sz="4800" dirty="0"/>
              <a:t>I</a:t>
            </a:r>
            <a:r>
              <a:rPr lang="da-DK" sz="4800" dirty="0">
                <a:solidFill>
                  <a:schemeClr val="tx1"/>
                </a:solidFill>
              </a:rPr>
              <a:t>ntroduktion til nyttige begreber: </a:t>
            </a:r>
            <a:r>
              <a:rPr lang="da-DK" dirty="0" err="1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35" y="1426663"/>
            <a:ext cx="5553074" cy="4861121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dirty="0" err="1">
                <a:solidFill>
                  <a:srgbClr val="7030A0"/>
                </a:solidFill>
              </a:rPr>
              <a:t>Ate</a:t>
            </a:r>
            <a:r>
              <a:rPr lang="da-DK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dirty="0" err="1">
                <a:solidFill>
                  <a:srgbClr val="C00000"/>
                </a:solidFill>
              </a:rPr>
              <a:t>sofrosyne</a:t>
            </a:r>
            <a:r>
              <a:rPr lang="da-DK" dirty="0"/>
              <a:t>) og får fra tid til anden mennesket til at begå en handling af overmod (</a:t>
            </a:r>
            <a:r>
              <a:rPr lang="da-DK" dirty="0">
                <a:solidFill>
                  <a:srgbClr val="FFC000"/>
                </a:solidFill>
              </a:rPr>
              <a:t>hybris</a:t>
            </a:r>
            <a:r>
              <a:rPr lang="da-DK" dirty="0"/>
              <a:t>) mod naturen, mod guderne eller mod andre mennesker. Den guddommelige straf herfor er 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r>
              <a:rPr lang="da-DK" dirty="0"/>
              <a:t>.</a:t>
            </a:r>
          </a:p>
          <a:p>
            <a:pPr>
              <a:lnSpc>
                <a:spcPct val="150000"/>
              </a:lnSpc>
            </a:pPr>
            <a:endParaRPr lang="da-DK" sz="2000" dirty="0"/>
          </a:p>
        </p:txBody>
      </p:sp>
      <p:sp>
        <p:nvSpPr>
          <p:cNvPr id="4" name="Skyformet billedforklaring 3">
            <a:extLst>
              <a:ext uri="{FF2B5EF4-FFF2-40B4-BE49-F238E27FC236}">
                <a16:creationId xmlns:a16="http://schemas.microsoft.com/office/drawing/2014/main" id="{4387AC8E-239E-AF66-9270-059FF547E733}"/>
              </a:ext>
            </a:extLst>
          </p:cNvPr>
          <p:cNvSpPr/>
          <p:nvPr/>
        </p:nvSpPr>
        <p:spPr>
          <a:xfrm>
            <a:off x="6709025" y="975162"/>
            <a:ext cx="4774058" cy="3514645"/>
          </a:xfrm>
          <a:prstGeom prst="cloudCallout">
            <a:avLst>
              <a:gd name="adj1" fmla="val 56823"/>
              <a:gd name="adj2" fmla="val -6649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chemeClr val="bg1"/>
                </a:solidFill>
              </a:rPr>
              <a:t>Er der en eller flere karakterer i </a:t>
            </a:r>
            <a:r>
              <a:rPr lang="da-DK" sz="2800" b="1" i="1" dirty="0">
                <a:solidFill>
                  <a:schemeClr val="bg1"/>
                </a:solidFill>
              </a:rPr>
              <a:t>Iliaden</a:t>
            </a:r>
            <a:r>
              <a:rPr lang="da-DK" sz="2800" b="1" dirty="0">
                <a:solidFill>
                  <a:schemeClr val="bg1"/>
                </a:solidFill>
              </a:rPr>
              <a:t>, som kan siges at være blevet ramt af </a:t>
            </a:r>
            <a:r>
              <a:rPr lang="da-DK" sz="2800" b="1" dirty="0" err="1">
                <a:solidFill>
                  <a:schemeClr val="bg1"/>
                </a:solidFill>
              </a:rPr>
              <a:t>ate</a:t>
            </a:r>
            <a:r>
              <a:rPr lang="da-DK" sz="2800" b="1" dirty="0">
                <a:solidFill>
                  <a:schemeClr val="bg1"/>
                </a:solidFill>
              </a:rPr>
              <a:t>?</a:t>
            </a:r>
          </a:p>
          <a:p>
            <a:pPr algn="ctr"/>
            <a:endParaRPr lang="da-DK" sz="1400" dirty="0"/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681C216F-06DB-5AB2-F595-21E5267C417C}"/>
              </a:ext>
            </a:extLst>
          </p:cNvPr>
          <p:cNvSpPr/>
          <p:nvPr/>
        </p:nvSpPr>
        <p:spPr>
          <a:xfrm>
            <a:off x="6349429" y="4787757"/>
            <a:ext cx="2280863" cy="1777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dirty="0"/>
              <a:t>KONG AGAMEMNON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CD594053-11FE-9A2E-371F-2D36FBDD34AC}"/>
              </a:ext>
            </a:extLst>
          </p:cNvPr>
          <p:cNvSpPr/>
          <p:nvPr/>
        </p:nvSpPr>
        <p:spPr>
          <a:xfrm>
            <a:off x="9010436" y="4787757"/>
            <a:ext cx="2866490" cy="177743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/>
              <a:t>Iliadens overordnede tema kan siges ikke alene at være Achilleus’ vrede (</a:t>
            </a:r>
            <a:r>
              <a:rPr lang="da-DK" sz="1600" dirty="0" err="1"/>
              <a:t>menis</a:t>
            </a:r>
            <a:r>
              <a:rPr lang="da-DK" sz="1600" dirty="0"/>
              <a:t>), men også Agamemnons forblindelse (</a:t>
            </a:r>
            <a:r>
              <a:rPr lang="da-DK" sz="1600" dirty="0" err="1">
                <a:solidFill>
                  <a:srgbClr val="7030A0"/>
                </a:solidFill>
              </a:rPr>
              <a:t>ate</a:t>
            </a:r>
            <a:r>
              <a:rPr lang="da-DK" sz="16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443898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1168</Words>
  <Application>Microsoft Office PowerPoint</Application>
  <PresentationFormat>Widescreen</PresentationFormat>
  <Paragraphs>64</Paragraphs>
  <Slides>12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Franklin Gothic Book</vt:lpstr>
      <vt:lpstr>Hoefler Text</vt:lpstr>
      <vt:lpstr>Wingdings</vt:lpstr>
      <vt:lpstr>Office-tema</vt:lpstr>
      <vt:lpstr>Introduktion til nyttige begreber</vt:lpstr>
      <vt:lpstr>Nyttige BEGREBER: HYBRIS OG NEMESIS</vt:lpstr>
      <vt:lpstr>Nyttige BEGREBER: HYBRIS OG NEMESIS</vt:lpstr>
      <vt:lpstr>Nyttige BEGREBER: HYBRIS OG NEMESIS</vt:lpstr>
      <vt:lpstr>Introduktion til nyttige begreber:  SOFROSYNE</vt:lpstr>
      <vt:lpstr>PowerPoint-præsentation</vt:lpstr>
      <vt:lpstr>Introduktion til nyttige begreber:  SOFROSYNE</vt:lpstr>
      <vt:lpstr>Introduktion til nyttige begreber:  SOFROSYNE</vt:lpstr>
      <vt:lpstr>Introduktion til nyttige begreber:  SOFROSYNE</vt:lpstr>
      <vt:lpstr>Introduktion til nyttige begreber: Ate</vt:lpstr>
      <vt:lpstr>Introduktion til nyttige begreber: Ate</vt:lpstr>
      <vt:lpstr>Introduktion til nyttige begreber: 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2024-09-13T08:12:30Z</dcterms:created>
  <dcterms:modified xsi:type="dcterms:W3CDTF">2024-09-13T17:31:07Z</dcterms:modified>
</cp:coreProperties>
</file>