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5" r:id="rId3"/>
    <p:sldId id="259" r:id="rId4"/>
    <p:sldId id="266" r:id="rId5"/>
    <p:sldId id="258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8F8C93-380F-44DC-A19C-298B2CAA6614}" v="10" dt="2024-08-23T06:09:21.4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59" autoAdjust="0"/>
  </p:normalViewPr>
  <p:slideViewPr>
    <p:cSldViewPr snapToGrid="0" snapToObjects="1">
      <p:cViewPr varScale="1">
        <p:scale>
          <a:sx n="61" d="100"/>
          <a:sy n="61" d="100"/>
        </p:scale>
        <p:origin x="1440" y="5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ers Madsen" userId="81191b68-fe19-4c03-9297-416480dbd0c9" providerId="ADAL" clId="{246F0B14-ECC9-49E0-9691-592311B375E7}"/>
    <pc:docChg chg="modSld">
      <pc:chgData name="Anders Madsen" userId="81191b68-fe19-4c03-9297-416480dbd0c9" providerId="ADAL" clId="{246F0B14-ECC9-49E0-9691-592311B375E7}" dt="2019-03-11T08:57:57.300" v="0" actId="1076"/>
      <pc:docMkLst>
        <pc:docMk/>
      </pc:docMkLst>
      <pc:sldChg chg="modSp">
        <pc:chgData name="Anders Madsen" userId="81191b68-fe19-4c03-9297-416480dbd0c9" providerId="ADAL" clId="{246F0B14-ECC9-49E0-9691-592311B375E7}" dt="2019-03-11T08:57:57.300" v="0" actId="1076"/>
        <pc:sldMkLst>
          <pc:docMk/>
          <pc:sldMk cId="4250727488" sldId="256"/>
        </pc:sldMkLst>
        <pc:spChg chg="mod">
          <ac:chgData name="Anders Madsen" userId="81191b68-fe19-4c03-9297-416480dbd0c9" providerId="ADAL" clId="{246F0B14-ECC9-49E0-9691-592311B375E7}" dt="2019-03-11T08:57:57.300" v="0" actId="1076"/>
          <ac:spMkLst>
            <pc:docMk/>
            <pc:sldMk cId="4250727488" sldId="256"/>
            <ac:spMk id="3" creationId="{00000000-0000-0000-0000-000000000000}"/>
          </ac:spMkLst>
        </pc:spChg>
      </pc:sldChg>
    </pc:docChg>
  </pc:docChgLst>
  <pc:docChgLst>
    <pc:chgData name="Freja Lindgren Facius" userId="929b42c1-1389-4acd-a500-bd1250d50270" providerId="ADAL" clId="{B78F8C93-380F-44DC-A19C-298B2CAA6614}"/>
    <pc:docChg chg="custSel delSld modSld">
      <pc:chgData name="Freja Lindgren Facius" userId="929b42c1-1389-4acd-a500-bd1250d50270" providerId="ADAL" clId="{B78F8C93-380F-44DC-A19C-298B2CAA6614}" dt="2024-08-23T07:19:30.550" v="162" actId="20577"/>
      <pc:docMkLst>
        <pc:docMk/>
      </pc:docMkLst>
      <pc:sldChg chg="modNotesTx">
        <pc:chgData name="Freja Lindgren Facius" userId="929b42c1-1389-4acd-a500-bd1250d50270" providerId="ADAL" clId="{B78F8C93-380F-44DC-A19C-298B2CAA6614}" dt="2024-08-23T07:19:30.550" v="162" actId="20577"/>
        <pc:sldMkLst>
          <pc:docMk/>
          <pc:sldMk cId="4250727488" sldId="256"/>
        </pc:sldMkLst>
      </pc:sldChg>
      <pc:sldChg chg="modAnim">
        <pc:chgData name="Freja Lindgren Facius" userId="929b42c1-1389-4acd-a500-bd1250d50270" providerId="ADAL" clId="{B78F8C93-380F-44DC-A19C-298B2CAA6614}" dt="2024-08-23T06:09:21.487" v="161"/>
        <pc:sldMkLst>
          <pc:docMk/>
          <pc:sldMk cId="1559676887" sldId="258"/>
        </pc:sldMkLst>
      </pc:sldChg>
      <pc:sldChg chg="modAnim">
        <pc:chgData name="Freja Lindgren Facius" userId="929b42c1-1389-4acd-a500-bd1250d50270" providerId="ADAL" clId="{B78F8C93-380F-44DC-A19C-298B2CAA6614}" dt="2024-08-22T17:49:18.150" v="154"/>
        <pc:sldMkLst>
          <pc:docMk/>
          <pc:sldMk cId="215062802" sldId="260"/>
        </pc:sldMkLst>
      </pc:sldChg>
      <pc:sldChg chg="modAnim modNotesTx">
        <pc:chgData name="Freja Lindgren Facius" userId="929b42c1-1389-4acd-a500-bd1250d50270" providerId="ADAL" clId="{B78F8C93-380F-44DC-A19C-298B2CAA6614}" dt="2024-08-22T17:49:40.855" v="157"/>
        <pc:sldMkLst>
          <pc:docMk/>
          <pc:sldMk cId="2566379531" sldId="261"/>
        </pc:sldMkLst>
      </pc:sldChg>
      <pc:sldChg chg="modAnim modNotesTx">
        <pc:chgData name="Freja Lindgren Facius" userId="929b42c1-1389-4acd-a500-bd1250d50270" providerId="ADAL" clId="{B78F8C93-380F-44DC-A19C-298B2CAA6614}" dt="2024-08-22T17:49:58.547" v="160"/>
        <pc:sldMkLst>
          <pc:docMk/>
          <pc:sldMk cId="3247185648" sldId="262"/>
        </pc:sldMkLst>
      </pc:sldChg>
      <pc:sldChg chg="modNotesTx">
        <pc:chgData name="Freja Lindgren Facius" userId="929b42c1-1389-4acd-a500-bd1250d50270" providerId="ADAL" clId="{B78F8C93-380F-44DC-A19C-298B2CAA6614}" dt="2024-08-22T07:46:23.870" v="150" actId="20577"/>
        <pc:sldMkLst>
          <pc:docMk/>
          <pc:sldMk cId="533828346" sldId="266"/>
        </pc:sldMkLst>
      </pc:sldChg>
      <pc:sldChg chg="del">
        <pc:chgData name="Freja Lindgren Facius" userId="929b42c1-1389-4acd-a500-bd1250d50270" providerId="ADAL" clId="{B78F8C93-380F-44DC-A19C-298B2CAA6614}" dt="2024-08-22T07:46:37.754" v="151" actId="47"/>
        <pc:sldMkLst>
          <pc:docMk/>
          <pc:sldMk cId="3212306855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82B986-87E0-5A4B-A1BB-CB307712926E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5502B-C627-E744-9387-FF084A320D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1457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5502B-C627-E744-9387-FF084A320D12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2029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5502B-C627-E744-9387-FF084A320D1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2029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5502B-C627-E744-9387-FF084A320D1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2029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Storhedstiden</a:t>
            </a:r>
            <a:r>
              <a:rPr lang="da-DK" baseline="0" dirty="0"/>
              <a:t> er et resultat af Athens fordelagtige position ved udgangen – og sejren – i Perserkrigene (479 </a:t>
            </a:r>
            <a:r>
              <a:rPr lang="da-DK" baseline="0" dirty="0" err="1"/>
              <a:t>fvt</a:t>
            </a:r>
            <a:r>
              <a:rPr lang="da-DK" baseline="0" dirty="0"/>
              <a:t>.) og starten på den Peloponnesiske krig (431-404 </a:t>
            </a:r>
            <a:r>
              <a:rPr lang="da-DK" baseline="0" dirty="0" err="1"/>
              <a:t>fvt</a:t>
            </a:r>
            <a:r>
              <a:rPr lang="da-DK" baseline="0" dirty="0"/>
              <a:t>.).</a:t>
            </a:r>
          </a:p>
          <a:p>
            <a:r>
              <a:rPr lang="da-DK" baseline="0" dirty="0"/>
              <a:t>Ostrakisme: kan landsforvise folk, hvis der er enighed blandt folk (10 år) --&gt; 6000 stemmer, så er afstemning gyldig --&gt; ofte meget succesfulde/magtfulde mennesker. </a:t>
            </a:r>
            <a:r>
              <a:rPr lang="da-DK" baseline="0" dirty="0" err="1"/>
              <a:t>Stunter</a:t>
            </a:r>
            <a:r>
              <a:rPr lang="da-DK" baseline="0" dirty="0"/>
              <a:t> det </a:t>
            </a:r>
            <a:r>
              <a:rPr lang="da-DK" baseline="0" dirty="0" err="1"/>
              <a:t>inticimentet</a:t>
            </a:r>
            <a:r>
              <a:rPr lang="da-DK" baseline="0" dirty="0"/>
              <a:t> for at deltage politisk? 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5502B-C627-E744-9387-FF084A320D1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2029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507 = </a:t>
            </a:r>
            <a:r>
              <a:rPr lang="da-DK" dirty="0" err="1"/>
              <a:t>Kleisthenes</a:t>
            </a:r>
            <a:endParaRPr lang="da-DK" dirty="0"/>
          </a:p>
          <a:p>
            <a:r>
              <a:rPr lang="da-DK" dirty="0"/>
              <a:t>322 = Filip 2. af Makedonien indtager</a:t>
            </a:r>
            <a:r>
              <a:rPr lang="da-DK" baseline="0" dirty="0"/>
              <a:t> Hellas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5502B-C627-E744-9387-FF084A320D12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2029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5502B-C627-E744-9387-FF084A320D12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2029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Embedsmænd opgave: lede de besluttende forsamlinger og at iværksætte de trufne beslutninger 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5502B-C627-E744-9387-FF084A320D12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2029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Forretningsudvalg = øverste ledere.</a:t>
            </a:r>
          </a:p>
          <a:p>
            <a:r>
              <a:rPr lang="da-DK" dirty="0"/>
              <a:t>7200 borgere</a:t>
            </a:r>
            <a:r>
              <a:rPr lang="da-DK" baseline="0" dirty="0"/>
              <a:t> arbejder på fuldtid i 1 år som politikere</a:t>
            </a:r>
          </a:p>
          <a:p>
            <a:r>
              <a:rPr lang="da-DK" baseline="0" dirty="0"/>
              <a:t>6000 borgere samles ca. 40 dage om året til folkeforsamlinger</a:t>
            </a:r>
          </a:p>
          <a:p>
            <a:r>
              <a:rPr lang="da-DK" baseline="0" dirty="0"/>
              <a:t>Ca. 200 dage med retssager pr. år</a:t>
            </a:r>
          </a:p>
          <a:p>
            <a:r>
              <a:rPr lang="da-DK" baseline="0" dirty="0"/>
              <a:t>Det er en meget stor procentdel af de ca. 20.000 atheniensiske borgere, der ikke kan lave deres eget arbejde.</a:t>
            </a:r>
          </a:p>
          <a:p>
            <a:r>
              <a:rPr lang="da-DK" baseline="0" dirty="0"/>
              <a:t>Slaver og kvinder er altså en enormt vigtig del af husholdningen og drivkraften bag demokratiet. Selvmodsigende!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5502B-C627-E744-9387-FF084A320D12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2029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5502B-C627-E744-9387-FF084A320D12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2029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22" name="Undertitel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a-DK"/>
              <a:t>Klik for at redigere undertiteltypografien i masteren</a:t>
            </a:r>
            <a:endParaRPr kumimoji="0"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20" name="Pladsholder til sidefod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Pladsholder til dias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‹nr.›</a:t>
            </a:fld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‹nr.›</a:t>
            </a:fld>
            <a:endParaRPr kumimoji="0" lang="en-US"/>
          </a:p>
        </p:txBody>
      </p:sp>
      <p:sp>
        <p:nvSpPr>
          <p:cNvPr id="10" name="Rektangel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a-DK"/>
              <a:t>Klik for at redigere teksttypografierne i masteren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a-DK"/>
              <a:t>Klik for at redigere teksttypografierne i masteren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‹nr.›</a:t>
            </a:fld>
            <a:endParaRPr kumimoji="0" lang="en-US"/>
          </a:p>
        </p:txBody>
      </p:sp>
      <p:sp>
        <p:nvSpPr>
          <p:cNvPr id="6" name="Rektangel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‹nr.›</a:t>
            </a:fld>
            <a:endParaRPr kumimoji="0" lang="en-US"/>
          </a:p>
        </p:txBody>
      </p:sp>
      <p:sp>
        <p:nvSpPr>
          <p:cNvPr id="8" name="Rektangel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da-DK"/>
              <a:t>Træk billede til pladsholder, eller klik på symbol for at tilføje</a:t>
            </a:r>
            <a:endParaRPr kumimoji="0" lang="en-US" dirty="0"/>
          </a:p>
        </p:txBody>
      </p:sp>
      <p:sp>
        <p:nvSpPr>
          <p:cNvPr id="9" name="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a-DK"/>
              <a:t>Klik for at redigere teksttypografierne i masteren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kel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Kran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ktangel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Pladsholder til titel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9" name="Pladsholder til teks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da-DK"/>
              <a:t>Klik for at redigere teksttypografierne i masteren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  <p:sp>
        <p:nvSpPr>
          <p:cNvPr id="24" name="Pladsholder til dato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8/23/2024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Pladsholder til diasnumm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‹nr.›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ktangel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  <a:latin typeface="Athelas Regular"/>
                <a:cs typeface="Athelas Regular"/>
              </a:rPr>
              <a:t>Antikke styreformer</a:t>
            </a:r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	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4294967295"/>
          </p:nvPr>
        </p:nvSpPr>
        <p:spPr>
          <a:xfrm>
            <a:off x="1435608" y="1652929"/>
            <a:ext cx="7498080" cy="4816418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da-DK" sz="2800" dirty="0">
                <a:solidFill>
                  <a:srgbClr val="2A6D7D"/>
                </a:solidFill>
                <a:latin typeface="Athelas Regular"/>
                <a:cs typeface="Athelas Regular"/>
              </a:rPr>
              <a:t>3 slags styreformer i det antikke Hellas:</a:t>
            </a:r>
          </a:p>
          <a:p>
            <a:pPr marL="484632" indent="-457200">
              <a:buFont typeface="Arial"/>
              <a:buChar char="•"/>
            </a:pPr>
            <a:r>
              <a:rPr lang="da-DK" sz="2600" dirty="0">
                <a:solidFill>
                  <a:srgbClr val="2A6D7D"/>
                </a:solidFill>
                <a:latin typeface="Athelas Regular"/>
                <a:cs typeface="Athelas Regular"/>
              </a:rPr>
              <a:t>Monarki</a:t>
            </a:r>
          </a:p>
          <a:p>
            <a:pPr marL="758952" lvl="1" indent="-457200">
              <a:buFont typeface="Arial"/>
              <a:buChar char="•"/>
            </a:pPr>
            <a:r>
              <a:rPr lang="da-DK" sz="2200" i="1" dirty="0">
                <a:solidFill>
                  <a:srgbClr val="2A6D7D"/>
                </a:solidFill>
                <a:latin typeface="Athelas Regular"/>
                <a:cs typeface="Athelas Regular"/>
              </a:rPr>
              <a:t>Mono</a:t>
            </a:r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 = Ene</a:t>
            </a:r>
          </a:p>
          <a:p>
            <a:pPr marL="758952" lvl="1" indent="-457200">
              <a:buFont typeface="Arial"/>
              <a:buChar char="•"/>
            </a:pPr>
            <a:r>
              <a:rPr lang="da-DK" sz="2200" i="1" dirty="0" err="1">
                <a:solidFill>
                  <a:srgbClr val="2A6D7D"/>
                </a:solidFill>
                <a:latin typeface="Athelas Regular"/>
                <a:cs typeface="Athelas Regular"/>
              </a:rPr>
              <a:t>Archos</a:t>
            </a:r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 = Hersker</a:t>
            </a:r>
          </a:p>
          <a:p>
            <a:pPr marL="758952" lvl="1" indent="-457200">
              <a:buFont typeface="Arial"/>
              <a:buChar char="•"/>
            </a:pPr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Eksempel: Perserriget</a:t>
            </a:r>
          </a:p>
          <a:p>
            <a:pPr marL="484632" indent="-457200">
              <a:buFont typeface="Arial"/>
              <a:buChar char="•"/>
            </a:pPr>
            <a:r>
              <a:rPr lang="da-DK" sz="2600" dirty="0">
                <a:solidFill>
                  <a:srgbClr val="2A6D7D"/>
                </a:solidFill>
                <a:latin typeface="Athelas Regular"/>
                <a:cs typeface="Athelas Regular"/>
              </a:rPr>
              <a:t>Oligarki</a:t>
            </a:r>
          </a:p>
          <a:p>
            <a:pPr marL="758952" lvl="1" indent="-457200">
              <a:buFont typeface="Arial"/>
              <a:buChar char="•"/>
            </a:pPr>
            <a:r>
              <a:rPr lang="da-DK" sz="2200" i="1" dirty="0" err="1">
                <a:solidFill>
                  <a:srgbClr val="2A6D7D"/>
                </a:solidFill>
                <a:latin typeface="Athelas Regular"/>
                <a:cs typeface="Athelas Regular"/>
              </a:rPr>
              <a:t>Oligos</a:t>
            </a:r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 = Få</a:t>
            </a:r>
          </a:p>
          <a:p>
            <a:pPr marL="758952" lvl="1" indent="-457200">
              <a:buFont typeface="Arial"/>
              <a:buChar char="•"/>
            </a:pPr>
            <a:r>
              <a:rPr lang="da-DK" sz="2200" i="1" dirty="0" err="1">
                <a:solidFill>
                  <a:srgbClr val="2A6D7D"/>
                </a:solidFill>
                <a:latin typeface="Athelas Regular"/>
                <a:cs typeface="Athelas Regular"/>
              </a:rPr>
              <a:t>Archos</a:t>
            </a:r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 = Hersker</a:t>
            </a:r>
          </a:p>
          <a:p>
            <a:pPr marL="758952" lvl="1" indent="-457200">
              <a:buFont typeface="Arial"/>
              <a:buChar char="•"/>
            </a:pPr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Eksempel: Sparta</a:t>
            </a:r>
          </a:p>
          <a:p>
            <a:pPr marL="484632" indent="-457200">
              <a:buFont typeface="Arial"/>
              <a:buChar char="•"/>
            </a:pPr>
            <a:r>
              <a:rPr lang="da-DK" sz="2600" dirty="0">
                <a:solidFill>
                  <a:srgbClr val="2A6D7D"/>
                </a:solidFill>
                <a:latin typeface="Athelas Regular"/>
                <a:cs typeface="Athelas Regular"/>
              </a:rPr>
              <a:t>Demokrati</a:t>
            </a:r>
          </a:p>
          <a:p>
            <a:pPr marL="758952" lvl="1" indent="-457200">
              <a:buFont typeface="Arial"/>
              <a:buChar char="•"/>
            </a:pPr>
            <a:r>
              <a:rPr lang="da-DK" sz="2200" i="1" dirty="0">
                <a:solidFill>
                  <a:srgbClr val="2A6D7D"/>
                </a:solidFill>
                <a:latin typeface="Athelas Regular"/>
                <a:cs typeface="Athelas Regular"/>
              </a:rPr>
              <a:t>Demos</a:t>
            </a:r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 = Folk</a:t>
            </a:r>
          </a:p>
          <a:p>
            <a:pPr marL="758952" lvl="1" indent="-457200">
              <a:buFont typeface="Arial"/>
              <a:buChar char="•"/>
            </a:pPr>
            <a:r>
              <a:rPr lang="da-DK" sz="2200" i="1" dirty="0" err="1">
                <a:solidFill>
                  <a:srgbClr val="2A6D7D"/>
                </a:solidFill>
                <a:latin typeface="Athelas Regular"/>
                <a:cs typeface="Athelas Regular"/>
              </a:rPr>
              <a:t>Kratos</a:t>
            </a:r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 = Styre</a:t>
            </a:r>
          </a:p>
          <a:p>
            <a:pPr marL="758952" lvl="1" indent="-457200">
              <a:buFont typeface="Arial"/>
              <a:buChar char="•"/>
            </a:pPr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Eksempel = Athen</a:t>
            </a:r>
          </a:p>
        </p:txBody>
      </p:sp>
    </p:spTree>
    <p:extLst>
      <p:ext uri="{BB962C8B-B14F-4D97-AF65-F5344CB8AC3E}">
        <p14:creationId xmlns:p14="http://schemas.microsoft.com/office/powerpoint/2010/main" val="4250727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  <a:latin typeface="Athelas Regular"/>
                <a:cs typeface="Athelas Regular"/>
              </a:rPr>
              <a:t>Hellas, ca. 431 </a:t>
            </a:r>
            <a:r>
              <a:rPr lang="da-DK" dirty="0" err="1">
                <a:solidFill>
                  <a:schemeClr val="accent1">
                    <a:lumMod val="75000"/>
                  </a:schemeClr>
                </a:solidFill>
                <a:latin typeface="Athelas Regular"/>
                <a:cs typeface="Athelas Regular"/>
              </a:rPr>
              <a:t>fvt</a:t>
            </a:r>
            <a:r>
              <a:rPr lang="da-DK" dirty="0">
                <a:solidFill>
                  <a:schemeClr val="accent1">
                    <a:lumMod val="75000"/>
                  </a:schemeClr>
                </a:solidFill>
                <a:latin typeface="Athelas Regular"/>
                <a:cs typeface="Athelas Regular"/>
              </a:rPr>
              <a:t>.</a:t>
            </a:r>
            <a:endParaRPr lang="da-DK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4294967295"/>
          </p:nvPr>
        </p:nvSpPr>
        <p:spPr>
          <a:xfrm>
            <a:off x="1435608" y="1428994"/>
            <a:ext cx="7498080" cy="481641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endParaRPr lang="da-DK" sz="2200" dirty="0">
              <a:solidFill>
                <a:srgbClr val="2A6D7D"/>
              </a:solidFill>
              <a:latin typeface="Athelas Regular"/>
              <a:cs typeface="Athelas Regular"/>
            </a:endParaRPr>
          </a:p>
        </p:txBody>
      </p:sp>
      <p:pic>
        <p:nvPicPr>
          <p:cNvPr id="4" name="Billede 3" descr="Kort over Hellas ca 43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607" y="1727816"/>
            <a:ext cx="7498081" cy="41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71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 err="1">
                <a:solidFill>
                  <a:schemeClr val="accent1">
                    <a:lumMod val="75000"/>
                  </a:schemeClr>
                </a:solidFill>
                <a:latin typeface="Athelas Regular"/>
                <a:cs typeface="Athelas Regular"/>
              </a:rPr>
              <a:t>Polis</a:t>
            </a:r>
            <a:r>
              <a:rPr lang="da-DK" dirty="0">
                <a:solidFill>
                  <a:schemeClr val="accent1">
                    <a:lumMod val="75000"/>
                  </a:schemeClr>
                </a:solidFill>
                <a:latin typeface="Athelas Regular"/>
                <a:cs typeface="Athelas Regular"/>
              </a:rPr>
              <a:t> (Bystaten)</a:t>
            </a:r>
            <a:endParaRPr lang="da-DK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4294967295"/>
          </p:nvPr>
        </p:nvSpPr>
        <p:spPr>
          <a:xfrm>
            <a:off x="1075765" y="1428994"/>
            <a:ext cx="7857923" cy="4816418"/>
          </a:xfrm>
        </p:spPr>
        <p:txBody>
          <a:bodyPr>
            <a:normAutofit/>
          </a:bodyPr>
          <a:lstStyle/>
          <a:p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Vokser frem i løbet af 700-tallet </a:t>
            </a:r>
            <a:r>
              <a:rPr lang="da-DK" sz="2400" dirty="0" err="1">
                <a:solidFill>
                  <a:srgbClr val="2A6D7D"/>
                </a:solidFill>
                <a:latin typeface="Athelas Regular"/>
                <a:cs typeface="Athelas Regular"/>
              </a:rPr>
              <a:t>fvt</a:t>
            </a:r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. og består helt frem til 300-tallet evt.</a:t>
            </a:r>
          </a:p>
          <a:p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I arkaisk tid (ca. 700-480 </a:t>
            </a:r>
            <a:r>
              <a:rPr lang="da-DK" sz="2400" dirty="0" err="1">
                <a:solidFill>
                  <a:srgbClr val="2A6D7D"/>
                </a:solidFill>
                <a:latin typeface="Athelas Regular"/>
                <a:cs typeface="Athelas Regular"/>
              </a:rPr>
              <a:t>fvt</a:t>
            </a:r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.) var bystaterne aristokratier eller oligarkier. 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Udvikling fra beredent militær </a:t>
            </a:r>
            <a:b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</a:br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til fodsoldater (hopliter) betød en </a:t>
            </a:r>
            <a:b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</a:br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ændring i bystatens politiske </a:t>
            </a:r>
            <a:b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</a:br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struktur. 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Magtens centrum flyttes fra </a:t>
            </a:r>
            <a:b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</a:br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embedsmænd og -råd til en </a:t>
            </a:r>
            <a:b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</a:br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folkeforsamling domineret </a:t>
            </a:r>
            <a:b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</a:br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af den nye militære enhed.</a:t>
            </a:r>
          </a:p>
        </p:txBody>
      </p:sp>
      <p:pic>
        <p:nvPicPr>
          <p:cNvPr id="5" name="Billede 4" descr="Map_ancient_athen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176" y="2928472"/>
            <a:ext cx="4303059" cy="3929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28800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  <a:latin typeface="Athelas Regular"/>
                <a:cs typeface="Athelas Regular"/>
              </a:rPr>
              <a:t>Athen i antikken</a:t>
            </a:r>
            <a:endParaRPr lang="da-DK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4294967295"/>
          </p:nvPr>
        </p:nvSpPr>
        <p:spPr>
          <a:xfrm>
            <a:off x="1435608" y="1428994"/>
            <a:ext cx="7498080" cy="4921006"/>
          </a:xfrm>
        </p:spPr>
        <p:txBody>
          <a:bodyPr>
            <a:normAutofit fontScale="92500" lnSpcReduction="20000"/>
          </a:bodyPr>
          <a:lstStyle/>
          <a:p>
            <a:r>
              <a:rPr lang="da-DK" sz="2600" dirty="0" err="1">
                <a:solidFill>
                  <a:srgbClr val="2A6D7D"/>
                </a:solidFill>
                <a:latin typeface="Athelas Regular"/>
                <a:cs typeface="Athelas Regular"/>
              </a:rPr>
              <a:t>Kleisthenes</a:t>
            </a:r>
            <a:r>
              <a:rPr lang="da-DK" sz="2600" dirty="0">
                <a:solidFill>
                  <a:srgbClr val="2A6D7D"/>
                </a:solidFill>
                <a:latin typeface="Athelas Regular"/>
                <a:cs typeface="Athelas Regular"/>
              </a:rPr>
              <a:t> indfører demokrati i 507 </a:t>
            </a:r>
            <a:r>
              <a:rPr lang="da-DK" sz="2600" dirty="0" err="1">
                <a:solidFill>
                  <a:srgbClr val="2A6D7D"/>
                </a:solidFill>
                <a:latin typeface="Athelas Regular"/>
                <a:cs typeface="Athelas Regular"/>
              </a:rPr>
              <a:t>fvt</a:t>
            </a:r>
            <a:r>
              <a:rPr lang="da-DK" sz="2600" dirty="0">
                <a:solidFill>
                  <a:srgbClr val="2A6D7D"/>
                </a:solidFill>
                <a:latin typeface="Athelas Regular"/>
                <a:cs typeface="Athelas Regular"/>
              </a:rPr>
              <a:t>. </a:t>
            </a:r>
          </a:p>
          <a:p>
            <a:pPr lvl="1"/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Opdeler Attika i 139 </a:t>
            </a:r>
            <a:r>
              <a:rPr lang="da-DK" sz="2200" dirty="0" err="1">
                <a:solidFill>
                  <a:srgbClr val="2A6D7D"/>
                </a:solidFill>
                <a:latin typeface="Athelas Regular"/>
                <a:cs typeface="Athelas Regular"/>
              </a:rPr>
              <a:t>demer</a:t>
            </a:r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 fordelt på 10 </a:t>
            </a:r>
            <a:r>
              <a:rPr lang="da-DK" sz="2200" dirty="0" err="1">
                <a:solidFill>
                  <a:srgbClr val="2A6D7D"/>
                </a:solidFill>
                <a:latin typeface="Athelas Regular"/>
                <a:cs typeface="Athelas Regular"/>
              </a:rPr>
              <a:t>fyler</a:t>
            </a:r>
            <a:endParaRPr lang="da-DK" sz="2200" dirty="0">
              <a:solidFill>
                <a:srgbClr val="2A6D7D"/>
              </a:solidFill>
              <a:latin typeface="Athelas Regular"/>
              <a:cs typeface="Athelas Regular"/>
            </a:endParaRPr>
          </a:p>
          <a:p>
            <a:pPr lvl="1"/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Indfører bestemmelsen om borgerskab</a:t>
            </a:r>
          </a:p>
          <a:p>
            <a:pPr lvl="1"/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Danner femhundredemandsrådet</a:t>
            </a:r>
          </a:p>
          <a:p>
            <a:pPr lvl="1"/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Indfører ostrakismen</a:t>
            </a:r>
          </a:p>
          <a:p>
            <a:r>
              <a:rPr lang="da-DK" sz="2600" dirty="0">
                <a:solidFill>
                  <a:srgbClr val="2A6D7D"/>
                </a:solidFill>
                <a:latin typeface="Athelas Regular"/>
                <a:cs typeface="Athelas Regular"/>
              </a:rPr>
              <a:t>Storhedstid mellem 480 – 430 </a:t>
            </a:r>
            <a:r>
              <a:rPr lang="da-DK" sz="2600" dirty="0" err="1">
                <a:solidFill>
                  <a:srgbClr val="2A6D7D"/>
                </a:solidFill>
                <a:latin typeface="Athelas Regular"/>
                <a:cs typeface="Athelas Regular"/>
              </a:rPr>
              <a:t>fvt</a:t>
            </a:r>
            <a:r>
              <a:rPr lang="da-DK" sz="2600" dirty="0">
                <a:solidFill>
                  <a:srgbClr val="2A6D7D"/>
                </a:solidFill>
                <a:latin typeface="Athelas Regular"/>
                <a:cs typeface="Athelas Regular"/>
              </a:rPr>
              <a:t>.</a:t>
            </a:r>
            <a:endParaRPr lang="da-DK" sz="1700" dirty="0">
              <a:solidFill>
                <a:srgbClr val="2A6D7D"/>
              </a:solidFill>
              <a:latin typeface="Athelas Regular"/>
              <a:cs typeface="Athelas Regular"/>
            </a:endParaRPr>
          </a:p>
          <a:p>
            <a:pPr lvl="1"/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Perserkrigene (499-479) </a:t>
            </a:r>
            <a:b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</a:br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og Peloponnesiske krig (431-404)</a:t>
            </a:r>
          </a:p>
          <a:p>
            <a:pPr lvl="1"/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Under ledelse af </a:t>
            </a:r>
            <a:r>
              <a:rPr lang="da-DK" sz="2200" dirty="0" err="1">
                <a:solidFill>
                  <a:srgbClr val="2A6D7D"/>
                </a:solidFill>
                <a:latin typeface="Athelas Regular"/>
                <a:cs typeface="Athelas Regular"/>
              </a:rPr>
              <a:t>Perikles</a:t>
            </a:r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 (460-429) videreudvikles demokratiet</a:t>
            </a:r>
          </a:p>
          <a:p>
            <a:pPr lvl="1"/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Kulturel opblomstring indenfor litteratur, arkitektur, filosofi, drama, retorik…</a:t>
            </a:r>
          </a:p>
          <a:p>
            <a:r>
              <a:rPr lang="da-DK" sz="2600" dirty="0">
                <a:solidFill>
                  <a:srgbClr val="2A6D7D"/>
                </a:solidFill>
                <a:latin typeface="Athelas Regular"/>
                <a:cs typeface="Athelas Regular"/>
              </a:rPr>
              <a:t>Den Peloponnesiske Krig 431 – 404 </a:t>
            </a:r>
            <a:r>
              <a:rPr lang="da-DK" sz="2600" dirty="0" err="1">
                <a:solidFill>
                  <a:srgbClr val="2A6D7D"/>
                </a:solidFill>
                <a:latin typeface="Athelas Regular"/>
                <a:cs typeface="Athelas Regular"/>
              </a:rPr>
              <a:t>fvt</a:t>
            </a:r>
            <a:r>
              <a:rPr lang="da-DK" sz="2600" dirty="0">
                <a:solidFill>
                  <a:srgbClr val="2A6D7D"/>
                </a:solidFill>
                <a:latin typeface="Athelas Regular"/>
                <a:cs typeface="Athelas Regular"/>
              </a:rPr>
              <a:t>.</a:t>
            </a:r>
          </a:p>
          <a:p>
            <a:pPr lvl="1"/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Athen taber til Sparta </a:t>
            </a:r>
          </a:p>
          <a:p>
            <a:pPr lvl="1"/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”De 30 Tyranner” styrer Athen fra 403-402 </a:t>
            </a:r>
            <a:r>
              <a:rPr lang="da-DK" sz="2200" dirty="0" err="1">
                <a:solidFill>
                  <a:srgbClr val="2A6D7D"/>
                </a:solidFill>
                <a:latin typeface="Athelas Regular"/>
                <a:cs typeface="Athelas Regular"/>
              </a:rPr>
              <a:t>fvt</a:t>
            </a:r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.</a:t>
            </a:r>
          </a:p>
          <a:p>
            <a:pPr lvl="1"/>
            <a:endParaRPr lang="da-DK" sz="2000" dirty="0">
              <a:solidFill>
                <a:srgbClr val="2A6D7D"/>
              </a:solidFill>
              <a:latin typeface="Athelas Regular"/>
              <a:cs typeface="Athelas Regular"/>
            </a:endParaRPr>
          </a:p>
        </p:txBody>
      </p:sp>
      <p:pic>
        <p:nvPicPr>
          <p:cNvPr id="4" name="Billede 3" descr="Perikles buste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136" y="1433785"/>
            <a:ext cx="1776864" cy="245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28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  <a:latin typeface="Athelas Regular"/>
                <a:cs typeface="Athelas Regular"/>
              </a:rPr>
              <a:t>Det athenske demokrati	</a:t>
            </a:r>
            <a:endParaRPr lang="da-DK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4294967295"/>
          </p:nvPr>
        </p:nvSpPr>
        <p:spPr>
          <a:xfrm>
            <a:off x="1435608" y="1428994"/>
            <a:ext cx="7498080" cy="4816418"/>
          </a:xfrm>
        </p:spPr>
        <p:txBody>
          <a:bodyPr>
            <a:normAutofit/>
          </a:bodyPr>
          <a:lstStyle/>
          <a:p>
            <a:endParaRPr lang="da-DK" sz="2200" dirty="0">
              <a:solidFill>
                <a:srgbClr val="2A6D7D"/>
              </a:solidFill>
              <a:latin typeface="Athelas Regular"/>
              <a:cs typeface="Athelas Regular"/>
            </a:endParaRPr>
          </a:p>
          <a:p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507 – 322 </a:t>
            </a:r>
            <a:r>
              <a:rPr lang="da-DK" sz="2400" dirty="0" err="1">
                <a:solidFill>
                  <a:srgbClr val="2A6D7D"/>
                </a:solidFill>
                <a:latin typeface="Athelas Regular"/>
                <a:cs typeface="Athelas Regular"/>
              </a:rPr>
              <a:t>fvt</a:t>
            </a:r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.</a:t>
            </a:r>
          </a:p>
          <a:p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Ligesom moderne demokrati grundlagt på principperne </a:t>
            </a:r>
            <a:r>
              <a:rPr lang="da-DK" sz="2400" i="1" dirty="0">
                <a:solidFill>
                  <a:srgbClr val="2A6D7D"/>
                </a:solidFill>
                <a:latin typeface="Athelas Regular"/>
                <a:cs typeface="Athelas Regular"/>
              </a:rPr>
              <a:t>frihed </a:t>
            </a:r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og </a:t>
            </a:r>
            <a:r>
              <a:rPr lang="da-DK" sz="2400" i="1" dirty="0">
                <a:solidFill>
                  <a:srgbClr val="2A6D7D"/>
                </a:solidFill>
                <a:latin typeface="Athelas Regular"/>
                <a:cs typeface="Athelas Regular"/>
              </a:rPr>
              <a:t>lighed.</a:t>
            </a:r>
            <a:endParaRPr lang="da-DK" sz="2400" dirty="0">
              <a:solidFill>
                <a:srgbClr val="2A6D7D"/>
              </a:solidFill>
              <a:latin typeface="Athelas Regular"/>
              <a:cs typeface="Athelas Regular"/>
            </a:endParaRPr>
          </a:p>
          <a:p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Folket = Mandlige athenske fuldborgere over 20 år.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Dog først som 30 årig fik man fuld adgang til alle politiske processer.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Dvs. ingen tilflyttere, kvinder eller slaver havde direkte politiske indflydelse.</a:t>
            </a:r>
          </a:p>
          <a:p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Fuldborgere i Athen = ca. 20.000</a:t>
            </a:r>
          </a:p>
          <a:p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Athens befolkning = ca. 200.000</a:t>
            </a:r>
          </a:p>
        </p:txBody>
      </p:sp>
    </p:spTree>
    <p:extLst>
      <p:ext uri="{BB962C8B-B14F-4D97-AF65-F5344CB8AC3E}">
        <p14:creationId xmlns:p14="http://schemas.microsoft.com/office/powerpoint/2010/main" val="155967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  <a:latin typeface="Athelas Regular"/>
                <a:cs typeface="Athelas Regular"/>
              </a:rPr>
              <a:t>Demokratiske institutioner</a:t>
            </a:r>
            <a:endParaRPr lang="da-DK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4294967295"/>
          </p:nvPr>
        </p:nvSpPr>
        <p:spPr>
          <a:xfrm>
            <a:off x="1435608" y="1428994"/>
            <a:ext cx="7498080" cy="4816418"/>
          </a:xfrm>
        </p:spPr>
        <p:txBody>
          <a:bodyPr>
            <a:normAutofit/>
          </a:bodyPr>
          <a:lstStyle/>
          <a:p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Folkeforsamlingen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Athenske borgere over 20 år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Samledes 40 gange om året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Ca. 6000 deltagere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Debatten blev ledet af 9 </a:t>
            </a:r>
            <a:b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</a:br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udtrukne fra 500-mandsrådet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Afstemning om politiske </a:t>
            </a:r>
            <a:b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</a:br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beslutninger og lovforslag</a:t>
            </a:r>
          </a:p>
          <a:p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De edsvorne lovgivere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6000 medlemmer, trukket ved lod blandt athenske borgere over 30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Fungerede i 1 år som dels </a:t>
            </a:r>
            <a:r>
              <a:rPr lang="da-DK" sz="2000" i="1" dirty="0">
                <a:solidFill>
                  <a:srgbClr val="2A6D7D"/>
                </a:solidFill>
                <a:latin typeface="Athelas Regular"/>
                <a:cs typeface="Athelas Regular"/>
              </a:rPr>
              <a:t>lovgivere</a:t>
            </a:r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 og </a:t>
            </a:r>
            <a:r>
              <a:rPr lang="da-DK" sz="2000" i="1" dirty="0">
                <a:solidFill>
                  <a:srgbClr val="2A6D7D"/>
                </a:solidFill>
                <a:latin typeface="Athelas Regular"/>
                <a:cs typeface="Athelas Regular"/>
              </a:rPr>
              <a:t>dommere</a:t>
            </a:r>
          </a:p>
        </p:txBody>
      </p:sp>
      <p:pic>
        <p:nvPicPr>
          <p:cNvPr id="4" name="Billede 3" descr="Athensk folkeforsamlin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222" y="1428994"/>
            <a:ext cx="3789582" cy="311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  <a:latin typeface="Athelas Regular"/>
                <a:cs typeface="Athelas Regular"/>
              </a:rPr>
              <a:t>Demokratiske institutioner</a:t>
            </a:r>
            <a:endParaRPr lang="da-DK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4294967295"/>
          </p:nvPr>
        </p:nvSpPr>
        <p:spPr>
          <a:xfrm>
            <a:off x="1435608" y="1428994"/>
            <a:ext cx="7498080" cy="4816418"/>
          </a:xfrm>
        </p:spPr>
        <p:txBody>
          <a:bodyPr>
            <a:normAutofit/>
          </a:bodyPr>
          <a:lstStyle/>
          <a:p>
            <a:endParaRPr lang="da-DK" sz="2400" dirty="0">
              <a:solidFill>
                <a:srgbClr val="2A6D7D"/>
              </a:solidFill>
              <a:latin typeface="Athelas Regular"/>
              <a:cs typeface="Athelas Regular"/>
            </a:endParaRPr>
          </a:p>
          <a:p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Folkedomstolen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Ca. 200 dage om året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2000 nævninger udpeget blandt de edsvorne lovgivere og fordelt på 4 domstole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Virkede både i private søgsmål og i offentlige anliggender, f.eks. anklager mod offentlige ansatte om forræderi eller bestikkelse</a:t>
            </a:r>
          </a:p>
          <a:p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Embedsmænd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1200 medlemmer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100 udvalgt på folkeforsamlingen, 1100 udtrukket ved lod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Fungerede i 1 år</a:t>
            </a:r>
          </a:p>
          <a:p>
            <a:pPr lvl="1"/>
            <a:endParaRPr lang="da-DK" sz="1800" dirty="0">
              <a:solidFill>
                <a:srgbClr val="2A6D7D"/>
              </a:solidFill>
              <a:latin typeface="Athelas Regular"/>
              <a:cs typeface="Athela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56637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  <a:latin typeface="Athelas Regular"/>
                <a:cs typeface="Athelas Regular"/>
              </a:rPr>
              <a:t>Demokratiske institutioner</a:t>
            </a:r>
            <a:endParaRPr lang="da-DK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4294967295"/>
          </p:nvPr>
        </p:nvSpPr>
        <p:spPr>
          <a:xfrm>
            <a:off x="1435608" y="1428994"/>
            <a:ext cx="7498080" cy="4816418"/>
          </a:xfrm>
        </p:spPr>
        <p:txBody>
          <a:bodyPr>
            <a:normAutofit lnSpcReduction="10000"/>
          </a:bodyPr>
          <a:lstStyle/>
          <a:p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Femhundredemandsrådet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Største og vigtigste embedskollegium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Sammensat af 50 mand fra hver af Athens 10 </a:t>
            </a:r>
            <a:r>
              <a:rPr lang="da-DK" sz="2000" dirty="0" err="1">
                <a:solidFill>
                  <a:srgbClr val="2A6D7D"/>
                </a:solidFill>
                <a:latin typeface="Athelas Regular"/>
                <a:cs typeface="Athelas Regular"/>
              </a:rPr>
              <a:t>fyler</a:t>
            </a:r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 (regioner)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Statens forretningsudvalg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Hver </a:t>
            </a:r>
            <a:r>
              <a:rPr lang="da-DK" sz="2000" dirty="0" err="1">
                <a:solidFill>
                  <a:srgbClr val="2A6D7D"/>
                </a:solidFill>
                <a:latin typeface="Athelas Regular"/>
                <a:cs typeface="Athelas Regular"/>
              </a:rPr>
              <a:t>fyle</a:t>
            </a:r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 styrede rådet i 1/10 af året og hver dag udpegede man en ny formand for rådet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Behandlede alle forslag, som skulle fremsættes på folkeforsamlingen</a:t>
            </a:r>
          </a:p>
          <a:p>
            <a:r>
              <a:rPr lang="da-DK" sz="2400" dirty="0">
                <a:solidFill>
                  <a:srgbClr val="2A6D7D"/>
                </a:solidFill>
                <a:latin typeface="Athelas Regular"/>
                <a:cs typeface="Athelas Regular"/>
              </a:rPr>
              <a:t>Den politisk aktive borger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Alle politiske forslag blev fremsat af privatpersoner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Ca. 1000 menes at være aktive folketalere samtidig</a:t>
            </a:r>
          </a:p>
          <a:p>
            <a:pPr lvl="1"/>
            <a:r>
              <a:rPr lang="da-DK" sz="2000" dirty="0">
                <a:solidFill>
                  <a:srgbClr val="2A6D7D"/>
                </a:solidFill>
                <a:latin typeface="Athelas Regular"/>
                <a:cs typeface="Athelas Regular"/>
              </a:rPr>
              <a:t>En meget lille gruppe menes at have været politisk aktive igennem større dele af deres liv</a:t>
            </a:r>
          </a:p>
          <a:p>
            <a:pPr lvl="1"/>
            <a:endParaRPr lang="da-DK" sz="1800" dirty="0">
              <a:solidFill>
                <a:srgbClr val="2A6D7D"/>
              </a:solidFill>
              <a:latin typeface="Athelas Regular"/>
              <a:cs typeface="Athela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24718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Kritik af demokrati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4294967295"/>
          </p:nvPr>
        </p:nvSpPr>
        <p:spPr>
          <a:xfrm>
            <a:off x="1435608" y="1428994"/>
            <a:ext cx="7498080" cy="481641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endParaRPr lang="da-DK" sz="2000" dirty="0">
              <a:solidFill>
                <a:srgbClr val="2A6D7D"/>
              </a:solidFill>
              <a:latin typeface="Athelas Regular"/>
              <a:cs typeface="Athelas Regular"/>
            </a:endParaRPr>
          </a:p>
          <a:p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Platon (428-348)</a:t>
            </a:r>
          </a:p>
          <a:p>
            <a:pPr lvl="1"/>
            <a:r>
              <a:rPr lang="da-DK" sz="1800" dirty="0">
                <a:solidFill>
                  <a:srgbClr val="2A6D7D"/>
                </a:solidFill>
                <a:latin typeface="Athelas Regular"/>
                <a:cs typeface="Athelas Regular"/>
              </a:rPr>
              <a:t>At udtrække statens ledere ved lodtrækning er ligeså misforstået, som hvis man udtrak læger eller skibes styrmænd ved lod</a:t>
            </a:r>
          </a:p>
          <a:p>
            <a:pPr lvl="1"/>
            <a:r>
              <a:rPr lang="da-DK" sz="1800" dirty="0">
                <a:solidFill>
                  <a:srgbClr val="2A6D7D"/>
                </a:solidFill>
                <a:latin typeface="Athelas Regular"/>
                <a:cs typeface="Athelas Regular"/>
              </a:rPr>
              <a:t>Demokratiet ledes i virkeligheden af demagoger, som, vha. af retoriske evner, leder folket</a:t>
            </a:r>
          </a:p>
          <a:p>
            <a:pPr lvl="1"/>
            <a:r>
              <a:rPr lang="da-DK" sz="1800" dirty="0">
                <a:solidFill>
                  <a:srgbClr val="2A6D7D"/>
                </a:solidFill>
                <a:latin typeface="Athelas Regular"/>
                <a:cs typeface="Athelas Regular"/>
              </a:rPr>
              <a:t>Men i konkurrence med andre demagoger må de hver især lefle for folkets fordomme og dermed leder folket også demagogen</a:t>
            </a:r>
          </a:p>
          <a:p>
            <a:r>
              <a:rPr lang="da-DK" sz="2200" dirty="0">
                <a:solidFill>
                  <a:srgbClr val="2A6D7D"/>
                </a:solidFill>
                <a:latin typeface="Athelas Regular"/>
                <a:cs typeface="Athelas Regular"/>
              </a:rPr>
              <a:t>Aristoteles (384-322)</a:t>
            </a:r>
          </a:p>
          <a:p>
            <a:pPr lvl="1"/>
            <a:r>
              <a:rPr lang="da-DK" sz="1800" dirty="0">
                <a:solidFill>
                  <a:srgbClr val="2A6D7D"/>
                </a:solidFill>
                <a:latin typeface="Athelas Regular"/>
                <a:cs typeface="Athelas Regular"/>
              </a:rPr>
              <a:t>Demokrati = den selvcentrerede udgave af folkevældet</a:t>
            </a:r>
          </a:p>
          <a:p>
            <a:pPr lvl="1"/>
            <a:r>
              <a:rPr lang="da-DK" sz="1800" dirty="0">
                <a:solidFill>
                  <a:srgbClr val="2A6D7D"/>
                </a:solidFill>
                <a:latin typeface="Athelas Regular"/>
                <a:cs typeface="Athelas Regular"/>
              </a:rPr>
              <a:t>Fokus på egen vinding, ikke bystatens bedste</a:t>
            </a:r>
          </a:p>
          <a:p>
            <a:pPr lvl="1"/>
            <a:r>
              <a:rPr lang="da-DK" sz="1800" dirty="0">
                <a:solidFill>
                  <a:srgbClr val="2A6D7D"/>
                </a:solidFill>
                <a:latin typeface="Athelas Regular"/>
                <a:cs typeface="Athelas Regular"/>
              </a:rPr>
              <a:t>Risiko for fattigmandsvælde</a:t>
            </a:r>
          </a:p>
          <a:p>
            <a:pPr lvl="1"/>
            <a:endParaRPr lang="da-DK" sz="1800" dirty="0">
              <a:solidFill>
                <a:srgbClr val="2A6D7D"/>
              </a:solidFill>
              <a:latin typeface="Athelas Regular"/>
              <a:cs typeface="Athela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8836915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mbusfletværk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Bambusfletværk.thmx</Template>
  <TotalTime>4596</TotalTime>
  <Words>747</Words>
  <Application>Microsoft Office PowerPoint</Application>
  <PresentationFormat>Skærmshow (4:3)</PresentationFormat>
  <Paragraphs>103</Paragraphs>
  <Slides>9</Slides>
  <Notes>9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6" baseType="lpstr">
      <vt:lpstr>Arial</vt:lpstr>
      <vt:lpstr>Athelas Regular</vt:lpstr>
      <vt:lpstr>Calibri</vt:lpstr>
      <vt:lpstr>Gill Sans MT</vt:lpstr>
      <vt:lpstr>Verdana</vt:lpstr>
      <vt:lpstr>Wingdings 2</vt:lpstr>
      <vt:lpstr>Bambusfletværk</vt:lpstr>
      <vt:lpstr>Antikke styreformer </vt:lpstr>
      <vt:lpstr>Hellas, ca. 431 fvt.</vt:lpstr>
      <vt:lpstr>Polis (Bystaten)</vt:lpstr>
      <vt:lpstr>Athen i antikken</vt:lpstr>
      <vt:lpstr>Det athenske demokrati </vt:lpstr>
      <vt:lpstr>Demokratiske institutioner</vt:lpstr>
      <vt:lpstr>Demokratiske institutioner</vt:lpstr>
      <vt:lpstr>Demokratiske institutioner</vt:lpstr>
      <vt:lpstr>Kritik af demokrati</vt:lpstr>
    </vt:vector>
  </TitlesOfParts>
  <Company>Nagym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athenske demokrati </dc:title>
  <dc:creator>Anders Madsen</dc:creator>
  <cp:lastModifiedBy>Freja Lindgren Facius</cp:lastModifiedBy>
  <cp:revision>31</cp:revision>
  <dcterms:created xsi:type="dcterms:W3CDTF">2015-10-25T08:22:25Z</dcterms:created>
  <dcterms:modified xsi:type="dcterms:W3CDTF">2024-08-23T07:19:39Z</dcterms:modified>
</cp:coreProperties>
</file>