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18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4" r:id="rId9"/>
    <p:sldId id="262" r:id="rId10"/>
    <p:sldId id="263" r:id="rId11"/>
    <p:sldId id="270" r:id="rId12"/>
    <p:sldId id="266" r:id="rId13"/>
    <p:sldId id="267" r:id="rId14"/>
    <p:sldId id="268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866AFD-D6EE-4812-AD6C-AF0280E839D6}" v="1" dt="2025-01-29T13:31:59.2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3ED5B0D5-7E9A-4B1C-81E3-C98E83972E6F}"/>
    <pc:docChg chg="custSel modSld">
      <pc:chgData name="Freja Lindgren Facius" userId="929b42c1-1389-4acd-a500-bd1250d50270" providerId="ADAL" clId="{3ED5B0D5-7E9A-4B1C-81E3-C98E83972E6F}" dt="2024-08-07T09:57:13.737" v="110" actId="20577"/>
      <pc:docMkLst>
        <pc:docMk/>
      </pc:docMkLst>
      <pc:sldChg chg="modNotesTx">
        <pc:chgData name="Freja Lindgren Facius" userId="929b42c1-1389-4acd-a500-bd1250d50270" providerId="ADAL" clId="{3ED5B0D5-7E9A-4B1C-81E3-C98E83972E6F}" dt="2024-08-07T09:57:13.737" v="110" actId="20577"/>
        <pc:sldMkLst>
          <pc:docMk/>
          <pc:sldMk cId="3049217158" sldId="268"/>
        </pc:sldMkLst>
      </pc:sldChg>
    </pc:docChg>
  </pc:docChgLst>
  <pc:docChgLst>
    <pc:chgData name="Freja Lindgren Facius" userId="929b42c1-1389-4acd-a500-bd1250d50270" providerId="ADAL" clId="{BDA78ECB-BAEE-448C-B857-B0151D02207E}"/>
    <pc:docChg chg="modSld">
      <pc:chgData name="Freja Lindgren Facius" userId="929b42c1-1389-4acd-a500-bd1250d50270" providerId="ADAL" clId="{BDA78ECB-BAEE-448C-B857-B0151D02207E}" dt="2024-12-06T08:20:35.460" v="1" actId="729"/>
      <pc:docMkLst>
        <pc:docMk/>
      </pc:docMkLst>
      <pc:sldChg chg="mod modShow">
        <pc:chgData name="Freja Lindgren Facius" userId="929b42c1-1389-4acd-a500-bd1250d50270" providerId="ADAL" clId="{BDA78ECB-BAEE-448C-B857-B0151D02207E}" dt="2024-12-06T08:20:35.460" v="1" actId="729"/>
        <pc:sldMkLst>
          <pc:docMk/>
          <pc:sldMk cId="3549347959" sldId="265"/>
        </pc:sldMkLst>
      </pc:sldChg>
    </pc:docChg>
  </pc:docChgLst>
  <pc:docChgLst>
    <pc:chgData name="Freja Lindgren Facius" userId="929b42c1-1389-4acd-a500-bd1250d50270" providerId="ADAL" clId="{68866AFD-D6EE-4812-AD6C-AF0280E839D6}"/>
    <pc:docChg chg="addSld delSld modSld addMainMaster">
      <pc:chgData name="Freja Lindgren Facius" userId="929b42c1-1389-4acd-a500-bd1250d50270" providerId="ADAL" clId="{68866AFD-D6EE-4812-AD6C-AF0280E839D6}" dt="2025-01-31T07:02:24.123" v="8" actId="208"/>
      <pc:docMkLst>
        <pc:docMk/>
      </pc:docMkLst>
      <pc:sldChg chg="modSp mod">
        <pc:chgData name="Freja Lindgren Facius" userId="929b42c1-1389-4acd-a500-bd1250d50270" providerId="ADAL" clId="{68866AFD-D6EE-4812-AD6C-AF0280E839D6}" dt="2025-01-27T12:37:02.267" v="1" actId="20577"/>
        <pc:sldMkLst>
          <pc:docMk/>
          <pc:sldMk cId="2730417451" sldId="270"/>
        </pc:sldMkLst>
        <pc:spChg chg="mod">
          <ac:chgData name="Freja Lindgren Facius" userId="929b42c1-1389-4acd-a500-bd1250d50270" providerId="ADAL" clId="{68866AFD-D6EE-4812-AD6C-AF0280E839D6}" dt="2025-01-27T12:37:02.267" v="1" actId="20577"/>
          <ac:spMkLst>
            <pc:docMk/>
            <pc:sldMk cId="2730417451" sldId="270"/>
            <ac:spMk id="3" creationId="{481C3CB5-7DF6-30C2-F16A-D4BDC8387353}"/>
          </ac:spMkLst>
        </pc:spChg>
      </pc:sldChg>
      <pc:sldChg chg="new del">
        <pc:chgData name="Freja Lindgren Facius" userId="929b42c1-1389-4acd-a500-bd1250d50270" providerId="ADAL" clId="{68866AFD-D6EE-4812-AD6C-AF0280E839D6}" dt="2025-01-31T07:01:44.245" v="7" actId="47"/>
        <pc:sldMkLst>
          <pc:docMk/>
          <pc:sldMk cId="2652648648" sldId="271"/>
        </pc:sldMkLst>
      </pc:sldChg>
      <pc:sldChg chg="modSp add mod">
        <pc:chgData name="Freja Lindgren Facius" userId="929b42c1-1389-4acd-a500-bd1250d50270" providerId="ADAL" clId="{68866AFD-D6EE-4812-AD6C-AF0280E839D6}" dt="2025-01-31T07:02:24.123" v="8" actId="208"/>
        <pc:sldMkLst>
          <pc:docMk/>
          <pc:sldMk cId="2506269953" sldId="272"/>
        </pc:sldMkLst>
        <pc:cxnChg chg="mod">
          <ac:chgData name="Freja Lindgren Facius" userId="929b42c1-1389-4acd-a500-bd1250d50270" providerId="ADAL" clId="{68866AFD-D6EE-4812-AD6C-AF0280E839D6}" dt="2025-01-31T07:02:24.123" v="8" actId="208"/>
          <ac:cxnSpMkLst>
            <pc:docMk/>
            <pc:sldMk cId="2506269953" sldId="272"/>
            <ac:cxnSpMk id="17" creationId="{D81B4BCD-54A5-CFB8-71D4-01B13F57F55B}"/>
          </ac:cxnSpMkLst>
        </pc:cxnChg>
        <pc:cxnChg chg="mod">
          <ac:chgData name="Freja Lindgren Facius" userId="929b42c1-1389-4acd-a500-bd1250d50270" providerId="ADAL" clId="{68866AFD-D6EE-4812-AD6C-AF0280E839D6}" dt="2025-01-31T07:02:24.123" v="8" actId="208"/>
          <ac:cxnSpMkLst>
            <pc:docMk/>
            <pc:sldMk cId="2506269953" sldId="272"/>
            <ac:cxnSpMk id="24" creationId="{EC1E9DC9-E54E-BAC0-2DBA-65D4CEF24237}"/>
          </ac:cxnSpMkLst>
        </pc:cxnChg>
      </pc:sldChg>
      <pc:sldChg chg="add">
        <pc:chgData name="Freja Lindgren Facius" userId="929b42c1-1389-4acd-a500-bd1250d50270" providerId="ADAL" clId="{68866AFD-D6EE-4812-AD6C-AF0280E839D6}" dt="2025-01-29T13:31:40.280" v="6"/>
        <pc:sldMkLst>
          <pc:docMk/>
          <pc:sldMk cId="3708570310" sldId="273"/>
        </pc:sldMkLst>
      </pc:sldChg>
      <pc:sldMasterChg chg="add addSldLayout">
        <pc:chgData name="Freja Lindgren Facius" userId="929b42c1-1389-4acd-a500-bd1250d50270" providerId="ADAL" clId="{68866AFD-D6EE-4812-AD6C-AF0280E839D6}" dt="2025-01-29T13:31:38.106" v="3" actId="27028"/>
        <pc:sldMasterMkLst>
          <pc:docMk/>
          <pc:sldMasterMk cId="361952248" sldId="2147483660"/>
        </pc:sldMasterMkLst>
        <pc:sldLayoutChg chg="add">
          <pc:chgData name="Freja Lindgren Facius" userId="929b42c1-1389-4acd-a500-bd1250d50270" providerId="ADAL" clId="{68866AFD-D6EE-4812-AD6C-AF0280E839D6}" dt="2025-01-29T13:31:38.106" v="3" actId="27028"/>
          <pc:sldLayoutMkLst>
            <pc:docMk/>
            <pc:sldMasterMk cId="361952248" sldId="2147483660"/>
            <pc:sldLayoutMk cId="1301953230" sldId="2147483662"/>
          </pc:sldLayoutMkLst>
        </pc:sldLayoutChg>
      </pc:sldMasterChg>
    </pc:docChg>
  </pc:docChgLst>
  <pc:docChgLst>
    <pc:chgData name="Freja Lindgren Facius" userId="929b42c1-1389-4acd-a500-bd1250d50270" providerId="ADAL" clId="{3431704B-4644-4FA8-A654-9AE1517BA573}"/>
    <pc:docChg chg="addSld delSld modSld sldOrd">
      <pc:chgData name="Freja Lindgren Facius" userId="929b42c1-1389-4acd-a500-bd1250d50270" providerId="ADAL" clId="{3431704B-4644-4FA8-A654-9AE1517BA573}" dt="2024-10-08T08:32:32.488" v="20" actId="207"/>
      <pc:docMkLst>
        <pc:docMk/>
      </pc:docMkLst>
      <pc:sldChg chg="new del">
        <pc:chgData name="Freja Lindgren Facius" userId="929b42c1-1389-4acd-a500-bd1250d50270" providerId="ADAL" clId="{3431704B-4644-4FA8-A654-9AE1517BA573}" dt="2024-10-08T08:31:16.886" v="2" actId="47"/>
        <pc:sldMkLst>
          <pc:docMk/>
          <pc:sldMk cId="2814435644" sldId="269"/>
        </pc:sldMkLst>
      </pc:sldChg>
      <pc:sldChg chg="modSp add mod ord">
        <pc:chgData name="Freja Lindgren Facius" userId="929b42c1-1389-4acd-a500-bd1250d50270" providerId="ADAL" clId="{3431704B-4644-4FA8-A654-9AE1517BA573}" dt="2024-10-08T08:32:32.488" v="20" actId="207"/>
        <pc:sldMkLst>
          <pc:docMk/>
          <pc:sldMk cId="2730417451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046B9-FBD0-4F50-8638-2497E7D57F9A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35FA-2695-4B5E-9C13-C586DAD8E0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493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Ikke inddelt i 24 sange originalt, nok først, da de blev skrevet ned. Én sang var ca. hvad der kunne være på en papyrusrulle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6391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Blev bl.a. fremført ved </a:t>
            </a:r>
            <a:r>
              <a:rPr lang="da-DK" dirty="0" err="1"/>
              <a:t>panathenæiske</a:t>
            </a:r>
            <a:r>
              <a:rPr lang="da-DK" dirty="0"/>
              <a:t> lege (lege/spil for hele </a:t>
            </a:r>
            <a:r>
              <a:rPr lang="da-DK" dirty="0" err="1"/>
              <a:t>athen</a:t>
            </a:r>
            <a:r>
              <a:rPr lang="da-DK" dirty="0"/>
              <a:t>)</a:t>
            </a:r>
          </a:p>
          <a:p>
            <a:r>
              <a:rPr lang="da-DK" dirty="0"/>
              <a:t>Der har også været andre episke digte om den trojanske krig, som fortalte om </a:t>
            </a:r>
            <a:r>
              <a:rPr lang="da-DK" dirty="0" err="1"/>
              <a:t>trojas</a:t>
            </a:r>
            <a:r>
              <a:rPr lang="da-DK" dirty="0"/>
              <a:t> forhistorie, indtagelsen af </a:t>
            </a:r>
            <a:r>
              <a:rPr lang="da-DK" dirty="0" err="1"/>
              <a:t>troja</a:t>
            </a:r>
            <a:r>
              <a:rPr lang="da-DK" dirty="0"/>
              <a:t> osv. – de er dog desværre gået tabt (vi kender dem gennem andre forfattere).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7175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Blanding af forskellige typer græsk, og tidsaldre for våben</a:t>
            </a:r>
          </a:p>
          <a:p>
            <a:r>
              <a:rPr lang="da-DK" dirty="0"/>
              <a:t>Man har sandsynligvis godt kunne lide idéen om én genial digter, der oven i købet er blind – når man mister synet ser man dybere end de seende. </a:t>
            </a:r>
          </a:p>
          <a:p>
            <a:r>
              <a:rPr lang="da-DK" b="0" i="0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”De fleste mener, at der ikke er én forfatter bag </a:t>
            </a:r>
            <a:r>
              <a:rPr lang="da-DK" b="0" i="1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Iliaden</a:t>
            </a:r>
            <a:r>
              <a:rPr lang="da-DK" b="0" i="0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 og </a:t>
            </a:r>
            <a:r>
              <a:rPr lang="da-DK" b="0" i="1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Odysseen</a:t>
            </a:r>
            <a:r>
              <a:rPr lang="da-DK" b="0" i="0" dirty="0">
                <a:solidFill>
                  <a:srgbClr val="1A242E"/>
                </a:solidFill>
                <a:effectLst/>
                <a:latin typeface="Georgia" panose="02040502050405020303" pitchFamily="18" charset="0"/>
              </a:rPr>
              <a:t>, men at værkerne er blevet til gennem en lang proces, hvor mange rapsoder har digtet videre på hinandens sange.”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9668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Til gengæld fortsatte traditionen på latin – det var ikke en mundtlig genre men skulle efterligne den græske tradition og bruger derfor nogle af de samme stiltræk. De store kendte værker på latin er </a:t>
            </a:r>
            <a:r>
              <a:rPr lang="da-DK" dirty="0" err="1"/>
              <a:t>Æneiden</a:t>
            </a:r>
            <a:r>
              <a:rPr lang="da-DK" dirty="0"/>
              <a:t> […] og Ovids Metamorfoser, som man tit bruger som hovedkilde til den antikke mytologi. Selvom der ikke som sådan er én </a:t>
            </a:r>
            <a:r>
              <a:rPr lang="da-DK" dirty="0" err="1"/>
              <a:t>canon</a:t>
            </a:r>
            <a:r>
              <a:rPr lang="da-DK" dirty="0"/>
              <a:t> mytologi, så er Ovids fortællinger nok de mest udbredte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5916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Moira: skæbne/lod i livet, som man bliver tildelt ved fødsel. F.eks. Achilleus’ skæbne er at dø tidligt i kamp. Guderne kan ikke ændre skæbnen, de er også tillagt under den.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Timé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ære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vigtigt for en helt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Oíkos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hus/husstand og slægt.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Igen vigtigt for en (homerisk) helt. De homeriske digte fokuserer på berømte helte fra berømte slægter.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Kléos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ry/eftermæle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vigtigt for en helt. Kan kun blive en helt hvis han kendes (positivt) i fremtidige generationer.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938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Digtning er imidlertid anderledes end lyrik, som på det tidspunkt var religiøse sange, arbejdssange, sange, man dansede til, eller korsange i drama.</a:t>
            </a:r>
          </a:p>
          <a:p>
            <a:endParaRPr lang="da-DK" sz="1800" b="0" i="0" u="none" strike="noStrike" dirty="0">
              <a:solidFill>
                <a:srgbClr val="191B0E"/>
              </a:solidFill>
              <a:effectLst/>
              <a:latin typeface="Hoefler Text"/>
            </a:endParaRPr>
          </a:p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Fordi digtene blev fremført mundtlig skulle de jo være til at ”huske”. Derfor har de en bestemt rytme</a:t>
            </a:r>
          </a:p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  <a:sym typeface="Wingdings" panose="05000000000000000000" pitchFamily="2" charset="2"/>
              </a:rPr>
              <a:t> d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e homeriske digte er altså mundtlig poesi og blev fremført af en rapsode, der kun har sin egen hukommelse at støtte sig til – og sine værktøjer, der kunne gøre udenadslære og fremførelse og måske improvisation lettere.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4805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En vilkårlig fod (dog sjældent den 5.) kan erstattes af en såkaldt spondæ, altså 2 trykstærke stavelser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589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a-DK" sz="1200" b="0" i="0" u="none" strike="noStrike" dirty="0">
                <a:solidFill>
                  <a:srgbClr val="191B0E"/>
                </a:solidFill>
                <a:effectLst/>
                <a:latin typeface="Hoefler Text"/>
                <a:sym typeface="Wingdings" panose="05000000000000000000" pitchFamily="2" charset="2"/>
              </a:rPr>
              <a:t>d</a:t>
            </a:r>
            <a:r>
              <a:rPr lang="da-DK" sz="12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e homeriske digte er altså mundtlig poesi og blev fremført af en rapsode, der kun har sin egen hukommelse at støtte sig til – og sine værktøjer, der kunne gøre udenadslære og fremførelse og måske improvisation lettere.</a:t>
            </a:r>
            <a:r>
              <a:rPr lang="da-DK" sz="12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Brug af patronymer giver tit metrisk frihed og støtter altså rapsoden i fremførelsen. En anden funktion, patronymet måske udfylde, er, at det understreger vigtigheden af slægtens (</a:t>
            </a:r>
            <a:r>
              <a:rPr lang="da-DK" sz="1800" b="0" i="1" u="none" strike="noStrike" dirty="0" err="1">
                <a:solidFill>
                  <a:srgbClr val="191B0E"/>
                </a:solidFill>
                <a:effectLst/>
                <a:latin typeface="Hoefler Text"/>
              </a:rPr>
              <a:t>oikos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 i det heroiske univers.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sz="1200" b="0" i="0" dirty="0">
              <a:solidFill>
                <a:srgbClr val="191B0E"/>
              </a:solidFill>
              <a:effectLst/>
              <a:latin typeface="Hoefler Text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Det har været afgørende for flere af de karakteristiske stiltræk for genren, der alle er med til at give værket en regelmæssighed, som støtter rapsoden i sin fremførelse, og giver ham et arsenal af vendinger og formuleringer at trække på.</a:t>
            </a:r>
            <a:r>
              <a:rPr lang="da-DK" sz="18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 Stiltrækkene bruges som praktisk hjælp til fremførelsen.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6803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C7EDB-6992-4599-BB7D-4762983591A4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3825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Nogle gange er det første realplan implicit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4161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Hvorfor bruge homeriske lignelser? Pga. længden hjælper de homeriske lignelser for det første med at få tempoet i handlingen til at gå langsommere. Fortælletempoet bliver altså langsommere end ”handlings-tempoet”. For det andet formår de homeriske lignelser at give tilhøreren en hverdagsagtig reference. </a:t>
            </a:r>
            <a:r>
              <a:rPr lang="da-DK" dirty="0">
                <a:sym typeface="Wingdings" panose="05000000000000000000" pitchFamily="2" charset="2"/>
              </a:rPr>
              <a:t> og fungerer som et udpenslende beskrivelse f.eks. </a:t>
            </a:r>
            <a:r>
              <a:rPr lang="da-DK">
                <a:sym typeface="Wingdings" panose="05000000000000000000" pitchFamily="2" charset="2"/>
              </a:rPr>
              <a:t>Af personer.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735FA-2695-4B5E-9C13-C586DAD8E0FC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5501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037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238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864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76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68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394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532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788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422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6633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8958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5359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3257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6912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9370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010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62BC0-E888-46E6-AF20-B826456ABDB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93357C-80D7-4682-947C-CB2B99F6C0C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611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EE353F-4A63-DDD3-B397-CDB788557E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EPOS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BBBCB5D-3570-AD82-2D2C-AE832E2EF8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u="sng" dirty="0"/>
              <a:t>Introduktion til De Homeriske Digte</a:t>
            </a:r>
          </a:p>
        </p:txBody>
      </p:sp>
    </p:spTree>
    <p:extLst>
      <p:ext uri="{BB962C8B-B14F-4D97-AF65-F5344CB8AC3E}">
        <p14:creationId xmlns:p14="http://schemas.microsoft.com/office/powerpoint/2010/main" val="224740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9CF837FD-CBEC-EB88-26FE-3AB28F155C8F}"/>
              </a:ext>
            </a:extLst>
          </p:cNvPr>
          <p:cNvSpPr txBox="1"/>
          <p:nvPr/>
        </p:nvSpPr>
        <p:spPr>
          <a:xfrm>
            <a:off x="677334" y="2044005"/>
            <a:ext cx="39940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u="sng" dirty="0">
                <a:solidFill>
                  <a:srgbClr val="FFC000"/>
                </a:solidFill>
              </a:rPr>
              <a:t>Iliaden</a:t>
            </a:r>
          </a:p>
          <a:p>
            <a:pPr marL="285750" indent="-285750">
              <a:buFontTx/>
              <a:buChar char="-"/>
            </a:pPr>
            <a:r>
              <a:rPr lang="da-DK" dirty="0"/>
              <a:t>Om kampene ved Troja (også kaldet </a:t>
            </a:r>
            <a:r>
              <a:rPr lang="da-DK" dirty="0" err="1"/>
              <a:t>Ilion</a:t>
            </a:r>
            <a:r>
              <a:rPr lang="da-DK" dirty="0"/>
              <a:t>) efter Paris ‘stjal’ Helena</a:t>
            </a:r>
          </a:p>
          <a:p>
            <a:pPr marL="285750" indent="-285750">
              <a:buFontTx/>
              <a:buChar char="-"/>
            </a:pPr>
            <a:r>
              <a:rPr lang="da-DK" dirty="0"/>
              <a:t>15.693 vers inddelt på 24 sange</a:t>
            </a:r>
          </a:p>
          <a:p>
            <a:endParaRPr lang="da-DK" dirty="0"/>
          </a:p>
          <a:p>
            <a:r>
              <a:rPr lang="da-DK" sz="2400" b="1" u="sng" dirty="0">
                <a:solidFill>
                  <a:srgbClr val="FFC000"/>
                </a:solidFill>
              </a:rPr>
              <a:t>Odysséen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Om helten Odysseus’ hjemrejse fra Troja og hjemkomst til </a:t>
            </a:r>
            <a:r>
              <a:rPr lang="da-DK" dirty="0" err="1"/>
              <a:t>Ithaka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12.110 vers inddelt på 24 sange</a:t>
            </a:r>
          </a:p>
        </p:txBody>
      </p:sp>
      <p:pic>
        <p:nvPicPr>
          <p:cNvPr id="1026" name="Picture 2" descr="Homers Iliade">
            <a:extLst>
              <a:ext uri="{FF2B5EF4-FFF2-40B4-BE49-F238E27FC236}">
                <a16:creationId xmlns:a16="http://schemas.microsoft.com/office/drawing/2014/main" id="{D96F077E-ED7B-9C1C-5AD7-CFAEBD686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611" y="1143000"/>
            <a:ext cx="2706681" cy="410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mers Iliade">
            <a:extLst>
              <a:ext uri="{FF2B5EF4-FFF2-40B4-BE49-F238E27FC236}">
                <a16:creationId xmlns:a16="http://schemas.microsoft.com/office/drawing/2014/main" id="{D4434754-4533-79D8-AF7E-08B38637E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882" y="1142999"/>
            <a:ext cx="2706680" cy="410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1C8B295B-5284-1C87-957C-D53E77B659AA}"/>
              </a:ext>
            </a:extLst>
          </p:cNvPr>
          <p:cNvSpPr txBox="1"/>
          <p:nvPr/>
        </p:nvSpPr>
        <p:spPr>
          <a:xfrm>
            <a:off x="417443" y="447261"/>
            <a:ext cx="5009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DE EPISKE DIGTE </a:t>
            </a:r>
          </a:p>
          <a:p>
            <a:r>
              <a:rPr lang="da-DK" sz="2800" dirty="0"/>
              <a:t>– DVS. DE HOMERISKE DIGTE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1CEF31F7-1E15-2DCB-306B-1AD628747CC0}"/>
              </a:ext>
            </a:extLst>
          </p:cNvPr>
          <p:cNvSpPr txBox="1"/>
          <p:nvPr/>
        </p:nvSpPr>
        <p:spPr>
          <a:xfrm>
            <a:off x="1524000" y="5518484"/>
            <a:ext cx="352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Man tilskriver digtene én forfatter – Homer! </a:t>
            </a:r>
          </a:p>
        </p:txBody>
      </p:sp>
    </p:spTree>
    <p:extLst>
      <p:ext uri="{BB962C8B-B14F-4D97-AF65-F5344CB8AC3E}">
        <p14:creationId xmlns:p14="http://schemas.microsoft.com/office/powerpoint/2010/main" val="3805341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E8246-8122-24D9-7DB1-18D2C731D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Digtenes Historie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034AF1-9117-D723-E677-F824D733F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5563045" cy="3880773"/>
          </a:xfrm>
        </p:spPr>
        <p:txBody>
          <a:bodyPr>
            <a:normAutofit lnSpcReduction="10000"/>
          </a:bodyPr>
          <a:lstStyle/>
          <a:p>
            <a:r>
              <a:rPr lang="da-DK" sz="2400" dirty="0"/>
              <a:t>Har været i cirkulation nok siden år 700 f.Kr. </a:t>
            </a:r>
          </a:p>
          <a:p>
            <a:r>
              <a:rPr lang="da-DK" sz="2400" dirty="0"/>
              <a:t>Mundtlig tradition – dvs. digtene blev fortalt mundtligt i stedet for, at det var en bog man kunne læse</a:t>
            </a:r>
          </a:p>
          <a:p>
            <a:r>
              <a:rPr lang="da-DK" sz="2400" dirty="0"/>
              <a:t>Fremført af en </a:t>
            </a:r>
            <a:r>
              <a:rPr lang="da-DK" sz="2400" dirty="0">
                <a:solidFill>
                  <a:schemeClr val="accent1"/>
                </a:solidFill>
              </a:rPr>
              <a:t>rapsode</a:t>
            </a:r>
            <a:r>
              <a:rPr lang="da-DK" sz="2400" dirty="0"/>
              <a:t> (professionel omrejsende sanger)</a:t>
            </a:r>
          </a:p>
          <a:p>
            <a:r>
              <a:rPr lang="da-DK" sz="2400" dirty="0"/>
              <a:t>Diskuteres stadig hvornår digtene blev skrevet ned – men måske omkring 3.-2. århundrede f.Kr.</a:t>
            </a:r>
          </a:p>
        </p:txBody>
      </p:sp>
      <p:pic>
        <p:nvPicPr>
          <p:cNvPr id="2050" name="Picture 2" descr="Performance of epic | Part 2: Rhapsodes - The Kosmos Society">
            <a:extLst>
              <a:ext uri="{FF2B5EF4-FFF2-40B4-BE49-F238E27FC236}">
                <a16:creationId xmlns:a16="http://schemas.microsoft.com/office/drawing/2014/main" id="{F2E961C6-4C58-1F71-7C44-F802382B1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311" y="2160589"/>
            <a:ext cx="461724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231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21E16C-D972-D314-BB32-245FBE97E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Hvem fortalte Iliaden?</a:t>
            </a:r>
            <a:br>
              <a:rPr lang="da-DK" dirty="0"/>
            </a:br>
            <a:r>
              <a:rPr lang="da-DK" sz="2400" dirty="0"/>
              <a:t>- ”Det Homeriske Spørgsmål”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8C2F2C-11A6-09EE-BBD9-2E0FD1630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3542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accent1"/>
                </a:solidFill>
              </a:rPr>
              <a:t>Homer</a:t>
            </a:r>
            <a:r>
              <a:rPr lang="da-DK" dirty="0"/>
              <a:t>: Blind, genial digter/rapsode fra Chios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Men har der virkelig været </a:t>
            </a:r>
            <a:r>
              <a:rPr lang="da-DK" u="sng" dirty="0"/>
              <a:t>én</a:t>
            </a:r>
            <a:r>
              <a:rPr lang="da-DK" dirty="0"/>
              <a:t> forfatter?</a:t>
            </a:r>
            <a:br>
              <a:rPr lang="da-DK" dirty="0"/>
            </a:br>
            <a:r>
              <a:rPr lang="da-DK" dirty="0">
                <a:sym typeface="Wingdings" panose="05000000000000000000" pitchFamily="2" charset="2"/>
              </a:rPr>
              <a:t> der er inkonsekvenser i fortællingen, og blanding af sprog</a:t>
            </a:r>
            <a:br>
              <a:rPr lang="da-DK" dirty="0">
                <a:sym typeface="Wingdings" panose="05000000000000000000" pitchFamily="2" charset="2"/>
              </a:rPr>
            </a:br>
            <a:r>
              <a:rPr lang="da-DK" dirty="0">
                <a:sym typeface="Wingdings" panose="05000000000000000000" pitchFamily="2" charset="2"/>
              </a:rPr>
              <a:t>etc. 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>
              <a:buFont typeface="Wingdings" panose="05000000000000000000" pitchFamily="2" charset="2"/>
              <a:buChar char="v"/>
            </a:pPr>
            <a:r>
              <a:rPr lang="da-DK" dirty="0">
                <a:solidFill>
                  <a:srgbClr val="92D050"/>
                </a:solidFill>
              </a:rPr>
              <a:t>Unitarer</a:t>
            </a:r>
            <a:r>
              <a:rPr lang="da-DK" dirty="0"/>
              <a:t>: Tror at Homer er én forfatter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da-DK" dirty="0">
                <a:solidFill>
                  <a:srgbClr val="00B0F0"/>
                </a:solidFill>
              </a:rPr>
              <a:t>Analytikere</a:t>
            </a:r>
            <a:r>
              <a:rPr lang="da-DK" dirty="0"/>
              <a:t>: Tror, at Homer mere er en samlebetegnelse </a:t>
            </a:r>
            <a:br>
              <a:rPr lang="da-DK" dirty="0"/>
            </a:br>
            <a:r>
              <a:rPr lang="da-DK" dirty="0"/>
              <a:t>for flere forfattere.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da-DK" dirty="0">
                <a:solidFill>
                  <a:srgbClr val="FFC000"/>
                </a:solidFill>
              </a:rPr>
              <a:t>Mundtlighedsteori</a:t>
            </a:r>
            <a:r>
              <a:rPr lang="da-DK" dirty="0"/>
              <a:t>: forenede </a:t>
            </a:r>
            <a:r>
              <a:rPr lang="da-DK" dirty="0">
                <a:solidFill>
                  <a:srgbClr val="92D050"/>
                </a:solidFill>
              </a:rPr>
              <a:t>unitarerne</a:t>
            </a:r>
            <a:r>
              <a:rPr lang="da-DK" dirty="0"/>
              <a:t> og </a:t>
            </a:r>
            <a:r>
              <a:rPr lang="da-DK" dirty="0">
                <a:solidFill>
                  <a:srgbClr val="00B0F0"/>
                </a:solidFill>
              </a:rPr>
              <a:t>analytikerne</a:t>
            </a:r>
            <a:r>
              <a:rPr lang="da-DK" dirty="0"/>
              <a:t>. </a:t>
            </a:r>
            <a:br>
              <a:rPr lang="da-DK" dirty="0"/>
            </a:br>
            <a:r>
              <a:rPr lang="da-DK" dirty="0"/>
              <a:t>=&gt; </a:t>
            </a:r>
            <a:r>
              <a:rPr lang="da-DK" i="1" dirty="0"/>
              <a:t>Iliaden </a:t>
            </a:r>
            <a:r>
              <a:rPr lang="da-DK" dirty="0"/>
              <a:t>og </a:t>
            </a:r>
            <a:r>
              <a:rPr lang="da-DK" i="1" dirty="0"/>
              <a:t>Odysséen</a:t>
            </a:r>
            <a:r>
              <a:rPr lang="da-DK" dirty="0"/>
              <a:t> var både produktet af én digter og mange. Der har været en generel mundtlig tradition for at fortælle de homeriske </a:t>
            </a:r>
            <a:r>
              <a:rPr lang="da-DK" dirty="0" err="1"/>
              <a:t>eper</a:t>
            </a:r>
            <a:r>
              <a:rPr lang="da-DK" dirty="0"/>
              <a:t>, og dette har ledt til én rapsodes konkrete tekst. </a:t>
            </a:r>
          </a:p>
        </p:txBody>
      </p:sp>
      <p:pic>
        <p:nvPicPr>
          <p:cNvPr id="1026" name="Picture 2" descr="Homer - Wikipedia, den frie encyklopædi">
            <a:extLst>
              <a:ext uri="{FF2B5EF4-FFF2-40B4-BE49-F238E27FC236}">
                <a16:creationId xmlns:a16="http://schemas.microsoft.com/office/drawing/2014/main" id="{B6524D8A-DFE0-7AAA-B8BD-74E7E2EFA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371" y="1930400"/>
            <a:ext cx="2837395" cy="357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34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A072FB-81FF-DA6A-71CF-904E9E495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2CC226-5714-A570-1175-3E35D2285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1C20575-529C-84A3-477E-69A429C51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0" b="98951" l="95" r="95841">
                        <a14:foregroundMark x1="1512" y1="1049" x2="46597" y2="3898"/>
                        <a14:foregroundMark x1="46597" y1="3898" x2="78921" y2="3451"/>
                        <a14:foregroundMark x1="94242" y1="4446" x2="95554" y2="89155"/>
                        <a14:foregroundMark x1="74808" y1="95829" x2="189" y2="97001"/>
                        <a14:foregroundMark x1="189" y1="97001" x2="95" y2="8546"/>
                        <a14:foregroundMark x1="95" y1="8546" x2="2079" y2="1349"/>
                        <a14:foregroundMark x1="2079" y1="1349" x2="2079" y2="1349"/>
                        <a14:foregroundMark x1="284" y1="93553" x2="62098" y2="92354"/>
                        <a14:foregroundMark x1="62098" y1="92354" x2="86654" y2="94451"/>
                        <a14:foregroundMark x1="74589" y1="96389" x2="95" y2="99100"/>
                        <a14:foregroundMark x1="95" y1="99100" x2="95" y2="95052"/>
                        <a14:foregroundMark x1="60964" y1="49625" x2="60208" y2="64768"/>
                        <a14:foregroundMark x1="60208" y1="64768" x2="67958" y2="94603"/>
                        <a14:foregroundMark x1="67958" y1="94603" x2="74688" y2="96137"/>
                        <a14:foregroundMark x1="90101" y1="94257" x2="90454" y2="94003"/>
                        <a14:foregroundMark x1="90454" y1="94003" x2="95577" y2="93771"/>
                        <a14:foregroundMark x1="97185" y1="61178" x2="93289" y2="54423"/>
                        <a14:foregroundMark x1="93289" y1="54423" x2="58979" y2="55622"/>
                        <a14:foregroundMark x1="60019" y1="2849" x2="79604" y2="1750"/>
                        <a14:foregroundMark x1="95154" y1="4376" x2="96886" y2="61181"/>
                        <a14:foregroundMark x1="95558" y1="89967" x2="87829" y2="94385"/>
                        <a14:foregroundMark x1="81402" y1="94748" x2="66824" y2="90855"/>
                        <a14:foregroundMark x1="66824" y1="90855" x2="61248" y2="71064"/>
                        <a14:foregroundMark x1="61248" y1="71064" x2="60775" y2="3148"/>
                        <a14:foregroundMark x1="74764" y1="50075" x2="86862" y2="65967"/>
                        <a14:foregroundMark x1="86862" y1="65967" x2="75520" y2="81259"/>
                        <a14:foregroundMark x1="75520" y1="81259" x2="72023" y2="64918"/>
                        <a14:foregroundMark x1="72023" y1="64918" x2="79206" y2="64468"/>
                        <a14:foregroundMark x1="70038" y1="29685" x2="77599" y2="25037"/>
                        <a14:foregroundMark x1="77599" y1="25037" x2="78733" y2="32384"/>
                        <a14:foregroundMark x1="78733" y1="32384" x2="66163" y2="25787"/>
                        <a14:foregroundMark x1="66163" y1="25787" x2="66163" y2="25637"/>
                        <a14:backgroundMark x1="97826" y1="61169" x2="98015" y2="99250"/>
                        <a14:backgroundMark x1="73819" y1="98351" x2="97732" y2="97001"/>
                        <a14:backgroundMark x1="79584" y1="1799" x2="87618" y2="1799"/>
                        <a14:backgroundMark x1="87618" y1="1799" x2="97353" y2="10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881" y="364707"/>
            <a:ext cx="1007745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0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C2567-91C4-4B5E-08D5-F41F0593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6D84E6-7B6A-A98C-62A2-D5D561B3A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84681"/>
            <a:ext cx="6485466" cy="3880773"/>
          </a:xfrm>
        </p:spPr>
        <p:txBody>
          <a:bodyPr>
            <a:noAutofit/>
          </a:bodyPr>
          <a:lstStyle/>
          <a:p>
            <a:pPr marL="0" indent="0" algn="l" rtl="0" fontAlgn="base">
              <a:buNone/>
            </a:pPr>
            <a:r>
              <a:rPr lang="da-DK" sz="2800" b="1" i="0" u="none" strike="noStrike" dirty="0">
                <a:solidFill>
                  <a:srgbClr val="FFC000"/>
                </a:solidFill>
                <a:effectLst/>
                <a:latin typeface="Hoefler Text"/>
              </a:rPr>
              <a:t>Indhold</a:t>
            </a:r>
            <a:r>
              <a:rPr lang="en-US" sz="2000" b="0" i="0" dirty="0">
                <a:solidFill>
                  <a:srgbClr val="FFC000"/>
                </a:solidFill>
                <a:effectLst/>
                <a:latin typeface="Hoefler Text"/>
              </a:rPr>
              <a:t>​</a:t>
            </a:r>
          </a:p>
          <a:p>
            <a:pPr marL="0" indent="0" algn="l" rtl="0" fontAlgn="base">
              <a:buNone/>
            </a:pPr>
            <a:endParaRPr lang="en-US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da-DK" sz="20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Emne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: det heroiske univers</a:t>
            </a:r>
            <a:r>
              <a:rPr lang="da-DK" sz="20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, 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dvs. beretter om fortidens helte og deres bedrifter. </a:t>
            </a:r>
          </a:p>
          <a:p>
            <a:pPr algn="l" rtl="0" fontAlgn="base">
              <a:buFont typeface="Wingdings" panose="05000000000000000000" pitchFamily="2" charset="2"/>
              <a:buChar char="à"/>
            </a:pP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I dette univers er mennesket underlagt skæbnen </a:t>
            </a:r>
            <a:r>
              <a:rPr lang="da-DK" sz="20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moira</a:t>
            </a:r>
            <a:r>
              <a:rPr lang="da-DK" sz="20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) 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og gudernes tilfældige luner. Guder interagerer med mennesket 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teofani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), ofte i en menneskelig skikkelse (</a:t>
            </a:r>
            <a:r>
              <a:rPr lang="da-DK" sz="2000" b="0" i="1" u="none" strike="noStrike" dirty="0">
                <a:solidFill>
                  <a:schemeClr val="accent1"/>
                </a:solidFill>
                <a:effectLst/>
                <a:latin typeface="Hoefler Text"/>
              </a:rPr>
              <a:t>antropomorf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). Det er begreber som ære 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timé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 og slægt 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oikos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), som livet sættes ind på, for kun gennem ry (</a:t>
            </a:r>
            <a:r>
              <a:rPr lang="da-DK" sz="2000" b="0" i="1" u="none" strike="noStrike" dirty="0" err="1">
                <a:solidFill>
                  <a:schemeClr val="accent1"/>
                </a:solidFill>
                <a:effectLst/>
                <a:latin typeface="Hoefler Text"/>
              </a:rPr>
              <a:t>kleos</a:t>
            </a: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) og efterkommere kan helten udødeliggøre sig. </a:t>
            </a:r>
          </a:p>
          <a:p>
            <a:pPr algn="l" rtl="0" fontAlgn="base">
              <a:buFont typeface="Wingdings" panose="05000000000000000000" pitchFamily="2" charset="2"/>
              <a:buChar char="à"/>
            </a:pPr>
            <a:r>
              <a:rPr lang="da-DK" sz="20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Indflettet i helteberetningerne er beretninger om guder og giganter og folkeeventyrsmotiver.</a:t>
            </a:r>
            <a:r>
              <a:rPr lang="en-US" sz="20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b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da-DK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da-DK" sz="2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3DDC233-8A90-F017-3D82-0FADE4ABA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307" y="1644650"/>
            <a:ext cx="3632359" cy="41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058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CA1DEB-0852-CA88-3294-3635F38D1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metrum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9D5E50-DF4A-8A23-B672-560843808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Mundtlig digtning – narrativ poesi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a-DK" dirty="0">
                <a:sym typeface="Wingdings" panose="05000000000000000000" pitchFamily="2" charset="2"/>
              </a:rPr>
              <a:t>Anderledes end prosa fordi det er digtning, som bæres af rytme</a:t>
            </a:r>
            <a:br>
              <a:rPr lang="da-DK" dirty="0">
                <a:sym typeface="Wingdings" panose="05000000000000000000" pitchFamily="2" charset="2"/>
              </a:rPr>
            </a:br>
            <a:endParaRPr lang="da-DK" dirty="0"/>
          </a:p>
          <a:p>
            <a:pPr marL="0" indent="0">
              <a:buNone/>
            </a:pPr>
            <a:r>
              <a:rPr lang="da-DK" dirty="0"/>
              <a:t>Rytme for at hjælpe med at huske! </a:t>
            </a:r>
            <a:r>
              <a:rPr lang="da-DK" dirty="0">
                <a:sym typeface="Wingdings" panose="05000000000000000000" pitchFamily="2" charset="2"/>
              </a:rPr>
              <a:t> skrevet på </a:t>
            </a:r>
            <a:r>
              <a:rPr lang="da-DK" b="1" dirty="0">
                <a:solidFill>
                  <a:schemeClr val="accent1"/>
                </a:solidFill>
                <a:sym typeface="Wingdings" panose="05000000000000000000" pitchFamily="2" charset="2"/>
              </a:rPr>
              <a:t>Daktylisk Heksameter</a:t>
            </a:r>
          </a:p>
          <a:p>
            <a:pPr marL="0" indent="0">
              <a:buNone/>
            </a:pP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En </a:t>
            </a:r>
            <a:r>
              <a:rPr lang="da-DK" dirty="0">
                <a:solidFill>
                  <a:schemeClr val="accent1"/>
                </a:solidFill>
                <a:sym typeface="Wingdings" panose="05000000000000000000" pitchFamily="2" charset="2"/>
              </a:rPr>
              <a:t>daktyl</a:t>
            </a: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 er en versefod bestående af én trykstærk (</a:t>
            </a:r>
            <a:r>
              <a:rPr lang="da-DK" dirty="0">
                <a:solidFill>
                  <a:schemeClr val="tx1"/>
                </a:solidFill>
                <a:sym typeface="Symbol" panose="05050102010706020507" pitchFamily="18" charset="2"/>
              </a:rPr>
              <a:t>) stavelse efterfulgt af to tryksvage stavelser (</a:t>
            </a:r>
            <a:r>
              <a:rPr lang="da-DK" b="0" i="0" dirty="0">
                <a:solidFill>
                  <a:srgbClr val="202124"/>
                </a:solidFill>
                <a:effectLst/>
                <a:latin typeface="Google Sans"/>
              </a:rPr>
              <a:t>ᴗᴗ). </a:t>
            </a:r>
          </a:p>
          <a:p>
            <a:pPr marL="0" indent="0">
              <a:buNone/>
            </a:pPr>
            <a:r>
              <a:rPr lang="da-DK" sz="2000" dirty="0">
                <a:solidFill>
                  <a:schemeClr val="accent1"/>
                </a:solidFill>
                <a:latin typeface="Google Sans"/>
                <a:sym typeface="Wingdings" panose="05000000000000000000" pitchFamily="2" charset="2"/>
              </a:rPr>
              <a:t>Heksameter</a:t>
            </a: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 kommer af det græske ord ‘</a:t>
            </a:r>
            <a:r>
              <a:rPr lang="da-DK" sz="2000" dirty="0" err="1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hex</a:t>
            </a: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’ der betyder seks </a:t>
            </a:r>
            <a:b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</a:b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 heksameter = seks versefødder. </a:t>
            </a:r>
          </a:p>
          <a:p>
            <a:pPr marL="0" indent="0">
              <a:buNone/>
            </a:pPr>
            <a:r>
              <a:rPr lang="da-DK" sz="2000" dirty="0">
                <a:solidFill>
                  <a:srgbClr val="202124"/>
                </a:solidFill>
                <a:latin typeface="Google Sans"/>
                <a:sym typeface="Wingdings" panose="05000000000000000000" pitchFamily="2" charset="2"/>
              </a:rPr>
              <a:t>Daktylisk heksameter betyder altså et vers bestående af seks daktyler, der regelmæssigt ser sådan her ud:</a:t>
            </a:r>
            <a:endParaRPr lang="da-DK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b="1" dirty="0">
              <a:solidFill>
                <a:schemeClr val="accent1"/>
              </a:solidFill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F92A42AF-4FA5-4D49-EDB1-4BECE8C0D403}"/>
              </a:ext>
            </a:extLst>
          </p:cNvPr>
          <p:cNvSpPr txBox="1"/>
          <p:nvPr/>
        </p:nvSpPr>
        <p:spPr>
          <a:xfrm>
            <a:off x="7344587" y="1330235"/>
            <a:ext cx="2812608" cy="120032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Narrativ poesi:</a:t>
            </a:r>
          </a:p>
          <a:p>
            <a:r>
              <a:rPr lang="da-DK" b="1" dirty="0">
                <a:solidFill>
                  <a:srgbClr val="FF0000"/>
                </a:solidFill>
              </a:rPr>
              <a:t>Fokuserer på en fortælling over en bestemt tidsperiode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D72D2C7-981D-6EE1-9AD9-CF26C67B1730}"/>
              </a:ext>
            </a:extLst>
          </p:cNvPr>
          <p:cNvSpPr txBox="1"/>
          <p:nvPr/>
        </p:nvSpPr>
        <p:spPr>
          <a:xfrm>
            <a:off x="8580474" y="4327437"/>
            <a:ext cx="3444949" cy="17543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Recitation af </a:t>
            </a:r>
            <a:r>
              <a:rPr lang="da-DK" sz="18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Iliaden 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varer ca. 25 timer og recitation af </a:t>
            </a:r>
            <a:r>
              <a:rPr lang="da-DK" sz="1800" b="0" i="1" u="none" strike="noStrike" dirty="0">
                <a:solidFill>
                  <a:srgbClr val="191B0E"/>
                </a:solidFill>
                <a:effectLst/>
                <a:latin typeface="Hoefler Text"/>
              </a:rPr>
              <a:t>Odysseen </a:t>
            </a:r>
            <a:r>
              <a:rPr lang="da-DK" sz="1800" b="0" i="0" u="none" strike="noStrike" dirty="0">
                <a:solidFill>
                  <a:srgbClr val="191B0E"/>
                </a:solidFill>
                <a:effectLst/>
                <a:latin typeface="Hoefler Text"/>
              </a:rPr>
              <a:t>varer ca. 20 timer! Derfor fremførte man udvalgte, populære passager fra de to digte. </a:t>
            </a:r>
            <a:r>
              <a:rPr lang="da-DK" sz="18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3E85437-8EAC-1E96-6B90-1EAB7A1FAD18}"/>
              </a:ext>
            </a:extLst>
          </p:cNvPr>
          <p:cNvSpPr txBox="1"/>
          <p:nvPr/>
        </p:nvSpPr>
        <p:spPr>
          <a:xfrm>
            <a:off x="1903228" y="5811606"/>
            <a:ext cx="4192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ᴗᴗ | </a:t>
            </a:r>
            <a:r>
              <a:rPr lang="da-DK" sz="20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r>
              <a:rPr lang="da-DK" sz="2000" b="0" i="0" dirty="0">
                <a:solidFill>
                  <a:srgbClr val="202124"/>
                </a:solidFill>
                <a:effectLst/>
                <a:latin typeface="Google Sans"/>
              </a:rPr>
              <a:t> ᴗ</a:t>
            </a:r>
            <a:endParaRPr lang="da-DK" sz="2000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533EF36A-047E-6C97-722C-3744C17C277C}"/>
              </a:ext>
            </a:extLst>
          </p:cNvPr>
          <p:cNvSpPr txBox="1"/>
          <p:nvPr/>
        </p:nvSpPr>
        <p:spPr>
          <a:xfrm>
            <a:off x="5996766" y="6370835"/>
            <a:ext cx="54187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b="1" dirty="0"/>
              <a:t>Den sidste versefod har kun to stavelser, så man kan høre verset slutter!</a:t>
            </a:r>
          </a:p>
        </p:txBody>
      </p:sp>
      <p:cxnSp>
        <p:nvCxnSpPr>
          <p:cNvPr id="10" name="Forbindelse: vinklet 9">
            <a:extLst>
              <a:ext uri="{FF2B5EF4-FFF2-40B4-BE49-F238E27FC236}">
                <a16:creationId xmlns:a16="http://schemas.microsoft.com/office/drawing/2014/main" id="{3B07C343-68B4-12CD-B763-11D99A1E87A1}"/>
              </a:ext>
            </a:extLst>
          </p:cNvPr>
          <p:cNvCxnSpPr>
            <a:cxnSpLocks/>
          </p:cNvCxnSpPr>
          <p:nvPr/>
        </p:nvCxnSpPr>
        <p:spPr>
          <a:xfrm rot="10800000">
            <a:off x="5613628" y="6275440"/>
            <a:ext cx="340610" cy="233894"/>
          </a:xfrm>
          <a:prstGeom prst="bentConnector3">
            <a:avLst>
              <a:gd name="adj1" fmla="val 96825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85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FE75-135A-1A8A-AB35-841BED5E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Daktylisk Heksameter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E214A7-9924-A30C-3F5D-7A4CE0111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160589"/>
            <a:ext cx="3845442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800" dirty="0"/>
              <a:t>Daktyl, fra græsk: </a:t>
            </a:r>
            <a:r>
              <a:rPr lang="el-GR" sz="2800" dirty="0"/>
              <a:t>δάκτυλος (</a:t>
            </a:r>
            <a:r>
              <a:rPr lang="da-DK" sz="2800" dirty="0" err="1"/>
              <a:t>daktylos</a:t>
            </a:r>
            <a:r>
              <a:rPr lang="da-DK" sz="2800" dirty="0"/>
              <a:t>), som betyder finger​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67B8CB-82BA-9F03-5FD4-E18C64E50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091477"/>
            <a:ext cx="5181600" cy="441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62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25871-ED38-BD61-A7F6-C7115DF1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metrum</a:t>
            </a:r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D23107D-5D24-D51D-3A90-01B051D43C7C}"/>
              </a:ext>
            </a:extLst>
          </p:cNvPr>
          <p:cNvSpPr txBox="1"/>
          <p:nvPr/>
        </p:nvSpPr>
        <p:spPr>
          <a:xfrm>
            <a:off x="10318847" y="208171"/>
            <a:ext cx="1650558" cy="23698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Trykstærk: </a:t>
            </a:r>
            <a:r>
              <a:rPr lang="da-DK" sz="1600" dirty="0">
                <a:solidFill>
                  <a:schemeClr val="tx1"/>
                </a:solidFill>
                <a:sym typeface="Symbol" panose="05050102010706020507" pitchFamily="18" charset="2"/>
              </a:rPr>
              <a:t></a:t>
            </a: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Tryksvag: </a:t>
            </a:r>
            <a:r>
              <a:rPr lang="da-DK" sz="1600" b="0" i="0" dirty="0">
                <a:solidFill>
                  <a:srgbClr val="202124"/>
                </a:solidFill>
                <a:effectLst/>
                <a:latin typeface="Google Sans"/>
              </a:rPr>
              <a:t>ᴗ</a:t>
            </a: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Daktyl: </a:t>
            </a:r>
            <a:r>
              <a:rPr lang="da-DK" sz="1600" dirty="0">
                <a:sym typeface="Symbol" panose="05050102010706020507" pitchFamily="18" charset="2"/>
              </a:rPr>
              <a:t></a:t>
            </a:r>
            <a:r>
              <a:rPr lang="da-DK" sz="1600" dirty="0">
                <a:solidFill>
                  <a:srgbClr val="202124"/>
                </a:solidFill>
                <a:latin typeface="Google Sans"/>
              </a:rPr>
              <a:t> ᴗᴗ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Spondæ: </a:t>
            </a:r>
            <a:r>
              <a:rPr lang="da-DK" sz="1600" dirty="0">
                <a:sym typeface="Symbol" panose="05050102010706020507" pitchFamily="18" charset="2"/>
              </a:rPr>
              <a:t> 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 err="1">
                <a:sym typeface="Symbol" panose="05050102010706020507" pitchFamily="18" charset="2"/>
              </a:rPr>
              <a:t>Trochæ</a:t>
            </a:r>
            <a:r>
              <a:rPr lang="da-DK" sz="1600" dirty="0">
                <a:sym typeface="Symbol" panose="05050102010706020507" pitchFamily="18" charset="2"/>
              </a:rPr>
              <a:t>: </a:t>
            </a:r>
            <a:r>
              <a:rPr lang="da-DK" sz="1600" dirty="0">
                <a:solidFill>
                  <a:srgbClr val="202124"/>
                </a:solidFill>
                <a:latin typeface="Google Sans"/>
              </a:rPr>
              <a:t> ᴗ</a:t>
            </a: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‖</a:t>
            </a:r>
            <a:r>
              <a:rPr lang="da-DK" u="none" strike="noStrike" dirty="0">
                <a:solidFill>
                  <a:srgbClr val="202124"/>
                </a:solidFill>
                <a:latin typeface="Google Sans"/>
              </a:rPr>
              <a:t> = cæsur (pause)</a:t>
            </a:r>
            <a:endParaRPr lang="da-DK" b="0" i="0" dirty="0">
              <a:solidFill>
                <a:srgbClr val="202124"/>
              </a:solidFill>
              <a:effectLst/>
              <a:latin typeface="Google Sans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8CCB9A3-88D6-5EB2-E397-D65EC3375380}"/>
              </a:ext>
            </a:extLst>
          </p:cNvPr>
          <p:cNvSpPr txBox="1"/>
          <p:nvPr/>
        </p:nvSpPr>
        <p:spPr>
          <a:xfrm>
            <a:off x="465629" y="1930400"/>
            <a:ext cx="927222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da-DK" sz="3200" b="1" i="0" u="none" strike="noStrike" dirty="0">
                <a:solidFill>
                  <a:schemeClr val="accent1"/>
                </a:solidFill>
                <a:effectLst/>
                <a:latin typeface="Hoefler Text"/>
              </a:rPr>
              <a:t>Homers </a:t>
            </a:r>
            <a:r>
              <a:rPr lang="da-DK" sz="3200" b="1" i="1" u="none" strike="noStrike" dirty="0">
                <a:solidFill>
                  <a:schemeClr val="accent1"/>
                </a:solidFill>
                <a:effectLst/>
                <a:latin typeface="Hoefler Text"/>
              </a:rPr>
              <a:t>Iliaden</a:t>
            </a:r>
            <a:r>
              <a:rPr lang="da-DK" sz="3200" b="1" i="0" u="none" strike="noStrike" dirty="0">
                <a:solidFill>
                  <a:schemeClr val="accent1"/>
                </a:solidFill>
                <a:effectLst/>
                <a:latin typeface="Hoefler Text"/>
              </a:rPr>
              <a:t>, 1. sang, v. 1:</a:t>
            </a:r>
            <a:r>
              <a:rPr lang="en-US" sz="3200" b="0" i="0" dirty="0">
                <a:solidFill>
                  <a:schemeClr val="accent1"/>
                </a:solidFill>
                <a:effectLst/>
                <a:latin typeface="Hoefler Text"/>
              </a:rPr>
              <a:t>​</a:t>
            </a:r>
            <a:endParaRPr lang="en-US" sz="3200" b="0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da-DK" sz="32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da-DK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1" dirty="0">
                <a:solidFill>
                  <a:srgbClr val="191B0E"/>
                </a:solidFill>
              </a:rPr>
              <a:t>Syng</a:t>
            </a:r>
            <a:r>
              <a:rPr lang="da-DK" sz="2400" dirty="0">
                <a:solidFill>
                  <a:srgbClr val="191B0E"/>
                </a:solidFill>
              </a:rPr>
              <a:t> os, Gud-</a:t>
            </a:r>
            <a:r>
              <a:rPr lang="da-DK" sz="2400" b="1" dirty="0">
                <a:solidFill>
                  <a:srgbClr val="191B0E"/>
                </a:solidFill>
              </a:rPr>
              <a:t>in</a:t>
            </a:r>
            <a:r>
              <a:rPr lang="da-DK" sz="2400" dirty="0">
                <a:solidFill>
                  <a:srgbClr val="191B0E"/>
                </a:solidFill>
              </a:rPr>
              <a:t>-de, om </a:t>
            </a:r>
            <a:r>
              <a:rPr lang="da-DK" sz="2400" b="1" dirty="0" err="1">
                <a:solidFill>
                  <a:srgbClr val="191B0E"/>
                </a:solidFill>
              </a:rPr>
              <a:t>vre</a:t>
            </a:r>
            <a:r>
              <a:rPr lang="da-DK" sz="2400" dirty="0" err="1">
                <a:solidFill>
                  <a:srgbClr val="191B0E"/>
                </a:solidFill>
              </a:rPr>
              <a:t>-den</a:t>
            </a:r>
            <a:r>
              <a:rPr lang="da-DK" sz="2400" dirty="0">
                <a:solidFill>
                  <a:srgbClr val="191B0E"/>
                </a:solidFill>
              </a:rPr>
              <a:t> der </a:t>
            </a:r>
            <a:r>
              <a:rPr lang="da-DK" sz="2400" b="1" dirty="0">
                <a:solidFill>
                  <a:srgbClr val="191B0E"/>
                </a:solidFill>
              </a:rPr>
              <a:t>greb</a:t>
            </a:r>
            <a:r>
              <a:rPr lang="da-DK" sz="2400" dirty="0">
                <a:solidFill>
                  <a:srgbClr val="191B0E"/>
                </a:solidFill>
              </a:rPr>
              <a:t> </a:t>
            </a:r>
            <a:r>
              <a:rPr lang="da-DK" sz="2400" dirty="0" err="1">
                <a:solidFill>
                  <a:srgbClr val="191B0E"/>
                </a:solidFill>
              </a:rPr>
              <a:t>Pe</a:t>
            </a:r>
            <a:r>
              <a:rPr lang="da-DK" sz="2400" dirty="0">
                <a:solidFill>
                  <a:srgbClr val="191B0E"/>
                </a:solidFill>
              </a:rPr>
              <a:t>-le-</a:t>
            </a:r>
            <a:r>
              <a:rPr lang="da-DK" sz="2400" b="1" dirty="0">
                <a:solidFill>
                  <a:srgbClr val="191B0E"/>
                </a:solidFill>
              </a:rPr>
              <a:t>i</a:t>
            </a:r>
            <a:r>
              <a:rPr lang="da-DK" sz="2400" dirty="0">
                <a:solidFill>
                  <a:srgbClr val="191B0E"/>
                </a:solidFill>
              </a:rPr>
              <a:t>-den A-</a:t>
            </a:r>
            <a:r>
              <a:rPr lang="da-DK" sz="2400" b="1" dirty="0" err="1">
                <a:solidFill>
                  <a:srgbClr val="191B0E"/>
                </a:solidFill>
              </a:rPr>
              <a:t>chil</a:t>
            </a:r>
            <a:r>
              <a:rPr lang="da-DK" sz="2400" dirty="0">
                <a:solidFill>
                  <a:srgbClr val="191B0E"/>
                </a:solidFill>
              </a:rPr>
              <a:t>-</a:t>
            </a:r>
            <a:r>
              <a:rPr lang="da-DK" sz="2400" dirty="0" err="1">
                <a:solidFill>
                  <a:srgbClr val="191B0E"/>
                </a:solidFill>
              </a:rPr>
              <a:t>leus</a:t>
            </a:r>
            <a:r>
              <a:rPr lang="da-DK" sz="2400" dirty="0">
                <a:solidFill>
                  <a:srgbClr val="191B0E"/>
                </a:solidFill>
              </a:rPr>
              <a:t>.</a:t>
            </a:r>
            <a:r>
              <a:rPr lang="en-US" sz="2400" dirty="0">
                <a:solidFill>
                  <a:srgbClr val="191B0E"/>
                </a:solidFill>
              </a:rPr>
              <a:t>​</a:t>
            </a:r>
            <a:endParaRPr lang="en-US" sz="3200" dirty="0">
              <a:solidFill>
                <a:srgbClr val="000000"/>
              </a:solidFill>
            </a:endParaRPr>
          </a:p>
          <a:p>
            <a:pPr fontAlgn="base"/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   –     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  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|– 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   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  –   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 ‖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   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  –    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|–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  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da-DK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|   –      </a:t>
            </a:r>
            <a:r>
              <a:rPr lang="da-DK" sz="2400" dirty="0">
                <a:solidFill>
                  <a:srgbClr val="202124"/>
                </a:solidFill>
                <a:latin typeface="Google Sans"/>
              </a:rPr>
              <a:t>ᴗ</a:t>
            </a:r>
            <a:r>
              <a:rPr lang="en-US" sz="2400" dirty="0">
                <a:solidFill>
                  <a:srgbClr val="191B0E"/>
                </a:solidFill>
                <a:latin typeface="Franklin Gothic Book" panose="020B0503020102020204" pitchFamily="34" charset="0"/>
              </a:rPr>
              <a:t>​</a:t>
            </a:r>
            <a:endParaRPr lang="en-US" sz="2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algn="l" rtl="0" fontAlgn="base"/>
            <a:endParaRPr lang="da-DK" sz="2400" b="1" i="0" u="none" strike="noStrike" dirty="0">
              <a:solidFill>
                <a:srgbClr val="191B0E"/>
              </a:solidFill>
              <a:effectLst/>
              <a:latin typeface="Franklin Gothic Book" panose="020B0503020102020204" pitchFamily="34" charset="0"/>
            </a:endParaRPr>
          </a:p>
          <a:p>
            <a:pPr algn="l" rtl="0"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μῆ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νιν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ἄ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ει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δε 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 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θε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ὰ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Πη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λη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ϊ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ά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δεω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Ἀ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χι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λῆ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el-GR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ος</a:t>
            </a:r>
            <a:r>
              <a:rPr lang="da-DK" sz="24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da-DK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(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me</a:t>
            </a:r>
            <a:r>
              <a:rPr lang="da-DK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-nin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a-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ei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-de </a:t>
            </a:r>
            <a:r>
              <a:rPr lang="da-DK" sz="2400" b="0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the-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a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Pe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le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-i-a-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deo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A-chi-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le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-os)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en-US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 –  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|–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 |– ‖–|–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ᴗ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|–  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</a:t>
            </a:r>
            <a:r>
              <a:rPr lang="da-DK" sz="2400" b="0" i="0" u="none" strike="noStrike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 |–  </a:t>
            </a:r>
            <a:r>
              <a:rPr lang="da-DK" sz="2400" b="0" i="0" dirty="0">
                <a:solidFill>
                  <a:srgbClr val="202124"/>
                </a:solidFill>
                <a:effectLst/>
                <a:latin typeface="Google Sans"/>
              </a:rPr>
              <a:t>ᴗ 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Franklin Gothic Book" panose="020B0503020102020204" pitchFamily="34" charset="0"/>
              </a:rPr>
              <a:t>​</a:t>
            </a:r>
            <a:endParaRPr lang="en-US" sz="3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41C5C0D-A5B9-A371-8A45-238FB429232C}"/>
              </a:ext>
            </a:extLst>
          </p:cNvPr>
          <p:cNvSpPr txBox="1"/>
          <p:nvPr/>
        </p:nvSpPr>
        <p:spPr>
          <a:xfrm>
            <a:off x="465629" y="5925234"/>
            <a:ext cx="8808373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202124"/>
                </a:solidFill>
                <a:latin typeface="Google Sans"/>
              </a:rPr>
              <a:t>På græsk skelner man ikke mellem tryksvag og trykstærk men i stedet </a:t>
            </a:r>
            <a:r>
              <a:rPr lang="da-DK" b="1" dirty="0">
                <a:solidFill>
                  <a:srgbClr val="202124"/>
                </a:solidFill>
                <a:latin typeface="Google Sans"/>
              </a:rPr>
              <a:t>lange</a:t>
            </a:r>
            <a:r>
              <a:rPr lang="da-DK" dirty="0">
                <a:solidFill>
                  <a:srgbClr val="202124"/>
                </a:solidFill>
                <a:latin typeface="Google Sans"/>
              </a:rPr>
              <a:t> og </a:t>
            </a:r>
            <a:r>
              <a:rPr lang="da-DK" b="1" dirty="0">
                <a:solidFill>
                  <a:srgbClr val="202124"/>
                </a:solidFill>
                <a:latin typeface="Google Sans"/>
              </a:rPr>
              <a:t>korte</a:t>
            </a:r>
            <a:r>
              <a:rPr lang="da-DK" dirty="0">
                <a:solidFill>
                  <a:srgbClr val="202124"/>
                </a:solidFill>
                <a:latin typeface="Google Sans"/>
              </a:rPr>
              <a:t> vokaler!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21249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BE2C4-C757-798F-CE9F-FEAC827D4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Stiltræk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8982DF-4DEF-D0D2-C4C1-796AA7747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966" y="1726058"/>
            <a:ext cx="11103699" cy="5131941"/>
          </a:xfrm>
        </p:spPr>
        <p:txBody>
          <a:bodyPr>
            <a:normAutofit fontScale="85000" lnSpcReduction="20000"/>
          </a:bodyPr>
          <a:lstStyle/>
          <a:p>
            <a:r>
              <a:rPr lang="da-DK" sz="2400" dirty="0" err="1">
                <a:solidFill>
                  <a:schemeClr val="accent1"/>
                </a:solidFill>
              </a:rPr>
              <a:t>Prooimion</a:t>
            </a:r>
            <a:r>
              <a:rPr lang="da-DK" sz="2400" dirty="0">
                <a:solidFill>
                  <a:schemeClr val="accent1"/>
                </a:solidFill>
              </a:rPr>
              <a:t> og musepåkaldelse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Det græske epos starter ud med </a:t>
            </a:r>
            <a:r>
              <a:rPr lang="da-DK" sz="1600" dirty="0" err="1">
                <a:solidFill>
                  <a:schemeClr val="tx1"/>
                </a:solidFill>
              </a:rPr>
              <a:t>prooimion</a:t>
            </a:r>
            <a:r>
              <a:rPr lang="da-DK" sz="1600" dirty="0">
                <a:solidFill>
                  <a:schemeClr val="tx1"/>
                </a:solidFill>
              </a:rPr>
              <a:t> (indledning), der ridser emnet for værket op. </a:t>
            </a:r>
            <a:br>
              <a:rPr lang="da-DK" sz="1600" dirty="0">
                <a:solidFill>
                  <a:schemeClr val="tx1"/>
                </a:solidFill>
              </a:rPr>
            </a:br>
            <a:r>
              <a:rPr lang="da-DK" sz="1600" dirty="0">
                <a:solidFill>
                  <a:schemeClr val="tx1"/>
                </a:solidFill>
              </a:rPr>
              <a:t>Rapsoden beder om hjælp fra muserne til at fortælle eposset</a:t>
            </a:r>
          </a:p>
          <a:p>
            <a:r>
              <a:rPr lang="da-DK" sz="2400" dirty="0">
                <a:solidFill>
                  <a:schemeClr val="accent1"/>
                </a:solidFill>
              </a:rPr>
              <a:t>Formelvers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Faste vendinger. Eksempel ”Det var hans ord” (1. sang v.33)</a:t>
            </a:r>
            <a:endParaRPr lang="da-DK" sz="1200" dirty="0">
              <a:solidFill>
                <a:schemeClr val="tx1"/>
              </a:solidFill>
            </a:endParaRPr>
          </a:p>
          <a:p>
            <a:r>
              <a:rPr lang="da-DK" sz="2400" dirty="0">
                <a:solidFill>
                  <a:schemeClr val="accent1"/>
                </a:solidFill>
              </a:rPr>
              <a:t>Patronymikon</a:t>
            </a:r>
          </a:p>
          <a:p>
            <a:pPr marL="0" indent="0">
              <a:buNone/>
            </a:pPr>
            <a:r>
              <a:rPr lang="da-DK" sz="1600" dirty="0">
                <a:solidFill>
                  <a:srgbClr val="191B0E"/>
                </a:solidFill>
              </a:rPr>
              <a:t>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t navn, der angiver, hvem vedkommendes far er. </a:t>
            </a:r>
            <a:r>
              <a:rPr lang="da-DK" sz="1600" dirty="0">
                <a:solidFill>
                  <a:srgbClr val="191B0E"/>
                </a:solidFill>
              </a:rPr>
              <a:t>D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annes på græsk af faderens 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navn + -</a:t>
            </a:r>
            <a:r>
              <a:rPr lang="da-DK" sz="1600" b="1" i="0" u="none" strike="noStrike" dirty="0">
                <a:solidFill>
                  <a:schemeClr val="accent1"/>
                </a:solidFill>
                <a:effectLst/>
              </a:rPr>
              <a:t>ide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/-</a:t>
            </a:r>
            <a:r>
              <a:rPr lang="da-DK" sz="1600" b="1" i="0" u="none" strike="noStrike" dirty="0">
                <a:solidFill>
                  <a:schemeClr val="accent1"/>
                </a:solidFill>
                <a:effectLst/>
              </a:rPr>
              <a:t>ion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. Eksempel: 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Kron</a:t>
            </a:r>
            <a:r>
              <a:rPr lang="da-DK" sz="1600" b="1" i="0" u="none" strike="noStrike" dirty="0" err="1">
                <a:solidFill>
                  <a:srgbClr val="191B0E"/>
                </a:solidFill>
                <a:effectLst/>
              </a:rPr>
              <a:t>ide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/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Kron</a:t>
            </a:r>
            <a:r>
              <a:rPr lang="da-DK" sz="1600" b="1" i="0" u="none" strike="noStrike" dirty="0" err="1">
                <a:solidFill>
                  <a:srgbClr val="191B0E"/>
                </a:solidFill>
                <a:effectLst/>
              </a:rPr>
              <a:t>ion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 = søn af Kronos = Zeus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b="0" i="0" u="sng" strike="noStrike" dirty="0">
                <a:solidFill>
                  <a:srgbClr val="191B0E"/>
                </a:solidFill>
                <a:effectLst/>
              </a:rPr>
              <a:t>For døtre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: faderens navn + -</a:t>
            </a:r>
            <a:r>
              <a:rPr lang="da-DK" sz="1600" b="0" i="0" u="none" strike="noStrike" dirty="0" err="1">
                <a:solidFill>
                  <a:schemeClr val="accent1"/>
                </a:solidFill>
                <a:effectLst/>
              </a:rPr>
              <a:t>eïs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. F.eks. 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Chryseïs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 = datter af Chryses</a:t>
            </a:r>
            <a:endParaRPr lang="da-DK" dirty="0"/>
          </a:p>
          <a:p>
            <a:r>
              <a:rPr lang="da-DK" sz="2400" dirty="0">
                <a:solidFill>
                  <a:srgbClr val="FFC000"/>
                </a:solidFill>
              </a:rPr>
              <a:t>Epiteter</a:t>
            </a:r>
          </a:p>
          <a:p>
            <a:pPr marL="0" indent="0">
              <a:buNone/>
            </a:pP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Navne og fænomener optræder meget ofte med faste tilnavne. Disse er som regel positive ord, 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der idealiserer fænomenerne, personer eller persongrupper, som omtales.</a:t>
            </a:r>
            <a:r>
              <a:rPr lang="da-DK" sz="1600" b="0" i="0" dirty="0">
                <a:solidFill>
                  <a:srgbClr val="191B0E"/>
                </a:solidFill>
                <a:effectLst/>
              </a:rPr>
              <a:t>​ </a:t>
            </a:r>
            <a:br>
              <a:rPr lang="da-DK" sz="1600" b="0" i="0" dirty="0">
                <a:solidFill>
                  <a:srgbClr val="191B0E"/>
                </a:solidFill>
                <a:effectLst/>
              </a:rPr>
            </a:br>
            <a:r>
              <a:rPr lang="da-DK" sz="1600" b="0" i="0" dirty="0">
                <a:solidFill>
                  <a:srgbClr val="191B0E"/>
                </a:solidFill>
                <a:effectLst/>
              </a:rPr>
              <a:t>Eksempel: ”fodrappe Achilleus” (1. sang v. 84)</a:t>
            </a:r>
            <a:endParaRPr lang="da-DK" sz="1600" dirty="0"/>
          </a:p>
          <a:p>
            <a:r>
              <a:rPr lang="da-DK" sz="2400" dirty="0">
                <a:solidFill>
                  <a:srgbClr val="FFC000"/>
                </a:solidFill>
              </a:rPr>
              <a:t>Faste temaer og typiske scener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f.eks. Beskrivelser af heste, våben, kampscener, måltider</a:t>
            </a:r>
          </a:p>
          <a:p>
            <a:r>
              <a:rPr lang="da-DK" sz="2400" dirty="0">
                <a:solidFill>
                  <a:srgbClr val="FFC000"/>
                </a:solidFill>
              </a:rPr>
              <a:t>Homeriske lignelser 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</a:rPr>
              <a:t>Sammenligninger: ”Som når … således/sådan” 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7AC76DE-577E-25BA-078D-56E921D312B4}"/>
              </a:ext>
            </a:extLst>
          </p:cNvPr>
          <p:cNvSpPr txBox="1"/>
          <p:nvPr/>
        </p:nvSpPr>
        <p:spPr>
          <a:xfrm>
            <a:off x="9558670" y="1938201"/>
            <a:ext cx="2456121" cy="138499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b="0" i="0" u="none" strike="noStrike" dirty="0">
                <a:solidFill>
                  <a:srgbClr val="191B0E"/>
                </a:solidFill>
                <a:effectLst/>
              </a:rPr>
              <a:t>Omkring 1/3 af versene i </a:t>
            </a:r>
            <a:r>
              <a:rPr lang="da-DK" sz="1400" b="0" i="1" u="none" strike="noStrike" dirty="0">
                <a:solidFill>
                  <a:srgbClr val="191B0E"/>
                </a:solidFill>
                <a:effectLst/>
              </a:rPr>
              <a:t>Iliaden</a:t>
            </a:r>
            <a:r>
              <a:rPr lang="da-DK" sz="1400" b="0" i="0" u="none" strike="noStrike" dirty="0">
                <a:solidFill>
                  <a:srgbClr val="191B0E"/>
                </a:solidFill>
                <a:effectLst/>
              </a:rPr>
              <a:t> og </a:t>
            </a:r>
            <a:r>
              <a:rPr lang="da-DK" sz="1400" b="0" i="1" u="none" strike="noStrike" dirty="0">
                <a:solidFill>
                  <a:srgbClr val="191B0E"/>
                </a:solidFill>
                <a:effectLst/>
              </a:rPr>
              <a:t>Odysséen</a:t>
            </a:r>
            <a:r>
              <a:rPr lang="da-DK" sz="1400" b="0" i="0" u="none" strike="noStrike" dirty="0">
                <a:solidFill>
                  <a:srgbClr val="191B0E"/>
                </a:solidFill>
                <a:effectLst/>
              </a:rPr>
              <a:t> gentages. Over halvdelen er direkte tale, som indledes og afsluttes med formelvers.</a:t>
            </a:r>
            <a:endParaRPr lang="da-DK" sz="1400" dirty="0"/>
          </a:p>
        </p:txBody>
      </p: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AC036F7B-5FE9-F1C6-AEF1-CD17D67B0FB5}"/>
              </a:ext>
            </a:extLst>
          </p:cNvPr>
          <p:cNvCxnSpPr>
            <a:cxnSpLocks/>
          </p:cNvCxnSpPr>
          <p:nvPr/>
        </p:nvCxnSpPr>
        <p:spPr>
          <a:xfrm flipH="1">
            <a:off x="5943600" y="2837117"/>
            <a:ext cx="361507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felt 12">
            <a:extLst>
              <a:ext uri="{FF2B5EF4-FFF2-40B4-BE49-F238E27FC236}">
                <a16:creationId xmlns:a16="http://schemas.microsoft.com/office/drawing/2014/main" id="{5053F077-752C-ACAE-1510-A0749419A59B}"/>
              </a:ext>
            </a:extLst>
          </p:cNvPr>
          <p:cNvSpPr txBox="1"/>
          <p:nvPr/>
        </p:nvSpPr>
        <p:spPr>
          <a:xfrm>
            <a:off x="9654362" y="3677828"/>
            <a:ext cx="2264735" cy="95410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/>
              <a:t>Giver metrisk frihed = kan hjælpe rapsoden med at få tingene til at passe i versemålet</a:t>
            </a:r>
          </a:p>
        </p:txBody>
      </p: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89061D85-1D0A-62B1-500B-4C241A09076A}"/>
              </a:ext>
            </a:extLst>
          </p:cNvPr>
          <p:cNvCxnSpPr>
            <a:cxnSpLocks/>
          </p:cNvCxnSpPr>
          <p:nvPr/>
        </p:nvCxnSpPr>
        <p:spPr>
          <a:xfrm flipH="1">
            <a:off x="6041704" y="4510698"/>
            <a:ext cx="361507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pilforbindelse 14">
            <a:extLst>
              <a:ext uri="{FF2B5EF4-FFF2-40B4-BE49-F238E27FC236}">
                <a16:creationId xmlns:a16="http://schemas.microsoft.com/office/drawing/2014/main" id="{9F2EBA91-0909-50F4-F121-E14AC45DBB7A}"/>
              </a:ext>
            </a:extLst>
          </p:cNvPr>
          <p:cNvCxnSpPr>
            <a:cxnSpLocks/>
          </p:cNvCxnSpPr>
          <p:nvPr/>
        </p:nvCxnSpPr>
        <p:spPr>
          <a:xfrm flipH="1">
            <a:off x="7113181" y="4036821"/>
            <a:ext cx="2541181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24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08FF4A-6A96-87D2-D5ED-262D0BEE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2758"/>
            <a:ext cx="8596668" cy="1320800"/>
          </a:xfrm>
        </p:spPr>
        <p:txBody>
          <a:bodyPr/>
          <a:lstStyle/>
          <a:p>
            <a:r>
              <a:rPr lang="da-DK" u="sng" dirty="0"/>
              <a:t>Vigtige begreber!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1C3CB5-7DF6-30C2-F16A-D4BDC8387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66952"/>
            <a:ext cx="9875052" cy="6011917"/>
          </a:xfrm>
        </p:spPr>
        <p:txBody>
          <a:bodyPr>
            <a:normAutofit fontScale="77500" lnSpcReduction="20000"/>
          </a:bodyPr>
          <a:lstStyle/>
          <a:p>
            <a:r>
              <a:rPr lang="da-DK" sz="1900" dirty="0" err="1">
                <a:solidFill>
                  <a:schemeClr val="accent1"/>
                </a:solidFill>
              </a:rPr>
              <a:t>Areté</a:t>
            </a:r>
            <a:r>
              <a:rPr lang="da-DK" sz="1900" dirty="0"/>
              <a:t>: dyd/</a:t>
            </a:r>
            <a:r>
              <a:rPr lang="da-DK" sz="1900" dirty="0" err="1"/>
              <a:t>bedsthed</a:t>
            </a:r>
            <a:r>
              <a:rPr lang="da-DK" sz="1900" dirty="0"/>
              <a:t>. Man vil gerne leve op til sin </a:t>
            </a:r>
            <a:r>
              <a:rPr lang="da-DK" sz="1900" dirty="0" err="1"/>
              <a:t>areté</a:t>
            </a:r>
            <a:r>
              <a:rPr lang="da-DK" sz="1900" dirty="0"/>
              <a:t> (sit fulde potentiale), dvs. de dyder man skal besidde i en given rolle </a:t>
            </a:r>
            <a:r>
              <a:rPr lang="da-DK" sz="1900" dirty="0">
                <a:sym typeface="Wingdings" panose="05000000000000000000" pitchFamily="2" charset="2"/>
              </a:rPr>
              <a:t></a:t>
            </a:r>
            <a:r>
              <a:rPr lang="da-DK" sz="1900" dirty="0"/>
              <a:t> f.eks. en græsk helt lever op til sin </a:t>
            </a:r>
            <a:r>
              <a:rPr lang="da-DK" sz="1900" dirty="0" err="1"/>
              <a:t>areté</a:t>
            </a:r>
            <a:r>
              <a:rPr lang="da-DK" sz="1900" dirty="0"/>
              <a:t> gennem bedrifter i krig, mod, og gode talegaver/overtalelsesevner (Forskellige mennesker har forskellig </a:t>
            </a:r>
            <a:r>
              <a:rPr lang="da-DK" sz="1900" dirty="0" err="1"/>
              <a:t>areté</a:t>
            </a:r>
            <a:r>
              <a:rPr lang="da-DK" sz="1900" dirty="0"/>
              <a:t>)</a:t>
            </a:r>
          </a:p>
          <a:p>
            <a:r>
              <a:rPr lang="da-DK" sz="1900" dirty="0" err="1">
                <a:solidFill>
                  <a:schemeClr val="accent1"/>
                </a:solidFill>
              </a:rPr>
              <a:t>Timé</a:t>
            </a:r>
            <a:r>
              <a:rPr lang="da-DK" sz="1900" dirty="0"/>
              <a:t>: Ære </a:t>
            </a:r>
            <a:r>
              <a:rPr lang="da-DK" sz="1900" dirty="0">
                <a:sym typeface="Wingdings" panose="05000000000000000000" pitchFamily="2" charset="2"/>
              </a:rPr>
              <a:t> vigtigt for en homerisk helt</a:t>
            </a:r>
            <a:endParaRPr lang="da-DK" sz="1900" dirty="0"/>
          </a:p>
          <a:p>
            <a:r>
              <a:rPr lang="da-DK" sz="1900" dirty="0">
                <a:solidFill>
                  <a:schemeClr val="accent1"/>
                </a:solidFill>
              </a:rPr>
              <a:t>Kleos</a:t>
            </a:r>
            <a:r>
              <a:rPr lang="da-DK" sz="1900" dirty="0"/>
              <a:t>: Eftermæle/ry </a:t>
            </a:r>
            <a:r>
              <a:rPr lang="da-DK" sz="1900" dirty="0">
                <a:sym typeface="Wingdings" panose="05000000000000000000" pitchFamily="2" charset="2"/>
              </a:rPr>
              <a:t> vigtigt for en homerisk helt</a:t>
            </a:r>
          </a:p>
          <a:p>
            <a:r>
              <a:rPr lang="da-DK" sz="1900" dirty="0" err="1">
                <a:solidFill>
                  <a:schemeClr val="accent1"/>
                </a:solidFill>
              </a:rPr>
              <a:t>Polis</a:t>
            </a:r>
            <a:r>
              <a:rPr lang="da-DK" sz="1900" dirty="0"/>
              <a:t>: samfundet/staten/fællesskabet</a:t>
            </a:r>
          </a:p>
          <a:p>
            <a:r>
              <a:rPr lang="da-DK" sz="1900" dirty="0">
                <a:solidFill>
                  <a:schemeClr val="accent1"/>
                </a:solidFill>
              </a:rPr>
              <a:t>Oikos</a:t>
            </a:r>
            <a:r>
              <a:rPr lang="da-DK" sz="1900" dirty="0"/>
              <a:t>: hjemmet/slægten</a:t>
            </a:r>
          </a:p>
          <a:p>
            <a:r>
              <a:rPr lang="da-DK" sz="1900" dirty="0" err="1">
                <a:solidFill>
                  <a:schemeClr val="accent1"/>
                </a:solidFill>
              </a:rPr>
              <a:t>Teofani</a:t>
            </a:r>
            <a:r>
              <a:rPr lang="da-DK" sz="1900" dirty="0"/>
              <a:t>: tilsynekomst af en gud </a:t>
            </a:r>
            <a:r>
              <a:rPr lang="da-DK" sz="1900" dirty="0">
                <a:sym typeface="Wingdings" panose="05000000000000000000" pitchFamily="2" charset="2"/>
              </a:rPr>
              <a:t> en gud viser sig</a:t>
            </a:r>
          </a:p>
          <a:p>
            <a:r>
              <a:rPr lang="da-DK" sz="1900" dirty="0">
                <a:solidFill>
                  <a:schemeClr val="accent1"/>
                </a:solidFill>
              </a:rPr>
              <a:t>Antropomorf</a:t>
            </a:r>
            <a:r>
              <a:rPr lang="da-DK" sz="1900" dirty="0"/>
              <a:t>: menneskelignende </a:t>
            </a:r>
            <a:r>
              <a:rPr lang="da-DK" sz="1900" dirty="0">
                <a:sym typeface="Wingdings" panose="05000000000000000000" pitchFamily="2" charset="2"/>
              </a:rPr>
              <a:t> Guderne er næsten altid antropomorfe hos Homer</a:t>
            </a:r>
          </a:p>
          <a:p>
            <a:r>
              <a:rPr lang="da-DK" sz="2000" dirty="0">
                <a:solidFill>
                  <a:schemeClr val="accent1"/>
                </a:solidFill>
              </a:rPr>
              <a:t>Moira</a:t>
            </a:r>
            <a:r>
              <a:rPr lang="da-DK" sz="1600" dirty="0"/>
              <a:t>: </a:t>
            </a:r>
            <a:r>
              <a:rPr lang="da-DK" sz="1900" dirty="0"/>
              <a:t>Skæbne man ikke kan undslippe</a:t>
            </a:r>
          </a:p>
          <a:p>
            <a:r>
              <a:rPr lang="da-DK" sz="1900" dirty="0">
                <a:solidFill>
                  <a:schemeClr val="accent1"/>
                </a:solidFill>
              </a:rPr>
              <a:t>Do-ut-des</a:t>
            </a:r>
            <a:r>
              <a:rPr lang="da-DK" sz="1900" dirty="0"/>
              <a:t>: ”Jeg giver, for at du skal give” </a:t>
            </a:r>
            <a:r>
              <a:rPr lang="da-DK" sz="1900" dirty="0">
                <a:sym typeface="Wingdings" panose="05000000000000000000" pitchFamily="2" charset="2"/>
              </a:rPr>
              <a:t> forholdet mellem guder og mennesker</a:t>
            </a:r>
          </a:p>
          <a:p>
            <a:r>
              <a:rPr lang="da-DK" sz="1900" dirty="0">
                <a:solidFill>
                  <a:schemeClr val="accent1"/>
                </a:solidFill>
              </a:rPr>
              <a:t>Hybris/nemesis</a:t>
            </a:r>
            <a:r>
              <a:rPr lang="da-DK" sz="1900" dirty="0"/>
              <a:t>: Overmodig/arrogant handling (</a:t>
            </a:r>
            <a:r>
              <a:rPr lang="da-DK" sz="1900" dirty="0">
                <a:solidFill>
                  <a:schemeClr val="accent1"/>
                </a:solidFill>
              </a:rPr>
              <a:t>hybris</a:t>
            </a:r>
            <a:r>
              <a:rPr lang="da-DK" sz="1900" dirty="0"/>
              <a:t>) der forbryder sig på guderne, andre mennesker, eller naturens love </a:t>
            </a:r>
            <a:r>
              <a:rPr lang="da-DK" sz="1900" dirty="0">
                <a:sym typeface="Wingdings" panose="05000000000000000000" pitchFamily="2" charset="2"/>
              </a:rPr>
              <a:t> bliver straffet med </a:t>
            </a:r>
            <a:r>
              <a:rPr lang="da-DK" sz="1900" dirty="0">
                <a:solidFill>
                  <a:schemeClr val="accent1"/>
                </a:solidFill>
                <a:sym typeface="Wingdings" panose="05000000000000000000" pitchFamily="2" charset="2"/>
              </a:rPr>
              <a:t>nemesis</a:t>
            </a:r>
          </a:p>
          <a:p>
            <a:r>
              <a:rPr lang="da-DK" sz="1900" dirty="0" err="1">
                <a:solidFill>
                  <a:schemeClr val="accent1"/>
                </a:solidFill>
              </a:rPr>
              <a:t>Ate</a:t>
            </a:r>
            <a:r>
              <a:rPr lang="da-DK" sz="1900" dirty="0">
                <a:solidFill>
                  <a:schemeClr val="tx1"/>
                </a:solidFill>
              </a:rPr>
              <a:t>: forblindelse (af vrede). Menes at være en guddommelig kraft, der forstyrrer menneskets sunde fornuft</a:t>
            </a:r>
          </a:p>
          <a:p>
            <a:r>
              <a:rPr lang="da-DK" sz="1900" dirty="0" err="1">
                <a:solidFill>
                  <a:schemeClr val="accent1"/>
                </a:solidFill>
              </a:rPr>
              <a:t>Sofrosyne</a:t>
            </a:r>
            <a:r>
              <a:rPr lang="da-DK" sz="1900" dirty="0">
                <a:solidFill>
                  <a:schemeClr val="tx1"/>
                </a:solidFill>
              </a:rPr>
              <a:t>: Mådehold/fornuft. Ideal i antikken, der skulle holde menneskets begær og hovmodighed i skak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>
                <a:solidFill>
                  <a:schemeClr val="accent2"/>
                </a:solidFill>
              </a:rPr>
              <a:t>Patronymer</a:t>
            </a:r>
            <a:r>
              <a:rPr lang="da-DK" dirty="0"/>
              <a:t>: </a:t>
            </a:r>
            <a:r>
              <a:rPr lang="da-DK" sz="1600" dirty="0">
                <a:solidFill>
                  <a:srgbClr val="191B0E"/>
                </a:solidFill>
              </a:rPr>
              <a:t>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t navn, der angiver, hvem vedkommende er søn af. </a:t>
            </a:r>
            <a:r>
              <a:rPr lang="da-DK" sz="1600" dirty="0">
                <a:solidFill>
                  <a:srgbClr val="191B0E"/>
                </a:solidFill>
              </a:rPr>
              <a:t>D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annes på græsk af faderens navn + -</a:t>
            </a:r>
            <a:r>
              <a:rPr lang="da-DK" sz="1600" b="1" i="0" u="none" strike="noStrike" dirty="0">
                <a:solidFill>
                  <a:schemeClr val="accent1"/>
                </a:solidFill>
                <a:effectLst/>
              </a:rPr>
              <a:t>ide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/-</a:t>
            </a:r>
            <a:r>
              <a:rPr lang="da-DK" sz="1600" b="1" i="0" u="none" strike="noStrike" dirty="0">
                <a:solidFill>
                  <a:schemeClr val="accent1"/>
                </a:solidFill>
                <a:effectLst/>
              </a:rPr>
              <a:t>ion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. 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Eksempel: 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Kron</a:t>
            </a:r>
            <a:r>
              <a:rPr lang="da-DK" sz="1600" b="1" i="0" u="none" strike="noStrike" dirty="0" err="1">
                <a:solidFill>
                  <a:srgbClr val="191B0E"/>
                </a:solidFill>
                <a:effectLst/>
              </a:rPr>
              <a:t>ide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/</a:t>
            </a:r>
            <a:r>
              <a:rPr lang="da-DK" sz="1600" b="0" i="0" u="none" strike="noStrike" dirty="0" err="1">
                <a:solidFill>
                  <a:srgbClr val="191B0E"/>
                </a:solidFill>
                <a:effectLst/>
              </a:rPr>
              <a:t>Kron</a:t>
            </a:r>
            <a:r>
              <a:rPr lang="da-DK" sz="1600" b="1" i="0" u="none" strike="noStrike" dirty="0" err="1">
                <a:solidFill>
                  <a:srgbClr val="191B0E"/>
                </a:solidFill>
                <a:effectLst/>
              </a:rPr>
              <a:t>ion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 = søn af Kronos = Zeus</a:t>
            </a:r>
            <a:br>
              <a:rPr lang="da-DK" sz="1600" b="0" i="0" u="none" strike="noStrike" dirty="0">
                <a:solidFill>
                  <a:srgbClr val="191B0E"/>
                </a:solidFill>
                <a:effectLst/>
              </a:rPr>
            </a:br>
            <a:r>
              <a:rPr lang="da-DK" sz="1600" u="sng" dirty="0">
                <a:solidFill>
                  <a:srgbClr val="191B0E"/>
                </a:solidFill>
              </a:rPr>
              <a:t>For døtre</a:t>
            </a:r>
            <a:r>
              <a:rPr lang="da-DK" sz="1600" dirty="0">
                <a:solidFill>
                  <a:srgbClr val="191B0E"/>
                </a:solidFill>
              </a:rPr>
              <a:t>: faderens navn + -</a:t>
            </a:r>
            <a:r>
              <a:rPr lang="da-DK" sz="1600" dirty="0" err="1">
                <a:solidFill>
                  <a:schemeClr val="accent1"/>
                </a:solidFill>
              </a:rPr>
              <a:t>eïs</a:t>
            </a:r>
            <a:r>
              <a:rPr lang="da-DK" sz="1600" dirty="0">
                <a:solidFill>
                  <a:srgbClr val="191B0E"/>
                </a:solidFill>
              </a:rPr>
              <a:t>. F.eks. </a:t>
            </a:r>
            <a:r>
              <a:rPr lang="da-DK" sz="1600" dirty="0" err="1">
                <a:solidFill>
                  <a:srgbClr val="191B0E"/>
                </a:solidFill>
              </a:rPr>
              <a:t>Chryseïs</a:t>
            </a:r>
            <a:r>
              <a:rPr lang="da-DK" sz="1600" dirty="0">
                <a:solidFill>
                  <a:srgbClr val="191B0E"/>
                </a:solidFill>
              </a:rPr>
              <a:t> = datter af Chryses</a:t>
            </a:r>
            <a:endParaRPr lang="da-DK" sz="1600" b="0" i="0" u="none" strike="noStrike" dirty="0">
              <a:solidFill>
                <a:srgbClr val="191B0E"/>
              </a:solidFill>
              <a:effectLst/>
            </a:endParaRPr>
          </a:p>
          <a:p>
            <a:r>
              <a:rPr lang="da-DK" dirty="0">
                <a:solidFill>
                  <a:schemeClr val="accent2"/>
                </a:solidFill>
              </a:rPr>
              <a:t>Epiteter</a:t>
            </a:r>
            <a:r>
              <a:rPr lang="da-DK" dirty="0">
                <a:solidFill>
                  <a:srgbClr val="191B0E"/>
                </a:solidFill>
              </a:rPr>
              <a:t>: </a:t>
            </a:r>
            <a:r>
              <a:rPr lang="da-DK" sz="1600" b="0" i="0" u="none" strike="noStrike" dirty="0">
                <a:solidFill>
                  <a:srgbClr val="191B0E"/>
                </a:solidFill>
                <a:effectLst/>
              </a:rPr>
              <a:t>Navne og fænomener optræder meget ofte med faste tilnavne. Disse er som regel positive ord, der idealiserer fænomenerne, personer eller persongrupper, som omtales.</a:t>
            </a:r>
            <a:r>
              <a:rPr lang="da-DK" sz="1600" b="0" i="0" dirty="0">
                <a:solidFill>
                  <a:srgbClr val="191B0E"/>
                </a:solidFill>
                <a:effectLst/>
              </a:rPr>
              <a:t>​ Eksempel: ”fodrappe Achilleus” </a:t>
            </a:r>
            <a:br>
              <a:rPr lang="da-DK" sz="1600" b="0" i="0" dirty="0">
                <a:solidFill>
                  <a:srgbClr val="191B0E"/>
                </a:solidFill>
                <a:effectLst/>
              </a:rPr>
            </a:br>
            <a:r>
              <a:rPr lang="da-DK" sz="1600" b="0" i="0" dirty="0">
                <a:solidFill>
                  <a:srgbClr val="191B0E"/>
                </a:solidFill>
                <a:effectLst/>
              </a:rPr>
              <a:t>(1. sang v. 84)</a:t>
            </a: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2730417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91BCCA-C6EB-5887-7A1E-188A38463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Homeriske lignelser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2432DC-BFA9-D5FC-0074-020D7D7B6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2800" u="sng" dirty="0">
                <a:solidFill>
                  <a:schemeClr val="accent1"/>
                </a:solidFill>
              </a:rPr>
              <a:t>Normale sammenligninger</a:t>
            </a:r>
            <a:r>
              <a:rPr lang="da-DK" sz="2800" dirty="0"/>
              <a:t>: </a:t>
            </a:r>
            <a:br>
              <a:rPr lang="da-DK" sz="2800" dirty="0"/>
            </a:br>
            <a:r>
              <a:rPr lang="da-DK" sz="2800" dirty="0"/>
              <a:t>”Hun er smuk </a:t>
            </a:r>
            <a:r>
              <a:rPr lang="da-DK" sz="2800" dirty="0">
                <a:solidFill>
                  <a:schemeClr val="accent2"/>
                </a:solidFill>
              </a:rPr>
              <a:t>som</a:t>
            </a:r>
            <a:r>
              <a:rPr lang="da-DK" sz="2800" dirty="0"/>
              <a:t> en rose”</a:t>
            </a:r>
          </a:p>
          <a:p>
            <a:endParaRPr lang="da-DK" sz="2800" dirty="0"/>
          </a:p>
          <a:p>
            <a:r>
              <a:rPr lang="da-DK" sz="2800" u="sng" dirty="0">
                <a:solidFill>
                  <a:schemeClr val="accent1"/>
                </a:solidFill>
              </a:rPr>
              <a:t>Den Homeriske Lignelse </a:t>
            </a:r>
            <a:r>
              <a:rPr lang="da-DK" sz="2800" dirty="0"/>
              <a:t>er en afart af en normal sammenligning. Den udvikler sig ofte til en minifortælling inde i den længere fortælling =&gt; kendetegnet ved sin </a:t>
            </a:r>
            <a:r>
              <a:rPr lang="da-DK" sz="2800" b="1" dirty="0"/>
              <a:t>længde</a:t>
            </a:r>
            <a:r>
              <a:rPr lang="da-DK" sz="2800" dirty="0"/>
              <a:t>. </a:t>
            </a:r>
            <a:br>
              <a:rPr lang="da-DK" sz="2800" dirty="0"/>
            </a:br>
            <a:r>
              <a:rPr lang="da-DK" sz="2800" dirty="0"/>
              <a:t>Den starter ofte på </a:t>
            </a:r>
            <a:r>
              <a:rPr lang="da-DK" sz="2800" i="1" dirty="0">
                <a:solidFill>
                  <a:srgbClr val="00B050"/>
                </a:solidFill>
              </a:rPr>
              <a:t>realplan</a:t>
            </a:r>
            <a:r>
              <a:rPr lang="da-DK" sz="2800" dirty="0"/>
              <a:t>, skifter til </a:t>
            </a:r>
            <a:r>
              <a:rPr lang="da-DK" sz="2800" i="1" dirty="0">
                <a:solidFill>
                  <a:srgbClr val="00B0F0"/>
                </a:solidFill>
              </a:rPr>
              <a:t>billedplan</a:t>
            </a:r>
            <a:r>
              <a:rPr lang="da-DK" sz="2800" dirty="0"/>
              <a:t>, og vender tilbage til </a:t>
            </a:r>
            <a:r>
              <a:rPr lang="da-DK" sz="2800" i="1" dirty="0">
                <a:solidFill>
                  <a:srgbClr val="00B050"/>
                </a:solidFill>
              </a:rPr>
              <a:t>realplan</a:t>
            </a:r>
            <a:r>
              <a:rPr lang="da-DK" sz="2800" dirty="0"/>
              <a:t> til sidst. </a:t>
            </a:r>
          </a:p>
        </p:txBody>
      </p:sp>
    </p:spTree>
    <p:extLst>
      <p:ext uri="{BB962C8B-B14F-4D97-AF65-F5344CB8AC3E}">
        <p14:creationId xmlns:p14="http://schemas.microsoft.com/office/powerpoint/2010/main" val="1726188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AC879-258D-CF84-C576-6E205DDF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Homeriske lignelser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5600B3-BBBF-E202-4146-7B17C2A2A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52363"/>
            <a:ext cx="8596668" cy="3880773"/>
          </a:xfrm>
        </p:spPr>
        <p:txBody>
          <a:bodyPr/>
          <a:lstStyle/>
          <a:p>
            <a:pPr algn="l" rtl="0"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Eksempel på homerisk lignelse: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Homers </a:t>
            </a:r>
            <a:r>
              <a:rPr lang="da-DK" sz="2400" b="1" i="1" u="none" strike="noStrike" dirty="0">
                <a:solidFill>
                  <a:srgbClr val="191B0E"/>
                </a:solidFill>
                <a:effectLst/>
                <a:latin typeface="Hoefler Text"/>
              </a:rPr>
              <a:t>Iliade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, 3. sang, 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Hoefler Text"/>
              </a:rPr>
              <a:t>vv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. 8-14: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“Tavst gik </a:t>
            </a:r>
            <a:r>
              <a:rPr lang="da-DK" sz="2400" b="0" i="0" u="none" strike="noStrike" dirty="0" err="1">
                <a:solidFill>
                  <a:srgbClr val="000000"/>
                </a:solidFill>
                <a:effectLst/>
                <a:latin typeface="Hoefler Text"/>
              </a:rPr>
              <a:t>Achaierne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 frem over sletten og fnyste af kampmod,/alle besluttede på at forsvare hinanden i striden./Som når en søndenvind lægger en tåge hen over bjerge -/hyrderne hader den, men for en tyv er den bedre end natten -/tåge så tæt at man ikke kan se så langt som et stenkast,/sådan slog støvskyen op under trampet af krigernes fødder/som de gik frem. I en fart tilbagelagde de sletten.”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43034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AC879-258D-CF84-C576-6E205DDF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EPOSSETS KARAKTERISTIKA</a:t>
            </a:r>
            <a:br>
              <a:rPr lang="da-DK" u="sng" dirty="0"/>
            </a:br>
            <a:r>
              <a:rPr lang="da-DK" sz="2800" dirty="0"/>
              <a:t>- Homeriske lignelser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5600B3-BBBF-E202-4146-7B17C2A2A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52364"/>
            <a:ext cx="8596668" cy="3880773"/>
          </a:xfrm>
        </p:spPr>
        <p:txBody>
          <a:bodyPr/>
          <a:lstStyle/>
          <a:p>
            <a:pPr algn="l" rtl="0" fontAlgn="base"/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Eksempel på homerisk lignelse: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Homers </a:t>
            </a:r>
            <a:r>
              <a:rPr lang="da-DK" sz="2400" b="1" i="1" u="none" strike="noStrike" dirty="0">
                <a:solidFill>
                  <a:srgbClr val="191B0E"/>
                </a:solidFill>
                <a:effectLst/>
                <a:latin typeface="Hoefler Text"/>
              </a:rPr>
              <a:t>Iliade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, 3. sang, </a:t>
            </a:r>
            <a:r>
              <a:rPr lang="da-DK" sz="2400" b="1" i="0" u="none" strike="noStrike" dirty="0" err="1">
                <a:solidFill>
                  <a:srgbClr val="191B0E"/>
                </a:solidFill>
                <a:effectLst/>
                <a:latin typeface="Hoefler Text"/>
              </a:rPr>
              <a:t>vv</a:t>
            </a:r>
            <a:r>
              <a:rPr lang="da-DK" sz="2400" b="1" i="0" u="none" strike="noStrike" dirty="0">
                <a:solidFill>
                  <a:srgbClr val="191B0E"/>
                </a:solidFill>
                <a:effectLst/>
                <a:latin typeface="Hoefler Text"/>
              </a:rPr>
              <a:t>. 8-14:</a:t>
            </a:r>
            <a:r>
              <a:rPr lang="en-US" sz="2400" b="0" i="0" dirty="0">
                <a:solidFill>
                  <a:srgbClr val="191B0E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“</a:t>
            </a:r>
            <a:r>
              <a:rPr lang="da-DK" sz="2400" b="0" i="0" u="none" strike="noStrike" dirty="0">
                <a:solidFill>
                  <a:srgbClr val="00B050"/>
                </a:solidFill>
                <a:effectLst/>
                <a:latin typeface="Hoefler Text"/>
              </a:rPr>
              <a:t>Tavst gik </a:t>
            </a:r>
            <a:r>
              <a:rPr lang="da-DK" sz="2400" b="0" i="0" u="none" strike="noStrike" dirty="0" err="1">
                <a:solidFill>
                  <a:srgbClr val="00B050"/>
                </a:solidFill>
                <a:effectLst/>
                <a:latin typeface="Hoefler Text"/>
              </a:rPr>
              <a:t>Achaierne</a:t>
            </a:r>
            <a:r>
              <a:rPr lang="da-DK" sz="2400" b="0" i="0" u="none" strike="noStrike" dirty="0">
                <a:solidFill>
                  <a:srgbClr val="00B050"/>
                </a:solidFill>
                <a:effectLst/>
                <a:latin typeface="Hoefler Text"/>
              </a:rPr>
              <a:t> frem over sletten og fnyste af kampmod,/alle besluttede på at forsvare hinanden i striden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./</a:t>
            </a:r>
            <a:r>
              <a:rPr lang="da-DK" sz="2400" i="0" u="none" strike="noStrike" dirty="0">
                <a:solidFill>
                  <a:srgbClr val="00B0F0"/>
                </a:solidFill>
                <a:effectLst/>
                <a:latin typeface="Hoefler Text"/>
              </a:rPr>
              <a:t>Som</a:t>
            </a:r>
            <a:r>
              <a:rPr lang="da-DK" sz="2400" b="0" i="0" u="none" strike="noStrike" dirty="0">
                <a:solidFill>
                  <a:srgbClr val="00B0F0"/>
                </a:solidFill>
                <a:effectLst/>
                <a:latin typeface="Hoefler Text"/>
              </a:rPr>
              <a:t> når en søndenvind lægger en tåge hen over bjerge -/hyrderne hader den, men for en tyv er den bedre end natten -/tåge så tæt at man ikke kan se så langt som et stenkast,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/</a:t>
            </a:r>
            <a:r>
              <a:rPr lang="da-DK" sz="2400" i="0" u="none" strike="noStrike" dirty="0">
                <a:solidFill>
                  <a:srgbClr val="00B050"/>
                </a:solidFill>
                <a:effectLst/>
                <a:latin typeface="Hoefler Text"/>
              </a:rPr>
              <a:t>sådan</a:t>
            </a:r>
            <a:r>
              <a:rPr lang="da-DK" sz="2400" b="0" i="0" u="none" strike="noStrike" dirty="0">
                <a:solidFill>
                  <a:srgbClr val="00B050"/>
                </a:solidFill>
                <a:effectLst/>
                <a:latin typeface="Hoefler Text"/>
              </a:rPr>
              <a:t> slog støvskyen op under trampet af krigernes fødder/som de gik frem. I en fart tilbagelagde de sletten.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  <a:latin typeface="Hoefler Text"/>
              </a:rPr>
              <a:t>”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Hoefler Text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EF5640F2-433C-F687-48C8-8306E7EE24F2}"/>
              </a:ext>
            </a:extLst>
          </p:cNvPr>
          <p:cNvSpPr txBox="1"/>
          <p:nvPr/>
        </p:nvSpPr>
        <p:spPr>
          <a:xfrm>
            <a:off x="687608" y="5948385"/>
            <a:ext cx="3698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00B050"/>
                </a:solidFill>
              </a:rPr>
              <a:t>Realplan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00B0F0"/>
                </a:solidFill>
              </a:rPr>
              <a:t>Billedplan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02855B2-611C-EBE2-83BD-F23D88C7B303}"/>
              </a:ext>
            </a:extLst>
          </p:cNvPr>
          <p:cNvSpPr txBox="1"/>
          <p:nvPr/>
        </p:nvSpPr>
        <p:spPr>
          <a:xfrm>
            <a:off x="6554912" y="1852364"/>
            <a:ext cx="2609636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B0F0"/>
                </a:solidFill>
              </a:rPr>
              <a:t>Billedplanet</a:t>
            </a:r>
            <a:r>
              <a:rPr lang="da-DK" dirty="0"/>
              <a:t> indledes ofte med ”</a:t>
            </a:r>
            <a:r>
              <a:rPr lang="da-DK" b="1" dirty="0"/>
              <a:t>som</a:t>
            </a:r>
            <a:r>
              <a:rPr lang="da-DK" dirty="0"/>
              <a:t>” eller ”</a:t>
            </a:r>
            <a:r>
              <a:rPr lang="da-DK" b="1" dirty="0"/>
              <a:t>ligesom</a:t>
            </a:r>
            <a:r>
              <a:rPr lang="da-DK" dirty="0"/>
              <a:t>”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4BA5DA6-39DF-9173-F528-D5523C62B724}"/>
              </a:ext>
            </a:extLst>
          </p:cNvPr>
          <p:cNvSpPr/>
          <p:nvPr/>
        </p:nvSpPr>
        <p:spPr>
          <a:xfrm>
            <a:off x="6236413" y="3246634"/>
            <a:ext cx="719191" cy="3801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C438433C-7D40-9022-A63C-8B3BA2AA9B59}"/>
              </a:ext>
            </a:extLst>
          </p:cNvPr>
          <p:cNvCxnSpPr/>
          <p:nvPr/>
        </p:nvCxnSpPr>
        <p:spPr>
          <a:xfrm flipV="1">
            <a:off x="6698751" y="2775694"/>
            <a:ext cx="0" cy="4709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felt 9">
            <a:extLst>
              <a:ext uri="{FF2B5EF4-FFF2-40B4-BE49-F238E27FC236}">
                <a16:creationId xmlns:a16="http://schemas.microsoft.com/office/drawing/2014/main" id="{B621E946-2119-9117-EC06-5C1696937128}"/>
              </a:ext>
            </a:extLst>
          </p:cNvPr>
          <p:cNvSpPr txBox="1"/>
          <p:nvPr/>
        </p:nvSpPr>
        <p:spPr>
          <a:xfrm>
            <a:off x="4791181" y="5486720"/>
            <a:ext cx="3387045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Tilbagevenden til </a:t>
            </a:r>
            <a:r>
              <a:rPr lang="da-DK" dirty="0">
                <a:solidFill>
                  <a:srgbClr val="00B050"/>
                </a:solidFill>
              </a:rPr>
              <a:t>realplanet</a:t>
            </a:r>
            <a:r>
              <a:rPr lang="da-DK" dirty="0"/>
              <a:t> indledes ofte med ”</a:t>
            </a:r>
            <a:r>
              <a:rPr lang="da-DK" b="1" dirty="0"/>
              <a:t>sådan</a:t>
            </a:r>
            <a:r>
              <a:rPr lang="da-DK" dirty="0"/>
              <a:t>” eller ”</a:t>
            </a:r>
            <a:r>
              <a:rPr lang="da-DK" b="1" dirty="0"/>
              <a:t>således</a:t>
            </a:r>
            <a:r>
              <a:rPr lang="da-DK" dirty="0"/>
              <a:t>”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B571193B-8FDE-AA27-5069-278E47629991}"/>
              </a:ext>
            </a:extLst>
          </p:cNvPr>
          <p:cNvSpPr/>
          <p:nvPr/>
        </p:nvSpPr>
        <p:spPr>
          <a:xfrm>
            <a:off x="4739811" y="4391850"/>
            <a:ext cx="797960" cy="3342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B00D66CC-4593-FD3D-C9E2-6DFA01A1D01C}"/>
              </a:ext>
            </a:extLst>
          </p:cNvPr>
          <p:cNvCxnSpPr>
            <a:cxnSpLocks/>
          </p:cNvCxnSpPr>
          <p:nvPr/>
        </p:nvCxnSpPr>
        <p:spPr>
          <a:xfrm flipV="1">
            <a:off x="5222697" y="4726112"/>
            <a:ext cx="0" cy="7397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21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3D54E-FF38-8C40-6FA0-695CF8985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965" y="609649"/>
            <a:ext cx="8596668" cy="1320800"/>
          </a:xfrm>
        </p:spPr>
        <p:txBody>
          <a:bodyPr/>
          <a:lstStyle/>
          <a:p>
            <a:pPr algn="ctr"/>
            <a:r>
              <a:rPr lang="da-DK" dirty="0"/>
              <a:t>Personer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925D4EE-FF95-E6FF-8D42-9CB5C7F756E9}"/>
              </a:ext>
            </a:extLst>
          </p:cNvPr>
          <p:cNvSpPr txBox="1"/>
          <p:nvPr/>
        </p:nvSpPr>
        <p:spPr>
          <a:xfrm>
            <a:off x="719051" y="2407998"/>
            <a:ext cx="1957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B0F0"/>
                </a:solidFill>
              </a:rPr>
              <a:t>Agamemnon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8B4C3187-C7DD-7BA3-DFA7-089E36B5214D}"/>
              </a:ext>
            </a:extLst>
          </p:cNvPr>
          <p:cNvSpPr txBox="1"/>
          <p:nvPr/>
        </p:nvSpPr>
        <p:spPr>
          <a:xfrm>
            <a:off x="3613593" y="2407998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solidFill>
                  <a:srgbClr val="00B0F0"/>
                </a:solidFill>
              </a:rPr>
              <a:t>Menelaos</a:t>
            </a:r>
            <a:endParaRPr lang="da-DK" dirty="0">
              <a:solidFill>
                <a:srgbClr val="00B0F0"/>
              </a:solidFill>
            </a:endParaRPr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18A9496A-3D72-6DFF-F345-C3F1C89F1729}"/>
              </a:ext>
            </a:extLst>
          </p:cNvPr>
          <p:cNvSpPr txBox="1">
            <a:spLocks/>
          </p:cNvSpPr>
          <p:nvPr/>
        </p:nvSpPr>
        <p:spPr>
          <a:xfrm>
            <a:off x="2126943" y="1418621"/>
            <a:ext cx="1833648" cy="5159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u="sng" dirty="0">
                <a:solidFill>
                  <a:srgbClr val="00B0F0"/>
                </a:solidFill>
              </a:rPr>
              <a:t>GRÆKERNE</a:t>
            </a:r>
            <a:endParaRPr lang="da-DK" u="sng" dirty="0">
              <a:solidFill>
                <a:srgbClr val="00B0F0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FC23870A-EBBC-DDF4-3B58-1407ECD286AF}"/>
              </a:ext>
            </a:extLst>
          </p:cNvPr>
          <p:cNvSpPr txBox="1">
            <a:spLocks/>
          </p:cNvSpPr>
          <p:nvPr/>
        </p:nvSpPr>
        <p:spPr>
          <a:xfrm>
            <a:off x="6898063" y="1418621"/>
            <a:ext cx="2006907" cy="5159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u="sng" dirty="0">
                <a:solidFill>
                  <a:srgbClr val="FF0000"/>
                </a:solidFill>
              </a:rPr>
              <a:t>TROJANERNE</a:t>
            </a:r>
            <a:endParaRPr lang="da-DK" u="sng" dirty="0">
              <a:solidFill>
                <a:srgbClr val="FF0000"/>
              </a:solidFill>
            </a:endParaRPr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A317E79C-1ADF-A04A-3286-5EE3CC2659F3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126943" y="2592664"/>
            <a:ext cx="1486650" cy="0"/>
          </a:xfrm>
          <a:prstGeom prst="line">
            <a:avLst/>
          </a:prstGeom>
          <a:ln w="28575">
            <a:solidFill>
              <a:srgbClr val="5403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felt 11">
            <a:extLst>
              <a:ext uri="{FF2B5EF4-FFF2-40B4-BE49-F238E27FC236}">
                <a16:creationId xmlns:a16="http://schemas.microsoft.com/office/drawing/2014/main" id="{3ABBB37A-438B-5D20-5860-BDEB3BDC9D41}"/>
              </a:ext>
            </a:extLst>
          </p:cNvPr>
          <p:cNvSpPr txBox="1"/>
          <p:nvPr/>
        </p:nvSpPr>
        <p:spPr>
          <a:xfrm>
            <a:off x="2471761" y="2623442"/>
            <a:ext cx="797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i="1" dirty="0"/>
              <a:t>brødre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CE0FA70B-74C6-82F7-D956-6FA81C2281C8}"/>
              </a:ext>
            </a:extLst>
          </p:cNvPr>
          <p:cNvSpPr txBox="1"/>
          <p:nvPr/>
        </p:nvSpPr>
        <p:spPr>
          <a:xfrm>
            <a:off x="819150" y="3381692"/>
            <a:ext cx="130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B0F0"/>
                </a:solidFill>
              </a:rPr>
              <a:t>Achilleus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A0F69C79-053A-BE89-9924-21FA7D4E2922}"/>
              </a:ext>
            </a:extLst>
          </p:cNvPr>
          <p:cNvSpPr txBox="1"/>
          <p:nvPr/>
        </p:nvSpPr>
        <p:spPr>
          <a:xfrm>
            <a:off x="819150" y="3871158"/>
            <a:ext cx="130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solidFill>
                  <a:srgbClr val="00B0F0"/>
                </a:solidFill>
              </a:rPr>
              <a:t>Kalchas</a:t>
            </a:r>
            <a:endParaRPr lang="da-DK" dirty="0">
              <a:solidFill>
                <a:srgbClr val="00B0F0"/>
              </a:solidFill>
            </a:endParaRP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E44165A2-F582-CFDE-324E-EADD8E7D864D}"/>
              </a:ext>
            </a:extLst>
          </p:cNvPr>
          <p:cNvSpPr txBox="1"/>
          <p:nvPr/>
        </p:nvSpPr>
        <p:spPr>
          <a:xfrm>
            <a:off x="6469898" y="2438776"/>
            <a:ext cx="130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Helene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9C12760F-5DDC-B64B-A64C-DEBCC79FF655}"/>
              </a:ext>
            </a:extLst>
          </p:cNvPr>
          <p:cNvSpPr txBox="1"/>
          <p:nvPr/>
        </p:nvSpPr>
        <p:spPr>
          <a:xfrm>
            <a:off x="8412446" y="2407998"/>
            <a:ext cx="130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Paris</a:t>
            </a:r>
          </a:p>
        </p:txBody>
      </p: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4273C287-464E-6D85-A9E6-C8E527F0BB6C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4838700" y="2623442"/>
            <a:ext cx="1631198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E13B9529-D50E-4182-772A-961FD43928C2}"/>
              </a:ext>
            </a:extLst>
          </p:cNvPr>
          <p:cNvCxnSpPr>
            <a:cxnSpLocks/>
          </p:cNvCxnSpPr>
          <p:nvPr/>
        </p:nvCxnSpPr>
        <p:spPr>
          <a:xfrm>
            <a:off x="7372350" y="2627192"/>
            <a:ext cx="981075" cy="0"/>
          </a:xfrm>
          <a:prstGeom prst="line">
            <a:avLst/>
          </a:prstGeom>
          <a:ln w="38100">
            <a:solidFill>
              <a:srgbClr val="FF66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felt 20">
            <a:extLst>
              <a:ext uri="{FF2B5EF4-FFF2-40B4-BE49-F238E27FC236}">
                <a16:creationId xmlns:a16="http://schemas.microsoft.com/office/drawing/2014/main" id="{7D8BAC7E-3341-F53C-18EE-60FB7C51C038}"/>
              </a:ext>
            </a:extLst>
          </p:cNvPr>
          <p:cNvSpPr txBox="1"/>
          <p:nvPr/>
        </p:nvSpPr>
        <p:spPr>
          <a:xfrm>
            <a:off x="5282433" y="2638831"/>
            <a:ext cx="879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i="1" dirty="0"/>
              <a:t>Var gift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91CA0E66-CDE8-45C0-F690-EF884D886676}"/>
              </a:ext>
            </a:extLst>
          </p:cNvPr>
          <p:cNvSpPr txBox="1"/>
          <p:nvPr/>
        </p:nvSpPr>
        <p:spPr>
          <a:xfrm>
            <a:off x="7545540" y="2668965"/>
            <a:ext cx="5549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i="1" dirty="0"/>
              <a:t>Gift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24F14D09-A364-3CD5-FF11-083F9C289A71}"/>
              </a:ext>
            </a:extLst>
          </p:cNvPr>
          <p:cNvSpPr txBox="1"/>
          <p:nvPr/>
        </p:nvSpPr>
        <p:spPr>
          <a:xfrm>
            <a:off x="8288621" y="3253776"/>
            <a:ext cx="130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Hektor</a:t>
            </a:r>
          </a:p>
        </p:txBody>
      </p:sp>
      <p:cxnSp>
        <p:nvCxnSpPr>
          <p:cNvPr id="25" name="Lige forbindelse 24">
            <a:extLst>
              <a:ext uri="{FF2B5EF4-FFF2-40B4-BE49-F238E27FC236}">
                <a16:creationId xmlns:a16="http://schemas.microsoft.com/office/drawing/2014/main" id="{3592610A-7190-0066-4A40-B8E0694E6F30}"/>
              </a:ext>
            </a:extLst>
          </p:cNvPr>
          <p:cNvCxnSpPr>
            <a:cxnSpLocks/>
          </p:cNvCxnSpPr>
          <p:nvPr/>
        </p:nvCxnSpPr>
        <p:spPr>
          <a:xfrm>
            <a:off x="9115425" y="2655708"/>
            <a:ext cx="344709" cy="0"/>
          </a:xfrm>
          <a:prstGeom prst="line">
            <a:avLst/>
          </a:prstGeom>
          <a:ln w="28575">
            <a:solidFill>
              <a:srgbClr val="5403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Lige forbindelse 25">
            <a:extLst>
              <a:ext uri="{FF2B5EF4-FFF2-40B4-BE49-F238E27FC236}">
                <a16:creationId xmlns:a16="http://schemas.microsoft.com/office/drawing/2014/main" id="{3CABA737-BFAD-BAE4-F285-5B129123BB54}"/>
              </a:ext>
            </a:extLst>
          </p:cNvPr>
          <p:cNvCxnSpPr>
            <a:cxnSpLocks/>
          </p:cNvCxnSpPr>
          <p:nvPr/>
        </p:nvCxnSpPr>
        <p:spPr>
          <a:xfrm>
            <a:off x="9115425" y="3455808"/>
            <a:ext cx="344709" cy="0"/>
          </a:xfrm>
          <a:prstGeom prst="line">
            <a:avLst/>
          </a:prstGeom>
          <a:ln w="28575">
            <a:solidFill>
              <a:srgbClr val="5403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Lige forbindelse 26">
            <a:extLst>
              <a:ext uri="{FF2B5EF4-FFF2-40B4-BE49-F238E27FC236}">
                <a16:creationId xmlns:a16="http://schemas.microsoft.com/office/drawing/2014/main" id="{9EA62B83-C99E-CF6E-5075-48CAD1B9996D}"/>
              </a:ext>
            </a:extLst>
          </p:cNvPr>
          <p:cNvCxnSpPr>
            <a:cxnSpLocks/>
          </p:cNvCxnSpPr>
          <p:nvPr/>
        </p:nvCxnSpPr>
        <p:spPr>
          <a:xfrm flipV="1">
            <a:off x="9480993" y="2655708"/>
            <a:ext cx="0" cy="800100"/>
          </a:xfrm>
          <a:prstGeom prst="line">
            <a:avLst/>
          </a:prstGeom>
          <a:ln w="28575">
            <a:solidFill>
              <a:srgbClr val="5403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Lige forbindelse 29">
            <a:extLst>
              <a:ext uri="{FF2B5EF4-FFF2-40B4-BE49-F238E27FC236}">
                <a16:creationId xmlns:a16="http://schemas.microsoft.com/office/drawing/2014/main" id="{81A3F1F4-5D07-4162-BEB0-9939B1E251E7}"/>
              </a:ext>
            </a:extLst>
          </p:cNvPr>
          <p:cNvCxnSpPr>
            <a:cxnSpLocks/>
          </p:cNvCxnSpPr>
          <p:nvPr/>
        </p:nvCxnSpPr>
        <p:spPr>
          <a:xfrm>
            <a:off x="9480993" y="3055758"/>
            <a:ext cx="457024" cy="15048"/>
          </a:xfrm>
          <a:prstGeom prst="line">
            <a:avLst/>
          </a:prstGeom>
          <a:ln w="28575">
            <a:solidFill>
              <a:srgbClr val="5403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kstfelt 41">
            <a:extLst>
              <a:ext uri="{FF2B5EF4-FFF2-40B4-BE49-F238E27FC236}">
                <a16:creationId xmlns:a16="http://schemas.microsoft.com/office/drawing/2014/main" id="{9483BBB2-7602-002F-00F6-AB2E7C43232B}"/>
              </a:ext>
            </a:extLst>
          </p:cNvPr>
          <p:cNvSpPr txBox="1"/>
          <p:nvPr/>
        </p:nvSpPr>
        <p:spPr>
          <a:xfrm>
            <a:off x="8944562" y="2809196"/>
            <a:ext cx="609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400" i="1" dirty="0"/>
              <a:t>Børn </a:t>
            </a:r>
            <a:br>
              <a:rPr lang="da-DK" sz="1400" i="1" dirty="0"/>
            </a:br>
            <a:r>
              <a:rPr lang="da-DK" sz="1400" i="1" dirty="0"/>
              <a:t>af</a:t>
            </a:r>
          </a:p>
        </p:txBody>
      </p:sp>
      <p:sp>
        <p:nvSpPr>
          <p:cNvPr id="44" name="Tekstfelt 43">
            <a:extLst>
              <a:ext uri="{FF2B5EF4-FFF2-40B4-BE49-F238E27FC236}">
                <a16:creationId xmlns:a16="http://schemas.microsoft.com/office/drawing/2014/main" id="{777223CB-F6BC-FF30-39C1-D71FA1C103C4}"/>
              </a:ext>
            </a:extLst>
          </p:cNvPr>
          <p:cNvSpPr txBox="1"/>
          <p:nvPr/>
        </p:nvSpPr>
        <p:spPr>
          <a:xfrm>
            <a:off x="9874490" y="2638187"/>
            <a:ext cx="988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>
                <a:solidFill>
                  <a:srgbClr val="FF0000"/>
                </a:solidFill>
              </a:rPr>
              <a:t>Priamos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45" name="Tekstfelt 44">
            <a:extLst>
              <a:ext uri="{FF2B5EF4-FFF2-40B4-BE49-F238E27FC236}">
                <a16:creationId xmlns:a16="http://schemas.microsoft.com/office/drawing/2014/main" id="{537C78B5-509A-3205-70C4-8A043E745FC5}"/>
              </a:ext>
            </a:extLst>
          </p:cNvPr>
          <p:cNvSpPr txBox="1"/>
          <p:nvPr/>
        </p:nvSpPr>
        <p:spPr>
          <a:xfrm>
            <a:off x="7001313" y="4798026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Chryses</a:t>
            </a:r>
          </a:p>
        </p:txBody>
      </p:sp>
      <p:sp>
        <p:nvSpPr>
          <p:cNvPr id="46" name="Tekstfelt 45">
            <a:extLst>
              <a:ext uri="{FF2B5EF4-FFF2-40B4-BE49-F238E27FC236}">
                <a16:creationId xmlns:a16="http://schemas.microsoft.com/office/drawing/2014/main" id="{97FF857B-B159-7BC8-C9EA-7CCBC1B29A3C}"/>
              </a:ext>
            </a:extLst>
          </p:cNvPr>
          <p:cNvSpPr txBox="1"/>
          <p:nvPr/>
        </p:nvSpPr>
        <p:spPr>
          <a:xfrm>
            <a:off x="1156342" y="5671331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>
                <a:solidFill>
                  <a:srgbClr val="FFC000"/>
                </a:solidFill>
              </a:rPr>
              <a:t>Athene</a:t>
            </a:r>
          </a:p>
        </p:txBody>
      </p:sp>
      <p:sp>
        <p:nvSpPr>
          <p:cNvPr id="47" name="Tekstfelt 46">
            <a:extLst>
              <a:ext uri="{FF2B5EF4-FFF2-40B4-BE49-F238E27FC236}">
                <a16:creationId xmlns:a16="http://schemas.microsoft.com/office/drawing/2014/main" id="{7196D4DC-0870-2572-B4DD-F035A91DFE5F}"/>
              </a:ext>
            </a:extLst>
          </p:cNvPr>
          <p:cNvSpPr txBox="1"/>
          <p:nvPr/>
        </p:nvSpPr>
        <p:spPr>
          <a:xfrm>
            <a:off x="2578392" y="5671331"/>
            <a:ext cx="69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>
                <a:solidFill>
                  <a:srgbClr val="FFC000"/>
                </a:solidFill>
              </a:rPr>
              <a:t>Hera</a:t>
            </a:r>
          </a:p>
        </p:txBody>
      </p:sp>
      <p:sp>
        <p:nvSpPr>
          <p:cNvPr id="48" name="Tekstfelt 47">
            <a:extLst>
              <a:ext uri="{FF2B5EF4-FFF2-40B4-BE49-F238E27FC236}">
                <a16:creationId xmlns:a16="http://schemas.microsoft.com/office/drawing/2014/main" id="{A37B0E95-F783-C1C8-2450-F1E6B5AB33CE}"/>
              </a:ext>
            </a:extLst>
          </p:cNvPr>
          <p:cNvSpPr txBox="1"/>
          <p:nvPr/>
        </p:nvSpPr>
        <p:spPr>
          <a:xfrm>
            <a:off x="6365573" y="5671331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>
                <a:solidFill>
                  <a:srgbClr val="FFC000"/>
                </a:solidFill>
              </a:rPr>
              <a:t>Afrodite</a:t>
            </a:r>
          </a:p>
        </p:txBody>
      </p:sp>
      <p:sp>
        <p:nvSpPr>
          <p:cNvPr id="49" name="Tekstfelt 48">
            <a:extLst>
              <a:ext uri="{FF2B5EF4-FFF2-40B4-BE49-F238E27FC236}">
                <a16:creationId xmlns:a16="http://schemas.microsoft.com/office/drawing/2014/main" id="{4811D168-8924-10E1-9323-BAEA14B3C811}"/>
              </a:ext>
            </a:extLst>
          </p:cNvPr>
          <p:cNvSpPr txBox="1"/>
          <p:nvPr/>
        </p:nvSpPr>
        <p:spPr>
          <a:xfrm>
            <a:off x="8015089" y="5671331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>
                <a:solidFill>
                  <a:srgbClr val="FFC000"/>
                </a:solidFill>
              </a:rPr>
              <a:t>Apollon</a:t>
            </a:r>
          </a:p>
        </p:txBody>
      </p:sp>
      <p:cxnSp>
        <p:nvCxnSpPr>
          <p:cNvPr id="51" name="Lige forbindelse 50">
            <a:extLst>
              <a:ext uri="{FF2B5EF4-FFF2-40B4-BE49-F238E27FC236}">
                <a16:creationId xmlns:a16="http://schemas.microsoft.com/office/drawing/2014/main" id="{78546C41-FA43-FD87-BCAA-22C62D9B7322}"/>
              </a:ext>
            </a:extLst>
          </p:cNvPr>
          <p:cNvCxnSpPr>
            <a:cxnSpLocks/>
            <a:stCxn id="45" idx="2"/>
          </p:cNvCxnSpPr>
          <p:nvPr/>
        </p:nvCxnSpPr>
        <p:spPr>
          <a:xfrm>
            <a:off x="7483978" y="5167358"/>
            <a:ext cx="648027" cy="50397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kstfelt 51">
            <a:extLst>
              <a:ext uri="{FF2B5EF4-FFF2-40B4-BE49-F238E27FC236}">
                <a16:creationId xmlns:a16="http://schemas.microsoft.com/office/drawing/2014/main" id="{86EE5574-C2E4-C74A-953B-D3DD37077B9F}"/>
              </a:ext>
            </a:extLst>
          </p:cNvPr>
          <p:cNvSpPr txBox="1"/>
          <p:nvPr/>
        </p:nvSpPr>
        <p:spPr>
          <a:xfrm>
            <a:off x="7703030" y="5126847"/>
            <a:ext cx="949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i="1" dirty="0"/>
              <a:t>bønpræst</a:t>
            </a:r>
          </a:p>
        </p:txBody>
      </p:sp>
      <p:sp>
        <p:nvSpPr>
          <p:cNvPr id="53" name="Rektangel: afrundede hjørner 52">
            <a:extLst>
              <a:ext uri="{FF2B5EF4-FFF2-40B4-BE49-F238E27FC236}">
                <a16:creationId xmlns:a16="http://schemas.microsoft.com/office/drawing/2014/main" id="{3A3B50E6-BE15-16E1-D508-CB37035E4661}"/>
              </a:ext>
            </a:extLst>
          </p:cNvPr>
          <p:cNvSpPr/>
          <p:nvPr/>
        </p:nvSpPr>
        <p:spPr>
          <a:xfrm>
            <a:off x="819150" y="5486665"/>
            <a:ext cx="8901089" cy="802825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4" name="Tekstfelt 53">
            <a:extLst>
              <a:ext uri="{FF2B5EF4-FFF2-40B4-BE49-F238E27FC236}">
                <a16:creationId xmlns:a16="http://schemas.microsoft.com/office/drawing/2014/main" id="{66413D2E-366E-7EA8-8A5E-51B1BBA2D85D}"/>
              </a:ext>
            </a:extLst>
          </p:cNvPr>
          <p:cNvSpPr txBox="1"/>
          <p:nvPr/>
        </p:nvSpPr>
        <p:spPr>
          <a:xfrm>
            <a:off x="4388045" y="6366434"/>
            <a:ext cx="1762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u="sng" dirty="0">
                <a:solidFill>
                  <a:srgbClr val="FFC000"/>
                </a:solidFill>
              </a:rPr>
              <a:t>GUDERNE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336F9DAA-23D3-F5BF-36D4-B61DDD989AEB}"/>
              </a:ext>
            </a:extLst>
          </p:cNvPr>
          <p:cNvSpPr txBox="1"/>
          <p:nvPr/>
        </p:nvSpPr>
        <p:spPr>
          <a:xfrm>
            <a:off x="7324719" y="5952442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>
                <a:solidFill>
                  <a:srgbClr val="FFC000"/>
                </a:solidFill>
              </a:rPr>
              <a:t>Thetis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015A1502-D1C5-11D9-D37D-D63D13CFBE28}"/>
              </a:ext>
            </a:extLst>
          </p:cNvPr>
          <p:cNvSpPr txBox="1"/>
          <p:nvPr/>
        </p:nvSpPr>
        <p:spPr>
          <a:xfrm>
            <a:off x="5680134" y="4798026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>
                <a:solidFill>
                  <a:srgbClr val="FF0000"/>
                </a:solidFill>
              </a:rPr>
              <a:t>Chryseïs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F3284B69-D639-E5CF-981C-15512B05A7A4}"/>
              </a:ext>
            </a:extLst>
          </p:cNvPr>
          <p:cNvSpPr txBox="1"/>
          <p:nvPr/>
        </p:nvSpPr>
        <p:spPr>
          <a:xfrm>
            <a:off x="5905464" y="3381692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>
                <a:solidFill>
                  <a:srgbClr val="FF0000"/>
                </a:solidFill>
              </a:rPr>
              <a:t>Briseïs</a:t>
            </a:r>
            <a:endParaRPr lang="da-DK" dirty="0">
              <a:solidFill>
                <a:srgbClr val="FF0000"/>
              </a:solidFill>
            </a:endParaRPr>
          </a:p>
        </p:txBody>
      </p: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D81B4BCD-54A5-CFB8-71D4-01B13F57F55B}"/>
              </a:ext>
            </a:extLst>
          </p:cNvPr>
          <p:cNvCxnSpPr>
            <a:cxnSpLocks/>
          </p:cNvCxnSpPr>
          <p:nvPr/>
        </p:nvCxnSpPr>
        <p:spPr>
          <a:xfrm>
            <a:off x="1933199" y="3582348"/>
            <a:ext cx="3964167" cy="27547"/>
          </a:xfrm>
          <a:prstGeom prst="line">
            <a:avLst/>
          </a:prstGeom>
          <a:ln w="2857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EC1E9DC9-E54E-BAC0-2DBA-65D4CEF24237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1925101" y="2895080"/>
            <a:ext cx="3755033" cy="2087612"/>
          </a:xfrm>
          <a:prstGeom prst="line">
            <a:avLst/>
          </a:prstGeom>
          <a:ln w="2857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felt 30">
            <a:extLst>
              <a:ext uri="{FF2B5EF4-FFF2-40B4-BE49-F238E27FC236}">
                <a16:creationId xmlns:a16="http://schemas.microsoft.com/office/drawing/2014/main" id="{1EA5E6D4-3A4C-7A25-93DC-2FF5651D6BD4}"/>
              </a:ext>
            </a:extLst>
          </p:cNvPr>
          <p:cNvSpPr txBox="1"/>
          <p:nvPr/>
        </p:nvSpPr>
        <p:spPr>
          <a:xfrm>
            <a:off x="3115414" y="3323923"/>
            <a:ext cx="1205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i="1" dirty="0"/>
              <a:t>krigsbytter</a:t>
            </a:r>
          </a:p>
        </p:txBody>
      </p:sp>
      <p:sp>
        <p:nvSpPr>
          <p:cNvPr id="32" name="Tekstfelt 31">
            <a:extLst>
              <a:ext uri="{FF2B5EF4-FFF2-40B4-BE49-F238E27FC236}">
                <a16:creationId xmlns:a16="http://schemas.microsoft.com/office/drawing/2014/main" id="{DA304B82-67F7-C01A-289F-E19CF08F5805}"/>
              </a:ext>
            </a:extLst>
          </p:cNvPr>
          <p:cNvSpPr txBox="1"/>
          <p:nvPr/>
        </p:nvSpPr>
        <p:spPr>
          <a:xfrm>
            <a:off x="1817864" y="3881173"/>
            <a:ext cx="130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B0F0"/>
                </a:solidFill>
              </a:rPr>
              <a:t>Nestor</a:t>
            </a:r>
          </a:p>
        </p:txBody>
      </p:sp>
      <p:cxnSp>
        <p:nvCxnSpPr>
          <p:cNvPr id="33" name="Lige forbindelse 32">
            <a:extLst>
              <a:ext uri="{FF2B5EF4-FFF2-40B4-BE49-F238E27FC236}">
                <a16:creationId xmlns:a16="http://schemas.microsoft.com/office/drawing/2014/main" id="{50A5A53A-14D9-E5D3-88BE-B3BDC4F80EF6}"/>
              </a:ext>
            </a:extLst>
          </p:cNvPr>
          <p:cNvCxnSpPr>
            <a:cxnSpLocks/>
          </p:cNvCxnSpPr>
          <p:nvPr/>
        </p:nvCxnSpPr>
        <p:spPr>
          <a:xfrm>
            <a:off x="6656604" y="4990924"/>
            <a:ext cx="344709" cy="0"/>
          </a:xfrm>
          <a:prstGeom prst="line">
            <a:avLst/>
          </a:prstGeom>
          <a:ln w="28575">
            <a:solidFill>
              <a:srgbClr val="5403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felt 33">
            <a:extLst>
              <a:ext uri="{FF2B5EF4-FFF2-40B4-BE49-F238E27FC236}">
                <a16:creationId xmlns:a16="http://schemas.microsoft.com/office/drawing/2014/main" id="{D8BA042E-CA20-F74A-A6CE-58CCF88CFB6D}"/>
              </a:ext>
            </a:extLst>
          </p:cNvPr>
          <p:cNvSpPr txBox="1"/>
          <p:nvPr/>
        </p:nvSpPr>
        <p:spPr>
          <a:xfrm>
            <a:off x="6367934" y="4586698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i="1" dirty="0"/>
              <a:t>datter af</a:t>
            </a:r>
          </a:p>
        </p:txBody>
      </p:sp>
      <p:cxnSp>
        <p:nvCxnSpPr>
          <p:cNvPr id="36" name="Lige forbindelse 35">
            <a:extLst>
              <a:ext uri="{FF2B5EF4-FFF2-40B4-BE49-F238E27FC236}">
                <a16:creationId xmlns:a16="http://schemas.microsoft.com/office/drawing/2014/main" id="{71B65C1F-41F1-A623-C6C1-EECE2EBCA62D}"/>
              </a:ext>
            </a:extLst>
          </p:cNvPr>
          <p:cNvCxnSpPr>
            <a:cxnSpLocks/>
          </p:cNvCxnSpPr>
          <p:nvPr/>
        </p:nvCxnSpPr>
        <p:spPr>
          <a:xfrm>
            <a:off x="7752080" y="6226761"/>
            <a:ext cx="0" cy="180479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Lige forbindelse 36">
            <a:extLst>
              <a:ext uri="{FF2B5EF4-FFF2-40B4-BE49-F238E27FC236}">
                <a16:creationId xmlns:a16="http://schemas.microsoft.com/office/drawing/2014/main" id="{674FC510-1CB8-47A9-911C-683798EABAB7}"/>
              </a:ext>
            </a:extLst>
          </p:cNvPr>
          <p:cNvCxnSpPr>
            <a:cxnSpLocks/>
          </p:cNvCxnSpPr>
          <p:nvPr/>
        </p:nvCxnSpPr>
        <p:spPr>
          <a:xfrm flipH="1">
            <a:off x="677334" y="6407240"/>
            <a:ext cx="707474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Lige forbindelse 55">
            <a:extLst>
              <a:ext uri="{FF2B5EF4-FFF2-40B4-BE49-F238E27FC236}">
                <a16:creationId xmlns:a16="http://schemas.microsoft.com/office/drawing/2014/main" id="{84D364CD-BE37-C1A2-8311-6AE7E8C100DA}"/>
              </a:ext>
            </a:extLst>
          </p:cNvPr>
          <p:cNvCxnSpPr>
            <a:cxnSpLocks/>
          </p:cNvCxnSpPr>
          <p:nvPr/>
        </p:nvCxnSpPr>
        <p:spPr>
          <a:xfrm>
            <a:off x="637190" y="3603679"/>
            <a:ext cx="25630" cy="2803561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Lige forbindelse 57">
            <a:extLst>
              <a:ext uri="{FF2B5EF4-FFF2-40B4-BE49-F238E27FC236}">
                <a16:creationId xmlns:a16="http://schemas.microsoft.com/office/drawing/2014/main" id="{90019DD2-BC0E-43BF-687F-9EF765649EB5}"/>
              </a:ext>
            </a:extLst>
          </p:cNvPr>
          <p:cNvCxnSpPr>
            <a:cxnSpLocks/>
          </p:cNvCxnSpPr>
          <p:nvPr/>
        </p:nvCxnSpPr>
        <p:spPr>
          <a:xfrm>
            <a:off x="647700" y="3603972"/>
            <a:ext cx="234355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kstfelt 60">
            <a:extLst>
              <a:ext uri="{FF2B5EF4-FFF2-40B4-BE49-F238E27FC236}">
                <a16:creationId xmlns:a16="http://schemas.microsoft.com/office/drawing/2014/main" id="{C68BFC20-BDED-42C7-44C3-9E30B4EA3AD1}"/>
              </a:ext>
            </a:extLst>
          </p:cNvPr>
          <p:cNvSpPr txBox="1"/>
          <p:nvPr/>
        </p:nvSpPr>
        <p:spPr>
          <a:xfrm>
            <a:off x="97212" y="4361089"/>
            <a:ext cx="606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i="1" dirty="0"/>
              <a:t>Barn af</a:t>
            </a:r>
          </a:p>
        </p:txBody>
      </p: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48B62F4A-5FF1-722F-B5CD-D5E80138EEDB}"/>
              </a:ext>
            </a:extLst>
          </p:cNvPr>
          <p:cNvCxnSpPr>
            <a:cxnSpLocks/>
          </p:cNvCxnSpPr>
          <p:nvPr/>
        </p:nvCxnSpPr>
        <p:spPr>
          <a:xfrm flipV="1">
            <a:off x="9938017" y="2883238"/>
            <a:ext cx="0" cy="435394"/>
          </a:xfrm>
          <a:prstGeom prst="line">
            <a:avLst/>
          </a:prstGeom>
          <a:ln w="28575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felt 34">
            <a:extLst>
              <a:ext uri="{FF2B5EF4-FFF2-40B4-BE49-F238E27FC236}">
                <a16:creationId xmlns:a16="http://schemas.microsoft.com/office/drawing/2014/main" id="{C6783535-B065-237B-06CA-399A734FAE6F}"/>
              </a:ext>
            </a:extLst>
          </p:cNvPr>
          <p:cNvSpPr txBox="1"/>
          <p:nvPr/>
        </p:nvSpPr>
        <p:spPr>
          <a:xfrm>
            <a:off x="9884199" y="3179740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>
                <a:solidFill>
                  <a:srgbClr val="FF0000"/>
                </a:solidFill>
              </a:rPr>
              <a:t>Hekabe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39" name="Tekstfelt 38">
            <a:extLst>
              <a:ext uri="{FF2B5EF4-FFF2-40B4-BE49-F238E27FC236}">
                <a16:creationId xmlns:a16="http://schemas.microsoft.com/office/drawing/2014/main" id="{C6D0DCDC-55D1-A5F5-A249-5C6B53B1232B}"/>
              </a:ext>
            </a:extLst>
          </p:cNvPr>
          <p:cNvSpPr txBox="1"/>
          <p:nvPr/>
        </p:nvSpPr>
        <p:spPr>
          <a:xfrm>
            <a:off x="7827936" y="3168742"/>
            <a:ext cx="5549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i="1" dirty="0"/>
              <a:t>Gift</a:t>
            </a:r>
          </a:p>
        </p:txBody>
      </p:sp>
      <p:cxnSp>
        <p:nvCxnSpPr>
          <p:cNvPr id="40" name="Lige forbindelse 39">
            <a:extLst>
              <a:ext uri="{FF2B5EF4-FFF2-40B4-BE49-F238E27FC236}">
                <a16:creationId xmlns:a16="http://schemas.microsoft.com/office/drawing/2014/main" id="{598C0C36-9663-E398-DAB3-8AEFCAB62F7D}"/>
              </a:ext>
            </a:extLst>
          </p:cNvPr>
          <p:cNvCxnSpPr>
            <a:cxnSpLocks/>
          </p:cNvCxnSpPr>
          <p:nvPr/>
        </p:nvCxnSpPr>
        <p:spPr>
          <a:xfrm>
            <a:off x="7901516" y="3466206"/>
            <a:ext cx="404168" cy="0"/>
          </a:xfrm>
          <a:prstGeom prst="line">
            <a:avLst/>
          </a:prstGeom>
          <a:ln w="38100">
            <a:solidFill>
              <a:srgbClr val="FF66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felt 42">
            <a:extLst>
              <a:ext uri="{FF2B5EF4-FFF2-40B4-BE49-F238E27FC236}">
                <a16:creationId xmlns:a16="http://schemas.microsoft.com/office/drawing/2014/main" id="{514B4456-8C50-EE58-11E4-D0B079845481}"/>
              </a:ext>
            </a:extLst>
          </p:cNvPr>
          <p:cNvSpPr txBox="1"/>
          <p:nvPr/>
        </p:nvSpPr>
        <p:spPr>
          <a:xfrm>
            <a:off x="6772159" y="3267796"/>
            <a:ext cx="1307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err="1">
                <a:solidFill>
                  <a:srgbClr val="FF0000"/>
                </a:solidFill>
              </a:rPr>
              <a:t>Andromache</a:t>
            </a:r>
            <a:endParaRPr lang="da-DK" sz="1400" dirty="0">
              <a:solidFill>
                <a:srgbClr val="FF0000"/>
              </a:solidFill>
            </a:endParaRPr>
          </a:p>
        </p:txBody>
      </p:sp>
      <p:sp>
        <p:nvSpPr>
          <p:cNvPr id="50" name="Tekstfelt 49">
            <a:extLst>
              <a:ext uri="{FF2B5EF4-FFF2-40B4-BE49-F238E27FC236}">
                <a16:creationId xmlns:a16="http://schemas.microsoft.com/office/drawing/2014/main" id="{CA416D70-3086-8020-0F33-73A7F2D9266D}"/>
              </a:ext>
            </a:extLst>
          </p:cNvPr>
          <p:cNvSpPr txBox="1"/>
          <p:nvPr/>
        </p:nvSpPr>
        <p:spPr>
          <a:xfrm>
            <a:off x="819150" y="4363601"/>
            <a:ext cx="130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B0F0"/>
                </a:solidFill>
              </a:rPr>
              <a:t>Diomedes</a:t>
            </a:r>
          </a:p>
        </p:txBody>
      </p:sp>
      <p:sp>
        <p:nvSpPr>
          <p:cNvPr id="62" name="Tekstfelt 61">
            <a:extLst>
              <a:ext uri="{FF2B5EF4-FFF2-40B4-BE49-F238E27FC236}">
                <a16:creationId xmlns:a16="http://schemas.microsoft.com/office/drawing/2014/main" id="{5DAF9121-DD32-91A2-01A4-0BCEA8E1B55D}"/>
              </a:ext>
            </a:extLst>
          </p:cNvPr>
          <p:cNvSpPr txBox="1"/>
          <p:nvPr/>
        </p:nvSpPr>
        <p:spPr>
          <a:xfrm>
            <a:off x="7651787" y="4126291"/>
            <a:ext cx="13077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 err="1">
                <a:solidFill>
                  <a:srgbClr val="FF0000"/>
                </a:solidFill>
              </a:rPr>
              <a:t>Astyanax</a:t>
            </a:r>
            <a:endParaRPr lang="da-DK" sz="1400" dirty="0">
              <a:solidFill>
                <a:srgbClr val="FF0000"/>
              </a:solidFill>
            </a:endParaRPr>
          </a:p>
        </p:txBody>
      </p:sp>
      <p:cxnSp>
        <p:nvCxnSpPr>
          <p:cNvPr id="63" name="Lige forbindelse 62">
            <a:extLst>
              <a:ext uri="{FF2B5EF4-FFF2-40B4-BE49-F238E27FC236}">
                <a16:creationId xmlns:a16="http://schemas.microsoft.com/office/drawing/2014/main" id="{EBBC97DD-A2B2-72FB-A471-E8EABEBD56D1}"/>
              </a:ext>
            </a:extLst>
          </p:cNvPr>
          <p:cNvCxnSpPr>
            <a:cxnSpLocks/>
          </p:cNvCxnSpPr>
          <p:nvPr/>
        </p:nvCxnSpPr>
        <p:spPr>
          <a:xfrm flipH="1" flipV="1">
            <a:off x="8105647" y="3480126"/>
            <a:ext cx="14041" cy="631364"/>
          </a:xfrm>
          <a:prstGeom prst="line">
            <a:avLst/>
          </a:prstGeom>
          <a:ln w="28575">
            <a:solidFill>
              <a:srgbClr val="5403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kstfelt 66">
            <a:extLst>
              <a:ext uri="{FF2B5EF4-FFF2-40B4-BE49-F238E27FC236}">
                <a16:creationId xmlns:a16="http://schemas.microsoft.com/office/drawing/2014/main" id="{A05C5A43-9B36-B356-E736-9E6B73CDC056}"/>
              </a:ext>
            </a:extLst>
          </p:cNvPr>
          <p:cNvSpPr txBox="1"/>
          <p:nvPr/>
        </p:nvSpPr>
        <p:spPr>
          <a:xfrm>
            <a:off x="7545540" y="3710607"/>
            <a:ext cx="820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i="1" dirty="0"/>
              <a:t>søn</a:t>
            </a: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C86CDABC-D9D5-751A-49A6-8B687260B162}"/>
              </a:ext>
            </a:extLst>
          </p:cNvPr>
          <p:cNvSpPr txBox="1"/>
          <p:nvPr/>
        </p:nvSpPr>
        <p:spPr>
          <a:xfrm>
            <a:off x="807899" y="4740586"/>
            <a:ext cx="130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solidFill>
                  <a:srgbClr val="00B0F0"/>
                </a:solidFill>
              </a:rPr>
              <a:t>Patroklos</a:t>
            </a:r>
            <a:endParaRPr lang="da-DK" dirty="0">
              <a:solidFill>
                <a:srgbClr val="00B0F0"/>
              </a:solidFill>
            </a:endParaRPr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8CEEBB91-FC05-7305-5B01-53FF98A72820}"/>
              </a:ext>
            </a:extLst>
          </p:cNvPr>
          <p:cNvSpPr txBox="1"/>
          <p:nvPr/>
        </p:nvSpPr>
        <p:spPr>
          <a:xfrm>
            <a:off x="2007808" y="4588178"/>
            <a:ext cx="130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B0F0"/>
                </a:solidFill>
              </a:rPr>
              <a:t>Ajas</a:t>
            </a:r>
          </a:p>
        </p:txBody>
      </p:sp>
      <p:pic>
        <p:nvPicPr>
          <p:cNvPr id="1028" name="Picture 4" descr="Broken Heart Symbol on Transparent Background 18717848 PNG">
            <a:extLst>
              <a:ext uri="{FF2B5EF4-FFF2-40B4-BE49-F238E27FC236}">
                <a16:creationId xmlns:a16="http://schemas.microsoft.com/office/drawing/2014/main" id="{6316BF1B-D71C-0203-8A2D-C0DB55A9D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433" y="2247501"/>
            <a:ext cx="458657" cy="28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kstfelt 40">
            <a:extLst>
              <a:ext uri="{FF2B5EF4-FFF2-40B4-BE49-F238E27FC236}">
                <a16:creationId xmlns:a16="http://schemas.microsoft.com/office/drawing/2014/main" id="{011C2F39-CE83-4B6E-8969-45A83594A803}"/>
              </a:ext>
            </a:extLst>
          </p:cNvPr>
          <p:cNvSpPr txBox="1"/>
          <p:nvPr/>
        </p:nvSpPr>
        <p:spPr>
          <a:xfrm>
            <a:off x="119056" y="105491"/>
            <a:ext cx="2263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FF66CC"/>
                </a:solidFill>
              </a:rPr>
              <a:t>Gift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5403BF"/>
                </a:solidFill>
              </a:rPr>
              <a:t>Familierelationer</a:t>
            </a:r>
          </a:p>
        </p:txBody>
      </p:sp>
      <p:cxnSp>
        <p:nvCxnSpPr>
          <p:cNvPr id="38" name="Lige forbindelse 37">
            <a:extLst>
              <a:ext uri="{FF2B5EF4-FFF2-40B4-BE49-F238E27FC236}">
                <a16:creationId xmlns:a16="http://schemas.microsoft.com/office/drawing/2014/main" id="{4669E432-2503-8519-1B9E-51B677A96CAE}"/>
              </a:ext>
            </a:extLst>
          </p:cNvPr>
          <p:cNvCxnSpPr>
            <a:cxnSpLocks/>
          </p:cNvCxnSpPr>
          <p:nvPr/>
        </p:nvCxnSpPr>
        <p:spPr>
          <a:xfrm>
            <a:off x="5092238" y="5486665"/>
            <a:ext cx="0" cy="879769"/>
          </a:xfrm>
          <a:prstGeom prst="line">
            <a:avLst/>
          </a:prstGeom>
          <a:ln w="381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felt 2">
            <a:extLst>
              <a:ext uri="{FF2B5EF4-FFF2-40B4-BE49-F238E27FC236}">
                <a16:creationId xmlns:a16="http://schemas.microsoft.com/office/drawing/2014/main" id="{EA6E422D-F78C-EBEA-8929-1E511CDB99D2}"/>
              </a:ext>
            </a:extLst>
          </p:cNvPr>
          <p:cNvSpPr txBox="1"/>
          <p:nvPr/>
        </p:nvSpPr>
        <p:spPr>
          <a:xfrm>
            <a:off x="4723979" y="5703411"/>
            <a:ext cx="68320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a-DK" b="1" dirty="0">
                <a:solidFill>
                  <a:srgbClr val="FFC000"/>
                </a:solidFill>
              </a:rPr>
              <a:t>Zeus</a:t>
            </a:r>
          </a:p>
        </p:txBody>
      </p:sp>
    </p:spTree>
    <p:extLst>
      <p:ext uri="{BB962C8B-B14F-4D97-AF65-F5344CB8AC3E}">
        <p14:creationId xmlns:p14="http://schemas.microsoft.com/office/powerpoint/2010/main" val="2506269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10DC22-AA51-62E2-5286-7EB512E9D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72" y="344428"/>
            <a:ext cx="5579628" cy="754736"/>
          </a:xfrm>
        </p:spPr>
        <p:txBody>
          <a:bodyPr/>
          <a:lstStyle/>
          <a:p>
            <a:r>
              <a:rPr lang="da-DK" dirty="0"/>
              <a:t>Personer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821167-82D1-510D-194C-659654A49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50" y="1731115"/>
            <a:ext cx="4732866" cy="3094580"/>
          </a:xfrm>
        </p:spPr>
        <p:txBody>
          <a:bodyPr numCol="1"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Agamemnon</a:t>
            </a:r>
            <a:r>
              <a:rPr lang="da-DK" dirty="0">
                <a:solidFill>
                  <a:schemeClr val="tx1"/>
                </a:solidFill>
              </a:rPr>
              <a:t>: græsk hærfører og konge af Mykene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Achilleus</a:t>
            </a:r>
            <a:r>
              <a:rPr lang="da-DK" dirty="0">
                <a:solidFill>
                  <a:schemeClr val="tx1"/>
                </a:solidFill>
              </a:rPr>
              <a:t>: stor græsk kriger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 err="1">
                <a:solidFill>
                  <a:schemeClr val="tx1"/>
                </a:solidFill>
              </a:rPr>
              <a:t>Menelaos</a:t>
            </a:r>
            <a:r>
              <a:rPr lang="da-DK" dirty="0">
                <a:solidFill>
                  <a:schemeClr val="tx1"/>
                </a:solidFill>
              </a:rPr>
              <a:t>: konge af Sparta </a:t>
            </a: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 bror til Agamemnon og ”gift” med Helena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 err="1">
                <a:solidFill>
                  <a:schemeClr val="tx1"/>
                </a:solidFill>
                <a:sym typeface="Wingdings" panose="05000000000000000000" pitchFamily="2" charset="2"/>
              </a:rPr>
              <a:t>Kalchas</a:t>
            </a: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: spåmand i den græske lejr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  <a:sym typeface="Wingdings" panose="05000000000000000000" pitchFamily="2" charset="2"/>
              </a:rPr>
              <a:t>Nestor</a:t>
            </a: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: gammel vismand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  <a:sym typeface="Wingdings" panose="05000000000000000000" pitchFamily="2" charset="2"/>
              </a:rPr>
              <a:t>Diomedes</a:t>
            </a: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: stor græsk kriger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 err="1">
                <a:solidFill>
                  <a:schemeClr val="tx1"/>
                </a:solidFill>
                <a:sym typeface="Wingdings" panose="05000000000000000000" pitchFamily="2" charset="2"/>
              </a:rPr>
              <a:t>Patroklos</a:t>
            </a: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: Achilleus’ bedste ven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C3CFEFB0-EEDD-83F0-3056-98A3E2212766}"/>
              </a:ext>
            </a:extLst>
          </p:cNvPr>
          <p:cNvSpPr txBox="1">
            <a:spLocks/>
          </p:cNvSpPr>
          <p:nvPr/>
        </p:nvSpPr>
        <p:spPr>
          <a:xfrm>
            <a:off x="5370698" y="1731116"/>
            <a:ext cx="6105536" cy="3251850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Paris</a:t>
            </a:r>
            <a:r>
              <a:rPr lang="da-DK" dirty="0">
                <a:solidFill>
                  <a:schemeClr val="tx1"/>
                </a:solidFill>
              </a:rPr>
              <a:t>: Prins af Troja – har fået Helene af Afrodite (myten om det gyldne æble)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Helene</a:t>
            </a:r>
            <a:r>
              <a:rPr lang="da-DK" dirty="0">
                <a:solidFill>
                  <a:schemeClr val="tx1"/>
                </a:solidFill>
              </a:rPr>
              <a:t>: tidligere </a:t>
            </a:r>
            <a:r>
              <a:rPr lang="da-DK" dirty="0" err="1">
                <a:solidFill>
                  <a:schemeClr val="tx1"/>
                </a:solidFill>
              </a:rPr>
              <a:t>Menelaos</a:t>
            </a:r>
            <a:r>
              <a:rPr lang="da-DK" dirty="0">
                <a:solidFill>
                  <a:schemeClr val="tx1"/>
                </a:solidFill>
              </a:rPr>
              <a:t>’ brud, men nu med Paris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Chryses</a:t>
            </a:r>
            <a:r>
              <a:rPr lang="da-DK" dirty="0">
                <a:solidFill>
                  <a:schemeClr val="tx1"/>
                </a:solidFill>
              </a:rPr>
              <a:t>: Apollons bønpræst. Agamemnon har stjålet hans datter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 err="1">
                <a:solidFill>
                  <a:schemeClr val="tx1"/>
                </a:solidFill>
              </a:rPr>
              <a:t>Chryseïs</a:t>
            </a:r>
            <a:r>
              <a:rPr lang="da-DK" dirty="0">
                <a:solidFill>
                  <a:schemeClr val="tx1"/>
                </a:solidFill>
              </a:rPr>
              <a:t>: Agamemnons krigsbytte, datter af Chryses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(</a:t>
            </a:r>
            <a:r>
              <a:rPr lang="da-DK" b="1" dirty="0" err="1">
                <a:solidFill>
                  <a:schemeClr val="tx1"/>
                </a:solidFill>
                <a:sym typeface="Wingdings" panose="05000000000000000000" pitchFamily="2" charset="2"/>
              </a:rPr>
              <a:t>Briseïs</a:t>
            </a: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): Achilleus’ krigsbytte, som Agamemnon tager</a:t>
            </a:r>
            <a:endParaRPr lang="da-DK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Hektor</a:t>
            </a:r>
            <a:r>
              <a:rPr lang="da-DK" dirty="0">
                <a:solidFill>
                  <a:schemeClr val="tx1"/>
                </a:solidFill>
              </a:rPr>
              <a:t>: Paris’ bror, og stor trojansk kriger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 err="1">
                <a:solidFill>
                  <a:schemeClr val="tx1"/>
                </a:solidFill>
              </a:rPr>
              <a:t>Priamos</a:t>
            </a:r>
            <a:r>
              <a:rPr lang="da-DK" dirty="0">
                <a:solidFill>
                  <a:schemeClr val="tx1"/>
                </a:solidFill>
              </a:rPr>
              <a:t>: Konge af Troja – far til Paris og Hektor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 err="1">
                <a:solidFill>
                  <a:schemeClr val="tx1"/>
                </a:solidFill>
              </a:rPr>
              <a:t>Andromache</a:t>
            </a:r>
            <a:r>
              <a:rPr lang="da-DK" dirty="0">
                <a:solidFill>
                  <a:schemeClr val="tx1"/>
                </a:solidFill>
              </a:rPr>
              <a:t>: Kone til Hektor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 err="1">
                <a:solidFill>
                  <a:schemeClr val="tx1"/>
                </a:solidFill>
              </a:rPr>
              <a:t>Hekabe</a:t>
            </a:r>
            <a:r>
              <a:rPr lang="da-DK" dirty="0">
                <a:solidFill>
                  <a:schemeClr val="tx1"/>
                </a:solidFill>
              </a:rPr>
              <a:t>: mor til Hektor og Paris, gift med </a:t>
            </a:r>
            <a:r>
              <a:rPr lang="da-DK" dirty="0" err="1">
                <a:solidFill>
                  <a:schemeClr val="tx1"/>
                </a:solidFill>
              </a:rPr>
              <a:t>Priamos</a:t>
            </a:r>
            <a:endParaRPr lang="da-DK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D8ED3024-76F7-C9A1-F80E-229513E9BA16}"/>
              </a:ext>
            </a:extLst>
          </p:cNvPr>
          <p:cNvSpPr txBox="1">
            <a:spLocks/>
          </p:cNvSpPr>
          <p:nvPr/>
        </p:nvSpPr>
        <p:spPr>
          <a:xfrm>
            <a:off x="1962559" y="1182323"/>
            <a:ext cx="1833648" cy="5159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u="sng" dirty="0">
                <a:solidFill>
                  <a:schemeClr val="accent2"/>
                </a:solidFill>
              </a:rPr>
              <a:t>GRÆKERNE</a:t>
            </a:r>
            <a:endParaRPr lang="da-DK" u="sng" dirty="0">
              <a:solidFill>
                <a:schemeClr val="accent2"/>
              </a:solidFill>
            </a:endParaRPr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0E585E57-0C36-DCFA-6CB0-13F3C2CAFD32}"/>
              </a:ext>
            </a:extLst>
          </p:cNvPr>
          <p:cNvSpPr txBox="1">
            <a:spLocks/>
          </p:cNvSpPr>
          <p:nvPr/>
        </p:nvSpPr>
        <p:spPr>
          <a:xfrm>
            <a:off x="6733679" y="1182323"/>
            <a:ext cx="2006907" cy="5159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u="sng" dirty="0">
                <a:solidFill>
                  <a:schemeClr val="accent2"/>
                </a:solidFill>
              </a:rPr>
              <a:t>TROJANERNE</a:t>
            </a:r>
            <a:endParaRPr lang="da-DK" u="sng" dirty="0">
              <a:solidFill>
                <a:schemeClr val="accent2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04325559-9ACF-58C0-1EEC-1FCE115BFEDA}"/>
              </a:ext>
            </a:extLst>
          </p:cNvPr>
          <p:cNvSpPr txBox="1">
            <a:spLocks/>
          </p:cNvSpPr>
          <p:nvPr/>
        </p:nvSpPr>
        <p:spPr>
          <a:xfrm>
            <a:off x="4705725" y="4834017"/>
            <a:ext cx="1658716" cy="5159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u="sng" dirty="0">
                <a:solidFill>
                  <a:schemeClr val="accent2"/>
                </a:solidFill>
              </a:rPr>
              <a:t>GUDERNE</a:t>
            </a:r>
            <a:endParaRPr lang="da-DK" u="sng" dirty="0">
              <a:solidFill>
                <a:schemeClr val="accent2"/>
              </a:solidFill>
            </a:endParaRP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551583A9-BD27-CCE0-35BB-C6BAEF026102}"/>
              </a:ext>
            </a:extLst>
          </p:cNvPr>
          <p:cNvSpPr txBox="1">
            <a:spLocks/>
          </p:cNvSpPr>
          <p:nvPr/>
        </p:nvSpPr>
        <p:spPr>
          <a:xfrm>
            <a:off x="363384" y="5424790"/>
            <a:ext cx="4342341" cy="1162050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Hera</a:t>
            </a:r>
            <a:r>
              <a:rPr lang="da-DK" dirty="0">
                <a:solidFill>
                  <a:schemeClr val="tx1"/>
                </a:solidFill>
              </a:rPr>
              <a:t>: holder med grækerne pga. Paris’ dom (blev ikke valgt)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Athene</a:t>
            </a:r>
            <a:r>
              <a:rPr lang="da-DK" dirty="0">
                <a:solidFill>
                  <a:schemeClr val="tx1"/>
                </a:solidFill>
              </a:rPr>
              <a:t>: holder med grækerne pga. Paris’ dom (blev ikke valgt)</a:t>
            </a:r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7176F5CC-AEBE-527C-DF86-87F1B0F3D9E6}"/>
              </a:ext>
            </a:extLst>
          </p:cNvPr>
          <p:cNvSpPr txBox="1">
            <a:spLocks/>
          </p:cNvSpPr>
          <p:nvPr/>
        </p:nvSpPr>
        <p:spPr>
          <a:xfrm>
            <a:off x="6364442" y="5298584"/>
            <a:ext cx="4978228" cy="1559416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Afrodite</a:t>
            </a:r>
            <a:r>
              <a:rPr lang="da-DK" dirty="0">
                <a:solidFill>
                  <a:schemeClr val="tx1"/>
                </a:solidFill>
              </a:rPr>
              <a:t>: holder med Trojanerne pga. Paris’ dom (blev valgt)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Apollon</a:t>
            </a:r>
            <a:r>
              <a:rPr lang="da-DK" dirty="0">
                <a:solidFill>
                  <a:schemeClr val="tx1"/>
                </a:solidFill>
              </a:rPr>
              <a:t>: holder med Trojanerne pga. hans bønpræst Chryses, som er blevet krænket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Thetis</a:t>
            </a:r>
            <a:r>
              <a:rPr lang="da-DK" dirty="0">
                <a:solidFill>
                  <a:schemeClr val="tx1"/>
                </a:solidFill>
              </a:rPr>
              <a:t>: holder med Trojanerne, fordi hendes søn Achilleus er blevet vanæret af Agamemnon (men holder jo egentlig bare med Achilleus)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CC137BC4-2168-F82C-38B0-B8CE40878E15}"/>
              </a:ext>
            </a:extLst>
          </p:cNvPr>
          <p:cNvSpPr txBox="1"/>
          <p:nvPr/>
        </p:nvSpPr>
        <p:spPr>
          <a:xfrm>
            <a:off x="4975668" y="5424790"/>
            <a:ext cx="13887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700" b="1" dirty="0"/>
              <a:t>Zeus</a:t>
            </a:r>
            <a:r>
              <a:rPr lang="da-DK" sz="1700" dirty="0"/>
              <a:t>: lidt begge sider?</a:t>
            </a:r>
          </a:p>
        </p:txBody>
      </p:sp>
    </p:spTree>
    <p:extLst>
      <p:ext uri="{BB962C8B-B14F-4D97-AF65-F5344CB8AC3E}">
        <p14:creationId xmlns:p14="http://schemas.microsoft.com/office/powerpoint/2010/main" val="370857031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Gul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19420</TotalTime>
  <Words>2451</Words>
  <Application>Microsoft Office PowerPoint</Application>
  <PresentationFormat>Widescreen</PresentationFormat>
  <Paragraphs>208</Paragraphs>
  <Slides>16</Slides>
  <Notes>11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8" baseType="lpstr">
      <vt:lpstr>Arial</vt:lpstr>
      <vt:lpstr>Calibri</vt:lpstr>
      <vt:lpstr>Franklin Gothic Book</vt:lpstr>
      <vt:lpstr>Georgia</vt:lpstr>
      <vt:lpstr>Google Sans</vt:lpstr>
      <vt:lpstr>Hoefler Text</vt:lpstr>
      <vt:lpstr>Segoe UI</vt:lpstr>
      <vt:lpstr>Symbol</vt:lpstr>
      <vt:lpstr>Trebuchet MS</vt:lpstr>
      <vt:lpstr>Wingdings</vt:lpstr>
      <vt:lpstr>Wingdings 3</vt:lpstr>
      <vt:lpstr>Facet</vt:lpstr>
      <vt:lpstr>EPOS</vt:lpstr>
      <vt:lpstr>PowerPoint-præsentation</vt:lpstr>
      <vt:lpstr>Digtenes Historie</vt:lpstr>
      <vt:lpstr>Hvem fortalte Iliaden? - ”Det Homeriske Spørgsmål”</vt:lpstr>
      <vt:lpstr>PowerPoint-præsentation</vt:lpstr>
      <vt:lpstr>EPOSSETS KARAKTERISTIKA</vt:lpstr>
      <vt:lpstr>EPOSSETS KARAKTERISTIKA - metrum</vt:lpstr>
      <vt:lpstr>Daktylisk Heksameter</vt:lpstr>
      <vt:lpstr>EPOSSETS KARAKTERISTIKA - metrum</vt:lpstr>
      <vt:lpstr>EPOSSETS KARAKTERISTIKA - Stiltræk</vt:lpstr>
      <vt:lpstr>Vigtige begreber!</vt:lpstr>
      <vt:lpstr>EPOSSETS KARAKTERISTIKA - Homeriske lignelser</vt:lpstr>
      <vt:lpstr>EPOSSETS KARAKTERISTIKA - Homeriske lignelser</vt:lpstr>
      <vt:lpstr>EPOSSETS KARAKTERISTIKA - Homeriske lignelser</vt:lpstr>
      <vt:lpstr>Personer</vt:lpstr>
      <vt:lpstr>Personer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EPOS</dc:title>
  <dc:creator>Freja Lindgren Facius</dc:creator>
  <cp:lastModifiedBy>Freja Lindgren Facius</cp:lastModifiedBy>
  <cp:revision>19</cp:revision>
  <dcterms:created xsi:type="dcterms:W3CDTF">2023-08-15T09:13:06Z</dcterms:created>
  <dcterms:modified xsi:type="dcterms:W3CDTF">2025-01-31T07:02:31Z</dcterms:modified>
</cp:coreProperties>
</file>