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0"/>
  </p:notesMasterIdLst>
  <p:sldIdLst>
    <p:sldId id="257" r:id="rId2"/>
    <p:sldId id="263" r:id="rId3"/>
    <p:sldId id="258" r:id="rId4"/>
    <p:sldId id="264" r:id="rId5"/>
    <p:sldId id="266" r:id="rId6"/>
    <p:sldId id="265" r:id="rId7"/>
    <p:sldId id="267" r:id="rId8"/>
    <p:sldId id="26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DEDB98-41AB-4E1F-8912-BDA7ABEC9F24}" v="43" dt="2025-02-07T10:19:43.9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-216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A773462A-1FBF-4AA7-A78D-72A65A5FAD2F}"/>
    <pc:docChg chg="undo custSel addSld modSld">
      <pc:chgData name="Freja Lindgren Facius" userId="929b42c1-1389-4acd-a500-bd1250d50270" providerId="ADAL" clId="{A773462A-1FBF-4AA7-A78D-72A65A5FAD2F}" dt="2024-04-22T07:38:24.639" v="2364" actId="207"/>
      <pc:docMkLst>
        <pc:docMk/>
      </pc:docMkLst>
      <pc:sldChg chg="modSp modAnim">
        <pc:chgData name="Freja Lindgren Facius" userId="929b42c1-1389-4acd-a500-bd1250d50270" providerId="ADAL" clId="{A773462A-1FBF-4AA7-A78D-72A65A5FAD2F}" dt="2024-04-11T09:12:33.667" v="1956" actId="207"/>
        <pc:sldMkLst>
          <pc:docMk/>
          <pc:sldMk cId="2345407422" sldId="258"/>
        </pc:sldMkLst>
      </pc:sldChg>
      <pc:sldChg chg="addSp delSp modSp mod">
        <pc:chgData name="Freja Lindgren Facius" userId="929b42c1-1389-4acd-a500-bd1250d50270" providerId="ADAL" clId="{A773462A-1FBF-4AA7-A78D-72A65A5FAD2F}" dt="2024-04-17T10:52:43.327" v="2222" actId="1036"/>
        <pc:sldMkLst>
          <pc:docMk/>
          <pc:sldMk cId="2527514986" sldId="263"/>
        </pc:sldMkLst>
      </pc:sldChg>
      <pc:sldChg chg="addSp modSp mod modAnim modNotesTx">
        <pc:chgData name="Freja Lindgren Facius" userId="929b42c1-1389-4acd-a500-bd1250d50270" providerId="ADAL" clId="{A773462A-1FBF-4AA7-A78D-72A65A5FAD2F}" dt="2024-04-18T07:47:52.031" v="2240" actId="1037"/>
        <pc:sldMkLst>
          <pc:docMk/>
          <pc:sldMk cId="4213943131" sldId="264"/>
        </pc:sldMkLst>
      </pc:sldChg>
      <pc:sldChg chg="addSp modSp new mod modAnim modNotesTx">
        <pc:chgData name="Freja Lindgren Facius" userId="929b42c1-1389-4acd-a500-bd1250d50270" providerId="ADAL" clId="{A773462A-1FBF-4AA7-A78D-72A65A5FAD2F}" dt="2024-04-22T07:38:11.732" v="2363" actId="207"/>
        <pc:sldMkLst>
          <pc:docMk/>
          <pc:sldMk cId="2355859016" sldId="265"/>
        </pc:sldMkLst>
      </pc:sldChg>
      <pc:sldChg chg="addSp delSp modSp new mod modAnim modNotesTx">
        <pc:chgData name="Freja Lindgren Facius" userId="929b42c1-1389-4acd-a500-bd1250d50270" providerId="ADAL" clId="{A773462A-1FBF-4AA7-A78D-72A65A5FAD2F}" dt="2024-04-12T10:44:47.896" v="2150" actId="313"/>
        <pc:sldMkLst>
          <pc:docMk/>
          <pc:sldMk cId="1307181622" sldId="266"/>
        </pc:sldMkLst>
      </pc:sldChg>
      <pc:sldChg chg="addSp modSp new mod modAnim modNotesTx">
        <pc:chgData name="Freja Lindgren Facius" userId="929b42c1-1389-4acd-a500-bd1250d50270" providerId="ADAL" clId="{A773462A-1FBF-4AA7-A78D-72A65A5FAD2F}" dt="2024-04-22T07:38:24.639" v="2364" actId="207"/>
        <pc:sldMkLst>
          <pc:docMk/>
          <pc:sldMk cId="3959667493" sldId="267"/>
        </pc:sldMkLst>
      </pc:sldChg>
      <pc:sldChg chg="addSp modSp new mod">
        <pc:chgData name="Freja Lindgren Facius" userId="929b42c1-1389-4acd-a500-bd1250d50270" providerId="ADAL" clId="{A773462A-1FBF-4AA7-A78D-72A65A5FAD2F}" dt="2024-04-12T11:00:48.283" v="2160" actId="1038"/>
        <pc:sldMkLst>
          <pc:docMk/>
          <pc:sldMk cId="3473779387" sldId="268"/>
        </pc:sldMkLst>
      </pc:sldChg>
    </pc:docChg>
  </pc:docChgLst>
  <pc:docChgLst>
    <pc:chgData name="Freja Lindgren Facius" userId="929b42c1-1389-4acd-a500-bd1250d50270" providerId="ADAL" clId="{7ADEDB98-41AB-4E1F-8912-BDA7ABEC9F24}"/>
    <pc:docChg chg="undo custSel modSld">
      <pc:chgData name="Freja Lindgren Facius" userId="929b42c1-1389-4acd-a500-bd1250d50270" providerId="ADAL" clId="{7ADEDB98-41AB-4E1F-8912-BDA7ABEC9F24}" dt="2025-02-07T10:19:43.919" v="76" actId="207"/>
      <pc:docMkLst>
        <pc:docMk/>
      </pc:docMkLst>
      <pc:sldChg chg="modSp mod">
        <pc:chgData name="Freja Lindgren Facius" userId="929b42c1-1389-4acd-a500-bd1250d50270" providerId="ADAL" clId="{7ADEDB98-41AB-4E1F-8912-BDA7ABEC9F24}" dt="2025-02-07T10:17:51.844" v="66" actId="27636"/>
        <pc:sldMkLst>
          <pc:docMk/>
          <pc:sldMk cId="4213943131" sldId="264"/>
        </pc:sldMkLst>
        <pc:spChg chg="mod">
          <ac:chgData name="Freja Lindgren Facius" userId="929b42c1-1389-4acd-a500-bd1250d50270" providerId="ADAL" clId="{7ADEDB98-41AB-4E1F-8912-BDA7ABEC9F24}" dt="2025-02-07T10:17:51.844" v="66" actId="27636"/>
          <ac:spMkLst>
            <pc:docMk/>
            <pc:sldMk cId="4213943131" sldId="264"/>
            <ac:spMk id="3" creationId="{D55E67E8-A12F-88E0-FBE6-85B9E2AC3279}"/>
          </ac:spMkLst>
        </pc:spChg>
      </pc:sldChg>
      <pc:sldChg chg="modSp modNotesTx">
        <pc:chgData name="Freja Lindgren Facius" userId="929b42c1-1389-4acd-a500-bd1250d50270" providerId="ADAL" clId="{7ADEDB98-41AB-4E1F-8912-BDA7ABEC9F24}" dt="2025-02-07T10:19:43.919" v="76" actId="207"/>
        <pc:sldMkLst>
          <pc:docMk/>
          <pc:sldMk cId="2355859016" sldId="265"/>
        </pc:sldMkLst>
        <pc:spChg chg="mod">
          <ac:chgData name="Freja Lindgren Facius" userId="929b42c1-1389-4acd-a500-bd1250d50270" providerId="ADAL" clId="{7ADEDB98-41AB-4E1F-8912-BDA7ABEC9F24}" dt="2025-02-07T10:19:43.919" v="76" actId="207"/>
          <ac:spMkLst>
            <pc:docMk/>
            <pc:sldMk cId="2355859016" sldId="265"/>
            <ac:spMk id="3" creationId="{B5D5AD72-F8D8-9DC6-A5F8-BE0AFF55A23D}"/>
          </ac:spMkLst>
        </pc:spChg>
      </pc:sldChg>
      <pc:sldChg chg="modSp mod">
        <pc:chgData name="Freja Lindgren Facius" userId="929b42c1-1389-4acd-a500-bd1250d50270" providerId="ADAL" clId="{7ADEDB98-41AB-4E1F-8912-BDA7ABEC9F24}" dt="2025-02-07T10:18:30.476" v="71" actId="113"/>
        <pc:sldMkLst>
          <pc:docMk/>
          <pc:sldMk cId="1307181622" sldId="266"/>
        </pc:sldMkLst>
        <pc:spChg chg="mod">
          <ac:chgData name="Freja Lindgren Facius" userId="929b42c1-1389-4acd-a500-bd1250d50270" providerId="ADAL" clId="{7ADEDB98-41AB-4E1F-8912-BDA7ABEC9F24}" dt="2025-02-07T10:18:30.476" v="71" actId="113"/>
          <ac:spMkLst>
            <pc:docMk/>
            <pc:sldMk cId="1307181622" sldId="266"/>
            <ac:spMk id="2" creationId="{5B6BB810-7849-95DA-05C9-E3681788929D}"/>
          </ac:spMkLst>
        </pc:spChg>
      </pc:sldChg>
      <pc:sldChg chg="modSp mod modNotesTx">
        <pc:chgData name="Freja Lindgren Facius" userId="929b42c1-1389-4acd-a500-bd1250d50270" providerId="ADAL" clId="{7ADEDB98-41AB-4E1F-8912-BDA7ABEC9F24}" dt="2025-02-05T10:34:56.584" v="49" actId="688"/>
        <pc:sldMkLst>
          <pc:docMk/>
          <pc:sldMk cId="3473779387" sldId="268"/>
        </pc:sldMkLst>
        <pc:picChg chg="mod">
          <ac:chgData name="Freja Lindgren Facius" userId="929b42c1-1389-4acd-a500-bd1250d50270" providerId="ADAL" clId="{7ADEDB98-41AB-4E1F-8912-BDA7ABEC9F24}" dt="2025-02-05T10:34:56.584" v="49" actId="688"/>
          <ac:picMkLst>
            <pc:docMk/>
            <pc:sldMk cId="3473779387" sldId="268"/>
            <ac:picMk id="5" creationId="{CB6BE6DE-8272-0E01-ACE3-BF068940F2CE}"/>
          </ac:picMkLst>
        </pc:picChg>
        <pc:picChg chg="mod modCrop">
          <ac:chgData name="Freja Lindgren Facius" userId="929b42c1-1389-4acd-a500-bd1250d50270" providerId="ADAL" clId="{7ADEDB98-41AB-4E1F-8912-BDA7ABEC9F24}" dt="2025-02-05T10:34:44.573" v="46" actId="732"/>
          <ac:picMkLst>
            <pc:docMk/>
            <pc:sldMk cId="3473779387" sldId="268"/>
            <ac:picMk id="7" creationId="{50F6D6D5-C625-44A8-6AD6-75B0B14D0AC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E2CF1C-3732-4F0A-9F5F-514ABC03DE0A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7F042F-33C0-43A8-9C89-8D5CCE94FF1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414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Der er mange teorier om, hvad både fejlen og sangen mon henviser til; hvad fejlen angår er der teorier om, at han havde affærer med enten Augustus’ datter eller barnebarn, eller at han havde kendskab til nogle seriøse skandaler i den kejserlige familie. Sangen mistænker man er det lange ”</a:t>
            </a:r>
            <a:r>
              <a:rPr lang="da-DK" dirty="0" err="1"/>
              <a:t>lærerdigt</a:t>
            </a:r>
            <a:r>
              <a:rPr lang="da-DK" dirty="0"/>
              <a:t>” Elskovskunsten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F042F-33C0-43A8-9C89-8D5CCE94FF1C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3837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På dansk har Elskovskunsten også undertitlen ”Håndbog i hor”.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F042F-33C0-43A8-9C89-8D5CCE94FF1C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8893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Fælles for en </a:t>
            </a:r>
            <a:r>
              <a:rPr lang="da-DK" dirty="0" err="1"/>
              <a:t>puella</a:t>
            </a:r>
            <a:r>
              <a:rPr lang="da-DK" dirty="0"/>
              <a:t> er, at de er svære at tæmme. De er uregerlige, uforudsigelige, og ”upålidelige”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F042F-33C0-43A8-9C89-8D5CCE94FF1C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8436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Hvem er Cupido?; hvad har det af betydning, at Ovid siger, at Amor/Cupido, gud for forelskelse, har været med til at skabe elegiens form? – Cupido/Amor/Eros har selv skabt elegien og præger dermed indholdet. </a:t>
            </a:r>
          </a:p>
          <a:p>
            <a:r>
              <a:rPr lang="da-DK" dirty="0"/>
              <a:t>Corinna: Har der været én kvinde? Måske ikke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F042F-33C0-43A8-9C89-8D5CCE94FF1C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912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På dansk har Elskovskunsten også undertitlen ”Håndbog i hor”. Elskovskunsten udgiver sig for at være et </a:t>
            </a:r>
            <a:r>
              <a:rPr lang="da-DK" dirty="0" err="1"/>
              <a:t>læredigt</a:t>
            </a:r>
            <a:r>
              <a:rPr lang="da-DK" dirty="0"/>
              <a:t> ligesom dem skrevet af den græske forfatter </a:t>
            </a:r>
            <a:r>
              <a:rPr lang="da-DK" dirty="0" err="1"/>
              <a:t>Hesiod</a:t>
            </a:r>
            <a:r>
              <a:rPr lang="da-DK" dirty="0"/>
              <a:t>. Forskellen her er, at Ovid smider det ellers traditionelle og formelle meter, daktylisk heksameter, væk, og i stedet bruger det erotiske/frække metrum elegisk distikon. Metrummet er altså i sig selv en måde for digtet at lege med genren på.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F042F-33C0-43A8-9C89-8D5CCE94FF1C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3377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Gedulgt = </a:t>
            </a:r>
            <a:r>
              <a:rPr lang="da-DK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hemmeligholdt, fx pga. ulovlighed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F042F-33C0-43A8-9C89-8D5CCE94FF1C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1726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3477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135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023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9833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8232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1889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8594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1989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2228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8222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8295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0924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0633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5917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7348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0922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064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5C0BE-4BF6-4DD8-9483-42D6A17A19EE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CBB2A-8157-49A7-97FB-748D93FEDC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990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9FC99E-FA68-E3FF-8673-EF15BD6BF4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a-DK" dirty="0">
                <a:latin typeface="Lucida Calligraphy" panose="03010101010101010101" pitchFamily="66" charset="0"/>
              </a:rPr>
              <a:t>Kærlighed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A65BDB2-4D38-79F8-70AB-8B2E2E386F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da-DK" dirty="0"/>
              <a:t>Romersk poesi </a:t>
            </a:r>
          </a:p>
        </p:txBody>
      </p:sp>
      <p:sp>
        <p:nvSpPr>
          <p:cNvPr id="4" name="Hjerte 3">
            <a:extLst>
              <a:ext uri="{FF2B5EF4-FFF2-40B4-BE49-F238E27FC236}">
                <a16:creationId xmlns:a16="http://schemas.microsoft.com/office/drawing/2014/main" id="{F8168EF1-2DEC-EAD2-C8BD-3F113D51E587}"/>
              </a:ext>
            </a:extLst>
          </p:cNvPr>
          <p:cNvSpPr/>
          <p:nvPr/>
        </p:nvSpPr>
        <p:spPr>
          <a:xfrm>
            <a:off x="9062720" y="2032000"/>
            <a:ext cx="558800" cy="42672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Hjerte 4">
            <a:extLst>
              <a:ext uri="{FF2B5EF4-FFF2-40B4-BE49-F238E27FC236}">
                <a16:creationId xmlns:a16="http://schemas.microsoft.com/office/drawing/2014/main" id="{B4ACF9F6-0F41-7635-29BE-9EACD4FF214F}"/>
              </a:ext>
            </a:extLst>
          </p:cNvPr>
          <p:cNvSpPr/>
          <p:nvPr/>
        </p:nvSpPr>
        <p:spPr>
          <a:xfrm>
            <a:off x="2397760" y="3429000"/>
            <a:ext cx="558800" cy="42672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Hjerte 5">
            <a:extLst>
              <a:ext uri="{FF2B5EF4-FFF2-40B4-BE49-F238E27FC236}">
                <a16:creationId xmlns:a16="http://schemas.microsoft.com/office/drawing/2014/main" id="{D9262953-A94A-45A1-0535-E0DACEF8E499}"/>
              </a:ext>
            </a:extLst>
          </p:cNvPr>
          <p:cNvSpPr/>
          <p:nvPr/>
        </p:nvSpPr>
        <p:spPr>
          <a:xfrm>
            <a:off x="6502400" y="1161475"/>
            <a:ext cx="558800" cy="42672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Hjerte 6">
            <a:extLst>
              <a:ext uri="{FF2B5EF4-FFF2-40B4-BE49-F238E27FC236}">
                <a16:creationId xmlns:a16="http://schemas.microsoft.com/office/drawing/2014/main" id="{6C2699C3-FEB0-CDD2-2EBD-88A28F654EBB}"/>
              </a:ext>
            </a:extLst>
          </p:cNvPr>
          <p:cNvSpPr/>
          <p:nvPr/>
        </p:nvSpPr>
        <p:spPr>
          <a:xfrm>
            <a:off x="5019040" y="4714240"/>
            <a:ext cx="558800" cy="42672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Hjerte 7">
            <a:extLst>
              <a:ext uri="{FF2B5EF4-FFF2-40B4-BE49-F238E27FC236}">
                <a16:creationId xmlns:a16="http://schemas.microsoft.com/office/drawing/2014/main" id="{44E485BF-E7E7-1595-E2BC-4EBA4AB2F523}"/>
              </a:ext>
            </a:extLst>
          </p:cNvPr>
          <p:cNvSpPr/>
          <p:nvPr/>
        </p:nvSpPr>
        <p:spPr>
          <a:xfrm>
            <a:off x="3210560" y="1400235"/>
            <a:ext cx="558800" cy="42672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Hjerte 8">
            <a:extLst>
              <a:ext uri="{FF2B5EF4-FFF2-40B4-BE49-F238E27FC236}">
                <a16:creationId xmlns:a16="http://schemas.microsoft.com/office/drawing/2014/main" id="{1F8D126D-6D47-7B77-FB36-40F2A51BDE85}"/>
              </a:ext>
            </a:extLst>
          </p:cNvPr>
          <p:cNvSpPr/>
          <p:nvPr/>
        </p:nvSpPr>
        <p:spPr>
          <a:xfrm>
            <a:off x="8900160" y="4302761"/>
            <a:ext cx="558800" cy="42672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716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574347-C14F-3B91-3E66-BF125D138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92" y="1263848"/>
            <a:ext cx="4362435" cy="1293028"/>
          </a:xfrm>
        </p:spPr>
        <p:txBody>
          <a:bodyPr/>
          <a:lstStyle/>
          <a:p>
            <a:r>
              <a:rPr lang="da-DK" dirty="0"/>
              <a:t>Romersk poesi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F79F1A-A54A-990C-B956-38215FF5F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8" y="2556876"/>
            <a:ext cx="6533508" cy="4024125"/>
          </a:xfrm>
        </p:spPr>
        <p:txBody>
          <a:bodyPr/>
          <a:lstStyle/>
          <a:p>
            <a:r>
              <a:rPr lang="da-DK" dirty="0"/>
              <a:t>I den sidste tid af republikken voksede litteratur frem, der begyndte at afbillede en mere følelsesladet holdning til kærlighed og sex</a:t>
            </a:r>
          </a:p>
          <a:p>
            <a:r>
              <a:rPr lang="da-DK" dirty="0"/>
              <a:t>Denne litteratur – romersk poesi – fokuserede på en kærlighed og et begær ud over ægteskabet. Crazy!</a:t>
            </a:r>
          </a:p>
          <a:p>
            <a:r>
              <a:rPr lang="da-DK" dirty="0"/>
              <a:t>Særligt </a:t>
            </a:r>
            <a:r>
              <a:rPr lang="da-DK" b="1" dirty="0"/>
              <a:t>elegien</a:t>
            </a:r>
            <a:r>
              <a:rPr lang="da-DK" dirty="0"/>
              <a:t> er blevet symbol på kærlighedspoesi; mere personlig end f.eks. Homers helteepos </a:t>
            </a:r>
          </a:p>
          <a:p>
            <a:r>
              <a:rPr lang="da-DK" u="sng" dirty="0"/>
              <a:t>Elegiens metrum</a:t>
            </a:r>
            <a:r>
              <a:rPr lang="da-DK" dirty="0"/>
              <a:t>: </a:t>
            </a:r>
            <a:r>
              <a:rPr lang="da-DK" b="1" dirty="0"/>
              <a:t>elegisk distikon </a:t>
            </a: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2A33578A-D4EF-A32D-1466-C1D7C1B74613}"/>
              </a:ext>
            </a:extLst>
          </p:cNvPr>
          <p:cNvSpPr/>
          <p:nvPr/>
        </p:nvSpPr>
        <p:spPr>
          <a:xfrm>
            <a:off x="7280216" y="238880"/>
            <a:ext cx="4362435" cy="24936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u="sng" dirty="0"/>
              <a:t>Elegiens metrum: elegisk distikon 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da-DK" dirty="0">
                <a:sym typeface="Wingdings" panose="05000000000000000000" pitchFamily="2" charset="2"/>
              </a:rPr>
              <a:t>Betyder ”dobbeltvers”. Første sætning er skrevet på heksameter, anden sætning på pentameter: 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da-DK" dirty="0">
              <a:sym typeface="Wingdings" panose="05000000000000000000" pitchFamily="2" charset="2"/>
            </a:endParaRPr>
          </a:p>
          <a:p>
            <a:pPr algn="ctr"/>
            <a:r>
              <a:rPr lang="da-DK" dirty="0">
                <a:sym typeface="Wingdings" panose="05000000000000000000" pitchFamily="2" charset="2"/>
              </a:rPr>
              <a:t>─ U </a:t>
            </a:r>
            <a:r>
              <a:rPr lang="da-DK" dirty="0" err="1">
                <a:sym typeface="Wingdings" panose="05000000000000000000" pitchFamily="2" charset="2"/>
              </a:rPr>
              <a:t>U</a:t>
            </a:r>
            <a:r>
              <a:rPr lang="da-DK" dirty="0">
                <a:sym typeface="Wingdings" panose="05000000000000000000" pitchFamily="2" charset="2"/>
              </a:rPr>
              <a:t> ─ U </a:t>
            </a:r>
            <a:r>
              <a:rPr lang="da-DK" dirty="0" err="1">
                <a:sym typeface="Wingdings" panose="05000000000000000000" pitchFamily="2" charset="2"/>
              </a:rPr>
              <a:t>U</a:t>
            </a:r>
            <a:r>
              <a:rPr lang="da-DK" dirty="0">
                <a:sym typeface="Wingdings" panose="05000000000000000000" pitchFamily="2" charset="2"/>
              </a:rPr>
              <a:t> ─ U </a:t>
            </a:r>
            <a:r>
              <a:rPr lang="da-DK" dirty="0" err="1">
                <a:sym typeface="Wingdings" panose="05000000000000000000" pitchFamily="2" charset="2"/>
              </a:rPr>
              <a:t>U</a:t>
            </a:r>
            <a:r>
              <a:rPr lang="da-DK" dirty="0">
                <a:sym typeface="Wingdings" panose="05000000000000000000" pitchFamily="2" charset="2"/>
              </a:rPr>
              <a:t> ─ U </a:t>
            </a:r>
            <a:r>
              <a:rPr lang="da-DK" dirty="0" err="1">
                <a:sym typeface="Wingdings" panose="05000000000000000000" pitchFamily="2" charset="2"/>
              </a:rPr>
              <a:t>U</a:t>
            </a:r>
            <a:r>
              <a:rPr lang="da-DK" dirty="0">
                <a:sym typeface="Wingdings" panose="05000000000000000000" pitchFamily="2" charset="2"/>
              </a:rPr>
              <a:t> ─ U </a:t>
            </a:r>
            <a:r>
              <a:rPr lang="da-DK" dirty="0" err="1">
                <a:sym typeface="Wingdings" panose="05000000000000000000" pitchFamily="2" charset="2"/>
              </a:rPr>
              <a:t>U</a:t>
            </a:r>
            <a:r>
              <a:rPr lang="da-DK" dirty="0">
                <a:sym typeface="Wingdings" panose="05000000000000000000" pitchFamily="2" charset="2"/>
              </a:rPr>
              <a:t> ─ U</a:t>
            </a:r>
          </a:p>
          <a:p>
            <a:pPr algn="ctr"/>
            <a:r>
              <a:rPr lang="da-DK" dirty="0">
                <a:sym typeface="Wingdings" panose="05000000000000000000" pitchFamily="2" charset="2"/>
              </a:rPr>
              <a:t>─ U </a:t>
            </a:r>
            <a:r>
              <a:rPr lang="da-DK" dirty="0" err="1">
                <a:sym typeface="Wingdings" panose="05000000000000000000" pitchFamily="2" charset="2"/>
              </a:rPr>
              <a:t>U</a:t>
            </a:r>
            <a:r>
              <a:rPr lang="da-DK" dirty="0">
                <a:sym typeface="Wingdings" panose="05000000000000000000" pitchFamily="2" charset="2"/>
              </a:rPr>
              <a:t> ─ U </a:t>
            </a:r>
            <a:r>
              <a:rPr lang="da-DK" dirty="0" err="1">
                <a:sym typeface="Wingdings" panose="05000000000000000000" pitchFamily="2" charset="2"/>
              </a:rPr>
              <a:t>U</a:t>
            </a:r>
            <a:r>
              <a:rPr lang="da-DK" dirty="0">
                <a:sym typeface="Wingdings" panose="05000000000000000000" pitchFamily="2" charset="2"/>
              </a:rPr>
              <a:t> ─ ─ U </a:t>
            </a:r>
            <a:r>
              <a:rPr lang="da-DK" dirty="0" err="1">
                <a:sym typeface="Wingdings" panose="05000000000000000000" pitchFamily="2" charset="2"/>
              </a:rPr>
              <a:t>U</a:t>
            </a:r>
            <a:r>
              <a:rPr lang="da-DK" dirty="0">
                <a:sym typeface="Wingdings" panose="05000000000000000000" pitchFamily="2" charset="2"/>
              </a:rPr>
              <a:t> ─ U </a:t>
            </a:r>
            <a:r>
              <a:rPr lang="da-DK" dirty="0" err="1">
                <a:sym typeface="Wingdings" panose="05000000000000000000" pitchFamily="2" charset="2"/>
              </a:rPr>
              <a:t>U</a:t>
            </a:r>
            <a:r>
              <a:rPr lang="da-DK" dirty="0">
                <a:sym typeface="Wingdings" panose="05000000000000000000" pitchFamily="2" charset="2"/>
              </a:rPr>
              <a:t> ─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0D7841EF-0CA0-C448-0BAC-621934E61B1C}"/>
              </a:ext>
            </a:extLst>
          </p:cNvPr>
          <p:cNvSpPr txBox="1"/>
          <p:nvPr/>
        </p:nvSpPr>
        <p:spPr>
          <a:xfrm>
            <a:off x="9367538" y="2829207"/>
            <a:ext cx="20547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Trykstærk: </a:t>
            </a:r>
            <a:r>
              <a:rPr lang="da-DK" sz="18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Tryksvag: </a:t>
            </a:r>
            <a:r>
              <a:rPr lang="da-DK" dirty="0">
                <a:solidFill>
                  <a:srgbClr val="202124"/>
                </a:solidFill>
                <a:latin typeface="Google Sans"/>
              </a:rPr>
              <a:t>U</a:t>
            </a:r>
          </a:p>
          <a:p>
            <a:r>
              <a:rPr lang="da-DK" sz="18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 </a:t>
            </a:r>
            <a:r>
              <a:rPr lang="da-DK" dirty="0">
                <a:sym typeface="Symbol" panose="05050102010706020507" pitchFamily="18" charset="2"/>
              </a:rPr>
              <a:t> U U: daktyl</a:t>
            </a:r>
            <a:endParaRPr lang="da-DK" sz="1800" dirty="0"/>
          </a:p>
        </p:txBody>
      </p:sp>
      <p:pic>
        <p:nvPicPr>
          <p:cNvPr id="7" name="Grafik 6" descr="Historiefortælling med massiv udfyldning">
            <a:extLst>
              <a:ext uri="{FF2B5EF4-FFF2-40B4-BE49-F238E27FC236}">
                <a16:creationId xmlns:a16="http://schemas.microsoft.com/office/drawing/2014/main" id="{26C20657-D9D9-955E-1302-92F0019DA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04734" y="4179163"/>
            <a:ext cx="2313398" cy="2313398"/>
          </a:xfrm>
          <a:prstGeom prst="rect">
            <a:avLst/>
          </a:prstGeom>
        </p:spPr>
      </p:pic>
      <p:pic>
        <p:nvPicPr>
          <p:cNvPr id="11" name="Grafik 10" descr="Spole med massiv udfyldning">
            <a:extLst>
              <a:ext uri="{FF2B5EF4-FFF2-40B4-BE49-F238E27FC236}">
                <a16:creationId xmlns:a16="http://schemas.microsoft.com/office/drawing/2014/main" id="{A76BB64B-E854-D6BC-F577-972D11B27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84375" y="3849177"/>
            <a:ext cx="1814455" cy="1814455"/>
          </a:xfrm>
          <a:prstGeom prst="rect">
            <a:avLst/>
          </a:prstGeom>
        </p:spPr>
      </p:pic>
      <p:pic>
        <p:nvPicPr>
          <p:cNvPr id="13" name="Grafik 12" descr="Knust hjerte med massiv udfyldning">
            <a:extLst>
              <a:ext uri="{FF2B5EF4-FFF2-40B4-BE49-F238E27FC236}">
                <a16:creationId xmlns:a16="http://schemas.microsoft.com/office/drawing/2014/main" id="{491489DF-2E9B-A6EE-6325-80C3177027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973425">
            <a:off x="9568191" y="5568975"/>
            <a:ext cx="424643" cy="424643"/>
          </a:xfrm>
          <a:prstGeom prst="rect">
            <a:avLst/>
          </a:prstGeom>
        </p:spPr>
      </p:pic>
      <p:pic>
        <p:nvPicPr>
          <p:cNvPr id="15" name="Grafik 14" descr="To hjerter med massiv udfyldning">
            <a:extLst>
              <a:ext uri="{FF2B5EF4-FFF2-40B4-BE49-F238E27FC236}">
                <a16:creationId xmlns:a16="http://schemas.microsoft.com/office/drawing/2014/main" id="{849340D4-BBF2-2800-9569-B198C85667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941992">
            <a:off x="8857007" y="5274048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1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92386E-417E-1615-ED60-C1A59B957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Ovid (43 f.Kr. – 17 e.Kr.)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7B23B6-4C4F-9AC7-ECA9-1D29D8722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6391275" cy="4024125"/>
          </a:xfrm>
        </p:spPr>
        <p:txBody>
          <a:bodyPr/>
          <a:lstStyle/>
          <a:p>
            <a:r>
              <a:rPr lang="da-DK" dirty="0"/>
              <a:t>Fulde navn: </a:t>
            </a:r>
            <a:r>
              <a:rPr lang="da-DK" dirty="0" err="1"/>
              <a:t>Publius</a:t>
            </a:r>
            <a:r>
              <a:rPr lang="da-DK" dirty="0"/>
              <a:t> </a:t>
            </a:r>
            <a:r>
              <a:rPr lang="da-DK" dirty="0" err="1"/>
              <a:t>Ovidius</a:t>
            </a:r>
            <a:r>
              <a:rPr lang="da-DK" dirty="0"/>
              <a:t> </a:t>
            </a:r>
            <a:r>
              <a:rPr lang="da-DK" dirty="0" err="1"/>
              <a:t>Naso</a:t>
            </a:r>
            <a:endParaRPr lang="da-DK" dirty="0"/>
          </a:p>
          <a:p>
            <a:r>
              <a:rPr lang="da-DK" dirty="0"/>
              <a:t>Født under den sidste borgerkrig, der splitter </a:t>
            </a:r>
            <a:r>
              <a:rPr lang="da-DK" dirty="0">
                <a:solidFill>
                  <a:srgbClr val="00B0F0"/>
                </a:solidFill>
              </a:rPr>
              <a:t>republikken</a:t>
            </a:r>
            <a:r>
              <a:rPr lang="da-DK" dirty="0"/>
              <a:t> ad. </a:t>
            </a:r>
          </a:p>
          <a:p>
            <a:r>
              <a:rPr lang="da-DK" dirty="0"/>
              <a:t>Fra en fin familie, og han burde være </a:t>
            </a:r>
            <a:r>
              <a:rPr lang="da-DK" dirty="0">
                <a:solidFill>
                  <a:srgbClr val="00B0F0"/>
                </a:solidFill>
              </a:rPr>
              <a:t>uddannet og embedsmand</a:t>
            </a:r>
            <a:r>
              <a:rPr lang="da-DK" dirty="0"/>
              <a:t>, men han vil hellere være digter – stor utilfredshed fra sin far og kejseren</a:t>
            </a:r>
          </a:p>
          <a:p>
            <a:r>
              <a:rPr lang="da-DK" dirty="0"/>
              <a:t>Elskede Roms </a:t>
            </a:r>
            <a:r>
              <a:rPr lang="da-DK" dirty="0">
                <a:solidFill>
                  <a:srgbClr val="9900CC"/>
                </a:solidFill>
              </a:rPr>
              <a:t>storbyliv</a:t>
            </a:r>
            <a:r>
              <a:rPr lang="da-DK" dirty="0"/>
              <a:t> – blev ulykkelig over sin </a:t>
            </a:r>
            <a:r>
              <a:rPr lang="da-DK" b="1" dirty="0"/>
              <a:t>eksil</a:t>
            </a:r>
            <a:endParaRPr lang="da-DK" dirty="0"/>
          </a:p>
          <a:p>
            <a:r>
              <a:rPr lang="da-DK" dirty="0"/>
              <a:t>Ovid blev sendt i eksil af Kejser Augustus i 8 e.Kr., pga. </a:t>
            </a:r>
            <a:r>
              <a:rPr lang="da-DK" u="sng" dirty="0">
                <a:solidFill>
                  <a:srgbClr val="FF0066"/>
                </a:solidFill>
              </a:rPr>
              <a:t>”en sang og en fejl”</a:t>
            </a:r>
          </a:p>
        </p:txBody>
      </p:sp>
      <p:pic>
        <p:nvPicPr>
          <p:cNvPr id="1026" name="Picture 2" descr="Ovid - Wikipedia">
            <a:extLst>
              <a:ext uri="{FF2B5EF4-FFF2-40B4-BE49-F238E27FC236}">
                <a16:creationId xmlns:a16="http://schemas.microsoft.com/office/drawing/2014/main" id="{3C5BB340-A541-7D0D-635C-1B5CEFE74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325" y="2057401"/>
            <a:ext cx="3430588" cy="439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40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463B31-45BE-A9BF-A9F1-7C7A37DE4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Ovids forfatterskab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5E67E8-A12F-88E0-FBE6-85B9E2AC3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94" y="2153464"/>
            <a:ext cx="7502703" cy="454528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/>
              <a:t>Ovid skrev utroligt meget; mest kendte værker er bl.a.:</a:t>
            </a:r>
          </a:p>
          <a:p>
            <a:pPr lvl="1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da-DK" i="1" dirty="0">
                <a:solidFill>
                  <a:srgbClr val="00B0F0"/>
                </a:solidFill>
              </a:rPr>
              <a:t>Metamorfoserne</a:t>
            </a:r>
            <a:r>
              <a:rPr lang="da-DK" dirty="0"/>
              <a:t>: episke mytefortællinger på daktylisk heksameter </a:t>
            </a:r>
          </a:p>
          <a:p>
            <a:pPr lvl="1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da-DK" i="1" dirty="0" err="1">
                <a:solidFill>
                  <a:schemeClr val="accent2"/>
                </a:solidFill>
              </a:rPr>
              <a:t>Amores</a:t>
            </a:r>
            <a:r>
              <a:rPr lang="da-DK" i="1" dirty="0">
                <a:solidFill>
                  <a:schemeClr val="accent2"/>
                </a:solidFill>
              </a:rPr>
              <a:t> – </a:t>
            </a:r>
            <a:r>
              <a:rPr lang="da-DK" b="1" i="1" dirty="0">
                <a:solidFill>
                  <a:schemeClr val="accent2"/>
                </a:solidFill>
              </a:rPr>
              <a:t>Eskapader</a:t>
            </a:r>
            <a:r>
              <a:rPr lang="da-DK" dirty="0"/>
              <a:t>: erotiske elegiske digte (på elegisk distikon) </a:t>
            </a:r>
          </a:p>
          <a:p>
            <a:pPr lvl="1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da-DK" i="1" dirty="0">
                <a:solidFill>
                  <a:srgbClr val="FF0066"/>
                </a:solidFill>
              </a:rPr>
              <a:t>Ars </a:t>
            </a:r>
            <a:r>
              <a:rPr lang="da-DK" i="1" dirty="0" err="1">
                <a:solidFill>
                  <a:srgbClr val="FF0066"/>
                </a:solidFill>
              </a:rPr>
              <a:t>Amatoria</a:t>
            </a:r>
            <a:r>
              <a:rPr lang="da-DK" dirty="0">
                <a:solidFill>
                  <a:srgbClr val="FF0066"/>
                </a:solidFill>
              </a:rPr>
              <a:t> – </a:t>
            </a:r>
            <a:r>
              <a:rPr lang="da-DK" b="1" i="1" dirty="0">
                <a:solidFill>
                  <a:srgbClr val="FF0066"/>
                </a:solidFill>
              </a:rPr>
              <a:t>Elskovskunsten</a:t>
            </a:r>
            <a:r>
              <a:rPr lang="da-DK" dirty="0"/>
              <a:t>: et ‘</a:t>
            </a:r>
            <a:r>
              <a:rPr lang="da-DK" dirty="0" err="1"/>
              <a:t>læredigt</a:t>
            </a:r>
            <a:r>
              <a:rPr lang="da-DK" dirty="0"/>
              <a:t>’ skrevet på elegisk distikon om, hvordan man forfører. 2 bøger henvendt mænd, 1 bog henvendt kvinder.</a:t>
            </a:r>
          </a:p>
          <a:p>
            <a:pPr>
              <a:buFont typeface="Wingdings" panose="05000000000000000000" pitchFamily="2" charset="2"/>
              <a:buChar char="v"/>
            </a:pPr>
            <a:endParaRPr lang="da-DK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da-DK" dirty="0"/>
              <a:t> Ligesom </a:t>
            </a:r>
            <a:r>
              <a:rPr lang="da-DK" dirty="0" err="1"/>
              <a:t>Catul</a:t>
            </a:r>
            <a:r>
              <a:rPr lang="da-DK" dirty="0"/>
              <a:t> (og de andre erotiske romerske digtere) havde Ovid også en kvinde, han var </a:t>
            </a:r>
            <a:r>
              <a:rPr lang="da-DK" b="1" dirty="0"/>
              <a:t>tryllebundet</a:t>
            </a:r>
            <a:r>
              <a:rPr lang="da-DK" dirty="0"/>
              <a:t> af, der var gennemgående i hans værker </a:t>
            </a:r>
            <a:r>
              <a:rPr lang="da-DK" i="1" dirty="0">
                <a:solidFill>
                  <a:schemeClr val="accent2"/>
                </a:solidFill>
              </a:rPr>
              <a:t>Eskapader</a:t>
            </a:r>
            <a:r>
              <a:rPr lang="da-DK" dirty="0"/>
              <a:t> – hun gik under navnet </a:t>
            </a:r>
            <a:r>
              <a:rPr lang="da-DK" u="sng" dirty="0">
                <a:solidFill>
                  <a:srgbClr val="FF0066"/>
                </a:solidFill>
              </a:rPr>
              <a:t>Corinna</a:t>
            </a:r>
            <a:r>
              <a:rPr lang="da-DK" dirty="0"/>
              <a:t>. </a:t>
            </a:r>
            <a:endParaRPr lang="da-DK" i="1" dirty="0"/>
          </a:p>
        </p:txBody>
      </p:sp>
      <p:pic>
        <p:nvPicPr>
          <p:cNvPr id="2050" name="Picture 2" descr="Få Ovid - Elskovskunsten af Ovid | Bøger &amp; Kuriosa">
            <a:extLst>
              <a:ext uri="{FF2B5EF4-FFF2-40B4-BE49-F238E27FC236}">
                <a16:creationId xmlns:a16="http://schemas.microsoft.com/office/drawing/2014/main" id="{FF2A37E6-7E08-23FA-87A4-09FA7194C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897704" y="3026118"/>
            <a:ext cx="2636607" cy="159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Ovids Eskapader">
            <a:extLst>
              <a:ext uri="{FF2B5EF4-FFF2-40B4-BE49-F238E27FC236}">
                <a16:creationId xmlns:a16="http://schemas.microsoft.com/office/drawing/2014/main" id="{D589DF70-0428-92EF-0F03-4AF58AC25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390" y="4337377"/>
            <a:ext cx="1549981" cy="232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Ovids metamorfoser">
            <a:extLst>
              <a:ext uri="{FF2B5EF4-FFF2-40B4-BE49-F238E27FC236}">
                <a16:creationId xmlns:a16="http://schemas.microsoft.com/office/drawing/2014/main" id="{C9C63969-8E23-5B7E-A3FA-EAF6F683D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294" y="1848599"/>
            <a:ext cx="1549981" cy="224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94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6BB810-7849-95DA-05C9-E36817889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155" y="764373"/>
            <a:ext cx="9739045" cy="1293028"/>
          </a:xfrm>
        </p:spPr>
        <p:txBody>
          <a:bodyPr/>
          <a:lstStyle/>
          <a:p>
            <a:r>
              <a:rPr lang="da-DK" dirty="0"/>
              <a:t>Romerske digteres </a:t>
            </a:r>
            <a:r>
              <a:rPr lang="da-DK" b="1" i="1" dirty="0" err="1"/>
              <a:t>puella</a:t>
            </a:r>
            <a:r>
              <a:rPr lang="da-DK" b="1" i="1" dirty="0"/>
              <a:t>/</a:t>
            </a:r>
            <a:r>
              <a:rPr lang="da-DK" b="1" i="1" dirty="0" err="1"/>
              <a:t>domina</a:t>
            </a:r>
            <a:endParaRPr lang="da-DK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9626B7-201F-F805-34DF-2DA66EDFB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3988942" cy="4024125"/>
          </a:xfrm>
        </p:spPr>
        <p:txBody>
          <a:bodyPr/>
          <a:lstStyle/>
          <a:p>
            <a:pPr>
              <a:lnSpc>
                <a:spcPct val="250000"/>
              </a:lnSpc>
            </a:pPr>
            <a:r>
              <a:rPr lang="da-DK" b="1" dirty="0" err="1">
                <a:solidFill>
                  <a:srgbClr val="00B0F0"/>
                </a:solidFill>
              </a:rPr>
              <a:t>Catul</a:t>
            </a:r>
            <a:r>
              <a:rPr lang="da-DK" dirty="0"/>
              <a:t>: </a:t>
            </a:r>
            <a:r>
              <a:rPr lang="da-DK" dirty="0" err="1">
                <a:solidFill>
                  <a:srgbClr val="FF0066"/>
                </a:solidFill>
              </a:rPr>
              <a:t>Lesbia</a:t>
            </a:r>
            <a:endParaRPr lang="da-DK" dirty="0">
              <a:solidFill>
                <a:srgbClr val="FF0066"/>
              </a:solidFill>
            </a:endParaRPr>
          </a:p>
          <a:p>
            <a:pPr>
              <a:lnSpc>
                <a:spcPct val="250000"/>
              </a:lnSpc>
            </a:pPr>
            <a:r>
              <a:rPr lang="da-DK" dirty="0" err="1"/>
              <a:t>Properts</a:t>
            </a:r>
            <a:r>
              <a:rPr lang="da-DK" dirty="0"/>
              <a:t>: Cynthia</a:t>
            </a:r>
          </a:p>
          <a:p>
            <a:pPr>
              <a:lnSpc>
                <a:spcPct val="250000"/>
              </a:lnSpc>
            </a:pPr>
            <a:r>
              <a:rPr lang="da-DK" dirty="0" err="1"/>
              <a:t>Tibul</a:t>
            </a:r>
            <a:r>
              <a:rPr lang="da-DK" dirty="0"/>
              <a:t>: Delia</a:t>
            </a:r>
          </a:p>
          <a:p>
            <a:pPr>
              <a:lnSpc>
                <a:spcPct val="250000"/>
              </a:lnSpc>
            </a:pPr>
            <a:r>
              <a:rPr lang="da-DK" b="1" dirty="0">
                <a:solidFill>
                  <a:srgbClr val="FFC000"/>
                </a:solidFill>
              </a:rPr>
              <a:t>Ovid</a:t>
            </a:r>
            <a:r>
              <a:rPr lang="da-DK" dirty="0"/>
              <a:t>: </a:t>
            </a:r>
            <a:r>
              <a:rPr lang="da-DK" dirty="0">
                <a:solidFill>
                  <a:srgbClr val="FF0066"/>
                </a:solidFill>
              </a:rPr>
              <a:t>Corinna</a:t>
            </a: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589B4632-148D-ADB2-618F-03D8E2E891B8}"/>
              </a:ext>
            </a:extLst>
          </p:cNvPr>
          <p:cNvSpPr/>
          <p:nvPr/>
        </p:nvSpPr>
        <p:spPr>
          <a:xfrm>
            <a:off x="5731267" y="2085655"/>
            <a:ext cx="5609690" cy="447696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44871AA5-4855-21EC-48E5-73F551364279}"/>
              </a:ext>
            </a:extLst>
          </p:cNvPr>
          <p:cNvSpPr txBox="1">
            <a:spLocks/>
          </p:cNvSpPr>
          <p:nvPr/>
        </p:nvSpPr>
        <p:spPr>
          <a:xfrm>
            <a:off x="6096000" y="2194560"/>
            <a:ext cx="5192730" cy="434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da-DK" dirty="0">
                <a:solidFill>
                  <a:schemeClr val="bg1"/>
                </a:solidFill>
              </a:rPr>
              <a:t>De romerske mandlige digtere havde til fælles, at de alle kreerede en </a:t>
            </a:r>
            <a:r>
              <a:rPr lang="da-DK" i="1" dirty="0" err="1">
                <a:solidFill>
                  <a:srgbClr val="FFFF00"/>
                </a:solidFill>
              </a:rPr>
              <a:t>puella</a:t>
            </a:r>
            <a:r>
              <a:rPr lang="da-DK" i="1" dirty="0">
                <a:solidFill>
                  <a:schemeClr val="bg1"/>
                </a:solidFill>
              </a:rPr>
              <a:t>/</a:t>
            </a:r>
            <a:r>
              <a:rPr lang="da-DK" i="1" dirty="0" err="1">
                <a:solidFill>
                  <a:srgbClr val="9900CC"/>
                </a:solidFill>
              </a:rPr>
              <a:t>domina</a:t>
            </a:r>
            <a:r>
              <a:rPr lang="da-DK" i="1" dirty="0">
                <a:solidFill>
                  <a:schemeClr val="bg1"/>
                </a:solidFill>
              </a:rPr>
              <a:t> </a:t>
            </a:r>
            <a:r>
              <a:rPr lang="da-DK" dirty="0">
                <a:solidFill>
                  <a:schemeClr val="bg1"/>
                </a:solidFill>
              </a:rPr>
              <a:t>(</a:t>
            </a:r>
            <a:r>
              <a:rPr lang="da-DK" dirty="0">
                <a:solidFill>
                  <a:srgbClr val="FFFF00"/>
                </a:solidFill>
              </a:rPr>
              <a:t>pige</a:t>
            </a:r>
            <a:r>
              <a:rPr lang="da-DK" dirty="0">
                <a:solidFill>
                  <a:schemeClr val="bg1"/>
                </a:solidFill>
              </a:rPr>
              <a:t>/</a:t>
            </a:r>
            <a:r>
              <a:rPr lang="da-DK" dirty="0">
                <a:solidFill>
                  <a:srgbClr val="9900CC"/>
                </a:solidFill>
              </a:rPr>
              <a:t>herskerinde</a:t>
            </a:r>
            <a:r>
              <a:rPr lang="da-DK" dirty="0">
                <a:solidFill>
                  <a:schemeClr val="bg1"/>
                </a:solidFill>
              </a:rPr>
              <a:t>), som blev centrum for deres kærlighed i digtene. Fælles for forholdene er, at digteren vil gøre alt for sin kvinde! – undtagen at gifte sig med hende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5B58F69-3171-FEC3-95F6-C80F2DBB5050}"/>
              </a:ext>
            </a:extLst>
          </p:cNvPr>
          <p:cNvSpPr/>
          <p:nvPr/>
        </p:nvSpPr>
        <p:spPr>
          <a:xfrm>
            <a:off x="380144" y="2363056"/>
            <a:ext cx="3215811" cy="78083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A0C14B0-06B4-380A-190C-1FEC37CB402A}"/>
              </a:ext>
            </a:extLst>
          </p:cNvPr>
          <p:cNvSpPr/>
          <p:nvPr/>
        </p:nvSpPr>
        <p:spPr>
          <a:xfrm>
            <a:off x="379288" y="5217560"/>
            <a:ext cx="3215811" cy="78083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718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659C04-1F90-B470-8804-EA78E247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Ovids eskapader (</a:t>
            </a:r>
            <a:r>
              <a:rPr lang="da-DK" dirty="0" err="1">
                <a:solidFill>
                  <a:srgbClr val="FFC000"/>
                </a:solidFill>
              </a:rPr>
              <a:t>Amores</a:t>
            </a:r>
            <a:r>
              <a:rPr lang="da-DK" dirty="0"/>
              <a:t>)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D5AD72-F8D8-9DC6-A5F8-BE0AFF55A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633" y="2194560"/>
            <a:ext cx="8775030" cy="4411723"/>
          </a:xfrm>
        </p:spPr>
        <p:txBody>
          <a:bodyPr>
            <a:normAutofit lnSpcReduction="10000"/>
          </a:bodyPr>
          <a:lstStyle/>
          <a:p>
            <a:r>
              <a:rPr lang="da-DK" dirty="0"/>
              <a:t>Skrevet på det </a:t>
            </a:r>
            <a:r>
              <a:rPr lang="da-DK" u="sng" dirty="0"/>
              <a:t>elegiske distikon</a:t>
            </a:r>
            <a:r>
              <a:rPr lang="da-DK" dirty="0"/>
              <a:t>: heksameter, så pentameter. Ovid skriver i første digt fra </a:t>
            </a:r>
            <a:r>
              <a:rPr lang="da-DK" i="1" dirty="0"/>
              <a:t>Eskapaderne</a:t>
            </a:r>
            <a:r>
              <a:rPr lang="da-DK" dirty="0"/>
              <a:t>: </a:t>
            </a:r>
          </a:p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r>
              <a:rPr lang="da-DK" i="1" dirty="0">
                <a:solidFill>
                  <a:srgbClr val="FF0066"/>
                </a:solidFill>
              </a:rPr>
              <a:t>Vers nummer to var som vers nummer et. Da </a:t>
            </a:r>
            <a:r>
              <a:rPr lang="da-DK" i="1" dirty="0" err="1">
                <a:solidFill>
                  <a:srgbClr val="FF0066"/>
                </a:solidFill>
              </a:rPr>
              <a:t>smiled</a:t>
            </a:r>
            <a:r>
              <a:rPr lang="da-DK" i="1" dirty="0">
                <a:solidFill>
                  <a:srgbClr val="FF0066"/>
                </a:solidFill>
              </a:rPr>
              <a:t> Cupido</a:t>
            </a:r>
            <a:br>
              <a:rPr lang="da-DK" i="1" dirty="0">
                <a:solidFill>
                  <a:srgbClr val="FF0066"/>
                </a:solidFill>
              </a:rPr>
            </a:br>
            <a:r>
              <a:rPr lang="da-DK" i="1" dirty="0">
                <a:solidFill>
                  <a:srgbClr val="FF0066"/>
                </a:solidFill>
              </a:rPr>
              <a:t>       ad mig og </a:t>
            </a:r>
            <a:r>
              <a:rPr lang="da-DK" i="1" dirty="0" err="1">
                <a:solidFill>
                  <a:srgbClr val="FF0066"/>
                </a:solidFill>
              </a:rPr>
              <a:t>rapsed</a:t>
            </a:r>
            <a:r>
              <a:rPr lang="da-DK" i="1" dirty="0">
                <a:solidFill>
                  <a:srgbClr val="FF0066"/>
                </a:solidFill>
              </a:rPr>
              <a:t> en fod ud af det underste vers</a:t>
            </a:r>
          </a:p>
          <a:p>
            <a:endParaRPr lang="da-DK" dirty="0"/>
          </a:p>
          <a:p>
            <a:r>
              <a:rPr lang="da-DK" dirty="0"/>
              <a:t>Blev skrevet da Ovid var omkring 20 år</a:t>
            </a:r>
          </a:p>
          <a:p>
            <a:r>
              <a:rPr lang="da-DK" dirty="0"/>
              <a:t>Oprindeligt 5 bøger, men senere skåret ned </a:t>
            </a:r>
            <a:br>
              <a:rPr lang="da-DK" dirty="0"/>
            </a:br>
            <a:r>
              <a:rPr lang="da-DK" b="1" dirty="0"/>
              <a:t>til 3 bøger </a:t>
            </a:r>
            <a:r>
              <a:rPr lang="da-DK" dirty="0"/>
              <a:t>(35 digte i alt) </a:t>
            </a:r>
            <a:br>
              <a:rPr lang="da-DK" dirty="0"/>
            </a:br>
            <a:endParaRPr lang="da-DK" dirty="0"/>
          </a:p>
          <a:p>
            <a:r>
              <a:rPr lang="da-DK" dirty="0"/>
              <a:t>Omhandlede erotiske situationer, primært </a:t>
            </a:r>
            <a:br>
              <a:rPr lang="da-DK" dirty="0"/>
            </a:br>
            <a:r>
              <a:rPr lang="da-DK" dirty="0"/>
              <a:t>om Ovids kvinde </a:t>
            </a:r>
            <a:r>
              <a:rPr lang="da-DK" dirty="0">
                <a:solidFill>
                  <a:srgbClr val="FF0066"/>
                </a:solidFill>
              </a:rPr>
              <a:t>Corinna </a:t>
            </a:r>
            <a:r>
              <a:rPr lang="da-DK" dirty="0"/>
              <a:t>(?)</a:t>
            </a:r>
          </a:p>
        </p:txBody>
      </p:sp>
      <p:pic>
        <p:nvPicPr>
          <p:cNvPr id="1026" name="Picture 2" descr="Ovids Eskapader">
            <a:extLst>
              <a:ext uri="{FF2B5EF4-FFF2-40B4-BE49-F238E27FC236}">
                <a16:creationId xmlns:a16="http://schemas.microsoft.com/office/drawing/2014/main" id="{5A340CBE-54D6-4F0D-BE45-5E6A08748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663" y="2175962"/>
            <a:ext cx="2611777" cy="391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unny cupid or little angels isolated on a transparent background.  Valentines day card, romantic elements. Hand-drawn illustration. 18978064  PNG">
            <a:extLst>
              <a:ext uri="{FF2B5EF4-FFF2-40B4-BE49-F238E27FC236}">
                <a16:creationId xmlns:a16="http://schemas.microsoft.com/office/drawing/2014/main" id="{1898F493-E251-3BEE-94E5-C34A90E0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573" y="3641333"/>
            <a:ext cx="2333090" cy="233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85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D47146-1B36-3BB8-7C9E-827A756FD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636" y="764373"/>
            <a:ext cx="8896564" cy="1293028"/>
          </a:xfrm>
        </p:spPr>
        <p:txBody>
          <a:bodyPr/>
          <a:lstStyle/>
          <a:p>
            <a:r>
              <a:rPr lang="da-DK" dirty="0"/>
              <a:t>Elskovskunsten (</a:t>
            </a:r>
            <a:r>
              <a:rPr lang="da-DK" dirty="0">
                <a:solidFill>
                  <a:srgbClr val="FF0066"/>
                </a:solidFill>
              </a:rPr>
              <a:t>Ars </a:t>
            </a:r>
            <a:r>
              <a:rPr lang="da-DK" dirty="0" err="1">
                <a:solidFill>
                  <a:srgbClr val="FF0066"/>
                </a:solidFill>
              </a:rPr>
              <a:t>Amatoria</a:t>
            </a:r>
            <a:r>
              <a:rPr lang="da-DK" dirty="0"/>
              <a:t>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B9E5DE-DE9E-7018-9ADC-74BD71B07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8067782" cy="450860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da-DK" dirty="0"/>
              <a:t>Udgivet i 1 f.Kr. </a:t>
            </a:r>
          </a:p>
          <a:p>
            <a:pPr>
              <a:lnSpc>
                <a:spcPct val="150000"/>
              </a:lnSpc>
            </a:pPr>
            <a:r>
              <a:rPr lang="da-DK" dirty="0"/>
              <a:t>Undertitel på dansk: </a:t>
            </a:r>
            <a:r>
              <a:rPr lang="da-DK" i="1" dirty="0">
                <a:solidFill>
                  <a:srgbClr val="FF0066"/>
                </a:solidFill>
              </a:rPr>
              <a:t>Håndbog i hor </a:t>
            </a:r>
            <a:r>
              <a:rPr lang="da-DK" dirty="0">
                <a:sym typeface="Wingdings" panose="05000000000000000000" pitchFamily="2" charset="2"/>
              </a:rPr>
              <a:t> ordet ‘</a:t>
            </a:r>
            <a:r>
              <a:rPr lang="da-DK" dirty="0">
                <a:solidFill>
                  <a:srgbClr val="00B050"/>
                </a:solidFill>
                <a:sym typeface="Wingdings" panose="05000000000000000000" pitchFamily="2" charset="2"/>
              </a:rPr>
              <a:t>ars</a:t>
            </a:r>
            <a:r>
              <a:rPr lang="da-DK" dirty="0">
                <a:sym typeface="Wingdings" panose="05000000000000000000" pitchFamily="2" charset="2"/>
              </a:rPr>
              <a:t>’ på latin betyder </a:t>
            </a:r>
            <a:r>
              <a:rPr lang="da-DK" dirty="0">
                <a:solidFill>
                  <a:srgbClr val="00B050"/>
                </a:solidFill>
                <a:sym typeface="Wingdings" panose="05000000000000000000" pitchFamily="2" charset="2"/>
              </a:rPr>
              <a:t>kunst</a:t>
            </a:r>
            <a:r>
              <a:rPr lang="da-DK" dirty="0">
                <a:sym typeface="Wingdings" panose="05000000000000000000" pitchFamily="2" charset="2"/>
              </a:rPr>
              <a:t>/</a:t>
            </a:r>
            <a:r>
              <a:rPr lang="da-DK" dirty="0">
                <a:solidFill>
                  <a:srgbClr val="00B050"/>
                </a:solidFill>
                <a:sym typeface="Wingdings" panose="05000000000000000000" pitchFamily="2" charset="2"/>
              </a:rPr>
              <a:t>håndbog</a:t>
            </a:r>
            <a:r>
              <a:rPr lang="da-DK" dirty="0">
                <a:sym typeface="Wingdings" panose="05000000000000000000" pitchFamily="2" charset="2"/>
              </a:rPr>
              <a:t>/</a:t>
            </a:r>
            <a:r>
              <a:rPr lang="da-DK" dirty="0">
                <a:solidFill>
                  <a:srgbClr val="00B050"/>
                </a:solidFill>
                <a:sym typeface="Wingdings" panose="05000000000000000000" pitchFamily="2" charset="2"/>
              </a:rPr>
              <a:t>lære</a:t>
            </a:r>
          </a:p>
          <a:p>
            <a:pPr>
              <a:lnSpc>
                <a:spcPct val="150000"/>
              </a:lnSpc>
            </a:pPr>
            <a:r>
              <a:rPr lang="da-DK" dirty="0">
                <a:sym typeface="Wingdings" panose="05000000000000000000" pitchFamily="2" charset="2"/>
              </a:rPr>
              <a:t>Skrevet på </a:t>
            </a:r>
            <a:r>
              <a:rPr lang="da-DK" dirty="0">
                <a:solidFill>
                  <a:srgbClr val="FF0066"/>
                </a:solidFill>
                <a:sym typeface="Wingdings" panose="05000000000000000000" pitchFamily="2" charset="2"/>
              </a:rPr>
              <a:t>elegisk distikon </a:t>
            </a:r>
            <a:r>
              <a:rPr lang="da-DK" dirty="0">
                <a:sym typeface="Wingdings" panose="05000000000000000000" pitchFamily="2" charset="2"/>
              </a:rPr>
              <a:t> </a:t>
            </a:r>
            <a:r>
              <a:rPr lang="da-DK" dirty="0" err="1">
                <a:sym typeface="Wingdings" panose="05000000000000000000" pitchFamily="2" charset="2"/>
              </a:rPr>
              <a:t>læredigt</a:t>
            </a:r>
            <a:r>
              <a:rPr lang="da-DK" dirty="0">
                <a:sym typeface="Wingdings" panose="05000000000000000000" pitchFamily="2" charset="2"/>
              </a:rPr>
              <a:t>? </a:t>
            </a:r>
            <a:endParaRPr lang="da-DK" dirty="0">
              <a:solidFill>
                <a:srgbClr val="FF0066"/>
              </a:solidFill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da-DK" dirty="0">
                <a:sym typeface="Wingdings" panose="05000000000000000000" pitchFamily="2" charset="2"/>
              </a:rPr>
              <a:t>Ovids </a:t>
            </a:r>
            <a:r>
              <a:rPr lang="da-DK" u="sng" dirty="0">
                <a:sym typeface="Wingdings" panose="05000000000000000000" pitchFamily="2" charset="2"/>
              </a:rPr>
              <a:t>digterjeg</a:t>
            </a:r>
            <a:r>
              <a:rPr lang="da-DK" dirty="0">
                <a:sym typeface="Wingdings" panose="05000000000000000000" pitchFamily="2" charset="2"/>
              </a:rPr>
              <a:t> optræder som en professor i </a:t>
            </a:r>
            <a:r>
              <a:rPr lang="da-DK" dirty="0">
                <a:solidFill>
                  <a:srgbClr val="FF0066"/>
                </a:solidFill>
                <a:sym typeface="Wingdings" panose="05000000000000000000" pitchFamily="2" charset="2"/>
              </a:rPr>
              <a:t>erotik</a:t>
            </a:r>
            <a:r>
              <a:rPr lang="da-DK" dirty="0">
                <a:sym typeface="Wingdings" panose="05000000000000000000" pitchFamily="2" charset="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da-DK" dirty="0">
                <a:sym typeface="Wingdings" panose="05000000000000000000" pitchFamily="2" charset="2"/>
              </a:rPr>
              <a:t>Omhandler: ”praktiske råd om hygiejne, tøj, frisure, kosmetik og samlejestillinger, krydret med fornuftig og charmerende vejledning i gode manerer, selviscenesættelse og erobringsstrategier.”</a:t>
            </a:r>
          </a:p>
          <a:p>
            <a:pPr>
              <a:lnSpc>
                <a:spcPct val="150000"/>
              </a:lnSpc>
            </a:pPr>
            <a:r>
              <a:rPr lang="da-DK" dirty="0">
                <a:sym typeface="Wingdings" panose="05000000000000000000" pitchFamily="2" charset="2"/>
              </a:rPr>
              <a:t>Mange måder at elske på! – og ligeværdigt? </a:t>
            </a:r>
          </a:p>
          <a:p>
            <a:pPr>
              <a:lnSpc>
                <a:spcPct val="150000"/>
              </a:lnSpc>
            </a:pPr>
            <a:endParaRPr lang="da-DK" dirty="0"/>
          </a:p>
        </p:txBody>
      </p:sp>
      <p:pic>
        <p:nvPicPr>
          <p:cNvPr id="4" name="Picture 2" descr="Få Ovid - Elskovskunsten af Ovid | Bøger &amp; Kuriosa">
            <a:extLst>
              <a:ext uri="{FF2B5EF4-FFF2-40B4-BE49-F238E27FC236}">
                <a16:creationId xmlns:a16="http://schemas.microsoft.com/office/drawing/2014/main" id="{1C7EC842-AE91-9210-9984-C1BBCBD62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09498" y="2936908"/>
            <a:ext cx="4508604" cy="272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66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3F9521-B8A4-7C8B-C208-70418B663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249120"/>
            <a:ext cx="8610600" cy="1293028"/>
          </a:xfrm>
        </p:spPr>
        <p:txBody>
          <a:bodyPr/>
          <a:lstStyle/>
          <a:p>
            <a:r>
              <a:rPr lang="da-DK" dirty="0"/>
              <a:t>Elskovskunsten II.680-732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1A00F6-B905-467B-A5C1-1A8101D0F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BE679D78-85F4-9713-9C8F-4D5C09CC94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879"/>
          <a:stretch/>
        </p:blipFill>
        <p:spPr>
          <a:xfrm>
            <a:off x="7599772" y="1542148"/>
            <a:ext cx="4753510" cy="441051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50F6D6D5-C625-44A8-6AD6-75B0B14D0A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59" r="5468"/>
          <a:stretch/>
        </p:blipFill>
        <p:spPr>
          <a:xfrm rot="21442166">
            <a:off x="3891538" y="1191645"/>
            <a:ext cx="4062963" cy="5562601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CB6BE6DE-8272-0E01-ACE3-BF068940F2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44928">
            <a:off x="-140802" y="1594659"/>
            <a:ext cx="4074872" cy="430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79387"/>
      </p:ext>
    </p:extLst>
  </p:cSld>
  <p:clrMapOvr>
    <a:masterClrMapping/>
  </p:clrMapOvr>
</p:sld>
</file>

<file path=ppt/theme/theme1.xml><?xml version="1.0" encoding="utf-8"?>
<a:theme xmlns:a="http://schemas.openxmlformats.org/drawingml/2006/main" name="Tågespor">
  <a:themeElements>
    <a:clrScheme name="Tågespor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Tågespor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ågespor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Tågespor</Template>
  <TotalTime>4499</TotalTime>
  <Words>805</Words>
  <Application>Microsoft Office PowerPoint</Application>
  <PresentationFormat>Widescreen</PresentationFormat>
  <Paragraphs>63</Paragraphs>
  <Slides>8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7" baseType="lpstr">
      <vt:lpstr>Arial</vt:lpstr>
      <vt:lpstr>Calibri</vt:lpstr>
      <vt:lpstr>Century Gothic</vt:lpstr>
      <vt:lpstr>Google Sans</vt:lpstr>
      <vt:lpstr>Lucida Calligraphy</vt:lpstr>
      <vt:lpstr>Symbol</vt:lpstr>
      <vt:lpstr>Verdana</vt:lpstr>
      <vt:lpstr>Wingdings</vt:lpstr>
      <vt:lpstr>Tågespor</vt:lpstr>
      <vt:lpstr>Kærlighed</vt:lpstr>
      <vt:lpstr>Romersk poesi</vt:lpstr>
      <vt:lpstr>Ovid (43 f.Kr. – 17 e.Kr.)</vt:lpstr>
      <vt:lpstr>Ovids forfatterskab</vt:lpstr>
      <vt:lpstr>Romerske digteres puella/domina</vt:lpstr>
      <vt:lpstr>Ovids eskapader (Amores) </vt:lpstr>
      <vt:lpstr>Elskovskunsten (Ars Amatoria)</vt:lpstr>
      <vt:lpstr>Elskovskunsten II.680-732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Kærlighed</dc:title>
  <dc:creator>Freja Lindgren Facius</dc:creator>
  <cp:lastModifiedBy>Freja Lindgren Facius</cp:lastModifiedBy>
  <cp:revision>1</cp:revision>
  <dcterms:created xsi:type="dcterms:W3CDTF">2024-04-03T08:25:06Z</dcterms:created>
  <dcterms:modified xsi:type="dcterms:W3CDTF">2025-02-07T10:19:46Z</dcterms:modified>
</cp:coreProperties>
</file>