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0F88EA-C120-4225-93DB-6C7F5EF59276}" v="10" dt="2024-10-19T13:11:26.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4" autoAdjust="0"/>
    <p:restoredTop sz="94660"/>
  </p:normalViewPr>
  <p:slideViewPr>
    <p:cSldViewPr snapToGrid="0">
      <p:cViewPr varScale="1">
        <p:scale>
          <a:sx n="50" d="100"/>
          <a:sy n="50" d="100"/>
        </p:scale>
        <p:origin x="48" y="2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840F88EA-C120-4225-93DB-6C7F5EF59276}"/>
    <pc:docChg chg="modSld">
      <pc:chgData name="Freja Lindgren Facius" userId="929b42c1-1389-4acd-a500-bd1250d50270" providerId="ADAL" clId="{840F88EA-C120-4225-93DB-6C7F5EF59276}" dt="2024-10-19T13:11:26.920" v="9" actId="20577"/>
      <pc:docMkLst>
        <pc:docMk/>
      </pc:docMkLst>
      <pc:sldChg chg="modSp">
        <pc:chgData name="Freja Lindgren Facius" userId="929b42c1-1389-4acd-a500-bd1250d50270" providerId="ADAL" clId="{840F88EA-C120-4225-93DB-6C7F5EF59276}" dt="2024-10-19T13:11:26.920" v="9" actId="20577"/>
        <pc:sldMkLst>
          <pc:docMk/>
          <pc:sldMk cId="207742684" sldId="260"/>
        </pc:sldMkLst>
        <pc:graphicFrameChg chg="mod">
          <ac:chgData name="Freja Lindgren Facius" userId="929b42c1-1389-4acd-a500-bd1250d50270" providerId="ADAL" clId="{840F88EA-C120-4225-93DB-6C7F5EF59276}" dt="2024-10-19T13:11:26.920" v="9" actId="20577"/>
          <ac:graphicFrameMkLst>
            <pc:docMk/>
            <pc:sldMk cId="207742684" sldId="260"/>
            <ac:graphicFrameMk id="5" creationId="{D6B0CF4F-C343-0860-40F3-0A5AA90ABD2E}"/>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523F02-AAAC-4845-A957-B2851CC5108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92B5B0A-0ECB-4DEE-8445-DFBE7BA50883}">
      <dgm:prSet custT="1"/>
      <dgm:spPr/>
      <dgm:t>
        <a:bodyPr/>
        <a:lstStyle/>
        <a:p>
          <a:r>
            <a:rPr lang="da-DK" sz="1800" dirty="0"/>
            <a:t>Ifølge Sokrates fører retorik til tro, ikke til viden. Retorikken skaber overbevisning uden at nødvendigvis give sand eller dyb erkendelse. Som Sokrates siger: </a:t>
          </a:r>
          <a:r>
            <a:rPr lang="da-DK" sz="1800" b="1" dirty="0"/>
            <a:t>"Retorikken ser altså ud til at være producent af tillidsvækkende overtalelse om ret og uret - men ikke belæring" (s. 455). </a:t>
          </a:r>
          <a:r>
            <a:rPr lang="da-DK" sz="1800" dirty="0"/>
            <a:t>Retorikken handler derfor om at få folk til at tro noget, men det betyder ikke, at de har sand viden om det pågældende emne. Retorikkens karakter bliver dermed en magt til at påvirke folks overbevisninger, uden nødvendigvis at skabe sand erkendelse.</a:t>
          </a:r>
          <a:endParaRPr lang="en-US" sz="1800" dirty="0"/>
        </a:p>
      </dgm:t>
    </dgm:pt>
    <dgm:pt modelId="{77828858-BEA4-41C3-B9A4-AEF9FDBDCEFB}" type="parTrans" cxnId="{A52F3761-D99C-4EF2-ACBE-E9348B034C40}">
      <dgm:prSet/>
      <dgm:spPr/>
      <dgm:t>
        <a:bodyPr/>
        <a:lstStyle/>
        <a:p>
          <a:endParaRPr lang="en-US"/>
        </a:p>
      </dgm:t>
    </dgm:pt>
    <dgm:pt modelId="{F19827CA-D777-473B-A741-8F12D909EE46}" type="sibTrans" cxnId="{A52F3761-D99C-4EF2-ACBE-E9348B034C40}">
      <dgm:prSet/>
      <dgm:spPr/>
      <dgm:t>
        <a:bodyPr/>
        <a:lstStyle/>
        <a:p>
          <a:endParaRPr lang="en-US"/>
        </a:p>
      </dgm:t>
    </dgm:pt>
    <dgm:pt modelId="{EB5AD813-BFCD-4B1C-A786-2D9D8652A673}">
      <dgm:prSet custT="1"/>
      <dgm:spPr/>
      <dgm:t>
        <a:bodyPr/>
        <a:lstStyle/>
        <a:p>
          <a:r>
            <a:rPr lang="da-DK" sz="1800" b="0" i="0" dirty="0"/>
            <a:t>Ifølge Sokrates fører retorik til tro og ikke viden og belæring </a:t>
          </a:r>
          <a:r>
            <a:rPr lang="da-DK" sz="1800" b="1" i="0" dirty="0"/>
            <a:t>(s.405, ll. 455), </a:t>
          </a:r>
          <a:r>
            <a:rPr lang="da-DK" sz="1800" b="0" i="0" dirty="0"/>
            <a:t>det handler om at overbevise den anden om en påstand og dermed få dem til at tro at det er den rigtige påstand, i stedte for det handler om at give dem ny viden. Det viser også at retorikken meget omhandler kunsten af at kunne overbevise andre og kunne formulere sig godt og dermed at få dem til at tro det samme som dig, hvilket kan være meget brugbart i debatterne, dog handler det ikke om at formidle viden som belærer folk på samme måde.  </a:t>
          </a:r>
          <a:endParaRPr lang="en-US" sz="1800" dirty="0"/>
        </a:p>
      </dgm:t>
    </dgm:pt>
    <dgm:pt modelId="{60C6497B-1BD4-44CC-90B8-7095F2D22D37}" type="parTrans" cxnId="{65497583-9229-4010-8DA3-BBF2B12F527F}">
      <dgm:prSet/>
      <dgm:spPr/>
      <dgm:t>
        <a:bodyPr/>
        <a:lstStyle/>
        <a:p>
          <a:endParaRPr lang="en-US"/>
        </a:p>
      </dgm:t>
    </dgm:pt>
    <dgm:pt modelId="{F63BBEA0-A753-4C9C-AA77-4D50C49C770B}" type="sibTrans" cxnId="{65497583-9229-4010-8DA3-BBF2B12F527F}">
      <dgm:prSet/>
      <dgm:spPr/>
      <dgm:t>
        <a:bodyPr/>
        <a:lstStyle/>
        <a:p>
          <a:endParaRPr lang="en-US"/>
        </a:p>
      </dgm:t>
    </dgm:pt>
    <dgm:pt modelId="{E54C8042-A5EE-4047-9E04-C8343CD2E6DC}" type="pres">
      <dgm:prSet presAssocID="{46523F02-AAAC-4845-A957-B2851CC5108F}" presName="root" presStyleCnt="0">
        <dgm:presLayoutVars>
          <dgm:dir/>
          <dgm:resizeHandles val="exact"/>
        </dgm:presLayoutVars>
      </dgm:prSet>
      <dgm:spPr/>
    </dgm:pt>
    <dgm:pt modelId="{CC842040-FB26-4E82-9E8A-443808B3B43F}" type="pres">
      <dgm:prSet presAssocID="{192B5B0A-0ECB-4DEE-8445-DFBE7BA50883}" presName="compNode" presStyleCnt="0"/>
      <dgm:spPr/>
    </dgm:pt>
    <dgm:pt modelId="{7339F817-D75F-4702-84CE-F7F8F0D60548}" type="pres">
      <dgm:prSet presAssocID="{192B5B0A-0ECB-4DEE-8445-DFBE7BA50883}" presName="bgRect" presStyleLbl="bgShp" presStyleIdx="0" presStyleCnt="2" custScaleY="158271"/>
      <dgm:spPr/>
    </dgm:pt>
    <dgm:pt modelId="{B9985232-F3A4-47AA-9613-61985D94FF5B}" type="pres">
      <dgm:prSet presAssocID="{192B5B0A-0ECB-4DEE-8445-DFBE7BA5088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8E9575BF-04E1-4F81-A68D-281876773C94}" type="pres">
      <dgm:prSet presAssocID="{192B5B0A-0ECB-4DEE-8445-DFBE7BA50883}" presName="spaceRect" presStyleCnt="0"/>
      <dgm:spPr/>
    </dgm:pt>
    <dgm:pt modelId="{2FB0453C-0D4B-4D6D-9D7B-AC9A4B6FD0D0}" type="pres">
      <dgm:prSet presAssocID="{192B5B0A-0ECB-4DEE-8445-DFBE7BA50883}" presName="parTx" presStyleLbl="revTx" presStyleIdx="0" presStyleCnt="2" custScaleX="108602" custLinFactNeighborX="-2800" custLinFactNeighborY="-20900">
        <dgm:presLayoutVars>
          <dgm:chMax val="0"/>
          <dgm:chPref val="0"/>
        </dgm:presLayoutVars>
      </dgm:prSet>
      <dgm:spPr/>
    </dgm:pt>
    <dgm:pt modelId="{32DDA734-CFB9-43A6-9641-E50083A1C962}" type="pres">
      <dgm:prSet presAssocID="{F19827CA-D777-473B-A741-8F12D909EE46}" presName="sibTrans" presStyleCnt="0"/>
      <dgm:spPr/>
    </dgm:pt>
    <dgm:pt modelId="{E6C3DC5F-707D-4945-A44A-9A59E75FC5F6}" type="pres">
      <dgm:prSet presAssocID="{EB5AD813-BFCD-4B1C-A786-2D9D8652A673}" presName="compNode" presStyleCnt="0"/>
      <dgm:spPr/>
    </dgm:pt>
    <dgm:pt modelId="{C0E871D5-6EA9-4E35-BCC4-1F186532A89B}" type="pres">
      <dgm:prSet presAssocID="{EB5AD813-BFCD-4B1C-A786-2D9D8652A673}" presName="bgRect" presStyleLbl="bgShp" presStyleIdx="1" presStyleCnt="2" custScaleY="143793"/>
      <dgm:spPr/>
    </dgm:pt>
    <dgm:pt modelId="{9442080A-7D74-48B5-8957-A5D652A4BDC5}" type="pres">
      <dgm:prSet presAssocID="{EB5AD813-BFCD-4B1C-A786-2D9D8652A67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rget Audience"/>
        </a:ext>
      </dgm:extLst>
    </dgm:pt>
    <dgm:pt modelId="{55F6BEC1-0560-4938-9787-779F361EAF41}" type="pres">
      <dgm:prSet presAssocID="{EB5AD813-BFCD-4B1C-A786-2D9D8652A673}" presName="spaceRect" presStyleCnt="0"/>
      <dgm:spPr/>
    </dgm:pt>
    <dgm:pt modelId="{B76CF709-A233-4000-A2D2-D246C33E9A48}" type="pres">
      <dgm:prSet presAssocID="{EB5AD813-BFCD-4B1C-A786-2D9D8652A673}" presName="parTx" presStyleLbl="revTx" presStyleIdx="1" presStyleCnt="2" custScaleX="106492" custLinFactNeighborX="-2794" custLinFactNeighborY="-17489">
        <dgm:presLayoutVars>
          <dgm:chMax val="0"/>
          <dgm:chPref val="0"/>
        </dgm:presLayoutVars>
      </dgm:prSet>
      <dgm:spPr/>
    </dgm:pt>
  </dgm:ptLst>
  <dgm:cxnLst>
    <dgm:cxn modelId="{0851861D-D060-4E2E-A6DE-9FE9D9680068}" type="presOf" srcId="{46523F02-AAAC-4845-A957-B2851CC5108F}" destId="{E54C8042-A5EE-4047-9E04-C8343CD2E6DC}" srcOrd="0" destOrd="0" presId="urn:microsoft.com/office/officeart/2018/2/layout/IconVerticalSolidList"/>
    <dgm:cxn modelId="{A52F3761-D99C-4EF2-ACBE-E9348B034C40}" srcId="{46523F02-AAAC-4845-A957-B2851CC5108F}" destId="{192B5B0A-0ECB-4DEE-8445-DFBE7BA50883}" srcOrd="0" destOrd="0" parTransId="{77828858-BEA4-41C3-B9A4-AEF9FDBDCEFB}" sibTransId="{F19827CA-D777-473B-A741-8F12D909EE46}"/>
    <dgm:cxn modelId="{65497583-9229-4010-8DA3-BBF2B12F527F}" srcId="{46523F02-AAAC-4845-A957-B2851CC5108F}" destId="{EB5AD813-BFCD-4B1C-A786-2D9D8652A673}" srcOrd="1" destOrd="0" parTransId="{60C6497B-1BD4-44CC-90B8-7095F2D22D37}" sibTransId="{F63BBEA0-A753-4C9C-AA77-4D50C49C770B}"/>
    <dgm:cxn modelId="{345ED68A-E853-49BA-8683-D72F49D3BF57}" type="presOf" srcId="{EB5AD813-BFCD-4B1C-A786-2D9D8652A673}" destId="{B76CF709-A233-4000-A2D2-D246C33E9A48}" srcOrd="0" destOrd="0" presId="urn:microsoft.com/office/officeart/2018/2/layout/IconVerticalSolidList"/>
    <dgm:cxn modelId="{45F77CEA-E08B-48A1-958C-C5FB54F0CF0E}" type="presOf" srcId="{192B5B0A-0ECB-4DEE-8445-DFBE7BA50883}" destId="{2FB0453C-0D4B-4D6D-9D7B-AC9A4B6FD0D0}" srcOrd="0" destOrd="0" presId="urn:microsoft.com/office/officeart/2018/2/layout/IconVerticalSolidList"/>
    <dgm:cxn modelId="{C5002D3F-8E3E-46BA-B1E6-08797647900C}" type="presParOf" srcId="{E54C8042-A5EE-4047-9E04-C8343CD2E6DC}" destId="{CC842040-FB26-4E82-9E8A-443808B3B43F}" srcOrd="0" destOrd="0" presId="urn:microsoft.com/office/officeart/2018/2/layout/IconVerticalSolidList"/>
    <dgm:cxn modelId="{1D08BFDA-F82A-44D9-B6A0-47429544618D}" type="presParOf" srcId="{CC842040-FB26-4E82-9E8A-443808B3B43F}" destId="{7339F817-D75F-4702-84CE-F7F8F0D60548}" srcOrd="0" destOrd="0" presId="urn:microsoft.com/office/officeart/2018/2/layout/IconVerticalSolidList"/>
    <dgm:cxn modelId="{DA4DD7C4-8B02-4C56-957A-A21FDBAA4638}" type="presParOf" srcId="{CC842040-FB26-4E82-9E8A-443808B3B43F}" destId="{B9985232-F3A4-47AA-9613-61985D94FF5B}" srcOrd="1" destOrd="0" presId="urn:microsoft.com/office/officeart/2018/2/layout/IconVerticalSolidList"/>
    <dgm:cxn modelId="{3219B252-279B-4A6B-AA77-1BE48B6C0A68}" type="presParOf" srcId="{CC842040-FB26-4E82-9E8A-443808B3B43F}" destId="{8E9575BF-04E1-4F81-A68D-281876773C94}" srcOrd="2" destOrd="0" presId="urn:microsoft.com/office/officeart/2018/2/layout/IconVerticalSolidList"/>
    <dgm:cxn modelId="{B942425A-9587-46CA-9FBD-4B2ADC266AE7}" type="presParOf" srcId="{CC842040-FB26-4E82-9E8A-443808B3B43F}" destId="{2FB0453C-0D4B-4D6D-9D7B-AC9A4B6FD0D0}" srcOrd="3" destOrd="0" presId="urn:microsoft.com/office/officeart/2018/2/layout/IconVerticalSolidList"/>
    <dgm:cxn modelId="{CDF624AE-08C8-41E9-8126-FA4240D44FF0}" type="presParOf" srcId="{E54C8042-A5EE-4047-9E04-C8343CD2E6DC}" destId="{32DDA734-CFB9-43A6-9641-E50083A1C962}" srcOrd="1" destOrd="0" presId="urn:microsoft.com/office/officeart/2018/2/layout/IconVerticalSolidList"/>
    <dgm:cxn modelId="{AA7B0FBD-9573-4CDC-BCC8-1D18A25D8747}" type="presParOf" srcId="{E54C8042-A5EE-4047-9E04-C8343CD2E6DC}" destId="{E6C3DC5F-707D-4945-A44A-9A59E75FC5F6}" srcOrd="2" destOrd="0" presId="urn:microsoft.com/office/officeart/2018/2/layout/IconVerticalSolidList"/>
    <dgm:cxn modelId="{566808CC-65E6-4D0E-B8E4-D0D461CBB0FF}" type="presParOf" srcId="{E6C3DC5F-707D-4945-A44A-9A59E75FC5F6}" destId="{C0E871D5-6EA9-4E35-BCC4-1F186532A89B}" srcOrd="0" destOrd="0" presId="urn:microsoft.com/office/officeart/2018/2/layout/IconVerticalSolidList"/>
    <dgm:cxn modelId="{2660A58A-A797-424B-8E5A-BC92C0547158}" type="presParOf" srcId="{E6C3DC5F-707D-4945-A44A-9A59E75FC5F6}" destId="{9442080A-7D74-48B5-8957-A5D652A4BDC5}" srcOrd="1" destOrd="0" presId="urn:microsoft.com/office/officeart/2018/2/layout/IconVerticalSolidList"/>
    <dgm:cxn modelId="{42320BC3-0063-4CB6-A06D-D4968AF1185C}" type="presParOf" srcId="{E6C3DC5F-707D-4945-A44A-9A59E75FC5F6}" destId="{55F6BEC1-0560-4938-9787-779F361EAF41}" srcOrd="2" destOrd="0" presId="urn:microsoft.com/office/officeart/2018/2/layout/IconVerticalSolidList"/>
    <dgm:cxn modelId="{AAFF874A-9664-4A23-9B4E-78DD0435A348}" type="presParOf" srcId="{E6C3DC5F-707D-4945-A44A-9A59E75FC5F6}" destId="{B76CF709-A233-4000-A2D2-D246C33E9A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041DCD-DAE3-4A24-A974-035FF8A4A64F}"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BA949D25-7990-4A1B-BAEA-097D09EF3831}">
      <dgm:prSet custT="1"/>
      <dgm:spPr/>
      <dgm:t>
        <a:bodyPr/>
        <a:lstStyle/>
        <a:p>
          <a:pPr>
            <a:lnSpc>
              <a:spcPct val="100000"/>
            </a:lnSpc>
          </a:pPr>
          <a:r>
            <a:rPr lang="da-DK" sz="1600" dirty="0"/>
            <a:t>Gorgias hævder, at retorikken er magtfuld, fordi den giver taleren evnen til at overtale folk om stort set ethvert emne, uanset om han har faglig ekspertise inden for det. […]: </a:t>
          </a:r>
          <a:r>
            <a:rPr lang="da-DK" sz="1600" b="1" dirty="0"/>
            <a:t>"Ofte når jeg har været ude sammen med min bror og de andre læger... har jeg kunnet gøre det [overtale patienten], alene ved brug af talekunsten" (s. 456). </a:t>
          </a:r>
          <a:r>
            <a:rPr lang="da-DK" sz="1600" dirty="0"/>
            <a:t>Retorikken kan derfor overgå ekspertviden i sin evne til at vinde folks tillid og beslutninger. Gorgias understreger dog, at retorikken skal bruges med ansvar, ligesom en trænet bokser eller soldat ikke skal bruge deres evner uretfærdigt mod deres venner: </a:t>
          </a:r>
          <a:r>
            <a:rPr lang="da-DK" sz="1600" b="1" dirty="0"/>
            <a:t>"Man skal ikke anvende sine kampteknikker på alle og enhver... så man overgår både venner og fjender" (s. 457). </a:t>
          </a:r>
          <a:endParaRPr lang="en-US" sz="1600" dirty="0"/>
        </a:p>
      </dgm:t>
    </dgm:pt>
    <dgm:pt modelId="{93451A96-9E6F-4B64-BD3E-69389F3BE662}" type="parTrans" cxnId="{64356513-8465-458A-B7F1-B733E0FA426C}">
      <dgm:prSet/>
      <dgm:spPr/>
      <dgm:t>
        <a:bodyPr/>
        <a:lstStyle/>
        <a:p>
          <a:endParaRPr lang="en-US"/>
        </a:p>
      </dgm:t>
    </dgm:pt>
    <dgm:pt modelId="{398DB2F4-C2A9-414C-A9BC-AE6960AD663D}" type="sibTrans" cxnId="{64356513-8465-458A-B7F1-B733E0FA426C}">
      <dgm:prSet/>
      <dgm:spPr/>
      <dgm:t>
        <a:bodyPr/>
        <a:lstStyle/>
        <a:p>
          <a:endParaRPr lang="en-US"/>
        </a:p>
      </dgm:t>
    </dgm:pt>
    <dgm:pt modelId="{DBAD9831-5D92-4230-A0CD-440C5906524A}">
      <dgm:prSet/>
      <dgm:spPr/>
      <dgm:t>
        <a:bodyPr/>
        <a:lstStyle/>
        <a:p>
          <a:pPr>
            <a:lnSpc>
              <a:spcPct val="100000"/>
            </a:lnSpc>
          </a:pPr>
          <a:r>
            <a:rPr lang="da-DK"/>
            <a:t>[…] Dog </a:t>
          </a:r>
          <a:r>
            <a:rPr lang="da-DK" dirty="0"/>
            <a:t>skal man bruge retorikken med måde</a:t>
          </a:r>
          <a:r>
            <a:rPr lang="da-DK" b="1" dirty="0"/>
            <a:t>, “man skal ikke anvende sine kampteknikker på alle og enhver i flæng, blot fordi man har lært at bokse eller bryde.... det giver ikke en ret til at slå sig løs på sine venner eller skade og dræbe dem”</a:t>
          </a:r>
          <a:r>
            <a:rPr lang="da-DK" dirty="0"/>
            <a:t> færdighederne omkring retorik må ikke misbruges. Det kan være retorikkens mester kan overtale en befolkning, men han har ikke ret til at fratage lægerne eller andre fagfolk deres position blot ud fra hans taleevner. </a:t>
          </a:r>
          <a:endParaRPr lang="en-US" dirty="0"/>
        </a:p>
      </dgm:t>
    </dgm:pt>
    <dgm:pt modelId="{399A8DE4-E125-49CD-BA92-FF1585292ED9}" type="parTrans" cxnId="{8DD339A5-5120-4F77-A60E-40B370889B2D}">
      <dgm:prSet/>
      <dgm:spPr/>
      <dgm:t>
        <a:bodyPr/>
        <a:lstStyle/>
        <a:p>
          <a:endParaRPr lang="en-US"/>
        </a:p>
      </dgm:t>
    </dgm:pt>
    <dgm:pt modelId="{4675096E-657E-40B9-9282-58581AE129AB}" type="sibTrans" cxnId="{8DD339A5-5120-4F77-A60E-40B370889B2D}">
      <dgm:prSet/>
      <dgm:spPr/>
      <dgm:t>
        <a:bodyPr/>
        <a:lstStyle/>
        <a:p>
          <a:endParaRPr lang="en-US"/>
        </a:p>
      </dgm:t>
    </dgm:pt>
    <dgm:pt modelId="{23A1CCA5-9CA7-4C89-929E-3006B73B5BBC}" type="pres">
      <dgm:prSet presAssocID="{52041DCD-DAE3-4A24-A974-035FF8A4A64F}" presName="root" presStyleCnt="0">
        <dgm:presLayoutVars>
          <dgm:dir/>
          <dgm:resizeHandles val="exact"/>
        </dgm:presLayoutVars>
      </dgm:prSet>
      <dgm:spPr/>
    </dgm:pt>
    <dgm:pt modelId="{DC7AFABF-1472-4D45-B275-AF458E72F0CA}" type="pres">
      <dgm:prSet presAssocID="{BA949D25-7990-4A1B-BAEA-097D09EF3831}" presName="compNode" presStyleCnt="0"/>
      <dgm:spPr/>
    </dgm:pt>
    <dgm:pt modelId="{0018D9F9-6A42-4F61-AC1F-E4862803E86E}" type="pres">
      <dgm:prSet presAssocID="{BA949D25-7990-4A1B-BAEA-097D09EF3831}" presName="bgRect" presStyleLbl="bgShp" presStyleIdx="0" presStyleCnt="2"/>
      <dgm:spPr/>
    </dgm:pt>
    <dgm:pt modelId="{688677D9-25FB-45FC-8D67-A2FA82B1EC0D}" type="pres">
      <dgm:prSet presAssocID="{BA949D25-7990-4A1B-BAEA-097D09EF383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nførselstegn"/>
        </a:ext>
      </dgm:extLst>
    </dgm:pt>
    <dgm:pt modelId="{E41F5588-59AE-42CB-AC84-7A4E8D9CFB40}" type="pres">
      <dgm:prSet presAssocID="{BA949D25-7990-4A1B-BAEA-097D09EF3831}" presName="spaceRect" presStyleCnt="0"/>
      <dgm:spPr/>
    </dgm:pt>
    <dgm:pt modelId="{077588C8-344F-4E75-8B59-23760341EB30}" type="pres">
      <dgm:prSet presAssocID="{BA949D25-7990-4A1B-BAEA-097D09EF3831}" presName="parTx" presStyleLbl="revTx" presStyleIdx="0" presStyleCnt="2" custScaleX="104301">
        <dgm:presLayoutVars>
          <dgm:chMax val="0"/>
          <dgm:chPref val="0"/>
        </dgm:presLayoutVars>
      </dgm:prSet>
      <dgm:spPr/>
    </dgm:pt>
    <dgm:pt modelId="{335B774D-9008-49CD-99AD-E83B2D042A12}" type="pres">
      <dgm:prSet presAssocID="{398DB2F4-C2A9-414C-A9BC-AE6960AD663D}" presName="sibTrans" presStyleCnt="0"/>
      <dgm:spPr/>
    </dgm:pt>
    <dgm:pt modelId="{CF1AE6CE-736D-4DEC-B100-E0B173A65A64}" type="pres">
      <dgm:prSet presAssocID="{DBAD9831-5D92-4230-A0CD-440C5906524A}" presName="compNode" presStyleCnt="0"/>
      <dgm:spPr/>
    </dgm:pt>
    <dgm:pt modelId="{8CC7845F-C485-4C12-8D35-5B060A54FA50}" type="pres">
      <dgm:prSet presAssocID="{DBAD9831-5D92-4230-A0CD-440C5906524A}" presName="bgRect" presStyleLbl="bgShp" presStyleIdx="1" presStyleCnt="2"/>
      <dgm:spPr/>
    </dgm:pt>
    <dgm:pt modelId="{139E2CD7-1371-41E9-9571-DF85B2E74D01}" type="pres">
      <dgm:prSet presAssocID="{DBAD9831-5D92-4230-A0CD-440C5906524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Irritationskilde"/>
        </a:ext>
      </dgm:extLst>
    </dgm:pt>
    <dgm:pt modelId="{F43D1B81-7640-4CF6-92AD-0C3E0E684E4E}" type="pres">
      <dgm:prSet presAssocID="{DBAD9831-5D92-4230-A0CD-440C5906524A}" presName="spaceRect" presStyleCnt="0"/>
      <dgm:spPr/>
    </dgm:pt>
    <dgm:pt modelId="{30D9662A-0381-434B-9B23-72E4670A1CBF}" type="pres">
      <dgm:prSet presAssocID="{DBAD9831-5D92-4230-A0CD-440C5906524A}" presName="parTx" presStyleLbl="revTx" presStyleIdx="1" presStyleCnt="2">
        <dgm:presLayoutVars>
          <dgm:chMax val="0"/>
          <dgm:chPref val="0"/>
        </dgm:presLayoutVars>
      </dgm:prSet>
      <dgm:spPr/>
    </dgm:pt>
  </dgm:ptLst>
  <dgm:cxnLst>
    <dgm:cxn modelId="{64356513-8465-458A-B7F1-B733E0FA426C}" srcId="{52041DCD-DAE3-4A24-A974-035FF8A4A64F}" destId="{BA949D25-7990-4A1B-BAEA-097D09EF3831}" srcOrd="0" destOrd="0" parTransId="{93451A96-9E6F-4B64-BD3E-69389F3BE662}" sibTransId="{398DB2F4-C2A9-414C-A9BC-AE6960AD663D}"/>
    <dgm:cxn modelId="{435C5E51-5A53-4B46-947E-F0ED4115B52A}" type="presOf" srcId="{DBAD9831-5D92-4230-A0CD-440C5906524A}" destId="{30D9662A-0381-434B-9B23-72E4670A1CBF}" srcOrd="0" destOrd="0" presId="urn:microsoft.com/office/officeart/2018/2/layout/IconVerticalSolidList"/>
    <dgm:cxn modelId="{4EA24485-AC97-495B-B26F-262CBAA06B3C}" type="presOf" srcId="{52041DCD-DAE3-4A24-A974-035FF8A4A64F}" destId="{23A1CCA5-9CA7-4C89-929E-3006B73B5BBC}" srcOrd="0" destOrd="0" presId="urn:microsoft.com/office/officeart/2018/2/layout/IconVerticalSolidList"/>
    <dgm:cxn modelId="{8DD339A5-5120-4F77-A60E-40B370889B2D}" srcId="{52041DCD-DAE3-4A24-A974-035FF8A4A64F}" destId="{DBAD9831-5D92-4230-A0CD-440C5906524A}" srcOrd="1" destOrd="0" parTransId="{399A8DE4-E125-49CD-BA92-FF1585292ED9}" sibTransId="{4675096E-657E-40B9-9282-58581AE129AB}"/>
    <dgm:cxn modelId="{AE4CC0AD-C777-481B-B852-E274641149DD}" type="presOf" srcId="{BA949D25-7990-4A1B-BAEA-097D09EF3831}" destId="{077588C8-344F-4E75-8B59-23760341EB30}" srcOrd="0" destOrd="0" presId="urn:microsoft.com/office/officeart/2018/2/layout/IconVerticalSolidList"/>
    <dgm:cxn modelId="{617EE411-0BD1-4E51-A3D0-78345B5435CE}" type="presParOf" srcId="{23A1CCA5-9CA7-4C89-929E-3006B73B5BBC}" destId="{DC7AFABF-1472-4D45-B275-AF458E72F0CA}" srcOrd="0" destOrd="0" presId="urn:microsoft.com/office/officeart/2018/2/layout/IconVerticalSolidList"/>
    <dgm:cxn modelId="{DCD79B15-9687-4F0C-A6EE-152A6DB84A87}" type="presParOf" srcId="{DC7AFABF-1472-4D45-B275-AF458E72F0CA}" destId="{0018D9F9-6A42-4F61-AC1F-E4862803E86E}" srcOrd="0" destOrd="0" presId="urn:microsoft.com/office/officeart/2018/2/layout/IconVerticalSolidList"/>
    <dgm:cxn modelId="{41A091C3-ACD7-4E08-B4CE-E4C83AD503E0}" type="presParOf" srcId="{DC7AFABF-1472-4D45-B275-AF458E72F0CA}" destId="{688677D9-25FB-45FC-8D67-A2FA82B1EC0D}" srcOrd="1" destOrd="0" presId="urn:microsoft.com/office/officeart/2018/2/layout/IconVerticalSolidList"/>
    <dgm:cxn modelId="{48BDA43D-5FF7-4222-8F25-86D8A7DD9F37}" type="presParOf" srcId="{DC7AFABF-1472-4D45-B275-AF458E72F0CA}" destId="{E41F5588-59AE-42CB-AC84-7A4E8D9CFB40}" srcOrd="2" destOrd="0" presId="urn:microsoft.com/office/officeart/2018/2/layout/IconVerticalSolidList"/>
    <dgm:cxn modelId="{FB312DA7-C200-49EE-B483-3AF3BD9AAE23}" type="presParOf" srcId="{DC7AFABF-1472-4D45-B275-AF458E72F0CA}" destId="{077588C8-344F-4E75-8B59-23760341EB30}" srcOrd="3" destOrd="0" presId="urn:microsoft.com/office/officeart/2018/2/layout/IconVerticalSolidList"/>
    <dgm:cxn modelId="{5B2CD1C9-80D2-4EFA-A00A-B9098FF67D7B}" type="presParOf" srcId="{23A1CCA5-9CA7-4C89-929E-3006B73B5BBC}" destId="{335B774D-9008-49CD-99AD-E83B2D042A12}" srcOrd="1" destOrd="0" presId="urn:microsoft.com/office/officeart/2018/2/layout/IconVerticalSolidList"/>
    <dgm:cxn modelId="{DCD5EE5D-A4B0-4ACA-81E2-F980180839C3}" type="presParOf" srcId="{23A1CCA5-9CA7-4C89-929E-3006B73B5BBC}" destId="{CF1AE6CE-736D-4DEC-B100-E0B173A65A64}" srcOrd="2" destOrd="0" presId="urn:microsoft.com/office/officeart/2018/2/layout/IconVerticalSolidList"/>
    <dgm:cxn modelId="{DAF7C65B-F80D-4880-BA3B-1DE99D95062C}" type="presParOf" srcId="{CF1AE6CE-736D-4DEC-B100-E0B173A65A64}" destId="{8CC7845F-C485-4C12-8D35-5B060A54FA50}" srcOrd="0" destOrd="0" presId="urn:microsoft.com/office/officeart/2018/2/layout/IconVerticalSolidList"/>
    <dgm:cxn modelId="{77EBB45D-69BC-473E-8E50-A71C651D7FBD}" type="presParOf" srcId="{CF1AE6CE-736D-4DEC-B100-E0B173A65A64}" destId="{139E2CD7-1371-41E9-9571-DF85B2E74D01}" srcOrd="1" destOrd="0" presId="urn:microsoft.com/office/officeart/2018/2/layout/IconVerticalSolidList"/>
    <dgm:cxn modelId="{E7907CC7-C83A-4D06-BA0D-A343E12CEADE}" type="presParOf" srcId="{CF1AE6CE-736D-4DEC-B100-E0B173A65A64}" destId="{F43D1B81-7640-4CF6-92AD-0C3E0E684E4E}" srcOrd="2" destOrd="0" presId="urn:microsoft.com/office/officeart/2018/2/layout/IconVerticalSolidList"/>
    <dgm:cxn modelId="{1C071A09-4F51-4ABA-9DAF-2E1F88AB553B}" type="presParOf" srcId="{CF1AE6CE-736D-4DEC-B100-E0B173A65A64}" destId="{30D9662A-0381-434B-9B23-72E4670A1CB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507071-E16D-4C5E-98D7-4787E9159E80}" type="doc">
      <dgm:prSet loTypeId="urn:microsoft.com/office/officeart/2005/8/layout/hierarchy1" loCatId="hierarchy" qsTypeId="urn:microsoft.com/office/officeart/2005/8/quickstyle/simple1" qsCatId="simple" csTypeId="urn:microsoft.com/office/officeart/2005/8/colors/colorful4" csCatId="colorful"/>
      <dgm:spPr/>
      <dgm:t>
        <a:bodyPr/>
        <a:lstStyle/>
        <a:p>
          <a:endParaRPr lang="en-US"/>
        </a:p>
      </dgm:t>
    </dgm:pt>
    <dgm:pt modelId="{A6A183CB-E54C-4573-9C82-F28DF622C56F}">
      <dgm:prSet custT="1"/>
      <dgm:spPr/>
      <dgm:t>
        <a:bodyPr/>
        <a:lstStyle/>
        <a:p>
          <a:r>
            <a:rPr lang="da-DK" sz="1600" dirty="0"/>
            <a:t>Sokrates ser en diskussion som noget hvor begge parter skal slutte samtalen og føle sige klogere, ikke noget hvor en part skal vinde diskussionen. Så ved at blive modbevist, bliver man befriet for det værste der kan ramme en, uvidenhed, altså det værste Sokrates ved er at have en forkert opfattelse af ting. Så Sokrates synes at blive modbevist er mindst lige så godt hvis ikke bedre end at modbevise. Han vil altså helst blive befriet fremfor at befri. </a:t>
          </a:r>
          <a:r>
            <a:rPr lang="da-DK" sz="1600" b="1" dirty="0"/>
            <a:t>‘’jeg bliver selv ikke mindre glad for at blive modbevist end for at modbevise en anden’’ s. 409 l.(1-2)</a:t>
          </a:r>
          <a:endParaRPr lang="en-US" sz="1600" b="1" dirty="0"/>
        </a:p>
      </dgm:t>
    </dgm:pt>
    <dgm:pt modelId="{544A4550-6362-45FF-BB8E-993933BA2C78}" type="parTrans" cxnId="{4F17C5A4-5F8A-48E3-8F3D-18A548089D9F}">
      <dgm:prSet/>
      <dgm:spPr/>
      <dgm:t>
        <a:bodyPr/>
        <a:lstStyle/>
        <a:p>
          <a:endParaRPr lang="en-US"/>
        </a:p>
      </dgm:t>
    </dgm:pt>
    <dgm:pt modelId="{7E39C316-F297-4C57-B55F-73D4C4ACF6DA}" type="sibTrans" cxnId="{4F17C5A4-5F8A-48E3-8F3D-18A548089D9F}">
      <dgm:prSet/>
      <dgm:spPr/>
      <dgm:t>
        <a:bodyPr/>
        <a:lstStyle/>
        <a:p>
          <a:endParaRPr lang="en-US"/>
        </a:p>
      </dgm:t>
    </dgm:pt>
    <dgm:pt modelId="{1DDDFAEE-C5E1-433E-80E6-84C6CD26B663}">
      <dgm:prSet custT="1"/>
      <dgm:spPr/>
      <dgm:t>
        <a:bodyPr/>
        <a:lstStyle/>
        <a:p>
          <a:r>
            <a:rPr lang="da-DK" sz="1600" dirty="0"/>
            <a:t>Sokrates siger, at han sætter pris på at blive modbevist, fordi det giver ham mulighed for at lære og korrigere sine fejl. For ham er det vigtigere at finde sandheden end at vinde en diskussion. Hvis han bliver modbevist, har han mulighed for at forbedre sin viden, og det ser han som en gevinst. Det værste Sokrates ved er at have en forkert opfattelse af ting. Dette afspejler hans filosofiske holdning om, at sandheden og læring er vigtigere end personlig sejr i en diskussion. Han vil altså helst blive befriet fremfor at befri. </a:t>
          </a:r>
          <a:r>
            <a:rPr lang="da-DK" sz="1600" i="1" dirty="0"/>
            <a:t>‘</a:t>
          </a:r>
          <a:r>
            <a:rPr lang="da-DK" sz="1600" b="1" i="1" dirty="0"/>
            <a:t>’jeg bliver selv ikke mindre glad for at blive modbevist end for at modbevise en anden’’ s. 409 l.(1-2)</a:t>
          </a:r>
          <a:endParaRPr lang="en-US" sz="1600" b="1" dirty="0"/>
        </a:p>
      </dgm:t>
    </dgm:pt>
    <dgm:pt modelId="{ABBA8E7D-47DD-4989-B9BD-CCFC15FB828F}" type="parTrans" cxnId="{C3DE9982-D31D-43B8-8A35-A8D8502310F1}">
      <dgm:prSet/>
      <dgm:spPr/>
      <dgm:t>
        <a:bodyPr/>
        <a:lstStyle/>
        <a:p>
          <a:endParaRPr lang="en-US"/>
        </a:p>
      </dgm:t>
    </dgm:pt>
    <dgm:pt modelId="{690777B5-84B4-4A40-84A7-89501A36B336}" type="sibTrans" cxnId="{C3DE9982-D31D-43B8-8A35-A8D8502310F1}">
      <dgm:prSet/>
      <dgm:spPr/>
      <dgm:t>
        <a:bodyPr/>
        <a:lstStyle/>
        <a:p>
          <a:endParaRPr lang="en-US"/>
        </a:p>
      </dgm:t>
    </dgm:pt>
    <dgm:pt modelId="{F8B6F8AA-C4F5-4B27-BA1E-D0D068360C17}" type="pres">
      <dgm:prSet presAssocID="{FC507071-E16D-4C5E-98D7-4787E9159E80}" presName="hierChild1" presStyleCnt="0">
        <dgm:presLayoutVars>
          <dgm:chPref val="1"/>
          <dgm:dir/>
          <dgm:animOne val="branch"/>
          <dgm:animLvl val="lvl"/>
          <dgm:resizeHandles/>
        </dgm:presLayoutVars>
      </dgm:prSet>
      <dgm:spPr/>
    </dgm:pt>
    <dgm:pt modelId="{0B98AD79-E1F5-4679-9A2E-713C31B54CAD}" type="pres">
      <dgm:prSet presAssocID="{A6A183CB-E54C-4573-9C82-F28DF622C56F}" presName="hierRoot1" presStyleCnt="0"/>
      <dgm:spPr/>
    </dgm:pt>
    <dgm:pt modelId="{1CA94BEF-ECCE-4F53-B6C2-8D5DE95851FF}" type="pres">
      <dgm:prSet presAssocID="{A6A183CB-E54C-4573-9C82-F28DF622C56F}" presName="composite" presStyleCnt="0"/>
      <dgm:spPr/>
    </dgm:pt>
    <dgm:pt modelId="{BE6954A6-40F3-4344-A2A5-376397D73FF7}" type="pres">
      <dgm:prSet presAssocID="{A6A183CB-E54C-4573-9C82-F28DF622C56F}" presName="background" presStyleLbl="node0" presStyleIdx="0" presStyleCnt="2"/>
      <dgm:spPr/>
    </dgm:pt>
    <dgm:pt modelId="{013C7374-3699-4D1E-8CC6-DF948E676CB6}" type="pres">
      <dgm:prSet presAssocID="{A6A183CB-E54C-4573-9C82-F28DF622C56F}" presName="text" presStyleLbl="fgAcc0" presStyleIdx="0" presStyleCnt="2">
        <dgm:presLayoutVars>
          <dgm:chPref val="3"/>
        </dgm:presLayoutVars>
      </dgm:prSet>
      <dgm:spPr/>
    </dgm:pt>
    <dgm:pt modelId="{E9D7BA87-E51F-4C7E-B661-CCC1B3D92FBC}" type="pres">
      <dgm:prSet presAssocID="{A6A183CB-E54C-4573-9C82-F28DF622C56F}" presName="hierChild2" presStyleCnt="0"/>
      <dgm:spPr/>
    </dgm:pt>
    <dgm:pt modelId="{4326B63A-34F0-4880-9B07-5096C9158CFC}" type="pres">
      <dgm:prSet presAssocID="{1DDDFAEE-C5E1-433E-80E6-84C6CD26B663}" presName="hierRoot1" presStyleCnt="0"/>
      <dgm:spPr/>
    </dgm:pt>
    <dgm:pt modelId="{A5293D22-4CD1-447C-B713-ACDB99178D79}" type="pres">
      <dgm:prSet presAssocID="{1DDDFAEE-C5E1-433E-80E6-84C6CD26B663}" presName="composite" presStyleCnt="0"/>
      <dgm:spPr/>
    </dgm:pt>
    <dgm:pt modelId="{BD13DAB5-F800-4B91-B648-FCC7E54B5675}" type="pres">
      <dgm:prSet presAssocID="{1DDDFAEE-C5E1-433E-80E6-84C6CD26B663}" presName="background" presStyleLbl="node0" presStyleIdx="1" presStyleCnt="2"/>
      <dgm:spPr/>
    </dgm:pt>
    <dgm:pt modelId="{B506E4EE-2C8D-4E26-A084-F6C94A54DF90}" type="pres">
      <dgm:prSet presAssocID="{1DDDFAEE-C5E1-433E-80E6-84C6CD26B663}" presName="text" presStyleLbl="fgAcc0" presStyleIdx="1" presStyleCnt="2">
        <dgm:presLayoutVars>
          <dgm:chPref val="3"/>
        </dgm:presLayoutVars>
      </dgm:prSet>
      <dgm:spPr/>
    </dgm:pt>
    <dgm:pt modelId="{E044B407-010B-44F9-9DA4-6B86FB2CD9C5}" type="pres">
      <dgm:prSet presAssocID="{1DDDFAEE-C5E1-433E-80E6-84C6CD26B663}" presName="hierChild2" presStyleCnt="0"/>
      <dgm:spPr/>
    </dgm:pt>
  </dgm:ptLst>
  <dgm:cxnLst>
    <dgm:cxn modelId="{98A96C40-E929-4E0F-B19A-06EF424CC586}" type="presOf" srcId="{1DDDFAEE-C5E1-433E-80E6-84C6CD26B663}" destId="{B506E4EE-2C8D-4E26-A084-F6C94A54DF90}" srcOrd="0" destOrd="0" presId="urn:microsoft.com/office/officeart/2005/8/layout/hierarchy1"/>
    <dgm:cxn modelId="{4AF96E4A-2989-490C-ACFE-13F380DE68D9}" type="presOf" srcId="{FC507071-E16D-4C5E-98D7-4787E9159E80}" destId="{F8B6F8AA-C4F5-4B27-BA1E-D0D068360C17}" srcOrd="0" destOrd="0" presId="urn:microsoft.com/office/officeart/2005/8/layout/hierarchy1"/>
    <dgm:cxn modelId="{C3DE9982-D31D-43B8-8A35-A8D8502310F1}" srcId="{FC507071-E16D-4C5E-98D7-4787E9159E80}" destId="{1DDDFAEE-C5E1-433E-80E6-84C6CD26B663}" srcOrd="1" destOrd="0" parTransId="{ABBA8E7D-47DD-4989-B9BD-CCFC15FB828F}" sibTransId="{690777B5-84B4-4A40-84A7-89501A36B336}"/>
    <dgm:cxn modelId="{4F17C5A4-5F8A-48E3-8F3D-18A548089D9F}" srcId="{FC507071-E16D-4C5E-98D7-4787E9159E80}" destId="{A6A183CB-E54C-4573-9C82-F28DF622C56F}" srcOrd="0" destOrd="0" parTransId="{544A4550-6362-45FF-BB8E-993933BA2C78}" sibTransId="{7E39C316-F297-4C57-B55F-73D4C4ACF6DA}"/>
    <dgm:cxn modelId="{3AE2B4F9-253A-4C77-AF56-6606B1C0341E}" type="presOf" srcId="{A6A183CB-E54C-4573-9C82-F28DF622C56F}" destId="{013C7374-3699-4D1E-8CC6-DF948E676CB6}" srcOrd="0" destOrd="0" presId="urn:microsoft.com/office/officeart/2005/8/layout/hierarchy1"/>
    <dgm:cxn modelId="{A7C98DB7-BAAC-4A6F-80EC-339EB483FA6A}" type="presParOf" srcId="{F8B6F8AA-C4F5-4B27-BA1E-D0D068360C17}" destId="{0B98AD79-E1F5-4679-9A2E-713C31B54CAD}" srcOrd="0" destOrd="0" presId="urn:microsoft.com/office/officeart/2005/8/layout/hierarchy1"/>
    <dgm:cxn modelId="{56EFFDDA-488D-4396-BEF9-BF477952FE17}" type="presParOf" srcId="{0B98AD79-E1F5-4679-9A2E-713C31B54CAD}" destId="{1CA94BEF-ECCE-4F53-B6C2-8D5DE95851FF}" srcOrd="0" destOrd="0" presId="urn:microsoft.com/office/officeart/2005/8/layout/hierarchy1"/>
    <dgm:cxn modelId="{51611FAC-6406-4C3D-9962-E252092EABB1}" type="presParOf" srcId="{1CA94BEF-ECCE-4F53-B6C2-8D5DE95851FF}" destId="{BE6954A6-40F3-4344-A2A5-376397D73FF7}" srcOrd="0" destOrd="0" presId="urn:microsoft.com/office/officeart/2005/8/layout/hierarchy1"/>
    <dgm:cxn modelId="{01F28F4F-92F0-45EE-83AD-A65999222AC1}" type="presParOf" srcId="{1CA94BEF-ECCE-4F53-B6C2-8D5DE95851FF}" destId="{013C7374-3699-4D1E-8CC6-DF948E676CB6}" srcOrd="1" destOrd="0" presId="urn:microsoft.com/office/officeart/2005/8/layout/hierarchy1"/>
    <dgm:cxn modelId="{50AA5AEA-72EE-4CF0-AB57-BD2304D200C5}" type="presParOf" srcId="{0B98AD79-E1F5-4679-9A2E-713C31B54CAD}" destId="{E9D7BA87-E51F-4C7E-B661-CCC1B3D92FBC}" srcOrd="1" destOrd="0" presId="urn:microsoft.com/office/officeart/2005/8/layout/hierarchy1"/>
    <dgm:cxn modelId="{F5D1A3CA-2E06-4A6F-917C-83729B3DCEE1}" type="presParOf" srcId="{F8B6F8AA-C4F5-4B27-BA1E-D0D068360C17}" destId="{4326B63A-34F0-4880-9B07-5096C9158CFC}" srcOrd="1" destOrd="0" presId="urn:microsoft.com/office/officeart/2005/8/layout/hierarchy1"/>
    <dgm:cxn modelId="{9479DE53-971D-477B-8349-2CAE62ED2C5F}" type="presParOf" srcId="{4326B63A-34F0-4880-9B07-5096C9158CFC}" destId="{A5293D22-4CD1-447C-B713-ACDB99178D79}" srcOrd="0" destOrd="0" presId="urn:microsoft.com/office/officeart/2005/8/layout/hierarchy1"/>
    <dgm:cxn modelId="{0E891437-F681-447E-9AEF-98357081C280}" type="presParOf" srcId="{A5293D22-4CD1-447C-B713-ACDB99178D79}" destId="{BD13DAB5-F800-4B91-B648-FCC7E54B5675}" srcOrd="0" destOrd="0" presId="urn:microsoft.com/office/officeart/2005/8/layout/hierarchy1"/>
    <dgm:cxn modelId="{232DCC28-3630-47B1-A840-98694148D096}" type="presParOf" srcId="{A5293D22-4CD1-447C-B713-ACDB99178D79}" destId="{B506E4EE-2C8D-4E26-A084-F6C94A54DF90}" srcOrd="1" destOrd="0" presId="urn:microsoft.com/office/officeart/2005/8/layout/hierarchy1"/>
    <dgm:cxn modelId="{E3B9FAE4-A7C6-44BB-9C54-47637878256F}" type="presParOf" srcId="{4326B63A-34F0-4880-9B07-5096C9158CFC}" destId="{E044B407-010B-44F9-9DA4-6B86FB2CD9C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9F817-D75F-4702-84CE-F7F8F0D60548}">
      <dsp:nvSpPr>
        <dsp:cNvPr id="0" name=""/>
        <dsp:cNvSpPr/>
      </dsp:nvSpPr>
      <dsp:spPr>
        <a:xfrm>
          <a:off x="-192312" y="35590"/>
          <a:ext cx="11341100" cy="19386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985232-F3A4-47AA-9613-61985D94FF5B}">
      <dsp:nvSpPr>
        <dsp:cNvPr id="0" name=""/>
        <dsp:cNvSpPr/>
      </dsp:nvSpPr>
      <dsp:spPr>
        <a:xfrm>
          <a:off x="393558" y="472308"/>
          <a:ext cx="1067302" cy="10652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B0453C-0D4B-4D6D-9D7B-AC9A4B6FD0D0}">
      <dsp:nvSpPr>
        <dsp:cNvPr id="0" name=""/>
        <dsp:cNvSpPr/>
      </dsp:nvSpPr>
      <dsp:spPr>
        <a:xfrm>
          <a:off x="1400861" y="0"/>
          <a:ext cx="9877876" cy="193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174" tIns="205174" rIns="205174" bIns="205174" numCol="1" spcCol="1270" anchor="ctr" anchorCtr="0">
          <a:noAutofit/>
        </a:bodyPr>
        <a:lstStyle/>
        <a:p>
          <a:pPr marL="0" lvl="0" indent="0" algn="l" defTabSz="800100">
            <a:lnSpc>
              <a:spcPct val="90000"/>
            </a:lnSpc>
            <a:spcBef>
              <a:spcPct val="0"/>
            </a:spcBef>
            <a:spcAft>
              <a:spcPct val="35000"/>
            </a:spcAft>
            <a:buNone/>
          </a:pPr>
          <a:r>
            <a:rPr lang="da-DK" sz="1800" kern="1200" dirty="0"/>
            <a:t>Ifølge Sokrates fører retorik til tro, ikke til viden. Retorikken skaber overbevisning uden at nødvendigvis give sand eller dyb erkendelse. Som Sokrates siger: </a:t>
          </a:r>
          <a:r>
            <a:rPr lang="da-DK" sz="1800" b="1" kern="1200" dirty="0"/>
            <a:t>"Retorikken ser altså ud til at være producent af tillidsvækkende overtalelse om ret og uret - men ikke belæring" (s. 455). </a:t>
          </a:r>
          <a:r>
            <a:rPr lang="da-DK" sz="1800" kern="1200" dirty="0"/>
            <a:t>Retorikken handler derfor om at få folk til at tro noget, men det betyder ikke, at de har sand viden om det pågældende emne. Retorikkens karakter bliver dermed en magt til at påvirke folks overbevisninger, uden nødvendigvis at skabe sand erkendelse.</a:t>
          </a:r>
          <a:endParaRPr lang="en-US" sz="1800" kern="1200" dirty="0"/>
        </a:p>
      </dsp:txBody>
      <dsp:txXfrm>
        <a:off x="1400861" y="0"/>
        <a:ext cx="9877876" cy="1938655"/>
      </dsp:txXfrm>
    </dsp:sp>
    <dsp:sp modelId="{C0E871D5-6EA9-4E35-BCC4-1F186532A89B}">
      <dsp:nvSpPr>
        <dsp:cNvPr id="0" name=""/>
        <dsp:cNvSpPr/>
      </dsp:nvSpPr>
      <dsp:spPr>
        <a:xfrm>
          <a:off x="-192312" y="2700394"/>
          <a:ext cx="11341100" cy="176131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42080A-7D74-48B5-8957-A5D652A4BDC5}">
      <dsp:nvSpPr>
        <dsp:cNvPr id="0" name=""/>
        <dsp:cNvSpPr/>
      </dsp:nvSpPr>
      <dsp:spPr>
        <a:xfrm>
          <a:off x="393558" y="3048441"/>
          <a:ext cx="1067302" cy="10652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6CF709-A233-4000-A2D2-D246C33E9A48}">
      <dsp:nvSpPr>
        <dsp:cNvPr id="0" name=""/>
        <dsp:cNvSpPr/>
      </dsp:nvSpPr>
      <dsp:spPr>
        <a:xfrm>
          <a:off x="1497365" y="2629551"/>
          <a:ext cx="9685961" cy="193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174" tIns="205174" rIns="205174" bIns="205174" numCol="1" spcCol="1270" anchor="ctr" anchorCtr="0">
          <a:noAutofit/>
        </a:bodyPr>
        <a:lstStyle/>
        <a:p>
          <a:pPr marL="0" lvl="0" indent="0" algn="l" defTabSz="800100">
            <a:lnSpc>
              <a:spcPct val="90000"/>
            </a:lnSpc>
            <a:spcBef>
              <a:spcPct val="0"/>
            </a:spcBef>
            <a:spcAft>
              <a:spcPct val="35000"/>
            </a:spcAft>
            <a:buNone/>
          </a:pPr>
          <a:r>
            <a:rPr lang="da-DK" sz="1800" b="0" i="0" kern="1200" dirty="0"/>
            <a:t>Ifølge Sokrates fører retorik til tro og ikke viden og belæring </a:t>
          </a:r>
          <a:r>
            <a:rPr lang="da-DK" sz="1800" b="1" i="0" kern="1200" dirty="0"/>
            <a:t>(s.405, ll. 455), </a:t>
          </a:r>
          <a:r>
            <a:rPr lang="da-DK" sz="1800" b="0" i="0" kern="1200" dirty="0"/>
            <a:t>det handler om at overbevise den anden om en påstand og dermed få dem til at tro at det er den rigtige påstand, i stedte for det handler om at give dem ny viden. Det viser også at retorikken meget omhandler kunsten af at kunne overbevise andre og kunne formulere sig godt og dermed at få dem til at tro det samme som dig, hvilket kan være meget brugbart i debatterne, dog handler det ikke om at formidle viden som belærer folk på samme måde.  </a:t>
          </a:r>
          <a:endParaRPr lang="en-US" sz="1800" kern="1200" dirty="0"/>
        </a:p>
      </dsp:txBody>
      <dsp:txXfrm>
        <a:off x="1497365" y="2629551"/>
        <a:ext cx="9685961" cy="1938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8D9F9-6A42-4F61-AC1F-E4862803E86E}">
      <dsp:nvSpPr>
        <dsp:cNvPr id="0" name=""/>
        <dsp:cNvSpPr/>
      </dsp:nvSpPr>
      <dsp:spPr>
        <a:xfrm>
          <a:off x="-24095" y="7890"/>
          <a:ext cx="10515600" cy="201883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8677D9-25FB-45FC-8D67-A2FA82B1EC0D}">
      <dsp:nvSpPr>
        <dsp:cNvPr id="0" name=""/>
        <dsp:cNvSpPr/>
      </dsp:nvSpPr>
      <dsp:spPr>
        <a:xfrm>
          <a:off x="586602" y="462128"/>
          <a:ext cx="1112532" cy="11103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7588C8-344F-4E75-8B59-23760341EB30}">
      <dsp:nvSpPr>
        <dsp:cNvPr id="0" name=""/>
        <dsp:cNvSpPr/>
      </dsp:nvSpPr>
      <dsp:spPr>
        <a:xfrm>
          <a:off x="2136575" y="7890"/>
          <a:ext cx="8403120" cy="2020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869" tIns="213869" rIns="213869" bIns="213869" numCol="1" spcCol="1270" anchor="ctr" anchorCtr="0">
          <a:noAutofit/>
        </a:bodyPr>
        <a:lstStyle/>
        <a:p>
          <a:pPr marL="0" lvl="0" indent="0" algn="l" defTabSz="711200">
            <a:lnSpc>
              <a:spcPct val="100000"/>
            </a:lnSpc>
            <a:spcBef>
              <a:spcPct val="0"/>
            </a:spcBef>
            <a:spcAft>
              <a:spcPct val="35000"/>
            </a:spcAft>
            <a:buNone/>
          </a:pPr>
          <a:r>
            <a:rPr lang="da-DK" sz="1600" kern="1200" dirty="0"/>
            <a:t>Gorgias hævder, at retorikken er magtfuld, fordi den giver taleren evnen til at overtale folk om stort set ethvert emne, uanset om han har faglig ekspertise inden for det. […]: </a:t>
          </a:r>
          <a:r>
            <a:rPr lang="da-DK" sz="1600" b="1" kern="1200" dirty="0"/>
            <a:t>"Ofte når jeg har været ude sammen med min bror og de andre læger... har jeg kunnet gøre det [overtale patienten], alene ved brug af talekunsten" (s. 456). </a:t>
          </a:r>
          <a:r>
            <a:rPr lang="da-DK" sz="1600" kern="1200" dirty="0"/>
            <a:t>Retorikken kan derfor overgå ekspertviden i sin evne til at vinde folks tillid og beslutninger. Gorgias understreger dog, at retorikken skal bruges med ansvar, ligesom en trænet bokser eller soldat ikke skal bruge deres evner uretfærdigt mod deres venner: </a:t>
          </a:r>
          <a:r>
            <a:rPr lang="da-DK" sz="1600" b="1" kern="1200" dirty="0"/>
            <a:t>"Man skal ikke anvende sine kampteknikker på alle og enhver... så man overgår både venner og fjender" (s. 457). </a:t>
          </a:r>
          <a:endParaRPr lang="en-US" sz="1600" kern="1200" dirty="0"/>
        </a:p>
      </dsp:txBody>
      <dsp:txXfrm>
        <a:off x="2136575" y="7890"/>
        <a:ext cx="8403120" cy="2020810"/>
      </dsp:txXfrm>
    </dsp:sp>
    <dsp:sp modelId="{8CC7845F-C485-4C12-8D35-5B060A54FA50}">
      <dsp:nvSpPr>
        <dsp:cNvPr id="0" name=""/>
        <dsp:cNvSpPr/>
      </dsp:nvSpPr>
      <dsp:spPr>
        <a:xfrm>
          <a:off x="-24095" y="2322637"/>
          <a:ext cx="10515600" cy="201883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9E2CD7-1371-41E9-9571-DF85B2E74D01}">
      <dsp:nvSpPr>
        <dsp:cNvPr id="0" name=""/>
        <dsp:cNvSpPr/>
      </dsp:nvSpPr>
      <dsp:spPr>
        <a:xfrm>
          <a:off x="586602" y="2776875"/>
          <a:ext cx="1112532" cy="11103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D9662A-0381-434B-9B23-72E4670A1CBF}">
      <dsp:nvSpPr>
        <dsp:cNvPr id="0" name=""/>
        <dsp:cNvSpPr/>
      </dsp:nvSpPr>
      <dsp:spPr>
        <a:xfrm>
          <a:off x="2309832" y="2322637"/>
          <a:ext cx="8056606" cy="2020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869" tIns="213869" rIns="213869" bIns="213869" numCol="1" spcCol="1270" anchor="ctr" anchorCtr="0">
          <a:noAutofit/>
        </a:bodyPr>
        <a:lstStyle/>
        <a:p>
          <a:pPr marL="0" lvl="0" indent="0" algn="l" defTabSz="755650">
            <a:lnSpc>
              <a:spcPct val="100000"/>
            </a:lnSpc>
            <a:spcBef>
              <a:spcPct val="0"/>
            </a:spcBef>
            <a:spcAft>
              <a:spcPct val="35000"/>
            </a:spcAft>
            <a:buNone/>
          </a:pPr>
          <a:r>
            <a:rPr lang="da-DK" sz="1700" kern="1200"/>
            <a:t>[…] Dog </a:t>
          </a:r>
          <a:r>
            <a:rPr lang="da-DK" sz="1700" kern="1200" dirty="0"/>
            <a:t>skal man bruge retorikken med måde</a:t>
          </a:r>
          <a:r>
            <a:rPr lang="da-DK" sz="1700" b="1" kern="1200" dirty="0"/>
            <a:t>, “man skal ikke anvende sine kampteknikker på alle og enhver i flæng, blot fordi man har lært at bokse eller bryde.... det giver ikke en ret til at slå sig løs på sine venner eller skade og dræbe dem”</a:t>
          </a:r>
          <a:r>
            <a:rPr lang="da-DK" sz="1700" kern="1200" dirty="0"/>
            <a:t> færdighederne omkring retorik må ikke misbruges. Det kan være retorikkens mester kan overtale en befolkning, men han har ikke ret til at fratage lægerne eller andre fagfolk deres position blot ud fra hans taleevner. </a:t>
          </a:r>
          <a:endParaRPr lang="en-US" sz="1700" kern="1200" dirty="0"/>
        </a:p>
      </dsp:txBody>
      <dsp:txXfrm>
        <a:off x="2309832" y="2322637"/>
        <a:ext cx="8056606" cy="20208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6954A6-40F3-4344-A2A5-376397D73FF7}">
      <dsp:nvSpPr>
        <dsp:cNvPr id="0" name=""/>
        <dsp:cNvSpPr/>
      </dsp:nvSpPr>
      <dsp:spPr>
        <a:xfrm>
          <a:off x="1409" y="575307"/>
          <a:ext cx="4945862" cy="3140622"/>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3C7374-3699-4D1E-8CC6-DF948E676CB6}">
      <dsp:nvSpPr>
        <dsp:cNvPr id="0" name=""/>
        <dsp:cNvSpPr/>
      </dsp:nvSpPr>
      <dsp:spPr>
        <a:xfrm>
          <a:off x="550949" y="1097370"/>
          <a:ext cx="4945862" cy="3140622"/>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kern="1200" dirty="0"/>
            <a:t>Sokrates ser en diskussion som noget hvor begge parter skal slutte samtalen og føle sige klogere, ikke noget hvor en part skal vinde diskussionen. Så ved at blive modbevist, bliver man befriet for det værste der kan ramme en, uvidenhed, altså det værste Sokrates ved er at have en forkert opfattelse af ting. Så Sokrates synes at blive modbevist er mindst lige så godt hvis ikke bedre end at modbevise. Han vil altså helst blive befriet fremfor at befri. </a:t>
          </a:r>
          <a:r>
            <a:rPr lang="da-DK" sz="1600" b="1" kern="1200" dirty="0"/>
            <a:t>‘’jeg bliver selv ikke mindre glad for at blive modbevist end for at modbevise en anden’’ s. 409 l.(1-2)</a:t>
          </a:r>
          <a:endParaRPr lang="en-US" sz="1600" b="1" kern="1200" dirty="0"/>
        </a:p>
      </dsp:txBody>
      <dsp:txXfrm>
        <a:off x="642935" y="1189356"/>
        <a:ext cx="4761890" cy="2956650"/>
      </dsp:txXfrm>
    </dsp:sp>
    <dsp:sp modelId="{BD13DAB5-F800-4B91-B648-FCC7E54B5675}">
      <dsp:nvSpPr>
        <dsp:cNvPr id="0" name=""/>
        <dsp:cNvSpPr/>
      </dsp:nvSpPr>
      <dsp:spPr>
        <a:xfrm>
          <a:off x="6046352" y="575307"/>
          <a:ext cx="4945862" cy="3140622"/>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06E4EE-2C8D-4E26-A084-F6C94A54DF90}">
      <dsp:nvSpPr>
        <dsp:cNvPr id="0" name=""/>
        <dsp:cNvSpPr/>
      </dsp:nvSpPr>
      <dsp:spPr>
        <a:xfrm>
          <a:off x="6595892" y="1097370"/>
          <a:ext cx="4945862" cy="3140622"/>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kern="1200" dirty="0"/>
            <a:t>Sokrates siger, at han sætter pris på at blive modbevist, fordi det giver ham mulighed for at lære og korrigere sine fejl. For ham er det vigtigere at finde sandheden end at vinde en diskussion. Hvis han bliver modbevist, har han mulighed for at forbedre sin viden, og det ser han som en gevinst. Det værste Sokrates ved er at have en forkert opfattelse af ting. Dette afspejler hans filosofiske holdning om, at sandheden og læring er vigtigere end personlig sejr i en diskussion. Han vil altså helst blive befriet fremfor at befri. </a:t>
          </a:r>
          <a:r>
            <a:rPr lang="da-DK" sz="1600" i="1" kern="1200" dirty="0"/>
            <a:t>‘</a:t>
          </a:r>
          <a:r>
            <a:rPr lang="da-DK" sz="1600" b="1" i="1" kern="1200" dirty="0"/>
            <a:t>’jeg bliver selv ikke mindre glad for at blive modbevist end for at modbevise en anden’’ s. 409 l.(1-2)</a:t>
          </a:r>
          <a:endParaRPr lang="en-US" sz="1600" b="1" kern="1200" dirty="0"/>
        </a:p>
      </dsp:txBody>
      <dsp:txXfrm>
        <a:off x="6687878" y="1189356"/>
        <a:ext cx="4761890" cy="29566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62CF47-B64F-45E7-977E-CDC7FE047259}" type="datetimeFigureOut">
              <a:rPr lang="da-DK" smtClean="0"/>
              <a:t>19-10-2024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0AF1B9-86F3-41F8-B86A-CC8E0E689FDD}" type="slidenum">
              <a:rPr lang="da-DK" smtClean="0"/>
              <a:t>‹nr.›</a:t>
            </a:fld>
            <a:endParaRPr lang="da-DK"/>
          </a:p>
        </p:txBody>
      </p:sp>
    </p:spTree>
    <p:extLst>
      <p:ext uri="{BB962C8B-B14F-4D97-AF65-F5344CB8AC3E}">
        <p14:creationId xmlns:p14="http://schemas.microsoft.com/office/powerpoint/2010/main" val="4175665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586495-81DB-B34A-9B78-3BCD7A71783D}"/>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2D78885-AEB8-56D4-F694-D7AC622D83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D51BC26-B905-43C1-184B-4B5AA68521E0}"/>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5" name="Pladsholder til sidefod 4">
            <a:extLst>
              <a:ext uri="{FF2B5EF4-FFF2-40B4-BE49-F238E27FC236}">
                <a16:creationId xmlns:a16="http://schemas.microsoft.com/office/drawing/2014/main" id="{F74C6B0E-A968-A6DD-FA96-28DC5D36E9B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BBA60DF-7D93-513E-837A-BDAB372897F0}"/>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1122444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BDAB-E0DF-9BD9-D22B-CD00A5F9418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039A49A-CB83-727E-2C2B-5AAEE889D04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D7CDF86-BC13-AE74-00AA-8B76974AB6FD}"/>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5" name="Pladsholder til sidefod 4">
            <a:extLst>
              <a:ext uri="{FF2B5EF4-FFF2-40B4-BE49-F238E27FC236}">
                <a16:creationId xmlns:a16="http://schemas.microsoft.com/office/drawing/2014/main" id="{D8098113-8E6B-47B9-8375-01BA0E842E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DECACFF-2F4A-995C-CEAF-2291AF5FE940}"/>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382970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6D4CF2-216B-EC1F-72C8-20772F2789D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364367D-E73F-995D-C0C1-A383B557A7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7E794D9-A52B-8563-0725-1DC125DD1525}"/>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5" name="Pladsholder til sidefod 4">
            <a:extLst>
              <a:ext uri="{FF2B5EF4-FFF2-40B4-BE49-F238E27FC236}">
                <a16:creationId xmlns:a16="http://schemas.microsoft.com/office/drawing/2014/main" id="{16537424-AB15-AD36-98F5-12E345C6692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2872167-7AFD-AE24-AF9B-688F7FF5934B}"/>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3235805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22C001-7578-8694-83C2-25DAB789AEA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4F9CB10-2742-055C-491F-088E612D88F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4805BEE-E1CB-24F2-74A3-8E595447DDC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CCEE872-1230-7FD8-38E0-5576932B17AF}"/>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6" name="Pladsholder til sidefod 5">
            <a:extLst>
              <a:ext uri="{FF2B5EF4-FFF2-40B4-BE49-F238E27FC236}">
                <a16:creationId xmlns:a16="http://schemas.microsoft.com/office/drawing/2014/main" id="{49EB092A-DD26-27EB-D45F-CCFDDA78505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D1A8962-645D-1C47-6AE4-868CEC99D342}"/>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2330148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562788-55C6-F134-F6B8-28D8DE2C169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5971675-92EF-019F-5983-B27AEB17A5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D84422A-8546-D25C-0D5F-6C9DB822916F}"/>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FC97F9D-A3EF-17DE-A487-75A00B8318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7DEE3A4-76F6-DE77-F370-1CDBE73CBD2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1863767-EA1D-11FB-382E-103546BECF97}"/>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8" name="Pladsholder til sidefod 7">
            <a:extLst>
              <a:ext uri="{FF2B5EF4-FFF2-40B4-BE49-F238E27FC236}">
                <a16:creationId xmlns:a16="http://schemas.microsoft.com/office/drawing/2014/main" id="{436727B9-73B5-7577-8F9E-DFBE3890F5B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D7E4D05-DF53-E1B2-2217-D07A9A3AD8C1}"/>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1243746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5A44C8-B0B1-91E9-D401-B05048E8BFB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E7F592A-2539-84B8-74C2-3386EA56E0E3}"/>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4" name="Pladsholder til sidefod 3">
            <a:extLst>
              <a:ext uri="{FF2B5EF4-FFF2-40B4-BE49-F238E27FC236}">
                <a16:creationId xmlns:a16="http://schemas.microsoft.com/office/drawing/2014/main" id="{3054007E-0D32-2ED2-B979-C470FF725BE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46D7152-2CC9-8166-F309-4C3AAB1C8473}"/>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49985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658FD46-F3CB-4BDD-1875-D8D898CA9794}"/>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3" name="Pladsholder til sidefod 2">
            <a:extLst>
              <a:ext uri="{FF2B5EF4-FFF2-40B4-BE49-F238E27FC236}">
                <a16:creationId xmlns:a16="http://schemas.microsoft.com/office/drawing/2014/main" id="{CFD29360-91CC-8E89-5AC6-1E03BAC9B21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805D250-631A-42B6-976B-8F4E395674E7}"/>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1345028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851B3A-4C81-8331-50A2-77C7FE08BD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7018C2D-1A8C-328B-ED06-0919194977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BC6F1E7-E2CC-CA39-C5C6-4E58375D54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9466E1F-5549-C670-06C7-1FE40B125D8D}"/>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6" name="Pladsholder til sidefod 5">
            <a:extLst>
              <a:ext uri="{FF2B5EF4-FFF2-40B4-BE49-F238E27FC236}">
                <a16:creationId xmlns:a16="http://schemas.microsoft.com/office/drawing/2014/main" id="{29AC177A-6326-A4A3-7FC5-0B79609321A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E7E0480-2B13-94EA-5F71-6F3FF87C68BD}"/>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938290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C352CC-11EE-26E5-207E-10E873080C6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6FBC5F7-DD72-C40B-321B-81C2DE9C61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FD0D2A1-7317-E4A0-F5E5-F8B0572A76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7D8E11E-4613-B8BA-940B-088AC6D17257}"/>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6" name="Pladsholder til sidefod 5">
            <a:extLst>
              <a:ext uri="{FF2B5EF4-FFF2-40B4-BE49-F238E27FC236}">
                <a16:creationId xmlns:a16="http://schemas.microsoft.com/office/drawing/2014/main" id="{B330C809-8C86-D007-CD09-CFA0CDF6684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58A210A-3D84-3B70-1E3A-E7CA01A7605D}"/>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3942014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8D1C61-EBBD-7B84-FA6D-2DF7534D468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B82E208-D965-F220-ED5A-E9A935F4A51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A44888A-4AB8-7376-EB16-D555510D2E13}"/>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5" name="Pladsholder til sidefod 4">
            <a:extLst>
              <a:ext uri="{FF2B5EF4-FFF2-40B4-BE49-F238E27FC236}">
                <a16:creationId xmlns:a16="http://schemas.microsoft.com/office/drawing/2014/main" id="{A41FCE44-F3CB-122B-225C-3BC090FC5C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08AC400-F177-E18C-49A1-52976B83271D}"/>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262661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79FCA58-B142-8A6A-113A-EC7832748A5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BE3F949-9751-B709-8ACD-E5381880B95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DE8F7B1-9A08-C68C-BC36-B64B960336B3}"/>
              </a:ext>
            </a:extLst>
          </p:cNvPr>
          <p:cNvSpPr>
            <a:spLocks noGrp="1"/>
          </p:cNvSpPr>
          <p:nvPr>
            <p:ph type="dt" sz="half" idx="10"/>
          </p:nvPr>
        </p:nvSpPr>
        <p:spPr/>
        <p:txBody>
          <a:bodyPr/>
          <a:lstStyle/>
          <a:p>
            <a:fld id="{FE390E34-BE4D-42D8-AAF9-EAF21E6FA493}" type="datetimeFigureOut">
              <a:rPr lang="da-DK" smtClean="0"/>
              <a:t>19-10-2024</a:t>
            </a:fld>
            <a:endParaRPr lang="da-DK"/>
          </a:p>
        </p:txBody>
      </p:sp>
      <p:sp>
        <p:nvSpPr>
          <p:cNvPr id="5" name="Pladsholder til sidefod 4">
            <a:extLst>
              <a:ext uri="{FF2B5EF4-FFF2-40B4-BE49-F238E27FC236}">
                <a16:creationId xmlns:a16="http://schemas.microsoft.com/office/drawing/2014/main" id="{731C6DDC-9678-D67A-D64C-9E2BC4B41A4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D2A5407-67C6-95DC-980D-5E81878D6B43}"/>
              </a:ext>
            </a:extLst>
          </p:cNvPr>
          <p:cNvSpPr>
            <a:spLocks noGrp="1"/>
          </p:cNvSpPr>
          <p:nvPr>
            <p:ph type="sldNum" sz="quarter" idx="12"/>
          </p:nvPr>
        </p:nvSpPr>
        <p:spPr/>
        <p:txBody>
          <a:bodyPr/>
          <a:lstStyle/>
          <a:p>
            <a:fld id="{4E6F5607-7130-48DD-95D4-34A792EC169F}" type="slidenum">
              <a:rPr lang="da-DK" smtClean="0"/>
              <a:t>‹nr.›</a:t>
            </a:fld>
            <a:endParaRPr lang="da-DK"/>
          </a:p>
        </p:txBody>
      </p:sp>
    </p:spTree>
    <p:extLst>
      <p:ext uri="{BB962C8B-B14F-4D97-AF65-F5344CB8AC3E}">
        <p14:creationId xmlns:p14="http://schemas.microsoft.com/office/powerpoint/2010/main" val="2072776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37F34AE-66A8-0BDF-1930-2D06F5EC93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5D4C984-1788-4B49-5982-87D237F7F1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28AF0D6-EE9F-EC57-5CCC-774800B77D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390E34-BE4D-42D8-AAF9-EAF21E6FA493}" type="datetimeFigureOut">
              <a:rPr lang="da-DK" smtClean="0"/>
              <a:t>19-10-2024</a:t>
            </a:fld>
            <a:endParaRPr lang="da-DK"/>
          </a:p>
        </p:txBody>
      </p:sp>
      <p:sp>
        <p:nvSpPr>
          <p:cNvPr id="5" name="Pladsholder til sidefod 4">
            <a:extLst>
              <a:ext uri="{FF2B5EF4-FFF2-40B4-BE49-F238E27FC236}">
                <a16:creationId xmlns:a16="http://schemas.microsoft.com/office/drawing/2014/main" id="{CA2C8A5A-A58C-8FF5-78EE-A2360E618A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2C12B2B-F5CD-10F7-8E52-2A96D29F7B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6F5607-7130-48DD-95D4-34A792EC169F}" type="slidenum">
              <a:rPr lang="da-DK" smtClean="0"/>
              <a:t>‹nr.›</a:t>
            </a:fld>
            <a:endParaRPr lang="da-DK"/>
          </a:p>
        </p:txBody>
      </p:sp>
    </p:spTree>
    <p:extLst>
      <p:ext uri="{BB962C8B-B14F-4D97-AF65-F5344CB8AC3E}">
        <p14:creationId xmlns:p14="http://schemas.microsoft.com/office/powerpoint/2010/main" val="1444844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54EE0-4E89-8A56-8419-BD13D3B1732C}"/>
              </a:ext>
            </a:extLst>
          </p:cNvPr>
          <p:cNvSpPr>
            <a:spLocks noGrp="1"/>
          </p:cNvSpPr>
          <p:nvPr>
            <p:ph type="ctrTitle"/>
          </p:nvPr>
        </p:nvSpPr>
        <p:spPr/>
        <p:txBody>
          <a:bodyPr/>
          <a:lstStyle/>
          <a:p>
            <a:r>
              <a:rPr lang="da-DK" dirty="0"/>
              <a:t>Gorgias-dialogen</a:t>
            </a:r>
          </a:p>
        </p:txBody>
      </p:sp>
      <p:sp>
        <p:nvSpPr>
          <p:cNvPr id="3" name="Undertitel 2">
            <a:extLst>
              <a:ext uri="{FF2B5EF4-FFF2-40B4-BE49-F238E27FC236}">
                <a16:creationId xmlns:a16="http://schemas.microsoft.com/office/drawing/2014/main" id="{48EDB4CB-9C5C-91AE-7C34-B0BE7EF1EEE9}"/>
              </a:ext>
            </a:extLst>
          </p:cNvPr>
          <p:cNvSpPr>
            <a:spLocks noGrp="1"/>
          </p:cNvSpPr>
          <p:nvPr>
            <p:ph type="subTitle" idx="1"/>
          </p:nvPr>
        </p:nvSpPr>
        <p:spPr/>
        <p:txBody>
          <a:bodyPr/>
          <a:lstStyle/>
          <a:p>
            <a:r>
              <a:rPr lang="da-DK" dirty="0"/>
              <a:t>Kapitel 8-12</a:t>
            </a:r>
          </a:p>
          <a:p>
            <a:r>
              <a:rPr lang="da-DK" dirty="0"/>
              <a:t>3i</a:t>
            </a:r>
          </a:p>
        </p:txBody>
      </p:sp>
    </p:spTree>
    <p:extLst>
      <p:ext uri="{BB962C8B-B14F-4D97-AF65-F5344CB8AC3E}">
        <p14:creationId xmlns:p14="http://schemas.microsoft.com/office/powerpoint/2010/main" val="3217846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161951F-8826-48B3-752E-D6C1CF444C09}"/>
              </a:ext>
            </a:extLst>
          </p:cNvPr>
          <p:cNvSpPr>
            <a:spLocks noGrp="1"/>
          </p:cNvSpPr>
          <p:nvPr>
            <p:ph type="title"/>
          </p:nvPr>
        </p:nvSpPr>
        <p:spPr>
          <a:xfrm>
            <a:off x="1075767" y="1188637"/>
            <a:ext cx="2988234" cy="4480726"/>
          </a:xfrm>
        </p:spPr>
        <p:txBody>
          <a:bodyPr>
            <a:normAutofit/>
          </a:bodyPr>
          <a:lstStyle/>
          <a:p>
            <a:pPr algn="r"/>
            <a:r>
              <a:rPr lang="da-DK" sz="3100"/>
              <a:t>1. Kapitel 8 slutter med Sokrates der siger "Retorik er altså ikke ene om at producere overtalelse" - hvordan er han nået frem til den konklusion?</a:t>
            </a:r>
          </a:p>
        </p:txBody>
      </p:sp>
      <p:cxnSp>
        <p:nvCxnSpPr>
          <p:cNvPr id="21"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A050FE5C-4D89-F424-547F-6EC74836658D}"/>
              </a:ext>
            </a:extLst>
          </p:cNvPr>
          <p:cNvSpPr>
            <a:spLocks noGrp="1"/>
          </p:cNvSpPr>
          <p:nvPr>
            <p:ph idx="1"/>
          </p:nvPr>
        </p:nvSpPr>
        <p:spPr>
          <a:xfrm>
            <a:off x="5244593" y="1282701"/>
            <a:ext cx="5650384" cy="4386662"/>
          </a:xfrm>
        </p:spPr>
        <p:txBody>
          <a:bodyPr anchor="ctr">
            <a:normAutofit lnSpcReduction="10000"/>
          </a:bodyPr>
          <a:lstStyle/>
          <a:p>
            <a:pPr>
              <a:lnSpc>
                <a:spcPct val="100000"/>
              </a:lnSpc>
            </a:pPr>
            <a:r>
              <a:rPr lang="da-DK" sz="2000" b="0" i="0" dirty="0">
                <a:effectLst/>
                <a:latin typeface="Arial" panose="020B0604020202020204" pitchFamily="34" charset="0"/>
              </a:rPr>
              <a:t>Sokrates er nået frem til denne konklusion, da han mener, at alle fag på en måde overtaler andre. </a:t>
            </a:r>
            <a:r>
              <a:rPr lang="da-DK" sz="2000" b="1" i="0" dirty="0">
                <a:effectLst/>
                <a:latin typeface="Arial" panose="020B0604020202020204" pitchFamily="34" charset="0"/>
              </a:rPr>
              <a:t>”Den der underviser i et eller andet, overtaler han ikke andre til at tro på det, han belærer dem om?” ”netop”.  </a:t>
            </a:r>
            <a:br>
              <a:rPr lang="da-DK" sz="2000" b="0" i="0" dirty="0">
                <a:effectLst/>
                <a:latin typeface="Arial" panose="020B0604020202020204" pitchFamily="34" charset="0"/>
              </a:rPr>
            </a:br>
            <a:br>
              <a:rPr lang="da-DK" sz="2000" b="0" i="0" dirty="0">
                <a:effectLst/>
                <a:latin typeface="Arial" panose="020B0604020202020204" pitchFamily="34" charset="0"/>
              </a:rPr>
            </a:br>
            <a:r>
              <a:rPr lang="da-DK" sz="2000" b="0" i="0" dirty="0">
                <a:effectLst/>
                <a:latin typeface="Arial" panose="020B0604020202020204" pitchFamily="34" charset="0"/>
              </a:rPr>
              <a:t>Selvom retorikken har til formål at overbevise andre om et budskab, er det ikke det eneste fag, som gør dette. Alle fag producerer overtalelse.  </a:t>
            </a:r>
            <a:br>
              <a:rPr lang="da-DK" sz="2000" b="0" i="0" dirty="0">
                <a:effectLst/>
                <a:latin typeface="Arial" panose="020B0604020202020204" pitchFamily="34" charset="0"/>
              </a:rPr>
            </a:br>
            <a:br>
              <a:rPr lang="da-DK" sz="2000" b="0" i="0" dirty="0">
                <a:effectLst/>
                <a:latin typeface="Arial" panose="020B0604020202020204" pitchFamily="34" charset="0"/>
              </a:rPr>
            </a:br>
            <a:r>
              <a:rPr lang="da-DK" sz="2000" b="0" i="0" dirty="0">
                <a:effectLst/>
                <a:latin typeface="Arial" panose="020B0604020202020204" pitchFamily="34" charset="0"/>
              </a:rPr>
              <a:t>Sokrates mener at hver gang man belærer nogen om noget, vil det altid være til den hensigt at overbevise dem om at ens overbevisning er den rigtige.  </a:t>
            </a:r>
          </a:p>
          <a:p>
            <a:pPr>
              <a:lnSpc>
                <a:spcPct val="100000"/>
              </a:lnSpc>
            </a:pPr>
            <a:endParaRPr lang="da-DK" sz="2000" dirty="0"/>
          </a:p>
        </p:txBody>
      </p:sp>
    </p:spTree>
    <p:extLst>
      <p:ext uri="{BB962C8B-B14F-4D97-AF65-F5344CB8AC3E}">
        <p14:creationId xmlns:p14="http://schemas.microsoft.com/office/powerpoint/2010/main" val="206958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AC9EFC5-EB7C-305C-B3A4-53996FBFF33F}"/>
              </a:ext>
            </a:extLst>
          </p:cNvPr>
          <p:cNvSpPr>
            <a:spLocks noGrp="1"/>
          </p:cNvSpPr>
          <p:nvPr>
            <p:ph type="title"/>
          </p:nvPr>
        </p:nvSpPr>
        <p:spPr>
          <a:xfrm>
            <a:off x="686834" y="1153572"/>
            <a:ext cx="3200400" cy="4461163"/>
          </a:xfrm>
        </p:spPr>
        <p:txBody>
          <a:bodyPr>
            <a:normAutofit/>
          </a:bodyPr>
          <a:lstStyle/>
          <a:p>
            <a:r>
              <a:rPr lang="da-DK" sz="3400">
                <a:solidFill>
                  <a:srgbClr val="FFFFFF"/>
                </a:solidFill>
              </a:rPr>
              <a:t>2. Hvordan defineres henholdsvis "tro" og "viden" på side 404-405? Kan I koble det på erkendelsesmodellen?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157EFE46-A081-1C62-1954-7241D572A50A}"/>
              </a:ext>
            </a:extLst>
          </p:cNvPr>
          <p:cNvSpPr>
            <a:spLocks noGrp="1"/>
          </p:cNvSpPr>
          <p:nvPr>
            <p:ph idx="1"/>
          </p:nvPr>
        </p:nvSpPr>
        <p:spPr>
          <a:xfrm>
            <a:off x="4447308" y="165100"/>
            <a:ext cx="7439892" cy="6540500"/>
          </a:xfrm>
        </p:spPr>
        <p:txBody>
          <a:bodyPr anchor="ctr">
            <a:normAutofit lnSpcReduction="10000"/>
          </a:bodyPr>
          <a:lstStyle/>
          <a:p>
            <a:pPr marL="0" indent="0">
              <a:lnSpc>
                <a:spcPct val="100000"/>
              </a:lnSpc>
              <a:buNone/>
            </a:pPr>
            <a:r>
              <a:rPr lang="da-DK" sz="1600" b="0" i="0" dirty="0">
                <a:effectLst/>
                <a:latin typeface="Arial" panose="020B0604020202020204" pitchFamily="34" charset="0"/>
              </a:rPr>
              <a:t>Tro kan opdeles i falsk og sand tro, men der findes ikke en falsk viden og en sand viden.  </a:t>
            </a:r>
            <a:br>
              <a:rPr lang="da-DK" sz="1600" b="0" i="0" dirty="0">
                <a:effectLst/>
                <a:latin typeface="Arial" panose="020B0604020202020204" pitchFamily="34" charset="0"/>
              </a:rPr>
            </a:br>
            <a:r>
              <a:rPr lang="da-DK" sz="1600" b="1" i="0" dirty="0">
                <a:effectLst/>
                <a:latin typeface="Arial" panose="020B0604020202020204" pitchFamily="34" charset="0"/>
              </a:rPr>
              <a:t>”Hvis man spurgte dig, om der findes både en falsk og en sand tro, ville du formegentlig svare ja. Ja” </a:t>
            </a:r>
            <a:br>
              <a:rPr lang="da-DK" sz="1600" b="1" i="0" dirty="0">
                <a:effectLst/>
                <a:latin typeface="Arial" panose="020B0604020202020204" pitchFamily="34" charset="0"/>
              </a:rPr>
            </a:br>
            <a:r>
              <a:rPr lang="da-DK" sz="1600" b="1" i="0" dirty="0">
                <a:effectLst/>
                <a:latin typeface="Arial" panose="020B0604020202020204" pitchFamily="34" charset="0"/>
              </a:rPr>
              <a:t>”Findes der nu en viden, som er falsk viden, og en anden, som er sand? Umuligt.” </a:t>
            </a:r>
            <a:br>
              <a:rPr lang="da-DK" sz="1600" b="1" i="0" dirty="0">
                <a:effectLst/>
                <a:latin typeface="Arial" panose="020B0604020202020204" pitchFamily="34" charset="0"/>
              </a:rPr>
            </a:br>
            <a:endParaRPr lang="da-DK" sz="1600" b="1" i="0" dirty="0">
              <a:effectLst/>
              <a:latin typeface="Arial" panose="020B0604020202020204" pitchFamily="34" charset="0"/>
            </a:endParaRPr>
          </a:p>
          <a:p>
            <a:pPr marL="0" indent="0">
              <a:lnSpc>
                <a:spcPct val="100000"/>
              </a:lnSpc>
              <a:buNone/>
            </a:pPr>
            <a:r>
              <a:rPr lang="da-DK" sz="1600" b="0" i="0" dirty="0">
                <a:effectLst/>
                <a:latin typeface="Arial" panose="020B0604020202020204" pitchFamily="34" charset="0"/>
              </a:rPr>
              <a:t>Tro beskrives som en overbevisning eller opfattelse, der kan være enten sand eller falsk, men som ikke nødvendigvis bygger på sikkerhed eller forståelse.  </a:t>
            </a:r>
            <a:br>
              <a:rPr lang="da-DK" sz="1600" b="0" i="0" dirty="0">
                <a:effectLst/>
                <a:latin typeface="Arial" panose="020B0604020202020204" pitchFamily="34" charset="0"/>
              </a:rPr>
            </a:br>
            <a:r>
              <a:rPr lang="da-DK" sz="1600" b="0" i="0" dirty="0">
                <a:effectLst/>
                <a:latin typeface="Arial" panose="020B0604020202020204" pitchFamily="34" charset="0"/>
              </a:rPr>
              <a:t>Viden defineres som en fast og sikker indsigt, der er baseret på forståelse og beviselig sandhed. Viden er uforanderlig, og der findes derfor ikke en sand eller en falsk viden.  </a:t>
            </a:r>
            <a:br>
              <a:rPr lang="da-DK" sz="1600" b="0" i="0" dirty="0">
                <a:effectLst/>
                <a:latin typeface="Arial" panose="020B0604020202020204" pitchFamily="34" charset="0"/>
              </a:rPr>
            </a:br>
            <a:endParaRPr lang="da-DK" sz="1600" b="0" i="0" dirty="0">
              <a:effectLst/>
              <a:latin typeface="Arial" panose="020B0604020202020204" pitchFamily="34" charset="0"/>
            </a:endParaRPr>
          </a:p>
          <a:p>
            <a:pPr marL="0" indent="0">
              <a:lnSpc>
                <a:spcPct val="100000"/>
              </a:lnSpc>
              <a:buNone/>
            </a:pPr>
            <a:r>
              <a:rPr lang="da-DK" sz="1600" b="0" i="0" dirty="0">
                <a:effectLst/>
                <a:latin typeface="Arial" panose="020B0604020202020204" pitchFamily="34" charset="0"/>
              </a:rPr>
              <a:t>Hvis man skal opdele tro og viden i erkendelsesmodellen kan man sammenligne tro med fænomenernes verden og viden med ideernes verden. Man kan sammenligne viden med ideernes verden da det er her virkeligheden er og alt det sande, i modsætning til fænomeners verden hvor det kun er “skygger” af virkeligheden.  </a:t>
            </a:r>
            <a:br>
              <a:rPr lang="da-DK" sz="1600" b="0" i="0" dirty="0">
                <a:effectLst/>
                <a:latin typeface="Arial" panose="020B0604020202020204" pitchFamily="34" charset="0"/>
              </a:rPr>
            </a:br>
            <a:br>
              <a:rPr lang="da-DK" sz="1600" b="0" i="0" dirty="0">
                <a:effectLst/>
                <a:latin typeface="Arial" panose="020B0604020202020204" pitchFamily="34" charset="0"/>
              </a:rPr>
            </a:br>
            <a:r>
              <a:rPr lang="da-DK" sz="1600" b="0" i="0" dirty="0">
                <a:effectLst/>
                <a:latin typeface="Arial" panose="020B0604020202020204" pitchFamily="34" charset="0"/>
              </a:rPr>
              <a:t>Erkendelsesmodellen: </a:t>
            </a:r>
            <a:br>
              <a:rPr lang="da-DK" sz="1600" b="0" i="0" dirty="0">
                <a:effectLst/>
                <a:latin typeface="Arial" panose="020B0604020202020204" pitchFamily="34" charset="0"/>
              </a:rPr>
            </a:br>
            <a:r>
              <a:rPr lang="da-DK" sz="1600" b="0" i="0" dirty="0">
                <a:effectLst/>
                <a:latin typeface="Arial" panose="020B0604020202020204" pitchFamily="34" charset="0"/>
              </a:rPr>
              <a:t>Doxa svarer til tro. Du starter altså med at have en overbevisning om noget. Du tror du ved noget om et emne. Når man så stiller spørgsmål til troen, kan den har opfattelsen begynde at tvivle på sin tro. Er der nu rigtigt det jeg tror på? Til sidst når man til Episteme, som er den sande viden. Efter en lang dybdegående samtale er det målet at efterlade samtalen med opnået Episteme. </a:t>
            </a:r>
            <a:br>
              <a:rPr lang="da-DK" sz="1600" b="0" i="0" dirty="0">
                <a:effectLst/>
                <a:latin typeface="Arial" panose="020B0604020202020204" pitchFamily="34" charset="0"/>
              </a:rPr>
            </a:br>
            <a:r>
              <a:rPr lang="da-DK" sz="1600" b="0" i="0" dirty="0">
                <a:effectLst/>
                <a:latin typeface="Arial" panose="020B0604020202020204" pitchFamily="34" charset="0"/>
              </a:rPr>
              <a:t>Man opnår først viden når man har undersøgt om sin tro er rigtig</a:t>
            </a:r>
          </a:p>
        </p:txBody>
      </p:sp>
    </p:spTree>
    <p:extLst>
      <p:ext uri="{BB962C8B-B14F-4D97-AF65-F5344CB8AC3E}">
        <p14:creationId xmlns:p14="http://schemas.microsoft.com/office/powerpoint/2010/main" val="542362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A750463-0798-BA07-8921-7E3A9A047695}"/>
              </a:ext>
            </a:extLst>
          </p:cNvPr>
          <p:cNvSpPr>
            <a:spLocks noGrp="1"/>
          </p:cNvSpPr>
          <p:nvPr>
            <p:ph type="title"/>
          </p:nvPr>
        </p:nvSpPr>
        <p:spPr>
          <a:xfrm>
            <a:off x="841248" y="256032"/>
            <a:ext cx="10506456" cy="1014984"/>
          </a:xfrm>
        </p:spPr>
        <p:txBody>
          <a:bodyPr anchor="b">
            <a:normAutofit/>
          </a:bodyPr>
          <a:lstStyle/>
          <a:p>
            <a:r>
              <a:rPr lang="da-DK" sz="3100"/>
              <a:t>3. Fører retorik ifølge Sokrates til viden eller tro og hvad siger det om retorikkens karakter?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7" name="Pladsholder til indhold 2">
            <a:extLst>
              <a:ext uri="{FF2B5EF4-FFF2-40B4-BE49-F238E27FC236}">
                <a16:creationId xmlns:a16="http://schemas.microsoft.com/office/drawing/2014/main" id="{5413DB96-73CA-7A51-59EE-64628B8C560D}"/>
              </a:ext>
            </a:extLst>
          </p:cNvPr>
          <p:cNvGraphicFramePr>
            <a:graphicFrameLocks noGrp="1"/>
          </p:cNvGraphicFramePr>
          <p:nvPr>
            <p:ph idx="1"/>
            <p:extLst>
              <p:ext uri="{D42A27DB-BD31-4B8C-83A1-F6EECF244321}">
                <p14:modId xmlns:p14="http://schemas.microsoft.com/office/powerpoint/2010/main" val="3890185254"/>
              </p:ext>
            </p:extLst>
          </p:nvPr>
        </p:nvGraphicFramePr>
        <p:xfrm>
          <a:off x="355600" y="1915150"/>
          <a:ext cx="11341100" cy="4942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5053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1D6A8-4A39-D5FF-175D-E6D43F76BAB4}"/>
              </a:ext>
            </a:extLst>
          </p:cNvPr>
          <p:cNvSpPr>
            <a:spLocks noGrp="1"/>
          </p:cNvSpPr>
          <p:nvPr>
            <p:ph type="title"/>
          </p:nvPr>
        </p:nvSpPr>
        <p:spPr/>
        <p:txBody>
          <a:bodyPr>
            <a:normAutofit fontScale="90000"/>
          </a:bodyPr>
          <a:lstStyle/>
          <a:p>
            <a:r>
              <a:rPr lang="da-DK" dirty="0"/>
              <a:t>4. Kig på Gorgias' tale i kapitel 11 - hvorfor er retorikken magtfuld? Og hvordan skal den bruges?</a:t>
            </a:r>
          </a:p>
        </p:txBody>
      </p:sp>
      <p:graphicFrame>
        <p:nvGraphicFramePr>
          <p:cNvPr id="5" name="Pladsholder til indhold 2">
            <a:extLst>
              <a:ext uri="{FF2B5EF4-FFF2-40B4-BE49-F238E27FC236}">
                <a16:creationId xmlns:a16="http://schemas.microsoft.com/office/drawing/2014/main" id="{D6B0CF4F-C343-0860-40F3-0A5AA90ABD2E}"/>
              </a:ext>
            </a:extLst>
          </p:cNvPr>
          <p:cNvGraphicFramePr>
            <a:graphicFrameLocks noGrp="1"/>
          </p:cNvGraphicFramePr>
          <p:nvPr>
            <p:ph idx="1"/>
            <p:extLst>
              <p:ext uri="{D42A27DB-BD31-4B8C-83A1-F6EECF244321}">
                <p14:modId xmlns:p14="http://schemas.microsoft.com/office/powerpoint/2010/main" val="36605302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42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1D953CA-340B-DE48-9D0D-B2505BCE2020}"/>
              </a:ext>
            </a:extLst>
          </p:cNvPr>
          <p:cNvSpPr>
            <a:spLocks noGrp="1"/>
          </p:cNvSpPr>
          <p:nvPr>
            <p:ph type="title"/>
          </p:nvPr>
        </p:nvSpPr>
        <p:spPr>
          <a:xfrm>
            <a:off x="803503" y="335577"/>
            <a:ext cx="10173010" cy="1554480"/>
          </a:xfrm>
        </p:spPr>
        <p:txBody>
          <a:bodyPr anchor="ctr">
            <a:normAutofit/>
          </a:bodyPr>
          <a:lstStyle/>
          <a:p>
            <a:r>
              <a:rPr lang="da-DK" sz="4100"/>
              <a:t> 5. Hvorfor kan Sokrates lige så godt lide at blive modbevist som at modbevise andre (s. 409)?</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Pladsholder til indhold 2">
            <a:extLst>
              <a:ext uri="{FF2B5EF4-FFF2-40B4-BE49-F238E27FC236}">
                <a16:creationId xmlns:a16="http://schemas.microsoft.com/office/drawing/2014/main" id="{C36C47B7-4264-BE3C-E5E6-3E149EBF53F3}"/>
              </a:ext>
            </a:extLst>
          </p:cNvPr>
          <p:cNvGraphicFramePr>
            <a:graphicFrameLocks noGrp="1"/>
          </p:cNvGraphicFramePr>
          <p:nvPr>
            <p:ph idx="1"/>
            <p:extLst>
              <p:ext uri="{D42A27DB-BD31-4B8C-83A1-F6EECF244321}">
                <p14:modId xmlns:p14="http://schemas.microsoft.com/office/powerpoint/2010/main" val="4038704430"/>
              </p:ext>
            </p:extLst>
          </p:nvPr>
        </p:nvGraphicFramePr>
        <p:xfrm>
          <a:off x="267837" y="1765300"/>
          <a:ext cx="11543164" cy="4813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57183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TotalTime>
  <Words>1193</Words>
  <Application>Microsoft Office PowerPoint</Application>
  <PresentationFormat>Widescreen</PresentationFormat>
  <Paragraphs>18</Paragraphs>
  <Slides>6</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vt:i4>
      </vt:variant>
    </vt:vector>
  </HeadingPairs>
  <TitlesOfParts>
    <vt:vector size="11" baseType="lpstr">
      <vt:lpstr>Aptos</vt:lpstr>
      <vt:lpstr>Aptos Display</vt:lpstr>
      <vt:lpstr>Arial</vt:lpstr>
      <vt:lpstr>Calibri</vt:lpstr>
      <vt:lpstr>Office-tema</vt:lpstr>
      <vt:lpstr>Gorgias-dialogen</vt:lpstr>
      <vt:lpstr>1. Kapitel 8 slutter med Sokrates der siger "Retorik er altså ikke ene om at producere overtalelse" - hvordan er han nået frem til den konklusion?</vt:lpstr>
      <vt:lpstr>2. Hvordan defineres henholdsvis "tro" og "viden" på side 404-405? Kan I koble det på erkendelsesmodellen? </vt:lpstr>
      <vt:lpstr>3. Fører retorik ifølge Sokrates til viden eller tro og hvad siger det om retorikkens karakter? </vt:lpstr>
      <vt:lpstr>4. Kig på Gorgias' tale i kapitel 11 - hvorfor er retorikken magtfuld? Og hvordan skal den bruges?</vt:lpstr>
      <vt:lpstr> 5. Hvorfor kan Sokrates lige så godt lide at blive modbevist som at modbevise andre (s. 409)?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Freja Lindgren Facius</dc:creator>
  <cp:lastModifiedBy>Freja Lindgren Facius</cp:lastModifiedBy>
  <cp:revision>1</cp:revision>
  <dcterms:created xsi:type="dcterms:W3CDTF">2024-10-19T12:42:23Z</dcterms:created>
  <dcterms:modified xsi:type="dcterms:W3CDTF">2024-10-19T13:11:27Z</dcterms:modified>
</cp:coreProperties>
</file>