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347" r:id="rId3"/>
    <p:sldId id="348" r:id="rId4"/>
    <p:sldId id="264" r:id="rId5"/>
    <p:sldId id="349" r:id="rId6"/>
    <p:sldId id="319" r:id="rId7"/>
    <p:sldId id="351" r:id="rId8"/>
    <p:sldId id="353" r:id="rId9"/>
    <p:sldId id="354" r:id="rId10"/>
    <p:sldId id="356" r:id="rId11"/>
    <p:sldId id="357" r:id="rId12"/>
    <p:sldId id="358" r:id="rId13"/>
    <p:sldId id="359" r:id="rId14"/>
    <p:sldId id="337" r:id="rId15"/>
    <p:sldId id="360" r:id="rId16"/>
    <p:sldId id="361" r:id="rId17"/>
    <p:sldId id="362" r:id="rId18"/>
    <p:sldId id="352" r:id="rId19"/>
    <p:sldId id="363" r:id="rId20"/>
    <p:sldId id="365" r:id="rId21"/>
    <p:sldId id="366" r:id="rId22"/>
    <p:sldId id="367" r:id="rId23"/>
    <p:sldId id="364" r:id="rId24"/>
    <p:sldId id="369" r:id="rId25"/>
    <p:sldId id="299" r:id="rId2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788329-804D-4819-BC1F-7121C1B98D94}" v="15" dt="2024-10-20T10:10:18.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70788329-804D-4819-BC1F-7121C1B98D94}"/>
    <pc:docChg chg="delSld modSld delMainMaster">
      <pc:chgData name="Freja Lindgren Facius" userId="929b42c1-1389-4acd-a500-bd1250d50270" providerId="ADAL" clId="{70788329-804D-4819-BC1F-7121C1B98D94}" dt="2024-10-21T09:03:34.073" v="32" actId="20577"/>
      <pc:docMkLst>
        <pc:docMk/>
      </pc:docMkLst>
      <pc:sldChg chg="del">
        <pc:chgData name="Freja Lindgren Facius" userId="929b42c1-1389-4acd-a500-bd1250d50270" providerId="ADAL" clId="{70788329-804D-4819-BC1F-7121C1B98D94}" dt="2024-10-20T10:07:51.253" v="0" actId="47"/>
        <pc:sldMkLst>
          <pc:docMk/>
          <pc:sldMk cId="1708010228" sldId="256"/>
        </pc:sldMkLst>
      </pc:sldChg>
      <pc:sldChg chg="addSp delSp modSp mod">
        <pc:chgData name="Freja Lindgren Facius" userId="929b42c1-1389-4acd-a500-bd1250d50270" providerId="ADAL" clId="{70788329-804D-4819-BC1F-7121C1B98D94}" dt="2024-10-21T09:03:34.073" v="32" actId="20577"/>
        <pc:sldMkLst>
          <pc:docMk/>
          <pc:sldMk cId="987869134" sldId="352"/>
        </pc:sldMkLst>
        <pc:spChg chg="mod">
          <ac:chgData name="Freja Lindgren Facius" userId="929b42c1-1389-4acd-a500-bd1250d50270" providerId="ADAL" clId="{70788329-804D-4819-BC1F-7121C1B98D94}" dt="2024-10-21T09:03:34.073" v="32" actId="20577"/>
          <ac:spMkLst>
            <pc:docMk/>
            <pc:sldMk cId="987869134" sldId="352"/>
            <ac:spMk id="3" creationId="{AED8FA26-8FFB-9AA8-BEAB-0763B399606F}"/>
          </ac:spMkLst>
        </pc:spChg>
        <pc:spChg chg="del">
          <ac:chgData name="Freja Lindgren Facius" userId="929b42c1-1389-4acd-a500-bd1250d50270" providerId="ADAL" clId="{70788329-804D-4819-BC1F-7121C1B98D94}" dt="2024-10-20T10:08:03.987" v="1" actId="478"/>
          <ac:spMkLst>
            <pc:docMk/>
            <pc:sldMk cId="987869134" sldId="352"/>
            <ac:spMk id="4" creationId="{A41C6BEA-2C2F-DDC9-DDCA-879B583B0A7E}"/>
          </ac:spMkLst>
        </pc:spChg>
        <pc:spChg chg="add mod">
          <ac:chgData name="Freja Lindgren Facius" userId="929b42c1-1389-4acd-a500-bd1250d50270" providerId="ADAL" clId="{70788329-804D-4819-BC1F-7121C1B98D94}" dt="2024-10-20T10:08:32.495" v="12" actId="20577"/>
          <ac:spMkLst>
            <pc:docMk/>
            <pc:sldMk cId="987869134" sldId="352"/>
            <ac:spMk id="9" creationId="{B06F32E7-72C8-AB72-5927-FF676C233B77}"/>
          </ac:spMkLst>
        </pc:spChg>
        <pc:picChg chg="add mod">
          <ac:chgData name="Freja Lindgren Facius" userId="929b42c1-1389-4acd-a500-bd1250d50270" providerId="ADAL" clId="{70788329-804D-4819-BC1F-7121C1B98D94}" dt="2024-10-20T10:08:15.059" v="5" actId="1076"/>
          <ac:picMkLst>
            <pc:docMk/>
            <pc:sldMk cId="987869134" sldId="352"/>
            <ac:picMk id="8" creationId="{F54C4152-95E9-61DA-01DD-BE094E4ED1C8}"/>
          </ac:picMkLst>
        </pc:picChg>
        <pc:picChg chg="del">
          <ac:chgData name="Freja Lindgren Facius" userId="929b42c1-1389-4acd-a500-bd1250d50270" providerId="ADAL" clId="{70788329-804D-4819-BC1F-7121C1B98D94}" dt="2024-10-20T10:08:03.987" v="1" actId="478"/>
          <ac:picMkLst>
            <pc:docMk/>
            <pc:sldMk cId="987869134" sldId="352"/>
            <ac:picMk id="1026" creationId="{7C6DCEB7-446C-7CDF-85B1-C6851187B51A}"/>
          </ac:picMkLst>
        </pc:picChg>
      </pc:sldChg>
      <pc:sldChg chg="addSp delSp modSp modAnim">
        <pc:chgData name="Freja Lindgren Facius" userId="929b42c1-1389-4acd-a500-bd1250d50270" providerId="ADAL" clId="{70788329-804D-4819-BC1F-7121C1B98D94}" dt="2024-10-20T10:08:39.104" v="14"/>
        <pc:sldMkLst>
          <pc:docMk/>
          <pc:sldMk cId="4018123968" sldId="363"/>
        </pc:sldMkLst>
        <pc:spChg chg="del">
          <ac:chgData name="Freja Lindgren Facius" userId="929b42c1-1389-4acd-a500-bd1250d50270" providerId="ADAL" clId="{70788329-804D-4819-BC1F-7121C1B98D94}" dt="2024-10-20T10:08:38.762" v="13" actId="478"/>
          <ac:spMkLst>
            <pc:docMk/>
            <pc:sldMk cId="4018123968" sldId="363"/>
            <ac:spMk id="4" creationId="{A41C6BEA-2C2F-DDC9-DDCA-879B583B0A7E}"/>
          </ac:spMkLst>
        </pc:spChg>
        <pc:spChg chg="del">
          <ac:chgData name="Freja Lindgren Facius" userId="929b42c1-1389-4acd-a500-bd1250d50270" providerId="ADAL" clId="{70788329-804D-4819-BC1F-7121C1B98D94}" dt="2024-10-20T10:08:38.762" v="13" actId="478"/>
          <ac:spMkLst>
            <pc:docMk/>
            <pc:sldMk cId="4018123968" sldId="363"/>
            <ac:spMk id="5" creationId="{A1B495DF-F4E1-BFC7-AB0A-7A6586C280D5}"/>
          </ac:spMkLst>
        </pc:spChg>
        <pc:spChg chg="add mod">
          <ac:chgData name="Freja Lindgren Facius" userId="929b42c1-1389-4acd-a500-bd1250d50270" providerId="ADAL" clId="{70788329-804D-4819-BC1F-7121C1B98D94}" dt="2024-10-20T10:08:39.104" v="14"/>
          <ac:spMkLst>
            <pc:docMk/>
            <pc:sldMk cId="4018123968" sldId="363"/>
            <ac:spMk id="7" creationId="{33B337DF-5617-077B-20A4-407B497BF93A}"/>
          </ac:spMkLst>
        </pc:spChg>
        <pc:picChg chg="add mod">
          <ac:chgData name="Freja Lindgren Facius" userId="929b42c1-1389-4acd-a500-bd1250d50270" providerId="ADAL" clId="{70788329-804D-4819-BC1F-7121C1B98D94}" dt="2024-10-20T10:08:39.104" v="14"/>
          <ac:picMkLst>
            <pc:docMk/>
            <pc:sldMk cId="4018123968" sldId="363"/>
            <ac:picMk id="6" creationId="{391BD4F0-B5C6-8ED7-AC51-321E48383FE9}"/>
          </ac:picMkLst>
        </pc:picChg>
        <pc:picChg chg="del">
          <ac:chgData name="Freja Lindgren Facius" userId="929b42c1-1389-4acd-a500-bd1250d50270" providerId="ADAL" clId="{70788329-804D-4819-BC1F-7121C1B98D94}" dt="2024-10-20T10:08:38.762" v="13" actId="478"/>
          <ac:picMkLst>
            <pc:docMk/>
            <pc:sldMk cId="4018123968" sldId="363"/>
            <ac:picMk id="1026" creationId="{7C6DCEB7-446C-7CDF-85B1-C6851187B51A}"/>
          </ac:picMkLst>
        </pc:picChg>
      </pc:sldChg>
      <pc:sldChg chg="addSp delSp modSp modAnim">
        <pc:chgData name="Freja Lindgren Facius" userId="929b42c1-1389-4acd-a500-bd1250d50270" providerId="ADAL" clId="{70788329-804D-4819-BC1F-7121C1B98D94}" dt="2024-10-20T10:08:44.110" v="16"/>
        <pc:sldMkLst>
          <pc:docMk/>
          <pc:sldMk cId="1806319220" sldId="365"/>
        </pc:sldMkLst>
        <pc:spChg chg="del">
          <ac:chgData name="Freja Lindgren Facius" userId="929b42c1-1389-4acd-a500-bd1250d50270" providerId="ADAL" clId="{70788329-804D-4819-BC1F-7121C1B98D94}" dt="2024-10-20T10:08:43.805" v="15" actId="478"/>
          <ac:spMkLst>
            <pc:docMk/>
            <pc:sldMk cId="1806319220" sldId="365"/>
            <ac:spMk id="4" creationId="{A41C6BEA-2C2F-DDC9-DDCA-879B583B0A7E}"/>
          </ac:spMkLst>
        </pc:spChg>
        <pc:spChg chg="del">
          <ac:chgData name="Freja Lindgren Facius" userId="929b42c1-1389-4acd-a500-bd1250d50270" providerId="ADAL" clId="{70788329-804D-4819-BC1F-7121C1B98D94}" dt="2024-10-20T10:08:43.805" v="15" actId="478"/>
          <ac:spMkLst>
            <pc:docMk/>
            <pc:sldMk cId="1806319220" sldId="365"/>
            <ac:spMk id="5" creationId="{A1B495DF-F4E1-BFC7-AB0A-7A6586C280D5}"/>
          </ac:spMkLst>
        </pc:spChg>
        <pc:spChg chg="add mod">
          <ac:chgData name="Freja Lindgren Facius" userId="929b42c1-1389-4acd-a500-bd1250d50270" providerId="ADAL" clId="{70788329-804D-4819-BC1F-7121C1B98D94}" dt="2024-10-20T10:08:44.110" v="16"/>
          <ac:spMkLst>
            <pc:docMk/>
            <pc:sldMk cId="1806319220" sldId="365"/>
            <ac:spMk id="8" creationId="{37CA47C5-077F-7E92-3BAE-47FD83C2C20F}"/>
          </ac:spMkLst>
        </pc:spChg>
        <pc:picChg chg="add mod">
          <ac:chgData name="Freja Lindgren Facius" userId="929b42c1-1389-4acd-a500-bd1250d50270" providerId="ADAL" clId="{70788329-804D-4819-BC1F-7121C1B98D94}" dt="2024-10-20T10:08:44.110" v="16"/>
          <ac:picMkLst>
            <pc:docMk/>
            <pc:sldMk cId="1806319220" sldId="365"/>
            <ac:picMk id="7" creationId="{2B5890B0-70B2-2A95-00D4-B1DCED485346}"/>
          </ac:picMkLst>
        </pc:picChg>
        <pc:picChg chg="del">
          <ac:chgData name="Freja Lindgren Facius" userId="929b42c1-1389-4acd-a500-bd1250d50270" providerId="ADAL" clId="{70788329-804D-4819-BC1F-7121C1B98D94}" dt="2024-10-20T10:08:43.805" v="15" actId="478"/>
          <ac:picMkLst>
            <pc:docMk/>
            <pc:sldMk cId="1806319220" sldId="365"/>
            <ac:picMk id="1026" creationId="{7C6DCEB7-446C-7CDF-85B1-C6851187B51A}"/>
          </ac:picMkLst>
        </pc:picChg>
      </pc:sldChg>
      <pc:sldChg chg="addSp delSp modSp modAnim">
        <pc:chgData name="Freja Lindgren Facius" userId="929b42c1-1389-4acd-a500-bd1250d50270" providerId="ADAL" clId="{70788329-804D-4819-BC1F-7121C1B98D94}" dt="2024-10-20T10:08:48.923" v="18"/>
        <pc:sldMkLst>
          <pc:docMk/>
          <pc:sldMk cId="332046224" sldId="366"/>
        </pc:sldMkLst>
        <pc:spChg chg="del">
          <ac:chgData name="Freja Lindgren Facius" userId="929b42c1-1389-4acd-a500-bd1250d50270" providerId="ADAL" clId="{70788329-804D-4819-BC1F-7121C1B98D94}" dt="2024-10-20T10:08:48.600" v="17" actId="478"/>
          <ac:spMkLst>
            <pc:docMk/>
            <pc:sldMk cId="332046224" sldId="366"/>
            <ac:spMk id="4" creationId="{A41C6BEA-2C2F-DDC9-DDCA-879B583B0A7E}"/>
          </ac:spMkLst>
        </pc:spChg>
        <pc:spChg chg="del">
          <ac:chgData name="Freja Lindgren Facius" userId="929b42c1-1389-4acd-a500-bd1250d50270" providerId="ADAL" clId="{70788329-804D-4819-BC1F-7121C1B98D94}" dt="2024-10-20T10:08:48.600" v="17" actId="478"/>
          <ac:spMkLst>
            <pc:docMk/>
            <pc:sldMk cId="332046224" sldId="366"/>
            <ac:spMk id="5" creationId="{A1B495DF-F4E1-BFC7-AB0A-7A6586C280D5}"/>
          </ac:spMkLst>
        </pc:spChg>
        <pc:spChg chg="add mod">
          <ac:chgData name="Freja Lindgren Facius" userId="929b42c1-1389-4acd-a500-bd1250d50270" providerId="ADAL" clId="{70788329-804D-4819-BC1F-7121C1B98D94}" dt="2024-10-20T10:08:48.923" v="18"/>
          <ac:spMkLst>
            <pc:docMk/>
            <pc:sldMk cId="332046224" sldId="366"/>
            <ac:spMk id="7" creationId="{AF4307DE-DC28-1459-5F4B-142C72016711}"/>
          </ac:spMkLst>
        </pc:spChg>
        <pc:picChg chg="add mod">
          <ac:chgData name="Freja Lindgren Facius" userId="929b42c1-1389-4acd-a500-bd1250d50270" providerId="ADAL" clId="{70788329-804D-4819-BC1F-7121C1B98D94}" dt="2024-10-20T10:08:48.923" v="18"/>
          <ac:picMkLst>
            <pc:docMk/>
            <pc:sldMk cId="332046224" sldId="366"/>
            <ac:picMk id="6" creationId="{DDA6EE86-CCF9-B98D-CBEF-9F69F849FE77}"/>
          </ac:picMkLst>
        </pc:picChg>
        <pc:picChg chg="del">
          <ac:chgData name="Freja Lindgren Facius" userId="929b42c1-1389-4acd-a500-bd1250d50270" providerId="ADAL" clId="{70788329-804D-4819-BC1F-7121C1B98D94}" dt="2024-10-20T10:08:48.600" v="17" actId="478"/>
          <ac:picMkLst>
            <pc:docMk/>
            <pc:sldMk cId="332046224" sldId="366"/>
            <ac:picMk id="1026" creationId="{7C6DCEB7-446C-7CDF-85B1-C6851187B51A}"/>
          </ac:picMkLst>
        </pc:picChg>
      </pc:sldChg>
      <pc:sldChg chg="addSp delSp modSp modAnim">
        <pc:chgData name="Freja Lindgren Facius" userId="929b42c1-1389-4acd-a500-bd1250d50270" providerId="ADAL" clId="{70788329-804D-4819-BC1F-7121C1B98D94}" dt="2024-10-20T10:10:18.158" v="21"/>
        <pc:sldMkLst>
          <pc:docMk/>
          <pc:sldMk cId="2456200060" sldId="367"/>
        </pc:sldMkLst>
        <pc:spChg chg="del">
          <ac:chgData name="Freja Lindgren Facius" userId="929b42c1-1389-4acd-a500-bd1250d50270" providerId="ADAL" clId="{70788329-804D-4819-BC1F-7121C1B98D94}" dt="2024-10-20T10:10:17.849" v="20" actId="478"/>
          <ac:spMkLst>
            <pc:docMk/>
            <pc:sldMk cId="2456200060" sldId="367"/>
            <ac:spMk id="4" creationId="{A41C6BEA-2C2F-DDC9-DDCA-879B583B0A7E}"/>
          </ac:spMkLst>
        </pc:spChg>
        <pc:spChg chg="del">
          <ac:chgData name="Freja Lindgren Facius" userId="929b42c1-1389-4acd-a500-bd1250d50270" providerId="ADAL" clId="{70788329-804D-4819-BC1F-7121C1B98D94}" dt="2024-10-20T10:10:17.849" v="20" actId="478"/>
          <ac:spMkLst>
            <pc:docMk/>
            <pc:sldMk cId="2456200060" sldId="367"/>
            <ac:spMk id="5" creationId="{A1B495DF-F4E1-BFC7-AB0A-7A6586C280D5}"/>
          </ac:spMkLst>
        </pc:spChg>
        <pc:spChg chg="add mod">
          <ac:chgData name="Freja Lindgren Facius" userId="929b42c1-1389-4acd-a500-bd1250d50270" providerId="ADAL" clId="{70788329-804D-4819-BC1F-7121C1B98D94}" dt="2024-10-20T10:09:02.616" v="19"/>
          <ac:spMkLst>
            <pc:docMk/>
            <pc:sldMk cId="2456200060" sldId="367"/>
            <ac:spMk id="7" creationId="{094657F5-5F2F-0817-ADAD-1216EDF9E55E}"/>
          </ac:spMkLst>
        </pc:spChg>
        <pc:spChg chg="add mod">
          <ac:chgData name="Freja Lindgren Facius" userId="929b42c1-1389-4acd-a500-bd1250d50270" providerId="ADAL" clId="{70788329-804D-4819-BC1F-7121C1B98D94}" dt="2024-10-20T10:10:18.158" v="21"/>
          <ac:spMkLst>
            <pc:docMk/>
            <pc:sldMk cId="2456200060" sldId="367"/>
            <ac:spMk id="9" creationId="{5A8CDDD1-5F7A-D744-03FD-D7062B418BA8}"/>
          </ac:spMkLst>
        </pc:spChg>
        <pc:picChg chg="add mod">
          <ac:chgData name="Freja Lindgren Facius" userId="929b42c1-1389-4acd-a500-bd1250d50270" providerId="ADAL" clId="{70788329-804D-4819-BC1F-7121C1B98D94}" dt="2024-10-20T10:09:02.616" v="19"/>
          <ac:picMkLst>
            <pc:docMk/>
            <pc:sldMk cId="2456200060" sldId="367"/>
            <ac:picMk id="6" creationId="{07B92600-BB42-7406-9C29-97897B6FC910}"/>
          </ac:picMkLst>
        </pc:picChg>
        <pc:picChg chg="add mod">
          <ac:chgData name="Freja Lindgren Facius" userId="929b42c1-1389-4acd-a500-bd1250d50270" providerId="ADAL" clId="{70788329-804D-4819-BC1F-7121C1B98D94}" dt="2024-10-20T10:10:18.158" v="21"/>
          <ac:picMkLst>
            <pc:docMk/>
            <pc:sldMk cId="2456200060" sldId="367"/>
            <ac:picMk id="8" creationId="{897B006D-8E76-09EB-4033-94D5684C2FE4}"/>
          </ac:picMkLst>
        </pc:picChg>
        <pc:picChg chg="del">
          <ac:chgData name="Freja Lindgren Facius" userId="929b42c1-1389-4acd-a500-bd1250d50270" providerId="ADAL" clId="{70788329-804D-4819-BC1F-7121C1B98D94}" dt="2024-10-20T10:10:17.849" v="20" actId="478"/>
          <ac:picMkLst>
            <pc:docMk/>
            <pc:sldMk cId="2456200060" sldId="367"/>
            <ac:picMk id="1026" creationId="{7C6DCEB7-446C-7CDF-85B1-C6851187B51A}"/>
          </ac:picMkLst>
        </pc:picChg>
      </pc:sldChg>
      <pc:sldMasterChg chg="del delSldLayout">
        <pc:chgData name="Freja Lindgren Facius" userId="929b42c1-1389-4acd-a500-bd1250d50270" providerId="ADAL" clId="{70788329-804D-4819-BC1F-7121C1B98D94}" dt="2024-10-20T10:07:51.253" v="0" actId="47"/>
        <pc:sldMasterMkLst>
          <pc:docMk/>
          <pc:sldMasterMk cId="398271048" sldId="2147483648"/>
        </pc:sldMasterMkLst>
        <pc:sldLayoutChg chg="del">
          <pc:chgData name="Freja Lindgren Facius" userId="929b42c1-1389-4acd-a500-bd1250d50270" providerId="ADAL" clId="{70788329-804D-4819-BC1F-7121C1B98D94}" dt="2024-10-20T10:07:51.253" v="0" actId="47"/>
          <pc:sldLayoutMkLst>
            <pc:docMk/>
            <pc:sldMasterMk cId="398271048" sldId="2147483648"/>
            <pc:sldLayoutMk cId="3330829396" sldId="2147483649"/>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2030270526" sldId="2147483650"/>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584007488" sldId="2147483651"/>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3444686818" sldId="2147483652"/>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2695208562" sldId="2147483653"/>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3115906256" sldId="2147483654"/>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1434299417" sldId="2147483655"/>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3018648243" sldId="2147483656"/>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1775749006" sldId="2147483657"/>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2673593482" sldId="2147483658"/>
          </pc:sldLayoutMkLst>
        </pc:sldLayoutChg>
        <pc:sldLayoutChg chg="del">
          <pc:chgData name="Freja Lindgren Facius" userId="929b42c1-1389-4acd-a500-bd1250d50270" providerId="ADAL" clId="{70788329-804D-4819-BC1F-7121C1B98D94}" dt="2024-10-20T10:07:51.253" v="0" actId="47"/>
          <pc:sldLayoutMkLst>
            <pc:docMk/>
            <pc:sldMasterMk cId="398271048" sldId="2147483648"/>
            <pc:sldLayoutMk cId="3262504099"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A0BCE1-280F-4535-A2B8-F1BEF382782D}" type="datetimeFigureOut">
              <a:rPr lang="da-DK" smtClean="0"/>
              <a:t>21-10-2024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14D1-865F-4620-ADEE-9D6EFB4F01D2}" type="slidenum">
              <a:rPr lang="da-DK" smtClean="0"/>
              <a:t>‹nr.›</a:t>
            </a:fld>
            <a:endParaRPr lang="da-DK"/>
          </a:p>
        </p:txBody>
      </p:sp>
    </p:spTree>
    <p:extLst>
      <p:ext uri="{BB962C8B-B14F-4D97-AF65-F5344CB8AC3E}">
        <p14:creationId xmlns:p14="http://schemas.microsoft.com/office/powerpoint/2010/main" val="2970885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3</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dirty="0">
                <a:solidFill>
                  <a:srgbClr val="FF0000"/>
                </a:solidFill>
                <a:latin typeface="Hoefler Text" panose="02030602050506020203" pitchFamily="18" charset="77"/>
              </a:rPr>
              <a:t>Demokratiet i Athen blev indført </a:t>
            </a:r>
            <a:r>
              <a:rPr lang="da-DK" sz="1200" dirty="0">
                <a:solidFill>
                  <a:srgbClr val="FF0000"/>
                </a:solidFill>
                <a:latin typeface="Hoefler Text" panose="02030602050506020203" pitchFamily="18" charset="77"/>
              </a:rPr>
              <a:t>af </a:t>
            </a:r>
            <a:r>
              <a:rPr lang="da-DK" sz="1200" dirty="0" err="1">
                <a:solidFill>
                  <a:srgbClr val="FF0000"/>
                </a:solidFill>
                <a:latin typeface="Hoefler Text" panose="02030602050506020203" pitchFamily="18" charset="77"/>
              </a:rPr>
              <a:t>Kleisthenes</a:t>
            </a:r>
            <a:r>
              <a:rPr lang="da-DK" sz="1200" dirty="0">
                <a:solidFill>
                  <a:srgbClr val="FF0000"/>
                </a:solidFill>
                <a:latin typeface="Hoefler Text" panose="02030602050506020203" pitchFamily="18" charset="77"/>
              </a:rPr>
              <a:t> i 507 f.Kr. Demokratiet var direkte, hvilket betød at mange tusinde frie mandlige borgere tog aktivt del i det politiske liv. Kvinder, slaver og fremmede bosat i Athen var udelukket fra de politiske forsamlinger.</a:t>
            </a:r>
          </a:p>
          <a:p>
            <a:pPr algn="l"/>
            <a:r>
              <a:rPr lang="da-DK" sz="1200" dirty="0">
                <a:solidFill>
                  <a:srgbClr val="FF0000"/>
                </a:solidFill>
                <a:latin typeface="Hoefler Text" panose="02030602050506020203" pitchFamily="18" charset="77"/>
              </a:rPr>
              <a:t>Folkeforsamlingen mødtes på højdedraget Pnyx vest for Athens </a:t>
            </a:r>
            <a:r>
              <a:rPr lang="da-DK" sz="1200" dirty="0" err="1">
                <a:solidFill>
                  <a:srgbClr val="FF0000"/>
                </a:solidFill>
                <a:latin typeface="Hoefler Text" panose="02030602050506020203" pitchFamily="18" charset="77"/>
              </a:rPr>
              <a:t>akropolis</a:t>
            </a:r>
            <a:r>
              <a:rPr lang="da-DK" sz="1200" dirty="0">
                <a:solidFill>
                  <a:srgbClr val="FF0000"/>
                </a:solidFill>
                <a:latin typeface="Hoefler Text" panose="02030602050506020203" pitchFamily="18" charset="77"/>
              </a:rPr>
              <a:t>. Her traf borgerne beslutninger om bystatens udenrigs- og forsvarspolitik, økonomi og religion. Borgerne var også dommere ved folkedomstolene. Til hver sag blev der valgt flere hundrede dommere ved lodtrækning. Retsbygningerne lå på torvet, Agora, sammen med mange andre af bystatens officielle bygninger.</a:t>
            </a:r>
          </a:p>
          <a:p>
            <a:pPr algn="l"/>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4</a:t>
            </a:fld>
            <a:endParaRPr lang="da-DK"/>
          </a:p>
        </p:txBody>
      </p:sp>
    </p:spTree>
    <p:extLst>
      <p:ext uri="{BB962C8B-B14F-4D97-AF65-F5344CB8AC3E}">
        <p14:creationId xmlns:p14="http://schemas.microsoft.com/office/powerpoint/2010/main" val="385417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Bronze er lettere end sten, og kan derfor lave mere bevægelse </a:t>
            </a:r>
          </a:p>
        </p:txBody>
      </p:sp>
      <p:sp>
        <p:nvSpPr>
          <p:cNvPr id="4" name="Pladsholder til slidenummer 3"/>
          <p:cNvSpPr>
            <a:spLocks noGrp="1"/>
          </p:cNvSpPr>
          <p:nvPr>
            <p:ph type="sldNum" sz="quarter" idx="5"/>
          </p:nvPr>
        </p:nvSpPr>
        <p:spPr/>
        <p:txBody>
          <a:bodyPr/>
          <a:lstStyle/>
          <a:p>
            <a:fld id="{37A682B1-FFC5-45B9-BD69-A5951A78DD19}" type="slidenum">
              <a:rPr lang="da-DK" smtClean="0"/>
              <a:t>5</a:t>
            </a:fld>
            <a:endParaRPr lang="da-DK"/>
          </a:p>
        </p:txBody>
      </p:sp>
    </p:spTree>
    <p:extLst>
      <p:ext uri="{BB962C8B-B14F-4D97-AF65-F5344CB8AC3E}">
        <p14:creationId xmlns:p14="http://schemas.microsoft.com/office/powerpoint/2010/main" val="308234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 atleter! </a:t>
            </a:r>
          </a:p>
          <a:p>
            <a:r>
              <a:rPr lang="da-DK" dirty="0"/>
              <a:t>Profan: </a:t>
            </a:r>
            <a:r>
              <a:rPr lang="da-DK" b="0" i="0" dirty="0">
                <a:solidFill>
                  <a:srgbClr val="333333"/>
                </a:solidFill>
                <a:effectLst/>
                <a:latin typeface="Verdana" panose="020B0604030504040204" pitchFamily="34" charset="0"/>
              </a:rPr>
              <a:t>vedr. den ikkereligiøse del af virkeligheden</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6</a:t>
            </a:fld>
            <a:endParaRPr lang="da-DK"/>
          </a:p>
        </p:txBody>
      </p:sp>
    </p:spTree>
    <p:extLst>
      <p:ext uri="{BB962C8B-B14F-4D97-AF65-F5344CB8AC3E}">
        <p14:creationId xmlns:p14="http://schemas.microsoft.com/office/powerpoint/2010/main" val="3654366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7</a:t>
            </a:fld>
            <a:endParaRPr lang="da-DK"/>
          </a:p>
        </p:txBody>
      </p:sp>
    </p:spTree>
    <p:extLst>
      <p:ext uri="{BB962C8B-B14F-4D97-AF65-F5344CB8AC3E}">
        <p14:creationId xmlns:p14="http://schemas.microsoft.com/office/powerpoint/2010/main" val="3080666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8</a:t>
            </a:fld>
            <a:endParaRPr lang="da-DK"/>
          </a:p>
        </p:txBody>
      </p:sp>
    </p:spTree>
    <p:extLst>
      <p:ext uri="{BB962C8B-B14F-4D97-AF65-F5344CB8AC3E}">
        <p14:creationId xmlns:p14="http://schemas.microsoft.com/office/powerpoint/2010/main" val="22924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9</a:t>
            </a:fld>
            <a:endParaRPr lang="da-DK"/>
          </a:p>
        </p:txBody>
      </p:sp>
    </p:spTree>
    <p:extLst>
      <p:ext uri="{BB962C8B-B14F-4D97-AF65-F5344CB8AC3E}">
        <p14:creationId xmlns:p14="http://schemas.microsoft.com/office/powerpoint/2010/main" val="2689055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Den tidlige klassiske stil i græsk skulptur 480-450 f.Kr. kaldes også </a:t>
            </a:r>
            <a:r>
              <a:rPr lang="da-DK" sz="1200" b="1" dirty="0">
                <a:solidFill>
                  <a:schemeClr val="tx1"/>
                </a:solidFill>
                <a:latin typeface="Hoefler Text" panose="02030602050506020203" pitchFamily="18" charset="77"/>
              </a:rPr>
              <a:t>“streng stil”. </a:t>
            </a:r>
            <a:r>
              <a:rPr lang="da-DK" sz="1200" dirty="0">
                <a:solidFill>
                  <a:schemeClr val="tx1"/>
                </a:solidFill>
                <a:latin typeface="Hoefler Text" panose="02030602050506020203" pitchFamily="18" charset="77"/>
              </a:rPr>
              <a:t>Den er kendetegnet ved, at vægten i kroppen i modsætning til tidligere er </a:t>
            </a:r>
            <a:r>
              <a:rPr lang="da-DK" sz="1200" b="1" dirty="0">
                <a:solidFill>
                  <a:schemeClr val="tx1"/>
                </a:solidFill>
                <a:latin typeface="Hoefler Text" panose="02030602050506020203" pitchFamily="18" charset="77"/>
              </a:rPr>
              <a:t>forskudt en anelse fra det frontale</a:t>
            </a:r>
            <a:r>
              <a:rPr lang="da-DK" sz="1200" dirty="0">
                <a:solidFill>
                  <a:schemeClr val="tx1"/>
                </a:solidFill>
                <a:latin typeface="Hoefler Text" panose="02030602050506020203" pitchFamily="18" charset="77"/>
              </a:rPr>
              <a:t>, og at ansigterne kan antyde </a:t>
            </a:r>
            <a:r>
              <a:rPr lang="da-DK" sz="1200" b="1" dirty="0">
                <a:solidFill>
                  <a:schemeClr val="tx1"/>
                </a:solidFill>
                <a:latin typeface="Hoefler Text" panose="02030602050506020203" pitchFamily="18" charset="77"/>
              </a:rPr>
              <a:t>personlighed og indadvendte og seriøse følelser</a:t>
            </a:r>
            <a:r>
              <a:rPr lang="da-DK" sz="1200" dirty="0">
                <a:solidFill>
                  <a:schemeClr val="tx1"/>
                </a:solidFill>
                <a:latin typeface="Hoefler Text" panose="02030602050506020203" pitchFamily="18" charset="77"/>
              </a:rPr>
              <a:t>. Ansigterne har desuden </a:t>
            </a:r>
            <a:r>
              <a:rPr lang="da-DK" sz="1200" b="1" dirty="0">
                <a:solidFill>
                  <a:schemeClr val="tx1"/>
                </a:solidFill>
                <a:latin typeface="Hoefler Text" panose="02030602050506020203" pitchFamily="18" charset="77"/>
              </a:rPr>
              <a:t>tunge øjenlåg </a:t>
            </a:r>
            <a:r>
              <a:rPr lang="da-DK" sz="1200" dirty="0">
                <a:solidFill>
                  <a:schemeClr val="tx1"/>
                </a:solidFill>
                <a:latin typeface="Hoefler Text" panose="02030602050506020203" pitchFamily="18" charset="77"/>
              </a:rPr>
              <a:t>og </a:t>
            </a:r>
            <a:r>
              <a:rPr lang="da-DK" sz="1200" b="1" dirty="0">
                <a:solidFill>
                  <a:schemeClr val="tx1"/>
                </a:solidFill>
                <a:latin typeface="Hoefler Text" panose="02030602050506020203" pitchFamily="18" charset="77"/>
              </a:rPr>
              <a:t>et kraftigt hageparti</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10</a:t>
            </a:fld>
            <a:endParaRPr lang="da-DK"/>
          </a:p>
        </p:txBody>
      </p:sp>
    </p:spTree>
    <p:extLst>
      <p:ext uri="{BB962C8B-B14F-4D97-AF65-F5344CB8AC3E}">
        <p14:creationId xmlns:p14="http://schemas.microsoft.com/office/powerpoint/2010/main" val="142493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chemeClr val="tx1"/>
                </a:solidFill>
                <a:latin typeface="Hoefler Text" panose="02030602050506020203" pitchFamily="18" charset="77"/>
              </a:rPr>
              <a:t>Man blev interesseret i det ideelle menneske, og derfor blev atleter også meget afbilledet. </a:t>
            </a:r>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11</a:t>
            </a:fld>
            <a:endParaRPr lang="da-DK"/>
          </a:p>
        </p:txBody>
      </p:sp>
    </p:spTree>
    <p:extLst>
      <p:ext uri="{BB962C8B-B14F-4D97-AF65-F5344CB8AC3E}">
        <p14:creationId xmlns:p14="http://schemas.microsoft.com/office/powerpoint/2010/main" val="177448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12</a:t>
            </a:fld>
            <a:endParaRPr lang="da-DK"/>
          </a:p>
        </p:txBody>
      </p:sp>
    </p:spTree>
    <p:extLst>
      <p:ext uri="{BB962C8B-B14F-4D97-AF65-F5344CB8AC3E}">
        <p14:creationId xmlns:p14="http://schemas.microsoft.com/office/powerpoint/2010/main" val="410032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Personlige træk i arkaisk tid? </a:t>
            </a:r>
          </a:p>
        </p:txBody>
      </p:sp>
      <p:sp>
        <p:nvSpPr>
          <p:cNvPr id="4" name="Pladsholder til slidenummer 3"/>
          <p:cNvSpPr>
            <a:spLocks noGrp="1"/>
          </p:cNvSpPr>
          <p:nvPr>
            <p:ph type="sldNum" sz="quarter" idx="5"/>
          </p:nvPr>
        </p:nvSpPr>
        <p:spPr/>
        <p:txBody>
          <a:bodyPr/>
          <a:lstStyle/>
          <a:p>
            <a:fld id="{37A682B1-FFC5-45B9-BD69-A5951A78DD19}" type="slidenum">
              <a:rPr lang="da-DK" smtClean="0"/>
              <a:t>13</a:t>
            </a:fld>
            <a:endParaRPr lang="da-DK"/>
          </a:p>
        </p:txBody>
      </p:sp>
    </p:spTree>
    <p:extLst>
      <p:ext uri="{BB962C8B-B14F-4D97-AF65-F5344CB8AC3E}">
        <p14:creationId xmlns:p14="http://schemas.microsoft.com/office/powerpoint/2010/main" val="1075412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dirty="0">
                <a:solidFill>
                  <a:srgbClr val="FF0000"/>
                </a:solidFill>
                <a:latin typeface="Hoefler Text" panose="02030602050506020203" pitchFamily="18" charset="77"/>
              </a:rPr>
              <a:t>Hovedlinjernes enkelhed, den store bue og de fire linjer, som mødes i næsten rette vinkler, skaber harmoni i skikkelse af bevægelse. </a:t>
            </a:r>
          </a:p>
          <a:p>
            <a:pPr algn="l"/>
            <a:r>
              <a:rPr lang="da-DK" sz="1200" dirty="0">
                <a:solidFill>
                  <a:srgbClr val="FF0000"/>
                </a:solidFill>
                <a:latin typeface="Hoefler Text" panose="02030602050506020203" pitchFamily="18" charset="77"/>
              </a:rPr>
              <a:t>- En dikotomi mellem det kantede og buede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15</a:t>
            </a:fld>
            <a:endParaRPr lang="da-DK"/>
          </a:p>
        </p:txBody>
      </p:sp>
    </p:spTree>
    <p:extLst>
      <p:ext uri="{BB962C8B-B14F-4D97-AF65-F5344CB8AC3E}">
        <p14:creationId xmlns:p14="http://schemas.microsoft.com/office/powerpoint/2010/main" val="1711762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dirty="0"/>
          </a:p>
          <a:p>
            <a:pPr algn="l"/>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16</a:t>
            </a:fld>
            <a:endParaRPr lang="da-DK"/>
          </a:p>
        </p:txBody>
      </p:sp>
    </p:spTree>
    <p:extLst>
      <p:ext uri="{BB962C8B-B14F-4D97-AF65-F5344CB8AC3E}">
        <p14:creationId xmlns:p14="http://schemas.microsoft.com/office/powerpoint/2010/main" val="3487400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på romersk kopi: når de er lavet af marmor og har en støtte. Bronze er lettere end marmor og man havde en del frihed i materialet. At lave en marmorkopi af en bronzefigur gjorde, at bevægelsen originalen havde ikke altid kunne holde i det tunge marmor. Derfor tilføjede man støtter til skulpturen, så man bedre kunne sikre, den ikke knækkede ved skrøbelige dele (f.eks. Håndled og ankler) </a:t>
            </a:r>
          </a:p>
        </p:txBody>
      </p:sp>
      <p:sp>
        <p:nvSpPr>
          <p:cNvPr id="4" name="Pladsholder til slidenummer 3"/>
          <p:cNvSpPr>
            <a:spLocks noGrp="1"/>
          </p:cNvSpPr>
          <p:nvPr>
            <p:ph type="sldNum" sz="quarter" idx="5"/>
          </p:nvPr>
        </p:nvSpPr>
        <p:spPr/>
        <p:txBody>
          <a:bodyPr/>
          <a:lstStyle/>
          <a:p>
            <a:fld id="{37A682B1-FFC5-45B9-BD69-A5951A78DD19}" type="slidenum">
              <a:rPr lang="da-DK" smtClean="0"/>
              <a:t>17</a:t>
            </a:fld>
            <a:endParaRPr lang="da-DK"/>
          </a:p>
        </p:txBody>
      </p:sp>
    </p:spTree>
    <p:extLst>
      <p:ext uri="{BB962C8B-B14F-4D97-AF65-F5344CB8AC3E}">
        <p14:creationId xmlns:p14="http://schemas.microsoft.com/office/powerpoint/2010/main" val="1458780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Er </a:t>
            </a:r>
            <a:r>
              <a:rPr lang="da-DK" dirty="0" err="1"/>
              <a:t>Diadoumenos</a:t>
            </a:r>
            <a:r>
              <a:rPr lang="da-DK" dirty="0"/>
              <a:t> her en græsk original eller romersk kopi?</a:t>
            </a:r>
          </a:p>
        </p:txBody>
      </p:sp>
      <p:sp>
        <p:nvSpPr>
          <p:cNvPr id="4" name="Pladsholder til slidenummer 3"/>
          <p:cNvSpPr>
            <a:spLocks noGrp="1"/>
          </p:cNvSpPr>
          <p:nvPr>
            <p:ph type="sldNum" sz="quarter" idx="5"/>
          </p:nvPr>
        </p:nvSpPr>
        <p:spPr/>
        <p:txBody>
          <a:bodyPr/>
          <a:lstStyle/>
          <a:p>
            <a:fld id="{37A682B1-FFC5-45B9-BD69-A5951A78DD19}" type="slidenum">
              <a:rPr lang="da-DK" smtClean="0"/>
              <a:t>18</a:t>
            </a:fld>
            <a:endParaRPr lang="da-DK"/>
          </a:p>
        </p:txBody>
      </p:sp>
    </p:spTree>
    <p:extLst>
      <p:ext uri="{BB962C8B-B14F-4D97-AF65-F5344CB8AC3E}">
        <p14:creationId xmlns:p14="http://schemas.microsoft.com/office/powerpoint/2010/main" val="3698432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Er </a:t>
            </a:r>
            <a:r>
              <a:rPr lang="da-DK" dirty="0" err="1"/>
              <a:t>Diadoumenos</a:t>
            </a:r>
            <a:r>
              <a:rPr lang="da-DK" dirty="0"/>
              <a:t> her en græsk original eller romersk kopi?</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19</a:t>
            </a:fld>
            <a:endParaRPr lang="da-DK"/>
          </a:p>
        </p:txBody>
      </p:sp>
    </p:spTree>
    <p:extLst>
      <p:ext uri="{BB962C8B-B14F-4D97-AF65-F5344CB8AC3E}">
        <p14:creationId xmlns:p14="http://schemas.microsoft.com/office/powerpoint/2010/main" val="46764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Flere ting med ansigtstræk: man kan snakke om ”den klassiske maske”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”Den klassiske maske”</a:t>
            </a:r>
            <a:r>
              <a:rPr lang="da-DK" sz="1200" dirty="0"/>
              <a:t>, ansigtstræk der involverer udtryksløst ansigt med forholdsvis stor næse, tydelige kanter der markerer øjne og øjenlåg. Fylde læber, der nogle gange er let adskilte. </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20</a:t>
            </a:fld>
            <a:endParaRPr lang="da-DK"/>
          </a:p>
        </p:txBody>
      </p:sp>
    </p:spTree>
    <p:extLst>
      <p:ext uri="{BB962C8B-B14F-4D97-AF65-F5344CB8AC3E}">
        <p14:creationId xmlns:p14="http://schemas.microsoft.com/office/powerpoint/2010/main" val="154809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FF0000"/>
                </a:solidFill>
                <a:latin typeface="Hoefler Text" panose="02030602050506020203" pitchFamily="18" charset="77"/>
              </a:rPr>
              <a:t>SKULPTURERNE I HØJKLASSISK TID ER ALTSÅ IDEALISEREDE! DERFOR KAN MAN I PERIODEN TALE OM </a:t>
            </a:r>
            <a:r>
              <a:rPr lang="da-DK" sz="1200" b="1" dirty="0">
                <a:solidFill>
                  <a:srgbClr val="FF0000"/>
                </a:solidFill>
                <a:latin typeface="Hoefler Text" panose="02030602050506020203" pitchFamily="18" charset="77"/>
              </a:rPr>
              <a:t>IDEALNATURALISME</a:t>
            </a:r>
            <a:r>
              <a:rPr lang="da-DK" sz="1200" dirty="0">
                <a:solidFill>
                  <a:srgbClr val="FF0000"/>
                </a:solidFill>
                <a:latin typeface="Hoefler Text" panose="02030602050506020203" pitchFamily="18" charset="77"/>
              </a:rPr>
              <a:t>, IDET FORMGIVNINGEN ER NATURALISTISK OG IDEALISERENDE PÅ SAMME TID!</a:t>
            </a:r>
          </a:p>
          <a:p>
            <a:endParaRPr lang="da-DK" dirty="0"/>
          </a:p>
        </p:txBody>
      </p:sp>
      <p:sp>
        <p:nvSpPr>
          <p:cNvPr id="4" name="Pladsholder til slidenummer 3"/>
          <p:cNvSpPr>
            <a:spLocks noGrp="1"/>
          </p:cNvSpPr>
          <p:nvPr>
            <p:ph type="sldNum" sz="quarter" idx="5"/>
          </p:nvPr>
        </p:nvSpPr>
        <p:spPr/>
        <p:txBody>
          <a:bodyPr/>
          <a:lstStyle/>
          <a:p>
            <a:fld id="{37A682B1-FFC5-45B9-BD69-A5951A78DD19}" type="slidenum">
              <a:rPr lang="da-DK" smtClean="0"/>
              <a:t>21</a:t>
            </a:fld>
            <a:endParaRPr lang="da-DK"/>
          </a:p>
        </p:txBody>
      </p:sp>
    </p:spTree>
    <p:extLst>
      <p:ext uri="{BB962C8B-B14F-4D97-AF65-F5344CB8AC3E}">
        <p14:creationId xmlns:p14="http://schemas.microsoft.com/office/powerpoint/2010/main" val="4027190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Bagside og lignende er nu bearbejdede etc. </a:t>
            </a:r>
          </a:p>
        </p:txBody>
      </p:sp>
      <p:sp>
        <p:nvSpPr>
          <p:cNvPr id="4" name="Pladsholder til slidenummer 3"/>
          <p:cNvSpPr>
            <a:spLocks noGrp="1"/>
          </p:cNvSpPr>
          <p:nvPr>
            <p:ph type="sldNum" sz="quarter" idx="5"/>
          </p:nvPr>
        </p:nvSpPr>
        <p:spPr/>
        <p:txBody>
          <a:bodyPr/>
          <a:lstStyle/>
          <a:p>
            <a:fld id="{37A682B1-FFC5-45B9-BD69-A5951A78DD19}" type="slidenum">
              <a:rPr lang="da-DK" smtClean="0"/>
              <a:t>22</a:t>
            </a:fld>
            <a:endParaRPr lang="da-DK"/>
          </a:p>
        </p:txBody>
      </p:sp>
    </p:spTree>
    <p:extLst>
      <p:ext uri="{BB962C8B-B14F-4D97-AF65-F5344CB8AC3E}">
        <p14:creationId xmlns:p14="http://schemas.microsoft.com/office/powerpoint/2010/main" val="2781606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chemeClr val="tx1"/>
                </a:solidFill>
                <a:latin typeface="Hoefler Text" panose="02030602050506020203" pitchFamily="18" charset="77"/>
              </a:rPr>
              <a:t>Det bøjelige og føjelige stof samt de mange sirlige draperinger afslører faktisk hendes figur i lige så høj grad, som havde hun været helt nøgen, (dette omtales gerne som “</a:t>
            </a:r>
            <a:r>
              <a:rPr lang="da-DK" sz="1200" b="1" dirty="0" err="1">
                <a:solidFill>
                  <a:schemeClr val="tx1"/>
                </a:solidFill>
                <a:latin typeface="Hoefler Text" panose="02030602050506020203" pitchFamily="18" charset="77"/>
              </a:rPr>
              <a:t>wet</a:t>
            </a:r>
            <a:r>
              <a:rPr lang="da-DK" sz="1200" b="1" dirty="0">
                <a:solidFill>
                  <a:schemeClr val="tx1"/>
                </a:solidFill>
                <a:latin typeface="Hoefler Text" panose="02030602050506020203" pitchFamily="18" charset="77"/>
              </a:rPr>
              <a:t>-style”</a:t>
            </a:r>
            <a:r>
              <a:rPr lang="da-DK" sz="1200" b="0" dirty="0">
                <a:solidFill>
                  <a:schemeClr val="tx1"/>
                </a:solidFill>
                <a:latin typeface="Hoefler Text" panose="02030602050506020203" pitchFamily="18" charset="77"/>
              </a:rPr>
              <a:t>. Man begynder altså her at interessere sig for kvindekroppen og dens måske erotiske sider i billedhuggerkunsten</a:t>
            </a:r>
            <a:r>
              <a:rPr lang="da-DK" sz="1200" dirty="0">
                <a:solidFill>
                  <a:schemeClr val="tx1"/>
                </a:solidFill>
                <a:latin typeface="Hoefler Text" panose="02030602050506020203" pitchFamily="18" charset="77"/>
              </a:rPr>
              <a:t>  </a:t>
            </a:r>
          </a:p>
          <a:p>
            <a:r>
              <a:rPr lang="da-DK" dirty="0"/>
              <a:t>Øget interesse for kvindekroppen, fordi de var de bedst tilgængelige modeller? Alle mændene var i krig (Den </a:t>
            </a:r>
            <a:r>
              <a:rPr lang="da-DK" dirty="0" err="1"/>
              <a:t>Pelopponesiske</a:t>
            </a:r>
            <a:r>
              <a:rPr lang="da-DK" dirty="0"/>
              <a:t> Krig) - MÅSKE</a:t>
            </a:r>
          </a:p>
          <a:p>
            <a:r>
              <a:rPr lang="da-DK" dirty="0"/>
              <a:t>Her foretrak man marmor – måske fordi de kvindelige skulpturer var tættere knyttet den arkitektoniske skulptur</a:t>
            </a:r>
          </a:p>
          <a:p>
            <a:r>
              <a:rPr lang="da-DK" dirty="0"/>
              <a:t>Man fandt lidt på ”mytologiske undskyldninger” for at udforske kvindekroppen – man formår at udforske formerne ved at klæde hende i klæbende tøj. Amazoner bliver også portrætteret med brysterne blottet, måske for at minde ”tilskueren” om myten om deres ene afskårne bryst.</a:t>
            </a:r>
          </a:p>
        </p:txBody>
      </p:sp>
      <p:sp>
        <p:nvSpPr>
          <p:cNvPr id="4" name="Pladsholder til slidenummer 3"/>
          <p:cNvSpPr>
            <a:spLocks noGrp="1"/>
          </p:cNvSpPr>
          <p:nvPr>
            <p:ph type="sldNum" sz="quarter" idx="5"/>
          </p:nvPr>
        </p:nvSpPr>
        <p:spPr/>
        <p:txBody>
          <a:bodyPr/>
          <a:lstStyle/>
          <a:p>
            <a:fld id="{37A682B1-FFC5-45B9-BD69-A5951A78DD19}" type="slidenum">
              <a:rPr lang="da-DK" smtClean="0"/>
              <a:t>23</a:t>
            </a:fld>
            <a:endParaRPr lang="da-DK"/>
          </a:p>
        </p:txBody>
      </p:sp>
    </p:spTree>
    <p:extLst>
      <p:ext uri="{BB962C8B-B14F-4D97-AF65-F5344CB8AC3E}">
        <p14:creationId xmlns:p14="http://schemas.microsoft.com/office/powerpoint/2010/main" val="1356443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544731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525708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445917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481755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A72E7923-1BA6-4DA4-A352-A25AC9ABFA17}" type="datetimeFigureOut">
              <a:rPr lang="da-DK" smtClean="0"/>
              <a:t>21-10-2024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252969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A72E7923-1BA6-4DA4-A352-A25AC9ABFA17}" type="datetimeFigureOut">
              <a:rPr lang="da-DK" smtClean="0"/>
              <a:t>21-10-2024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290306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2E7923-1BA6-4DA4-A352-A25AC9ABFA17}" type="datetimeFigureOut">
              <a:rPr lang="da-DK" smtClean="0"/>
              <a:t>21-10-2024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629335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1302491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696984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467281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9833EF-3343-419F-B257-86966FD0783A}"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83140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4146868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9833EF-3343-419F-B257-86966FD0783A}"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9344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A72E7923-1BA6-4DA4-A352-A25AC9ABFA17}" type="datetimeFigureOut">
              <a:rPr lang="da-DK" smtClean="0"/>
              <a:t>21-10-2024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370182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728088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72E7923-1BA6-4DA4-A352-A25AC9ABFA17}" type="datetimeFigureOut">
              <a:rPr lang="da-DK" smtClean="0"/>
              <a:t>21-10-2024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9833EF-3343-419F-B257-86966FD0783A}" type="slidenum">
              <a:rPr lang="da-DK" smtClean="0"/>
              <a:t>‹nr.›</a:t>
            </a:fld>
            <a:endParaRPr lang="da-DK"/>
          </a:p>
        </p:txBody>
      </p:sp>
    </p:spTree>
    <p:extLst>
      <p:ext uri="{BB962C8B-B14F-4D97-AF65-F5344CB8AC3E}">
        <p14:creationId xmlns:p14="http://schemas.microsoft.com/office/powerpoint/2010/main" val="412904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72E7923-1BA6-4DA4-A352-A25AC9ABFA17}" type="datetimeFigureOut">
              <a:rPr lang="da-DK" smtClean="0"/>
              <a:t>21-10-2024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29833EF-3343-419F-B257-86966FD0783A}" type="slidenum">
              <a:rPr lang="da-DK" smtClean="0"/>
              <a:t>‹nr.›</a:t>
            </a:fld>
            <a:endParaRPr lang="da-DK"/>
          </a:p>
        </p:txBody>
      </p:sp>
    </p:spTree>
    <p:extLst>
      <p:ext uri="{BB962C8B-B14F-4D97-AF65-F5344CB8AC3E}">
        <p14:creationId xmlns:p14="http://schemas.microsoft.com/office/powerpoint/2010/main" val="3972697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https://www.learner.org/courses/globalart/assets/non_flash_386/work_235.jpg" TargetMode="External"/><Relationship Id="rId5" Type="http://schemas.openxmlformats.org/officeDocument/2006/relationships/image" Target="../media/image4.jpeg"/><Relationship Id="rId4" Type="http://schemas.openxmlformats.org/officeDocument/2006/relationships/image" Target="https://alchetron.com/cdn/kritios-boy-6cdfe9cd-9359-4209-be01-2d54930b695-resize-750.jpe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https://alchetron.com/cdn/kritios-boy-6cdfe9cd-9359-4209-be01-2d54930b695-resize-750.jpe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https://alchetron.com/cdn/kritios-boy-6cdfe9cd-9359-4209-be01-2d54930b695-resize-750.jpe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s://www.learner.org/courses/globalart/assets/non_flash_386/work_235.jpg"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https://www.learner.org/courses/globalart/assets/non_flash_386/work_235.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https://www.lexabc.dk/images/show_images/19/2017/8/myron_1504207143336.png" TargetMode="External"/><Relationship Id="rId5" Type="http://schemas.openxmlformats.org/officeDocument/2006/relationships/image" Target="../media/image6.jpeg"/><Relationship Id="rId4" Type="http://schemas.openxmlformats.org/officeDocument/2006/relationships/image" Target="https://www.learner.org/courses/globalart/assets/non_flash_386/work_235.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https://www.lexabc.dk/images/show_images/19/2017/8/myron_1504207143336.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https://www.lexabc.dk/images/show_images/19/2017/8/myron_1504207143336.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79A999-0570-AC93-D385-46C6B7C2E854}"/>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BFEF9EAA-B211-B0A5-0C63-F23FD360FCDF}"/>
              </a:ext>
            </a:extLst>
          </p:cNvPr>
          <p:cNvSpPr>
            <a:spLocks noGrp="1"/>
          </p:cNvSpPr>
          <p:nvPr>
            <p:ph type="subTitle" idx="1"/>
          </p:nvPr>
        </p:nvSpPr>
        <p:spPr/>
        <p:txBody>
          <a:bodyPr>
            <a:normAutofit/>
          </a:bodyPr>
          <a:lstStyle/>
          <a:p>
            <a:r>
              <a:rPr lang="da-DK" sz="2800" dirty="0"/>
              <a:t>Skulpturer – klassisk tid</a:t>
            </a:r>
          </a:p>
        </p:txBody>
      </p:sp>
    </p:spTree>
    <p:extLst>
      <p:ext uri="{BB962C8B-B14F-4D97-AF65-F5344CB8AC3E}">
        <p14:creationId xmlns:p14="http://schemas.microsoft.com/office/powerpoint/2010/main" val="334063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13B31-B750-0FB9-39DB-929AD5483CC6}"/>
              </a:ext>
            </a:extLst>
          </p:cNvPr>
          <p:cNvSpPr>
            <a:spLocks noGrp="1"/>
          </p:cNvSpPr>
          <p:nvPr>
            <p:ph type="title"/>
          </p:nvPr>
        </p:nvSpPr>
        <p:spPr>
          <a:xfrm>
            <a:off x="2167847" y="583014"/>
            <a:ext cx="8911687" cy="1280890"/>
          </a:xfrm>
        </p:spPr>
        <p:txBody>
          <a:bodyPr/>
          <a:lstStyle/>
          <a:p>
            <a:r>
              <a:rPr lang="da-DK" dirty="0"/>
              <a:t>Fra Lærerplanen 2017:</a:t>
            </a:r>
          </a:p>
        </p:txBody>
      </p:sp>
      <p:sp>
        <p:nvSpPr>
          <p:cNvPr id="3" name="Pladsholder til indhold 2">
            <a:extLst>
              <a:ext uri="{FF2B5EF4-FFF2-40B4-BE49-F238E27FC236}">
                <a16:creationId xmlns:a16="http://schemas.microsoft.com/office/drawing/2014/main" id="{20A4FBBA-67F3-36E9-2AB5-AD90792ADB91}"/>
              </a:ext>
            </a:extLst>
          </p:cNvPr>
          <p:cNvSpPr>
            <a:spLocks noGrp="1"/>
          </p:cNvSpPr>
          <p:nvPr>
            <p:ph idx="1"/>
          </p:nvPr>
        </p:nvSpPr>
        <p:spPr>
          <a:xfrm>
            <a:off x="2167847" y="1633591"/>
            <a:ext cx="9336765" cy="5224409"/>
          </a:xfrm>
        </p:spPr>
        <p:txBody>
          <a:bodyPr>
            <a:normAutofit/>
          </a:bodyPr>
          <a:lstStyle/>
          <a:p>
            <a:pPr marL="0" indent="0">
              <a:buNone/>
            </a:pPr>
            <a:r>
              <a:rPr lang="da-DK" b="1" dirty="0"/>
              <a:t>2.1. Faglige mål</a:t>
            </a:r>
          </a:p>
          <a:p>
            <a:pPr marL="0" indent="0">
              <a:buNone/>
            </a:pPr>
            <a:r>
              <a:rPr lang="da-DK" dirty="0"/>
              <a:t>Eleverne skal kunne:</a:t>
            </a:r>
          </a:p>
          <a:p>
            <a:pPr marL="0" indent="0">
              <a:buNone/>
            </a:pPr>
            <a:r>
              <a:rPr lang="da-DK" dirty="0"/>
              <a:t>̶  analysere og fortolke oversatte græske og romerske tekster i deres antikke kontekst og i deres betydning for senere kultur</a:t>
            </a:r>
          </a:p>
          <a:p>
            <a:pPr marL="0" indent="0">
              <a:buNone/>
            </a:pPr>
            <a:r>
              <a:rPr lang="da-DK" b="1" dirty="0">
                <a:solidFill>
                  <a:srgbClr val="FF0000"/>
                </a:solidFill>
              </a:rPr>
              <a:t>̶  beskrive, analysere og fortolke græske og romerske monumenter i deres antikke kontekst og i deres betydning for senere kultur</a:t>
            </a:r>
          </a:p>
          <a:p>
            <a:pPr marL="0" indent="0">
              <a:buNone/>
            </a:pPr>
            <a:r>
              <a:rPr lang="da-DK" dirty="0"/>
              <a:t>̶  identificere, forklare og forholde sig til væsentlige begreber og tanker i de behandlede tekster</a:t>
            </a:r>
          </a:p>
          <a:p>
            <a:pPr marL="0" indent="0">
              <a:buNone/>
            </a:pPr>
            <a:r>
              <a:rPr lang="da-DK" dirty="0"/>
              <a:t>̶  overveje, hvorledes antikken har sat sig spor i efterantikke perspektivtekster og -monumenter</a:t>
            </a:r>
          </a:p>
          <a:p>
            <a:pPr marL="0" indent="0">
              <a:buNone/>
            </a:pPr>
            <a:r>
              <a:rPr lang="da-DK" dirty="0"/>
              <a:t>̶  nuancere, perspektivere og uddybe moderne problemstillinger og værdier gennem læsning af antikke tekster</a:t>
            </a:r>
          </a:p>
          <a:p>
            <a:pPr marL="0" indent="0">
              <a:buNone/>
            </a:pPr>
            <a:r>
              <a:rPr lang="da-DK" dirty="0"/>
              <a:t>̶  behandle problemstillinger i samspil med andre fag</a:t>
            </a:r>
          </a:p>
          <a:p>
            <a:pPr marL="0" indent="0">
              <a:buNone/>
            </a:pPr>
            <a:r>
              <a:rPr lang="da-DK" dirty="0"/>
              <a:t>̶  demonstrere viden om fagets identitet og metoder</a:t>
            </a:r>
          </a:p>
        </p:txBody>
      </p:sp>
    </p:spTree>
    <p:extLst>
      <p:ext uri="{BB962C8B-B14F-4D97-AF65-F5344CB8AC3E}">
        <p14:creationId xmlns:p14="http://schemas.microsoft.com/office/powerpoint/2010/main" val="310928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b="1"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pilforbindelse 4">
            <a:extLst>
              <a:ext uri="{FF2B5EF4-FFF2-40B4-BE49-F238E27FC236}">
                <a16:creationId xmlns:a16="http://schemas.microsoft.com/office/drawing/2014/main" id="{33816647-66B0-E1B7-B00C-815167C5E401}"/>
              </a:ext>
            </a:extLst>
          </p:cNvPr>
          <p:cNvCxnSpPr>
            <a:cxnSpLocks/>
          </p:cNvCxnSpPr>
          <p:nvPr/>
        </p:nvCxnSpPr>
        <p:spPr>
          <a:xfrm>
            <a:off x="0" y="3676650"/>
            <a:ext cx="11715750" cy="0"/>
          </a:xfrm>
          <a:prstGeom prst="straightConnector1">
            <a:avLst/>
          </a:prstGeom>
          <a:ln w="76200">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6" name="Tekstfelt 5">
            <a:extLst>
              <a:ext uri="{FF2B5EF4-FFF2-40B4-BE49-F238E27FC236}">
                <a16:creationId xmlns:a16="http://schemas.microsoft.com/office/drawing/2014/main" id="{42C7313D-74AC-8E0D-54B0-84001B428C42}"/>
              </a:ext>
            </a:extLst>
          </p:cNvPr>
          <p:cNvSpPr txBox="1"/>
          <p:nvPr/>
        </p:nvSpPr>
        <p:spPr>
          <a:xfrm>
            <a:off x="3259963" y="304800"/>
            <a:ext cx="6192721" cy="461665"/>
          </a:xfrm>
          <a:prstGeom prst="rect">
            <a:avLst/>
          </a:prstGeom>
          <a:noFill/>
        </p:spPr>
        <p:txBody>
          <a:bodyPr wrap="none" rtlCol="0">
            <a:spAutoFit/>
          </a:bodyPr>
          <a:lstStyle/>
          <a:p>
            <a:r>
              <a:rPr lang="da-DK" sz="2400" b="1" dirty="0">
                <a:cs typeface="Times New Roman" panose="02020603050405020304" pitchFamily="18" charset="0"/>
              </a:rPr>
              <a:t>Overblik over det antikke Grækenlands historie</a:t>
            </a:r>
          </a:p>
        </p:txBody>
      </p:sp>
      <p:cxnSp>
        <p:nvCxnSpPr>
          <p:cNvPr id="8" name="Lige forbindelse 7">
            <a:extLst>
              <a:ext uri="{FF2B5EF4-FFF2-40B4-BE49-F238E27FC236}">
                <a16:creationId xmlns:a16="http://schemas.microsoft.com/office/drawing/2014/main" id="{218F6B51-D05C-8037-3C69-726C92025E75}"/>
              </a:ext>
            </a:extLst>
          </p:cNvPr>
          <p:cNvCxnSpPr>
            <a:cxnSpLocks/>
          </p:cNvCxnSpPr>
          <p:nvPr/>
        </p:nvCxnSpPr>
        <p:spPr>
          <a:xfrm flipH="1">
            <a:off x="10639425" y="3543300"/>
            <a:ext cx="9525" cy="3143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B55C543C-DFAF-F12E-03C4-D659A77DA9B1}"/>
              </a:ext>
            </a:extLst>
          </p:cNvPr>
          <p:cNvSpPr txBox="1"/>
          <p:nvPr/>
        </p:nvSpPr>
        <p:spPr>
          <a:xfrm>
            <a:off x="9768773" y="2812018"/>
            <a:ext cx="1789016" cy="369332"/>
          </a:xfrm>
          <a:prstGeom prst="rect">
            <a:avLst/>
          </a:prstGeom>
          <a:noFill/>
        </p:spPr>
        <p:txBody>
          <a:bodyPr wrap="none" rtlCol="0">
            <a:spAutoFit/>
          </a:bodyPr>
          <a:lstStyle/>
          <a:p>
            <a:r>
              <a:rPr lang="da-DK" b="1" dirty="0"/>
              <a:t>Jesu fødsel (år 0)</a:t>
            </a:r>
          </a:p>
        </p:txBody>
      </p:sp>
      <p:cxnSp>
        <p:nvCxnSpPr>
          <p:cNvPr id="2" name="Lige forbindelse 1">
            <a:extLst>
              <a:ext uri="{FF2B5EF4-FFF2-40B4-BE49-F238E27FC236}">
                <a16:creationId xmlns:a16="http://schemas.microsoft.com/office/drawing/2014/main" id="{960F46C7-AF7E-3ACA-3ED6-962D1F1E198D}"/>
              </a:ext>
            </a:extLst>
          </p:cNvPr>
          <p:cNvCxnSpPr>
            <a:cxnSpLocks/>
          </p:cNvCxnSpPr>
          <p:nvPr/>
        </p:nvCxnSpPr>
        <p:spPr>
          <a:xfrm>
            <a:off x="0" y="3200400"/>
            <a:ext cx="1476375" cy="0"/>
          </a:xfrm>
          <a:prstGeom prst="line">
            <a:avLst/>
          </a:prstGeom>
          <a:ln w="76200">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3" name="Lige forbindelse 2">
            <a:extLst>
              <a:ext uri="{FF2B5EF4-FFF2-40B4-BE49-F238E27FC236}">
                <a16:creationId xmlns:a16="http://schemas.microsoft.com/office/drawing/2014/main" id="{32FCC87B-64E2-EDB8-FCCA-FAFEF5E0C280}"/>
              </a:ext>
            </a:extLst>
          </p:cNvPr>
          <p:cNvCxnSpPr/>
          <p:nvPr/>
        </p:nvCxnSpPr>
        <p:spPr>
          <a:xfrm>
            <a:off x="1590675" y="3200400"/>
            <a:ext cx="1924050" cy="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Lige forbindelse 6">
            <a:extLst>
              <a:ext uri="{FF2B5EF4-FFF2-40B4-BE49-F238E27FC236}">
                <a16:creationId xmlns:a16="http://schemas.microsoft.com/office/drawing/2014/main" id="{48616542-00D4-B7BA-E2E1-846E93430C03}"/>
              </a:ext>
            </a:extLst>
          </p:cNvPr>
          <p:cNvCxnSpPr/>
          <p:nvPr/>
        </p:nvCxnSpPr>
        <p:spPr>
          <a:xfrm flipV="1">
            <a:off x="3619500" y="3190875"/>
            <a:ext cx="1571625" cy="952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409F81C3-4058-2D3E-ED56-E928527F2672}"/>
              </a:ext>
            </a:extLst>
          </p:cNvPr>
          <p:cNvSpPr txBox="1"/>
          <p:nvPr/>
        </p:nvSpPr>
        <p:spPr>
          <a:xfrm>
            <a:off x="0" y="1550773"/>
            <a:ext cx="1666875" cy="1200329"/>
          </a:xfrm>
          <a:prstGeom prst="rect">
            <a:avLst/>
          </a:prstGeom>
          <a:noFill/>
        </p:spPr>
        <p:txBody>
          <a:bodyPr wrap="square" rtlCol="0">
            <a:spAutoFit/>
          </a:bodyPr>
          <a:lstStyle/>
          <a:p>
            <a:r>
              <a:rPr lang="da-DK" dirty="0"/>
              <a:t>Mykensk og geometrisk tid</a:t>
            </a:r>
          </a:p>
          <a:p>
            <a:r>
              <a:rPr lang="da-DK" dirty="0"/>
              <a:t>Ca. 1600 – 700 f. Kr.</a:t>
            </a:r>
          </a:p>
        </p:txBody>
      </p:sp>
      <p:sp>
        <p:nvSpPr>
          <p:cNvPr id="10" name="Tekstfelt 9">
            <a:extLst>
              <a:ext uri="{FF2B5EF4-FFF2-40B4-BE49-F238E27FC236}">
                <a16:creationId xmlns:a16="http://schemas.microsoft.com/office/drawing/2014/main" id="{975C9F1A-248B-1FFC-F0B7-8A6FCC964B9F}"/>
              </a:ext>
            </a:extLst>
          </p:cNvPr>
          <p:cNvSpPr txBox="1"/>
          <p:nvPr/>
        </p:nvSpPr>
        <p:spPr>
          <a:xfrm>
            <a:off x="1847850" y="1550773"/>
            <a:ext cx="1666875" cy="646331"/>
          </a:xfrm>
          <a:prstGeom prst="rect">
            <a:avLst/>
          </a:prstGeom>
          <a:noFill/>
        </p:spPr>
        <p:txBody>
          <a:bodyPr wrap="square" rtlCol="0">
            <a:spAutoFit/>
          </a:bodyPr>
          <a:lstStyle/>
          <a:p>
            <a:r>
              <a:rPr lang="da-DK" dirty="0"/>
              <a:t>Arkaisk tid</a:t>
            </a:r>
          </a:p>
          <a:p>
            <a:r>
              <a:rPr lang="da-DK" dirty="0"/>
              <a:t>700 – 480 f.Kr. </a:t>
            </a:r>
          </a:p>
        </p:txBody>
      </p:sp>
      <p:sp>
        <p:nvSpPr>
          <p:cNvPr id="11" name="Tekstfelt 10">
            <a:extLst>
              <a:ext uri="{FF2B5EF4-FFF2-40B4-BE49-F238E27FC236}">
                <a16:creationId xmlns:a16="http://schemas.microsoft.com/office/drawing/2014/main" id="{62E1E93D-7459-26D9-3C89-E014C1A6D9DA}"/>
              </a:ext>
            </a:extLst>
          </p:cNvPr>
          <p:cNvSpPr txBox="1"/>
          <p:nvPr/>
        </p:nvSpPr>
        <p:spPr>
          <a:xfrm>
            <a:off x="3514725" y="1550773"/>
            <a:ext cx="1666875" cy="923330"/>
          </a:xfrm>
          <a:prstGeom prst="rect">
            <a:avLst/>
          </a:prstGeom>
          <a:noFill/>
        </p:spPr>
        <p:txBody>
          <a:bodyPr wrap="square" rtlCol="0">
            <a:spAutoFit/>
          </a:bodyPr>
          <a:lstStyle/>
          <a:p>
            <a:r>
              <a:rPr lang="da-DK" dirty="0"/>
              <a:t>Tidlig klassisk tid</a:t>
            </a:r>
          </a:p>
          <a:p>
            <a:r>
              <a:rPr lang="da-DK" dirty="0"/>
              <a:t>470 – 450 f. Kr. </a:t>
            </a:r>
          </a:p>
        </p:txBody>
      </p:sp>
      <p:cxnSp>
        <p:nvCxnSpPr>
          <p:cNvPr id="13" name="Lige pilforbindelse 12">
            <a:extLst>
              <a:ext uri="{FF2B5EF4-FFF2-40B4-BE49-F238E27FC236}">
                <a16:creationId xmlns:a16="http://schemas.microsoft.com/office/drawing/2014/main" id="{DD00C97F-B2A2-9A30-B6B0-4AC53E26FD2D}"/>
              </a:ext>
            </a:extLst>
          </p:cNvPr>
          <p:cNvCxnSpPr>
            <a:cxnSpLocks/>
          </p:cNvCxnSpPr>
          <p:nvPr/>
        </p:nvCxnSpPr>
        <p:spPr>
          <a:xfrm flipV="1">
            <a:off x="2552700" y="3429000"/>
            <a:ext cx="1027931" cy="12096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FA34E316-3D91-20C7-567D-A2D8CA0F21FB}"/>
              </a:ext>
            </a:extLst>
          </p:cNvPr>
          <p:cNvSpPr/>
          <p:nvPr/>
        </p:nvSpPr>
        <p:spPr>
          <a:xfrm>
            <a:off x="0" y="4707239"/>
            <a:ext cx="3948113" cy="1944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Perserkrigene slutter, da</a:t>
            </a:r>
          </a:p>
          <a:p>
            <a:pPr algn="ctr"/>
            <a:r>
              <a:rPr lang="da-DK" dirty="0"/>
              <a:t>de græske bystater besejrer den sidste persiske invasionsstyrke.</a:t>
            </a:r>
          </a:p>
        </p:txBody>
      </p:sp>
      <p:sp>
        <p:nvSpPr>
          <p:cNvPr id="20" name="Ellipse 19">
            <a:extLst>
              <a:ext uri="{FF2B5EF4-FFF2-40B4-BE49-F238E27FC236}">
                <a16:creationId xmlns:a16="http://schemas.microsoft.com/office/drawing/2014/main" id="{2F06FD11-66F4-7F14-83A9-601D6DF2ADFC}"/>
              </a:ext>
            </a:extLst>
          </p:cNvPr>
          <p:cNvSpPr/>
          <p:nvPr/>
        </p:nvSpPr>
        <p:spPr>
          <a:xfrm>
            <a:off x="4238625" y="4788086"/>
            <a:ext cx="3181350"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Opblomstring i Grækenland.</a:t>
            </a:r>
          </a:p>
          <a:p>
            <a:pPr algn="ctr"/>
            <a:r>
              <a:rPr lang="da-DK" dirty="0"/>
              <a:t>Demokratiet konsolideres i Athen</a:t>
            </a:r>
          </a:p>
        </p:txBody>
      </p:sp>
      <p:cxnSp>
        <p:nvCxnSpPr>
          <p:cNvPr id="21" name="Lige pilforbindelse 20">
            <a:extLst>
              <a:ext uri="{FF2B5EF4-FFF2-40B4-BE49-F238E27FC236}">
                <a16:creationId xmlns:a16="http://schemas.microsoft.com/office/drawing/2014/main" id="{E32F2401-B58D-F990-6063-EF65E474888F}"/>
              </a:ext>
            </a:extLst>
          </p:cNvPr>
          <p:cNvCxnSpPr>
            <a:cxnSpLocks/>
          </p:cNvCxnSpPr>
          <p:nvPr/>
        </p:nvCxnSpPr>
        <p:spPr>
          <a:xfrm flipH="1" flipV="1">
            <a:off x="4238625" y="3429000"/>
            <a:ext cx="1104900" cy="12782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A38D2B94-5421-8111-84C5-E5144AE890C6}"/>
              </a:ext>
            </a:extLst>
          </p:cNvPr>
          <p:cNvSpPr/>
          <p:nvPr/>
        </p:nvSpPr>
        <p:spPr>
          <a:xfrm>
            <a:off x="7329958" y="769249"/>
            <a:ext cx="3096361" cy="20243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Athen får gradvis status som den største og mægtigste bystat, centrum for kunst og kultur. </a:t>
            </a:r>
          </a:p>
        </p:txBody>
      </p:sp>
      <p:cxnSp>
        <p:nvCxnSpPr>
          <p:cNvPr id="26" name="Lige pilforbindelse 25">
            <a:extLst>
              <a:ext uri="{FF2B5EF4-FFF2-40B4-BE49-F238E27FC236}">
                <a16:creationId xmlns:a16="http://schemas.microsoft.com/office/drawing/2014/main" id="{C21FB921-4C88-88DE-7A91-882CFF271162}"/>
              </a:ext>
            </a:extLst>
          </p:cNvPr>
          <p:cNvCxnSpPr>
            <a:cxnSpLocks/>
          </p:cNvCxnSpPr>
          <p:nvPr/>
        </p:nvCxnSpPr>
        <p:spPr>
          <a:xfrm flipH="1">
            <a:off x="4991100" y="2215912"/>
            <a:ext cx="2428875" cy="8428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Billede 11">
            <a:extLst>
              <a:ext uri="{FF2B5EF4-FFF2-40B4-BE49-F238E27FC236}">
                <a16:creationId xmlns:a16="http://schemas.microsoft.com/office/drawing/2014/main" id="{EF2863E4-EC66-F2D7-30FC-B79C69984086}"/>
              </a:ext>
            </a:extLst>
          </p:cNvPr>
          <p:cNvPicPr>
            <a:picLocks noChangeAspect="1"/>
          </p:cNvPicPr>
          <p:nvPr/>
        </p:nvPicPr>
        <p:blipFill>
          <a:blip r:embed="rId3"/>
          <a:stretch>
            <a:fillRect/>
          </a:stretch>
        </p:blipFill>
        <p:spPr>
          <a:xfrm>
            <a:off x="3328606" y="2606336"/>
            <a:ext cx="504050" cy="504050"/>
          </a:xfrm>
          <a:prstGeom prst="rect">
            <a:avLst/>
          </a:prstGeom>
        </p:spPr>
      </p:pic>
      <p:sp>
        <p:nvSpPr>
          <p:cNvPr id="14" name="Ellipse 13">
            <a:extLst>
              <a:ext uri="{FF2B5EF4-FFF2-40B4-BE49-F238E27FC236}">
                <a16:creationId xmlns:a16="http://schemas.microsoft.com/office/drawing/2014/main" id="{FBE89BC4-E1BB-AE2C-129C-8C39F24CE0B6}"/>
              </a:ext>
            </a:extLst>
          </p:cNvPr>
          <p:cNvSpPr/>
          <p:nvPr/>
        </p:nvSpPr>
        <p:spPr>
          <a:xfrm>
            <a:off x="833437" y="520185"/>
            <a:ext cx="2398302" cy="9620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Perserkrigene</a:t>
            </a:r>
          </a:p>
        </p:txBody>
      </p:sp>
      <p:pic>
        <p:nvPicPr>
          <p:cNvPr id="15" name="Billede 14">
            <a:extLst>
              <a:ext uri="{FF2B5EF4-FFF2-40B4-BE49-F238E27FC236}">
                <a16:creationId xmlns:a16="http://schemas.microsoft.com/office/drawing/2014/main" id="{E8A2627E-AFA6-7DA2-EF7A-DF89B01938A5}"/>
              </a:ext>
            </a:extLst>
          </p:cNvPr>
          <p:cNvPicPr>
            <a:picLocks noChangeAspect="1"/>
          </p:cNvPicPr>
          <p:nvPr/>
        </p:nvPicPr>
        <p:blipFill>
          <a:blip r:embed="rId4"/>
          <a:stretch>
            <a:fillRect/>
          </a:stretch>
        </p:blipFill>
        <p:spPr>
          <a:xfrm rot="15693515">
            <a:off x="2610831" y="1726248"/>
            <a:ext cx="1093712" cy="502517"/>
          </a:xfrm>
          <a:prstGeom prst="rect">
            <a:avLst/>
          </a:prstGeom>
        </p:spPr>
      </p:pic>
      <p:cxnSp>
        <p:nvCxnSpPr>
          <p:cNvPr id="16" name="Lige forbindelse 15">
            <a:extLst>
              <a:ext uri="{FF2B5EF4-FFF2-40B4-BE49-F238E27FC236}">
                <a16:creationId xmlns:a16="http://schemas.microsoft.com/office/drawing/2014/main" id="{F43B6CDC-8591-5D13-BE4E-4387B92F8606}"/>
              </a:ext>
            </a:extLst>
          </p:cNvPr>
          <p:cNvCxnSpPr/>
          <p:nvPr/>
        </p:nvCxnSpPr>
        <p:spPr>
          <a:xfrm flipV="1">
            <a:off x="5276850" y="3190875"/>
            <a:ext cx="1781175" cy="9525"/>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3DD71A99-BD20-714B-C375-37D5BEC600A0}"/>
              </a:ext>
            </a:extLst>
          </p:cNvPr>
          <p:cNvSpPr txBox="1"/>
          <p:nvPr/>
        </p:nvSpPr>
        <p:spPr>
          <a:xfrm>
            <a:off x="5333999" y="1550773"/>
            <a:ext cx="1724026" cy="646331"/>
          </a:xfrm>
          <a:prstGeom prst="rect">
            <a:avLst/>
          </a:prstGeom>
          <a:noFill/>
        </p:spPr>
        <p:txBody>
          <a:bodyPr wrap="square" rtlCol="0">
            <a:spAutoFit/>
          </a:bodyPr>
          <a:lstStyle/>
          <a:p>
            <a:r>
              <a:rPr lang="da-DK" dirty="0"/>
              <a:t>Højklassisk tid</a:t>
            </a:r>
          </a:p>
          <a:p>
            <a:r>
              <a:rPr lang="da-DK" dirty="0"/>
              <a:t>450 – 400 f. Kr. </a:t>
            </a:r>
          </a:p>
        </p:txBody>
      </p:sp>
      <p:cxnSp>
        <p:nvCxnSpPr>
          <p:cNvPr id="22" name="Lige pilforbindelse 21">
            <a:extLst>
              <a:ext uri="{FF2B5EF4-FFF2-40B4-BE49-F238E27FC236}">
                <a16:creationId xmlns:a16="http://schemas.microsoft.com/office/drawing/2014/main" id="{73A95389-182F-646C-11A6-1D321B3A02F6}"/>
              </a:ext>
            </a:extLst>
          </p:cNvPr>
          <p:cNvCxnSpPr>
            <a:cxnSpLocks/>
          </p:cNvCxnSpPr>
          <p:nvPr/>
        </p:nvCxnSpPr>
        <p:spPr>
          <a:xfrm flipH="1" flipV="1">
            <a:off x="6339155" y="3349375"/>
            <a:ext cx="1738814" cy="13578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7CA90B2-3EEB-D857-25DA-FF5F583C7348}"/>
              </a:ext>
            </a:extLst>
          </p:cNvPr>
          <p:cNvSpPr/>
          <p:nvPr/>
        </p:nvSpPr>
        <p:spPr>
          <a:xfrm>
            <a:off x="7608863" y="4689246"/>
            <a:ext cx="2685843" cy="18639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dirty="0"/>
              <a:t>Kulminationen af Athens blomstringsperiode:</a:t>
            </a:r>
          </a:p>
          <a:p>
            <a:pPr algn="ctr"/>
            <a:r>
              <a:rPr lang="da-DK" sz="1400" dirty="0"/>
              <a:t>Politisk magtcentrum, kunst, drama, filosofi</a:t>
            </a:r>
          </a:p>
        </p:txBody>
      </p:sp>
      <p:pic>
        <p:nvPicPr>
          <p:cNvPr id="28" name="Billede 27">
            <a:extLst>
              <a:ext uri="{FF2B5EF4-FFF2-40B4-BE49-F238E27FC236}">
                <a16:creationId xmlns:a16="http://schemas.microsoft.com/office/drawing/2014/main" id="{66416729-3D71-66FD-2DE7-C257627569EE}"/>
              </a:ext>
            </a:extLst>
          </p:cNvPr>
          <p:cNvPicPr>
            <a:picLocks noChangeAspect="1"/>
          </p:cNvPicPr>
          <p:nvPr/>
        </p:nvPicPr>
        <p:blipFill>
          <a:blip r:embed="rId3"/>
          <a:stretch>
            <a:fillRect/>
          </a:stretch>
        </p:blipFill>
        <p:spPr>
          <a:xfrm>
            <a:off x="6784460" y="2739825"/>
            <a:ext cx="504050" cy="504050"/>
          </a:xfrm>
          <a:prstGeom prst="rect">
            <a:avLst/>
          </a:prstGeom>
        </p:spPr>
      </p:pic>
      <p:sp>
        <p:nvSpPr>
          <p:cNvPr id="31" name="Ellipse 30">
            <a:extLst>
              <a:ext uri="{FF2B5EF4-FFF2-40B4-BE49-F238E27FC236}">
                <a16:creationId xmlns:a16="http://schemas.microsoft.com/office/drawing/2014/main" id="{505409FE-50F0-1786-E09E-646AE51331F2}"/>
              </a:ext>
            </a:extLst>
          </p:cNvPr>
          <p:cNvSpPr/>
          <p:nvPr/>
        </p:nvSpPr>
        <p:spPr>
          <a:xfrm>
            <a:off x="9832558" y="3988940"/>
            <a:ext cx="2159462" cy="1583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200" dirty="0"/>
              <a:t>Athen taber til Sparta i den peloponnesiske krig (431-404 f. Kr.). Athen mindre dominerende efterfølgende.</a:t>
            </a:r>
          </a:p>
        </p:txBody>
      </p:sp>
      <p:cxnSp>
        <p:nvCxnSpPr>
          <p:cNvPr id="32" name="Lige pilforbindelse 31">
            <a:extLst>
              <a:ext uri="{FF2B5EF4-FFF2-40B4-BE49-F238E27FC236}">
                <a16:creationId xmlns:a16="http://schemas.microsoft.com/office/drawing/2014/main" id="{0EDBCFDB-1B69-19CB-8C1B-E87CEA348F48}"/>
              </a:ext>
            </a:extLst>
          </p:cNvPr>
          <p:cNvCxnSpPr>
            <a:cxnSpLocks/>
          </p:cNvCxnSpPr>
          <p:nvPr/>
        </p:nvCxnSpPr>
        <p:spPr>
          <a:xfrm flipH="1" flipV="1">
            <a:off x="7343056" y="3226113"/>
            <a:ext cx="2528273" cy="12793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1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animBg="1"/>
      <p:bldP spid="20" grpId="0" animBg="1"/>
      <p:bldP spid="25" grpId="0" animBg="1"/>
      <p:bldP spid="14" grpId="0" animBg="1"/>
      <p:bldP spid="17" grpId="0"/>
      <p:bldP spid="23"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Klassisk tid (ca. 480 – 323 f.Kr.)</a:t>
            </a:r>
          </a:p>
        </p:txBody>
      </p:sp>
      <p:sp>
        <p:nvSpPr>
          <p:cNvPr id="3" name="Pladsholder til indhold 2">
            <a:extLst>
              <a:ext uri="{FF2B5EF4-FFF2-40B4-BE49-F238E27FC236}">
                <a16:creationId xmlns:a16="http://schemas.microsoft.com/office/drawing/2014/main" id="{9FF04E26-236A-0B19-621C-0FBF9AAB5A3C}"/>
              </a:ext>
            </a:extLst>
          </p:cNvPr>
          <p:cNvSpPr>
            <a:spLocks noGrp="1"/>
          </p:cNvSpPr>
          <p:nvPr>
            <p:ph idx="1"/>
          </p:nvPr>
        </p:nvSpPr>
        <p:spPr>
          <a:xfrm>
            <a:off x="7320093" y="1909281"/>
            <a:ext cx="4557964" cy="4012915"/>
          </a:xfrm>
        </p:spPr>
        <p:txBody>
          <a:bodyPr>
            <a:normAutofit/>
          </a:bodyPr>
          <a:lstStyle/>
          <a:p>
            <a:r>
              <a:rPr lang="da-DK" sz="2000" dirty="0">
                <a:latin typeface="Hoefler Text" panose="02030602050506020203" pitchFamily="18" charset="77"/>
              </a:rPr>
              <a:t>Overgangen fra arkaisk tid til klassisk tid sås især i de nye, livagtige og naturalistiske skulpturer</a:t>
            </a:r>
          </a:p>
          <a:p>
            <a:r>
              <a:rPr lang="da-DK" sz="2000" dirty="0">
                <a:latin typeface="Hoefler Text" panose="02030602050506020203" pitchFamily="18" charset="77"/>
              </a:rPr>
              <a:t>Kunstnernes formmæssige virtuositet (dvs. tekniske dygtighed) betød i klassisk tid, at grækerne stillede nye krav og spørgsmål til skulpturen: “Hvad foretager skulpturen sig?” og “bevæger den sig eller er den i ro?”</a:t>
            </a:r>
          </a:p>
          <a:p>
            <a:r>
              <a:rPr lang="da-DK" sz="2000" dirty="0">
                <a:latin typeface="Hoefler Text" panose="02030602050506020203" pitchFamily="18" charset="77"/>
              </a:rPr>
              <a:t>Begyndte at lave skulpturer i bronze også, der tillod mere ”frihed”</a:t>
            </a:r>
          </a:p>
          <a:p>
            <a:endParaRPr lang="da-DK" sz="2000" dirty="0"/>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9440" y="1605926"/>
            <a:ext cx="3033119" cy="4619624"/>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21" descr="Billedresultat for zeus artemision">
            <a:extLst>
              <a:ext uri="{FF2B5EF4-FFF2-40B4-BE49-F238E27FC236}">
                <a16:creationId xmlns:a16="http://schemas.microsoft.com/office/drawing/2014/main" id="{F04B78F0-FDE6-A36E-A1DD-FAB64F1B2EC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40588" y="1605926"/>
            <a:ext cx="3220121" cy="4619624"/>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EF2EA544-AC6E-B4F8-2739-0592E034EC34}"/>
              </a:ext>
            </a:extLst>
          </p:cNvPr>
          <p:cNvSpPr txBox="1"/>
          <p:nvPr/>
        </p:nvSpPr>
        <p:spPr>
          <a:xfrm>
            <a:off x="479441" y="622361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9" name="Tekstfelt 8">
            <a:extLst>
              <a:ext uri="{FF2B5EF4-FFF2-40B4-BE49-F238E27FC236}">
                <a16:creationId xmlns:a16="http://schemas.microsoft.com/office/drawing/2014/main" id="{A928BF47-FE4A-3D38-EF97-486D4E70878D}"/>
              </a:ext>
            </a:extLst>
          </p:cNvPr>
          <p:cNvSpPr txBox="1"/>
          <p:nvPr/>
        </p:nvSpPr>
        <p:spPr>
          <a:xfrm>
            <a:off x="3640588" y="6225550"/>
            <a:ext cx="3220120"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300004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038501D-83C8-D34D-8643-939CA547F58F}"/>
              </a:ext>
            </a:extLst>
          </p:cNvPr>
          <p:cNvSpPr txBox="1"/>
          <p:nvPr/>
        </p:nvSpPr>
        <p:spPr>
          <a:xfrm>
            <a:off x="809988" y="1937706"/>
            <a:ext cx="6238935" cy="3970318"/>
          </a:xfrm>
          <a:prstGeom prst="rect">
            <a:avLst/>
          </a:prstGeom>
          <a:noFill/>
        </p:spPr>
        <p:txBody>
          <a:bodyPr wrap="square" rtlCol="0">
            <a:spAutoFit/>
          </a:bodyPr>
          <a:lstStyle/>
          <a:p>
            <a:pPr marL="342900" indent="-342900">
              <a:buFont typeface="Wingdings" pitchFamily="2" charset="2"/>
              <a:buChar char="§"/>
            </a:pPr>
            <a:r>
              <a:rPr lang="da-DK" altLang="da-DK" sz="3600" dirty="0">
                <a:latin typeface="Hoefler Text" panose="02030602050506020203" pitchFamily="18" charset="77"/>
              </a:rPr>
              <a:t>Dominerende fundkontekst: </a:t>
            </a:r>
            <a:r>
              <a:rPr lang="da-DK" altLang="da-DK" sz="3600" b="1" dirty="0">
                <a:latin typeface="Hoefler Text" panose="02030602050506020203" pitchFamily="18" charset="77"/>
              </a:rPr>
              <a:t>Helligdomme </a:t>
            </a:r>
            <a:r>
              <a:rPr lang="da-DK" altLang="da-DK" sz="3600" dirty="0">
                <a:latin typeface="Hoefler Text" panose="02030602050506020203" pitchFamily="18" charset="77"/>
              </a:rPr>
              <a:t>og</a:t>
            </a:r>
            <a:r>
              <a:rPr lang="da-DK" altLang="da-DK" sz="3600" b="1" dirty="0">
                <a:latin typeface="Hoefler Text" panose="02030602050506020203" pitchFamily="18" charset="77"/>
              </a:rPr>
              <a:t> offentlige pladser (</a:t>
            </a:r>
            <a:r>
              <a:rPr lang="da-DK" altLang="da-DK" sz="3600" b="1" i="1" dirty="0">
                <a:latin typeface="Hoefler Text" panose="02030602050506020203" pitchFamily="18" charset="77"/>
              </a:rPr>
              <a:t>agora</a:t>
            </a:r>
            <a:r>
              <a:rPr lang="da-DK" altLang="da-DK" sz="3600" b="1" dirty="0">
                <a:latin typeface="Hoefler Text" panose="02030602050506020203" pitchFamily="18" charset="77"/>
              </a:rPr>
              <a:t>)</a:t>
            </a:r>
          </a:p>
          <a:p>
            <a:pPr marL="342900" indent="-342900">
              <a:buFont typeface="Wingdings" pitchFamily="2" charset="2"/>
              <a:buChar char="§"/>
            </a:pPr>
            <a:endParaRPr lang="da-DK" altLang="da-DK" sz="3600" dirty="0">
              <a:latin typeface="Hoefler Text" panose="02030602050506020203" pitchFamily="18" charset="77"/>
            </a:endParaRPr>
          </a:p>
          <a:p>
            <a:pPr marL="342900" indent="-342900">
              <a:buFont typeface="Wingdings" pitchFamily="2" charset="2"/>
              <a:buChar char="§"/>
            </a:pPr>
            <a:r>
              <a:rPr lang="da-DK" altLang="da-DK" sz="3600" dirty="0">
                <a:latin typeface="Hoefler Text" panose="02030602050506020203" pitchFamily="18" charset="77"/>
              </a:rPr>
              <a:t>Funktion: </a:t>
            </a:r>
            <a:r>
              <a:rPr lang="da-DK" altLang="da-DK" sz="3600" dirty="0">
                <a:solidFill>
                  <a:srgbClr val="00B050"/>
                </a:solidFill>
                <a:latin typeface="Hoefler Text" panose="02030602050506020203" pitchFamily="18" charset="77"/>
              </a:rPr>
              <a:t>kult</a:t>
            </a:r>
            <a:r>
              <a:rPr lang="da-DK" altLang="da-DK" sz="3600" dirty="0">
                <a:latin typeface="Hoefler Text" panose="02030602050506020203" pitchFamily="18" charset="77"/>
              </a:rPr>
              <a:t>, </a:t>
            </a:r>
            <a:r>
              <a:rPr lang="da-DK" altLang="da-DK" sz="3600" dirty="0">
                <a:solidFill>
                  <a:srgbClr val="FFC000"/>
                </a:solidFill>
                <a:latin typeface="Hoefler Text" panose="02030602050506020203" pitchFamily="18" charset="77"/>
              </a:rPr>
              <a:t>begravelse</a:t>
            </a:r>
            <a:r>
              <a:rPr lang="da-DK" altLang="da-DK" sz="3600" dirty="0">
                <a:latin typeface="Hoefler Text" panose="02030602050506020203" pitchFamily="18" charset="77"/>
              </a:rPr>
              <a:t>, især </a:t>
            </a:r>
            <a:r>
              <a:rPr lang="da-DK" altLang="da-DK" sz="3600" b="1" dirty="0">
                <a:solidFill>
                  <a:srgbClr val="C00000"/>
                </a:solidFill>
                <a:latin typeface="Hoefler Text" panose="02030602050506020203" pitchFamily="18" charset="77"/>
              </a:rPr>
              <a:t>dedikation, dvs. votivgaver, </a:t>
            </a:r>
            <a:r>
              <a:rPr lang="da-DK" altLang="da-DK" sz="3600" b="1" dirty="0">
                <a:solidFill>
                  <a:srgbClr val="0070C0"/>
                </a:solidFill>
                <a:latin typeface="Hoefler Text" panose="02030602050506020203" pitchFamily="18" charset="77"/>
              </a:rPr>
              <a:t>æresstatuer</a:t>
            </a:r>
            <a:endParaRPr lang="da-DK" dirty="0">
              <a:solidFill>
                <a:srgbClr val="0070C0"/>
              </a:solidFill>
            </a:endParaRPr>
          </a:p>
        </p:txBody>
      </p:sp>
      <p:sp>
        <p:nvSpPr>
          <p:cNvPr id="23" name="Ellipse 22">
            <a:extLst>
              <a:ext uri="{FF2B5EF4-FFF2-40B4-BE49-F238E27FC236}">
                <a16:creationId xmlns:a16="http://schemas.microsoft.com/office/drawing/2014/main" id="{CD4346D2-E6FE-1D4B-9BF0-C4B15C0DE0B1}"/>
              </a:ext>
            </a:extLst>
          </p:cNvPr>
          <p:cNvSpPr/>
          <p:nvPr/>
        </p:nvSpPr>
        <p:spPr>
          <a:xfrm>
            <a:off x="7372919" y="520262"/>
            <a:ext cx="5143077" cy="668861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dirty="0">
                <a:solidFill>
                  <a:schemeClr val="tx1"/>
                </a:solidFill>
                <a:latin typeface="Hoefler Text" panose="02030602050506020203" pitchFamily="18" charset="77"/>
              </a:rPr>
              <a:t>Fra begyndelsen af klassisk tid opstiller grækerne også skulpturer uden for helligdommene som mindesmærker over historiske personer og begivenheder. </a:t>
            </a:r>
            <a:r>
              <a:rPr lang="da-DK" sz="2800" b="1" dirty="0">
                <a:solidFill>
                  <a:schemeClr val="tx1"/>
                </a:solidFill>
                <a:latin typeface="Hoefler Text" panose="02030602050506020203" pitchFamily="18" charset="77"/>
              </a:rPr>
              <a:t>Altså er kunstens funktion ikke alene religiøs men nu også profan</a:t>
            </a:r>
            <a:r>
              <a:rPr lang="da-DK" sz="2800" dirty="0">
                <a:solidFill>
                  <a:schemeClr val="tx1"/>
                </a:solidFill>
                <a:latin typeface="Hoefler Text" panose="02030602050506020203" pitchFamily="18" charset="77"/>
              </a:rPr>
              <a:t>.</a:t>
            </a:r>
          </a:p>
        </p:txBody>
      </p:sp>
      <p:sp>
        <p:nvSpPr>
          <p:cNvPr id="26" name="Rektangel 25">
            <a:extLst>
              <a:ext uri="{FF2B5EF4-FFF2-40B4-BE49-F238E27FC236}">
                <a16:creationId xmlns:a16="http://schemas.microsoft.com/office/drawing/2014/main" id="{DDC669F7-D84A-1E47-B462-CE4ACD794BC6}"/>
              </a:ext>
            </a:extLst>
          </p:cNvPr>
          <p:cNvSpPr/>
          <p:nvPr/>
        </p:nvSpPr>
        <p:spPr>
          <a:xfrm>
            <a:off x="1133984" y="3019647"/>
            <a:ext cx="5670853"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 name="Vinklet forbindelse 26">
            <a:extLst>
              <a:ext uri="{FF2B5EF4-FFF2-40B4-BE49-F238E27FC236}">
                <a16:creationId xmlns:a16="http://schemas.microsoft.com/office/drawing/2014/main" id="{A926DFBC-5699-6942-A569-9A96D717BEE2}"/>
              </a:ext>
            </a:extLst>
          </p:cNvPr>
          <p:cNvCxnSpPr>
            <a:cxnSpLocks/>
            <a:stCxn id="23" idx="2"/>
            <a:endCxn id="26" idx="3"/>
          </p:cNvCxnSpPr>
          <p:nvPr/>
        </p:nvCxnSpPr>
        <p:spPr>
          <a:xfrm rot="10800000">
            <a:off x="6804837" y="3372916"/>
            <a:ext cx="568082" cy="491653"/>
          </a:xfrm>
          <a:prstGeom prst="bentConnector3">
            <a:avLst>
              <a:gd name="adj1" fmla="val 50000"/>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D4FA0E62-CBCA-A34C-91B6-E5CC6A609971}"/>
              </a:ext>
            </a:extLst>
          </p:cNvPr>
          <p:cNvSpPr/>
          <p:nvPr/>
        </p:nvSpPr>
        <p:spPr>
          <a:xfrm>
            <a:off x="3657601" y="5243158"/>
            <a:ext cx="2977116" cy="70653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 name="Vinklet forbindelse 14">
            <a:extLst>
              <a:ext uri="{FF2B5EF4-FFF2-40B4-BE49-F238E27FC236}">
                <a16:creationId xmlns:a16="http://schemas.microsoft.com/office/drawing/2014/main" id="{9934DAF2-80AE-1446-94BA-CDE0448059D0}"/>
              </a:ext>
            </a:extLst>
          </p:cNvPr>
          <p:cNvCxnSpPr>
            <a:cxnSpLocks/>
            <a:stCxn id="23" idx="3"/>
            <a:endCxn id="14" idx="3"/>
          </p:cNvCxnSpPr>
          <p:nvPr/>
        </p:nvCxnSpPr>
        <p:spPr>
          <a:xfrm rot="5400000" flipH="1">
            <a:off x="7063949" y="5167194"/>
            <a:ext cx="632923" cy="1491388"/>
          </a:xfrm>
          <a:prstGeom prst="bentConnector4">
            <a:avLst>
              <a:gd name="adj1" fmla="val -36118"/>
              <a:gd name="adj2" fmla="val 75251"/>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itel 1">
            <a:extLst>
              <a:ext uri="{FF2B5EF4-FFF2-40B4-BE49-F238E27FC236}">
                <a16:creationId xmlns:a16="http://schemas.microsoft.com/office/drawing/2014/main" id="{9A20216B-9935-74CB-36AA-04B89BC1B01F}"/>
              </a:ext>
            </a:extLst>
          </p:cNvPr>
          <p:cNvSpPr>
            <a:spLocks noGrp="1"/>
          </p:cNvSpPr>
          <p:nvPr>
            <p:ph type="title"/>
          </p:nvPr>
        </p:nvSpPr>
        <p:spPr>
          <a:xfrm>
            <a:off x="1639887" y="614925"/>
            <a:ext cx="8912225" cy="1281112"/>
          </a:xfrm>
        </p:spPr>
        <p:txBody>
          <a:bodyPr/>
          <a:lstStyle/>
          <a:p>
            <a:r>
              <a:rPr lang="da-DK" dirty="0"/>
              <a:t>Klassisk tid (ca. 480 – 323 f.Kr.)</a:t>
            </a:r>
          </a:p>
        </p:txBody>
      </p:sp>
    </p:spTree>
    <p:extLst>
      <p:ext uri="{BB962C8B-B14F-4D97-AF65-F5344CB8AC3E}">
        <p14:creationId xmlns:p14="http://schemas.microsoft.com/office/powerpoint/2010/main" val="542628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7" name="Pladsholder til indhold 6">
            <a:extLst>
              <a:ext uri="{FF2B5EF4-FFF2-40B4-BE49-F238E27FC236}">
                <a16:creationId xmlns:a16="http://schemas.microsoft.com/office/drawing/2014/main" id="{0AAD7045-F770-9559-91D7-D188CFBCEC85}"/>
              </a:ext>
            </a:extLst>
          </p:cNvPr>
          <p:cNvSpPr>
            <a:spLocks noGrp="1"/>
          </p:cNvSpPr>
          <p:nvPr>
            <p:ph idx="1"/>
          </p:nvPr>
        </p:nvSpPr>
        <p:spPr>
          <a:xfrm>
            <a:off x="4376758" y="1703116"/>
            <a:ext cx="3678024" cy="4821507"/>
          </a:xfrm>
          <a:ln w="28575">
            <a:noFill/>
          </a:ln>
        </p:spPr>
        <p:txBody>
          <a:bodyPr>
            <a:normAutofit/>
          </a:bodyPr>
          <a:lstStyle/>
          <a:p>
            <a:r>
              <a:rPr lang="da-DK" sz="2400" b="1" dirty="0">
                <a:solidFill>
                  <a:schemeClr val="tx1"/>
                </a:solidFill>
                <a:latin typeface="Hoefler Text" panose="02030602050506020203" pitchFamily="18" charset="77"/>
              </a:rPr>
              <a:t>“streng stil”:</a:t>
            </a:r>
            <a:r>
              <a:rPr lang="da-DK" sz="2400" dirty="0">
                <a:solidFill>
                  <a:schemeClr val="tx1"/>
                </a:solidFill>
                <a:latin typeface="Hoefler Text" panose="02030602050506020203" pitchFamily="18" charset="77"/>
              </a:rPr>
              <a:t> </a:t>
            </a:r>
            <a:br>
              <a:rPr lang="da-DK" sz="2400" dirty="0">
                <a:solidFill>
                  <a:schemeClr val="tx1"/>
                </a:solidFill>
                <a:latin typeface="Hoefler Text" panose="02030602050506020203" pitchFamily="18" charset="77"/>
              </a:rPr>
            </a:br>
            <a:r>
              <a:rPr lang="da-DK" sz="2400" dirty="0">
                <a:solidFill>
                  <a:schemeClr val="tx1"/>
                </a:solidFill>
                <a:latin typeface="Hoefler Text" panose="02030602050506020203" pitchFamily="18" charset="77"/>
              </a:rPr>
              <a:t>kroppen er </a:t>
            </a:r>
            <a:r>
              <a:rPr lang="da-DK" sz="2400" b="1" dirty="0">
                <a:solidFill>
                  <a:schemeClr val="tx1"/>
                </a:solidFill>
                <a:latin typeface="Hoefler Text" panose="02030602050506020203" pitchFamily="18" charset="77"/>
              </a:rPr>
              <a:t>forskudt en anelse fra det frontale</a:t>
            </a:r>
            <a:r>
              <a:rPr lang="da-DK" sz="2400" dirty="0">
                <a:solidFill>
                  <a:schemeClr val="tx1"/>
                </a:solidFill>
                <a:latin typeface="Hoefler Text" panose="02030602050506020203" pitchFamily="18" charset="77"/>
              </a:rPr>
              <a:t>, og at ansigterne kan antyde </a:t>
            </a:r>
            <a:r>
              <a:rPr lang="da-DK" sz="2400" b="1" dirty="0">
                <a:solidFill>
                  <a:schemeClr val="tx1"/>
                </a:solidFill>
                <a:latin typeface="Hoefler Text" panose="02030602050506020203" pitchFamily="18" charset="77"/>
              </a:rPr>
              <a:t>personlighed og indadvendte og seriøse følelser</a:t>
            </a:r>
            <a:r>
              <a:rPr lang="da-DK" sz="2400" dirty="0">
                <a:solidFill>
                  <a:schemeClr val="tx1"/>
                </a:solidFill>
                <a:latin typeface="Hoefler Text" panose="02030602050506020203" pitchFamily="18" charset="77"/>
              </a:rPr>
              <a:t>. Ansigterne har desuden </a:t>
            </a:r>
            <a:r>
              <a:rPr lang="da-DK" sz="2400" b="1" dirty="0">
                <a:solidFill>
                  <a:schemeClr val="tx1"/>
                </a:solidFill>
                <a:latin typeface="Hoefler Text" panose="02030602050506020203" pitchFamily="18" charset="77"/>
              </a:rPr>
              <a:t>tunge øjenlåg </a:t>
            </a:r>
            <a:r>
              <a:rPr lang="da-DK" sz="2400" dirty="0">
                <a:solidFill>
                  <a:schemeClr val="tx1"/>
                </a:solidFill>
                <a:latin typeface="Hoefler Text" panose="02030602050506020203" pitchFamily="18" charset="77"/>
              </a:rPr>
              <a:t>og </a:t>
            </a:r>
            <a:r>
              <a:rPr lang="da-DK" sz="2400" b="1" dirty="0">
                <a:solidFill>
                  <a:schemeClr val="tx1"/>
                </a:solidFill>
                <a:latin typeface="Hoefler Text" panose="02030602050506020203" pitchFamily="18" charset="77"/>
              </a:rPr>
              <a:t>et kraftigt hageparti</a:t>
            </a:r>
            <a:r>
              <a:rPr lang="da-DK" sz="2400" dirty="0">
                <a:solidFill>
                  <a:schemeClr val="tx1"/>
                </a:solidFill>
                <a:latin typeface="Hoefler Text" panose="02030602050506020203" pitchFamily="18" charset="77"/>
              </a:rPr>
              <a:t>. </a:t>
            </a:r>
          </a:p>
          <a:p>
            <a:endParaRPr lang="da-DK" sz="2400" dirty="0"/>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71550" y="1703117"/>
            <a:ext cx="3165670" cy="4821507"/>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2FE09C5-B753-E290-C4D8-5ADBF6F77006}"/>
              </a:ext>
            </a:extLst>
          </p:cNvPr>
          <p:cNvSpPr txBox="1"/>
          <p:nvPr/>
        </p:nvSpPr>
        <p:spPr>
          <a:xfrm>
            <a:off x="8332466" y="1703116"/>
            <a:ext cx="3678024" cy="366254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800" dirty="0">
                <a:solidFill>
                  <a:schemeClr val="tx1"/>
                </a:solidFill>
              </a:rPr>
              <a:t>Større bevægelse og mindre frontalitet</a:t>
            </a:r>
          </a:p>
          <a:p>
            <a:pPr marL="457200" indent="-457200">
              <a:buFont typeface="Arial" panose="020B0604020202020204" pitchFamily="34" charset="0"/>
              <a:buChar char="•"/>
            </a:pPr>
            <a:r>
              <a:rPr lang="da-DK" sz="2800" dirty="0">
                <a:solidFill>
                  <a:schemeClr val="tx1"/>
                </a:solidFill>
              </a:rPr>
              <a:t>Handling</a:t>
            </a:r>
            <a:endParaRPr lang="da-DK" sz="2800" dirty="0"/>
          </a:p>
          <a:p>
            <a:pPr marL="457200" indent="-457200">
              <a:buFont typeface="Arial" panose="020B0604020202020204" pitchFamily="34" charset="0"/>
              <a:buChar char="•"/>
            </a:pPr>
            <a:r>
              <a:rPr lang="da-DK" sz="2800" dirty="0">
                <a:solidFill>
                  <a:schemeClr val="tx1"/>
                </a:solidFill>
              </a:rPr>
              <a:t>Personlige og individuelle træk</a:t>
            </a:r>
          </a:p>
        </p:txBody>
      </p:sp>
    </p:spTree>
    <p:extLst>
      <p:ext uri="{BB962C8B-B14F-4D97-AF65-F5344CB8AC3E}">
        <p14:creationId xmlns:p14="http://schemas.microsoft.com/office/powerpoint/2010/main" val="413788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pic>
        <p:nvPicPr>
          <p:cNvPr id="4" name="Billede 9" descr="Kritios Boy Kritios Boy c 480 BCE from Acropolis Athens GreeceSevere style">
            <a:extLst>
              <a:ext uri="{FF2B5EF4-FFF2-40B4-BE49-F238E27FC236}">
                <a16:creationId xmlns:a16="http://schemas.microsoft.com/office/drawing/2014/main" id="{3D4DA071-5A88-E14F-AF9B-A5033615AB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06471" y="1726305"/>
            <a:ext cx="3033119" cy="4619624"/>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5"/>
          <a:stretch>
            <a:fillRect/>
          </a:stretch>
        </p:blipFill>
        <p:spPr>
          <a:xfrm>
            <a:off x="3585697" y="1713466"/>
            <a:ext cx="3033119" cy="4655353"/>
          </a:xfrm>
          <a:prstGeom prst="rect">
            <a:avLst/>
          </a:prstGeom>
        </p:spPr>
      </p:pic>
      <p:sp>
        <p:nvSpPr>
          <p:cNvPr id="12" name="Tekstfelt 11">
            <a:extLst>
              <a:ext uri="{FF2B5EF4-FFF2-40B4-BE49-F238E27FC236}">
                <a16:creationId xmlns:a16="http://schemas.microsoft.com/office/drawing/2014/main" id="{4E1398E6-7315-1EE2-739F-1E76C5E3C368}"/>
              </a:ext>
            </a:extLst>
          </p:cNvPr>
          <p:cNvSpPr txBox="1"/>
          <p:nvPr/>
        </p:nvSpPr>
        <p:spPr>
          <a:xfrm>
            <a:off x="406471" y="6209146"/>
            <a:ext cx="3033118" cy="646331"/>
          </a:xfrm>
          <a:prstGeom prst="rect">
            <a:avLst/>
          </a:prstGeom>
          <a:solidFill>
            <a:schemeClr val="accent3">
              <a:lumMod val="20000"/>
              <a:lumOff val="80000"/>
            </a:schemeClr>
          </a:solidFill>
        </p:spPr>
        <p:txBody>
          <a:bodyPr wrap="square" rtlCol="0">
            <a:spAutoFit/>
          </a:bodyPr>
          <a:lstStyle/>
          <a:p>
            <a:r>
              <a:rPr lang="da-DK" dirty="0" err="1">
                <a:latin typeface="Hoefler Text" panose="02030602050506020203" pitchFamily="18" charset="77"/>
              </a:rPr>
              <a:t>Kritiosdrengen</a:t>
            </a:r>
            <a:r>
              <a:rPr lang="da-DK" dirty="0">
                <a:latin typeface="Hoefler Text" panose="02030602050506020203" pitchFamily="18" charset="77"/>
              </a:rPr>
              <a:t> (ca. 490-80 f.Kr., Akropolismuseet, Athen) </a:t>
            </a:r>
          </a:p>
        </p:txBody>
      </p:sp>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spTree>
    <p:extLst>
      <p:ext uri="{BB962C8B-B14F-4D97-AF65-F5344CB8AC3E}">
        <p14:creationId xmlns:p14="http://schemas.microsoft.com/office/powerpoint/2010/main" val="19509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416320"/>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r>
              <a:rPr lang="da-DK" dirty="0"/>
              <a:t>- bevægelsen er større, men dog minimalt større. Vægten i kroppen er i modsætning til tidligere forskudt en anelse fra det frontale </a:t>
            </a:r>
            <a:endParaRPr lang="da-DK" sz="2800" dirty="0">
              <a:solidFill>
                <a:schemeClr val="tx1"/>
              </a:solidFill>
            </a:endParaRPr>
          </a:p>
          <a:p>
            <a:pPr marL="457200" indent="-457200">
              <a:buFont typeface="Arial" panose="020B0604020202020204" pitchFamily="34" charset="0"/>
              <a:buChar char="•"/>
            </a:pPr>
            <a:r>
              <a:rPr lang="da-DK" sz="2000" dirty="0">
                <a:solidFill>
                  <a:schemeClr val="tx1"/>
                </a:solidFill>
              </a:rPr>
              <a:t>Handling</a:t>
            </a:r>
            <a:endParaRPr lang="da-DK" sz="2000" dirty="0"/>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8" name="Pladsholder til indhold 3">
            <a:extLst>
              <a:ext uri="{FF2B5EF4-FFF2-40B4-BE49-F238E27FC236}">
                <a16:creationId xmlns:a16="http://schemas.microsoft.com/office/drawing/2014/main" id="{ABF355CF-71FC-D1AD-DEED-8BE1A4C539D9}"/>
              </a:ext>
            </a:extLst>
          </p:cNvPr>
          <p:cNvPicPr>
            <a:picLocks noChangeAspect="1"/>
          </p:cNvPicPr>
          <p:nvPr/>
        </p:nvPicPr>
        <p:blipFill>
          <a:blip r:embed="rId3"/>
          <a:stretch>
            <a:fillRect/>
          </a:stretch>
        </p:blipFill>
        <p:spPr>
          <a:xfrm>
            <a:off x="3585697" y="1713466"/>
            <a:ext cx="3033119" cy="4655353"/>
          </a:xfrm>
          <a:prstGeom prst="rect">
            <a:avLst/>
          </a:prstGeom>
        </p:spPr>
      </p:pic>
      <p:sp>
        <p:nvSpPr>
          <p:cNvPr id="13" name="Tekstfelt 12">
            <a:extLst>
              <a:ext uri="{FF2B5EF4-FFF2-40B4-BE49-F238E27FC236}">
                <a16:creationId xmlns:a16="http://schemas.microsoft.com/office/drawing/2014/main" id="{2AF8D7B8-C5CC-3A7E-3FA2-869C6D02A850}"/>
              </a:ext>
            </a:extLst>
          </p:cNvPr>
          <p:cNvSpPr txBox="1"/>
          <p:nvPr/>
        </p:nvSpPr>
        <p:spPr>
          <a:xfrm>
            <a:off x="3585696" y="6233890"/>
            <a:ext cx="3033118" cy="584775"/>
          </a:xfrm>
          <a:prstGeom prst="rect">
            <a:avLst/>
          </a:prstGeom>
          <a:solidFill>
            <a:schemeClr val="accent2">
              <a:lumMod val="20000"/>
              <a:lumOff val="80000"/>
            </a:schemeClr>
          </a:solidFill>
        </p:spPr>
        <p:txBody>
          <a:bodyPr wrap="square" rtlCol="0">
            <a:spAutoFit/>
          </a:bodyPr>
          <a:lstStyle/>
          <a:p>
            <a:r>
              <a:rPr lang="en-US" sz="1600" dirty="0">
                <a:solidFill>
                  <a:srgbClr val="FF0000"/>
                </a:solidFill>
                <a:effectLst/>
                <a:latin typeface="Helvetica" panose="020B0604020202020204" pitchFamily="34" charset="0"/>
                <a:ea typeface="Calibri" panose="020F0502020204030204" pitchFamily="34" charset="0"/>
              </a:rPr>
              <a:t>New York-kouros (</a:t>
            </a:r>
            <a:r>
              <a:rPr lang="en-US" sz="1600" dirty="0" err="1">
                <a:solidFill>
                  <a:srgbClr val="FF0000"/>
                </a:solidFill>
                <a:effectLst/>
                <a:latin typeface="Helvetica" panose="020B0604020202020204" pitchFamily="34" charset="0"/>
                <a:ea typeface="Calibri" panose="020F0502020204030204" pitchFamily="34" charset="0"/>
              </a:rPr>
              <a:t>slutn</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af</a:t>
            </a:r>
            <a:r>
              <a:rPr lang="en-US" sz="1600" dirty="0">
                <a:solidFill>
                  <a:srgbClr val="FF0000"/>
                </a:solidFill>
                <a:effectLst/>
                <a:latin typeface="Helvetica" panose="020B0604020202020204" pitchFamily="34" charset="0"/>
                <a:ea typeface="Calibri" panose="020F0502020204030204" pitchFamily="34" charset="0"/>
              </a:rPr>
              <a:t> 7. </a:t>
            </a:r>
            <a:r>
              <a:rPr lang="en-US" sz="1600" dirty="0" err="1">
                <a:solidFill>
                  <a:srgbClr val="FF0000"/>
                </a:solidFill>
                <a:effectLst/>
                <a:latin typeface="Helvetica" panose="020B0604020202020204" pitchFamily="34" charset="0"/>
                <a:ea typeface="Calibri" panose="020F0502020204030204" pitchFamily="34" charset="0"/>
              </a:rPr>
              <a:t>årh</a:t>
            </a:r>
            <a:r>
              <a:rPr lang="en-US" sz="1600" dirty="0">
                <a:solidFill>
                  <a:srgbClr val="FF0000"/>
                </a:solidFill>
                <a:effectLst/>
                <a:latin typeface="Helvetica" panose="020B0604020202020204" pitchFamily="34" charset="0"/>
                <a:ea typeface="Calibri" panose="020F0502020204030204" pitchFamily="34" charset="0"/>
              </a:rPr>
              <a:t>. </a:t>
            </a:r>
            <a:r>
              <a:rPr lang="en-US" sz="1600" dirty="0" err="1">
                <a:solidFill>
                  <a:srgbClr val="FF0000"/>
                </a:solidFill>
                <a:effectLst/>
                <a:latin typeface="Helvetica" panose="020B0604020202020204" pitchFamily="34" charset="0"/>
                <a:ea typeface="Calibri" panose="020F0502020204030204" pitchFamily="34" charset="0"/>
              </a:rPr>
              <a:t>f.Kr</a:t>
            </a:r>
            <a:r>
              <a:rPr lang="en-US" sz="1600" dirty="0">
                <a:solidFill>
                  <a:srgbClr val="FF0000"/>
                </a:solidFill>
                <a:effectLst/>
                <a:latin typeface="Helvetica" panose="020B0604020202020204" pitchFamily="34" charset="0"/>
                <a:ea typeface="Calibri" panose="020F0502020204030204" pitchFamily="34" charset="0"/>
              </a:rPr>
              <a:t>.)</a:t>
            </a:r>
            <a:endParaRPr lang="da-DK" sz="1600" dirty="0">
              <a:solidFill>
                <a:srgbClr val="FF0000"/>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Tree>
    <p:extLst>
      <p:ext uri="{BB962C8B-B14F-4D97-AF65-F5344CB8AC3E}">
        <p14:creationId xmlns:p14="http://schemas.microsoft.com/office/powerpoint/2010/main" val="253463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dirty="0">
                <a:solidFill>
                  <a:schemeClr val="tx1"/>
                </a:solidFill>
              </a:rPr>
              <a:t>Personlige og individuelle træk</a:t>
            </a: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sp>
        <p:nvSpPr>
          <p:cNvPr id="4" name="Ellipse 3">
            <a:extLst>
              <a:ext uri="{FF2B5EF4-FFF2-40B4-BE49-F238E27FC236}">
                <a16:creationId xmlns:a16="http://schemas.microsoft.com/office/drawing/2014/main" id="{BA294D0A-8C1B-4D80-F997-657969F27104}"/>
              </a:ext>
            </a:extLst>
          </p:cNvPr>
          <p:cNvSpPr/>
          <p:nvPr/>
        </p:nvSpPr>
        <p:spPr>
          <a:xfrm>
            <a:off x="3463297" y="2418983"/>
            <a:ext cx="3528399" cy="2741378"/>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solidFill>
                  <a:schemeClr val="tx1"/>
                </a:solidFill>
              </a:rPr>
              <a:t>Kaster sin lynkile (eller trefork, såfremt skulpturen forestiller Poseidon). Lynkilen er Zeus’ </a:t>
            </a:r>
            <a:r>
              <a:rPr lang="da-DK" dirty="0">
                <a:solidFill>
                  <a:srgbClr val="00B050"/>
                </a:solidFill>
              </a:rPr>
              <a:t>attribut</a:t>
            </a:r>
            <a:r>
              <a:rPr lang="da-DK" dirty="0">
                <a:solidFill>
                  <a:schemeClr val="tx1"/>
                </a:solidFill>
              </a:rPr>
              <a:t>, mens treforken er Poseidons </a:t>
            </a:r>
            <a:r>
              <a:rPr lang="da-DK" dirty="0">
                <a:solidFill>
                  <a:srgbClr val="00B050"/>
                </a:solidFill>
              </a:rPr>
              <a:t>attribut*</a:t>
            </a:r>
          </a:p>
        </p:txBody>
      </p:sp>
      <p:sp>
        <p:nvSpPr>
          <p:cNvPr id="7" name="Tekstfelt 6">
            <a:extLst>
              <a:ext uri="{FF2B5EF4-FFF2-40B4-BE49-F238E27FC236}">
                <a16:creationId xmlns:a16="http://schemas.microsoft.com/office/drawing/2014/main" id="{E34B1496-C2D0-EBDD-706E-927215714989}"/>
              </a:ext>
            </a:extLst>
          </p:cNvPr>
          <p:cNvSpPr txBox="1"/>
          <p:nvPr/>
        </p:nvSpPr>
        <p:spPr>
          <a:xfrm>
            <a:off x="3518513" y="6323339"/>
            <a:ext cx="6097712" cy="584775"/>
          </a:xfrm>
          <a:prstGeom prst="rect">
            <a:avLst/>
          </a:prstGeom>
          <a:noFill/>
          <a:ln>
            <a:solidFill>
              <a:srgbClr val="00B050"/>
            </a:solidFill>
          </a:ln>
        </p:spPr>
        <p:txBody>
          <a:bodyPr wrap="square">
            <a:spAutoFit/>
          </a:bodyPr>
          <a:lstStyle/>
          <a:p>
            <a:r>
              <a:rPr lang="da-DK" sz="1600" dirty="0">
                <a:solidFill>
                  <a:srgbClr val="00B050"/>
                </a:solidFill>
                <a:latin typeface="Hoefler Text" panose="02030602050506020203" pitchFamily="18" charset="77"/>
              </a:rPr>
              <a:t>*Attribut, tillagte genstande som kendetegn for guder, mytologiske figurer, abstrakte begreber </a:t>
            </a:r>
            <a:r>
              <a:rPr lang="da-DK" sz="1600" dirty="0" err="1">
                <a:solidFill>
                  <a:srgbClr val="00B050"/>
                </a:solidFill>
                <a:latin typeface="Hoefler Text" panose="02030602050506020203" pitchFamily="18" charset="77"/>
              </a:rPr>
              <a:t>o.lign</a:t>
            </a:r>
            <a:r>
              <a:rPr lang="da-DK" sz="1600" dirty="0">
                <a:solidFill>
                  <a:srgbClr val="00B050"/>
                </a:solidFill>
                <a:latin typeface="Hoefler Text" panose="02030602050506020203" pitchFamily="18" charset="77"/>
              </a:rPr>
              <a:t>.</a:t>
            </a:r>
          </a:p>
        </p:txBody>
      </p:sp>
    </p:spTree>
    <p:extLst>
      <p:ext uri="{BB962C8B-B14F-4D97-AF65-F5344CB8AC3E}">
        <p14:creationId xmlns:p14="http://schemas.microsoft.com/office/powerpoint/2010/main" val="13081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3847207"/>
          </a:xfrm>
          <a:prstGeom prst="rect">
            <a:avLst/>
          </a:prstGeom>
          <a:noFill/>
          <a:ln w="19050">
            <a:solidFill>
              <a:srgbClr val="00B050"/>
            </a:solidFill>
          </a:ln>
        </p:spPr>
        <p:txBody>
          <a:bodyPr wrap="square">
            <a:spAutoFit/>
          </a:bodyPr>
          <a:lstStyle/>
          <a:p>
            <a:r>
              <a:rPr lang="da-DK" sz="3200" b="1" dirty="0">
                <a:solidFill>
                  <a:schemeClr val="accent1"/>
                </a:solidFill>
              </a:rPr>
              <a:t>Det prægnante øjeblik</a:t>
            </a:r>
          </a:p>
          <a:p>
            <a:endParaRPr lang="da-DK" sz="3200" b="1" dirty="0">
              <a:solidFill>
                <a:schemeClr val="accent1"/>
              </a:solidFill>
            </a:endParaRPr>
          </a:p>
          <a:p>
            <a:r>
              <a:rPr lang="da-DK" sz="2000" dirty="0">
                <a:latin typeface="Hoefler Text" panose="02030602050506020203" pitchFamily="18" charset="77"/>
              </a:rPr>
              <a:t>Et princip, som præger den tidlige klassiske kunst (og senere antik kunst), er det, som den tyske filosof Gotthold Ephraim Lessing har betegnet </a:t>
            </a:r>
            <a:r>
              <a:rPr lang="da-DK" sz="2000" b="1" dirty="0">
                <a:latin typeface="Hoefler Text" panose="02030602050506020203" pitchFamily="18" charset="77"/>
              </a:rPr>
              <a:t>“det prægnante øjeblik”</a:t>
            </a:r>
            <a:r>
              <a:rPr lang="da-DK" sz="2000" dirty="0">
                <a:latin typeface="Hoefler Text" panose="02030602050506020203" pitchFamily="18" charset="77"/>
              </a:rPr>
              <a:t>.</a:t>
            </a:r>
            <a:r>
              <a:rPr lang="da-DK" sz="2000" b="1" dirty="0">
                <a:latin typeface="Hoefler Text" panose="02030602050506020203" pitchFamily="18" charset="77"/>
              </a:rPr>
              <a:t> </a:t>
            </a:r>
            <a:r>
              <a:rPr lang="da-DK" sz="2000" dirty="0">
                <a:latin typeface="Hoefler Text" panose="02030602050506020203" pitchFamily="18" charset="77"/>
              </a:rPr>
              <a:t>Det er det øjeblik, som er præget af det, der er gået forud eller det, som kommer bagefter. kunstneren har altså været optaget af øjeblikket lige før - eller efter klimaks.</a:t>
            </a:r>
          </a:p>
          <a:p>
            <a:endParaRPr lang="da-DK" sz="2000" dirty="0">
              <a:solidFill>
                <a:schemeClr val="tx1"/>
              </a:solidFill>
            </a:endParaRPr>
          </a:p>
        </p:txBody>
      </p:sp>
      <p:pic>
        <p:nvPicPr>
          <p:cNvPr id="3" name="Billede 21" descr="Billedresultat for zeus artemision">
            <a:extLst>
              <a:ext uri="{FF2B5EF4-FFF2-40B4-BE49-F238E27FC236}">
                <a16:creationId xmlns:a16="http://schemas.microsoft.com/office/drawing/2014/main" id="{F0B9633C-C231-2F0C-3EBA-39153693B44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2762" y="1713466"/>
            <a:ext cx="3080535" cy="4495680"/>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62961F12-AB1E-8AC6-C098-A038048290AC}"/>
              </a:ext>
            </a:extLst>
          </p:cNvPr>
          <p:cNvSpPr txBox="1"/>
          <p:nvPr/>
        </p:nvSpPr>
        <p:spPr>
          <a:xfrm>
            <a:off x="382762" y="6206623"/>
            <a:ext cx="3080535" cy="646331"/>
          </a:xfrm>
          <a:prstGeom prst="rect">
            <a:avLst/>
          </a:prstGeom>
          <a:solidFill>
            <a:schemeClr val="accent3">
              <a:lumMod val="20000"/>
              <a:lumOff val="80000"/>
            </a:schemeClr>
          </a:solidFill>
        </p:spPr>
        <p:txBody>
          <a:bodyPr wrap="square" rtlCol="0">
            <a:spAutoFit/>
          </a:bodyPr>
          <a:lstStyle/>
          <a:p>
            <a:r>
              <a:rPr lang="da-DK" dirty="0">
                <a:latin typeface="Hoefler Text" panose="02030602050506020203" pitchFamily="18" charset="77"/>
              </a:rPr>
              <a:t>Zeus </a:t>
            </a:r>
            <a:r>
              <a:rPr lang="da-DK" dirty="0" err="1">
                <a:latin typeface="Hoefler Text" panose="02030602050506020203" pitchFamily="18" charset="77"/>
              </a:rPr>
              <a:t>Artemision</a:t>
            </a:r>
            <a:r>
              <a:rPr lang="da-DK" dirty="0">
                <a:latin typeface="Hoefler Text" panose="02030602050506020203" pitchFamily="18" charset="77"/>
              </a:rPr>
              <a:t> (ca. 460 f.Kr., Nationalmuseet, Athen) </a:t>
            </a:r>
          </a:p>
        </p:txBody>
      </p:sp>
      <p:pic>
        <p:nvPicPr>
          <p:cNvPr id="6" name="Billede 17" descr="Myron">
            <a:extLst>
              <a:ext uri="{FF2B5EF4-FFF2-40B4-BE49-F238E27FC236}">
                <a16:creationId xmlns:a16="http://schemas.microsoft.com/office/drawing/2014/main" id="{30F9A8F4-9FFE-7360-4495-D3107CABA6F7}"/>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494309" y="1905000"/>
            <a:ext cx="3301559" cy="4239801"/>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B0C98803-FAC2-AA30-902E-38895F4EA3A2}"/>
              </a:ext>
            </a:extLst>
          </p:cNvPr>
          <p:cNvSpPr txBox="1"/>
          <p:nvPr/>
        </p:nvSpPr>
        <p:spPr>
          <a:xfrm>
            <a:off x="3494309" y="6144801"/>
            <a:ext cx="3301560"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109245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7046912" y="1676003"/>
            <a:ext cx="4830014" cy="4708981"/>
          </a:xfrm>
          <a:prstGeom prst="rect">
            <a:avLst/>
          </a:prstGeom>
          <a:noFill/>
          <a:ln w="19050">
            <a:solidFill>
              <a:srgbClr val="00B050"/>
            </a:solidFill>
          </a:ln>
        </p:spPr>
        <p:txBody>
          <a:bodyPr wrap="square">
            <a:spAutoFit/>
          </a:bodyPr>
          <a:lstStyle/>
          <a:p>
            <a:r>
              <a:rPr lang="da-DK" sz="3200" b="1" dirty="0">
                <a:solidFill>
                  <a:schemeClr val="accent1"/>
                </a:solidFill>
              </a:rPr>
              <a:t>Generelle tidlige klassiske stiltræk:</a:t>
            </a:r>
          </a:p>
          <a:p>
            <a:pPr marL="457200" indent="-457200">
              <a:buFont typeface="Arial" panose="020B0604020202020204" pitchFamily="34" charset="0"/>
              <a:buChar char="•"/>
            </a:pPr>
            <a:r>
              <a:rPr lang="da-DK" sz="2000" b="1" dirty="0">
                <a:solidFill>
                  <a:schemeClr val="tx1"/>
                </a:solidFill>
              </a:rPr>
              <a:t>Større bevægelse og mindre frontalitet</a:t>
            </a:r>
          </a:p>
          <a:p>
            <a:pPr marL="285750" indent="-285750">
              <a:buFontTx/>
              <a:buChar char="-"/>
            </a:pPr>
            <a:r>
              <a:rPr lang="da-DK" dirty="0"/>
              <a:t>bevægelsen er større, men dog minimalt større. Vægten i kroppen er i modsætning til tidligere forskudt en anelse fra det frontale </a:t>
            </a:r>
          </a:p>
          <a:p>
            <a:endParaRPr lang="da-DK" sz="2800" dirty="0">
              <a:solidFill>
                <a:schemeClr val="tx1"/>
              </a:solidFill>
            </a:endParaRPr>
          </a:p>
          <a:p>
            <a:pPr marL="457200" indent="-457200">
              <a:buFont typeface="Arial" panose="020B0604020202020204" pitchFamily="34" charset="0"/>
              <a:buChar char="•"/>
            </a:pPr>
            <a:r>
              <a:rPr lang="da-DK" sz="2000" b="1" dirty="0">
                <a:solidFill>
                  <a:schemeClr val="tx1"/>
                </a:solidFill>
              </a:rPr>
              <a:t>Handling</a:t>
            </a:r>
          </a:p>
          <a:p>
            <a:r>
              <a:rPr lang="da-DK" dirty="0">
                <a:solidFill>
                  <a:schemeClr val="tx1"/>
                </a:solidFill>
              </a:rPr>
              <a:t>- i tiden spurgte man sig selv: “Hvad foretager denne skulptur sig?”</a:t>
            </a:r>
          </a:p>
          <a:p>
            <a:endParaRPr lang="da-DK" sz="2000" dirty="0">
              <a:solidFill>
                <a:schemeClr val="tx1"/>
              </a:solidFill>
            </a:endParaRPr>
          </a:p>
          <a:p>
            <a:pPr marL="457200" indent="-457200">
              <a:buFont typeface="Arial" panose="020B0604020202020204" pitchFamily="34" charset="0"/>
              <a:buChar char="•"/>
            </a:pPr>
            <a:r>
              <a:rPr lang="da-DK" sz="2000" b="1" dirty="0">
                <a:solidFill>
                  <a:schemeClr val="tx1"/>
                </a:solidFill>
              </a:rPr>
              <a:t>Personlige og individuelle træk</a:t>
            </a:r>
          </a:p>
        </p:txBody>
      </p:sp>
      <p:pic>
        <p:nvPicPr>
          <p:cNvPr id="6" name="Picture 4">
            <a:extLst>
              <a:ext uri="{FF2B5EF4-FFF2-40B4-BE49-F238E27FC236}">
                <a16:creationId xmlns:a16="http://schemas.microsoft.com/office/drawing/2014/main" id="{066E359B-34CB-F3CA-1B56-81A23EFAF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08" y="1534157"/>
            <a:ext cx="2188686"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n on Antiquities ~">
            <a:extLst>
              <a:ext uri="{FF2B5EF4-FFF2-40B4-BE49-F238E27FC236}">
                <a16:creationId xmlns:a16="http://schemas.microsoft.com/office/drawing/2014/main" id="{96442944-36D2-6A59-B36F-5B3B38C492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90" t="4618" r="12091"/>
          <a:stretch/>
        </p:blipFill>
        <p:spPr bwMode="auto">
          <a:xfrm>
            <a:off x="3380200" y="1534158"/>
            <a:ext cx="2441585" cy="243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do I know...?: The Peplos Kore">
            <a:extLst>
              <a:ext uri="{FF2B5EF4-FFF2-40B4-BE49-F238E27FC236}">
                <a16:creationId xmlns:a16="http://schemas.microsoft.com/office/drawing/2014/main" id="{12278B5D-10F8-9922-F9E5-D4186300D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704" y="4069274"/>
            <a:ext cx="1889694" cy="25091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orai of the Acropolis of Athens - Wikipedia">
            <a:extLst>
              <a:ext uri="{FF2B5EF4-FFF2-40B4-BE49-F238E27FC236}">
                <a16:creationId xmlns:a16="http://schemas.microsoft.com/office/drawing/2014/main" id="{A3170FFC-1CA1-43EE-772B-B761B8E20C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30" b="42169"/>
          <a:stretch/>
        </p:blipFill>
        <p:spPr bwMode="auto">
          <a:xfrm>
            <a:off x="3380200" y="4082071"/>
            <a:ext cx="2441585" cy="243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00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F14DB-38C6-1A8F-2DC0-E411755526BC}"/>
              </a:ext>
            </a:extLst>
          </p:cNvPr>
          <p:cNvSpPr>
            <a:spLocks noGrp="1"/>
          </p:cNvSpPr>
          <p:nvPr>
            <p:ph type="title"/>
          </p:nvPr>
        </p:nvSpPr>
        <p:spPr/>
        <p:txBody>
          <a:bodyPr/>
          <a:lstStyle/>
          <a:p>
            <a:r>
              <a:rPr lang="da-DK" dirty="0"/>
              <a:t>Tidlig klassisk tid (ca. 480 – 450 f.Kr.)</a:t>
            </a:r>
          </a:p>
        </p:txBody>
      </p:sp>
      <p:sp>
        <p:nvSpPr>
          <p:cNvPr id="9" name="Tekstfelt 8">
            <a:extLst>
              <a:ext uri="{FF2B5EF4-FFF2-40B4-BE49-F238E27FC236}">
                <a16:creationId xmlns:a16="http://schemas.microsoft.com/office/drawing/2014/main" id="{82FE09C5-B753-E290-C4D8-5ADBF6F77006}"/>
              </a:ext>
            </a:extLst>
          </p:cNvPr>
          <p:cNvSpPr txBox="1"/>
          <p:nvPr/>
        </p:nvSpPr>
        <p:spPr>
          <a:xfrm>
            <a:off x="5928189" y="1483620"/>
            <a:ext cx="6263811" cy="5078313"/>
          </a:xfrm>
          <a:prstGeom prst="rect">
            <a:avLst/>
          </a:prstGeom>
          <a:noFill/>
          <a:ln w="19050">
            <a:noFill/>
          </a:ln>
        </p:spPr>
        <p:txBody>
          <a:bodyPr wrap="square">
            <a:spAutoFit/>
          </a:bodyPr>
          <a:lstStyle/>
          <a:p>
            <a:r>
              <a:rPr lang="da-DK" sz="2800" b="1" u="sng" dirty="0">
                <a:solidFill>
                  <a:schemeClr val="accent1"/>
                </a:solidFill>
              </a:rPr>
              <a:t>Generelle tidlige klassiske stiltræk:</a:t>
            </a:r>
          </a:p>
          <a:p>
            <a:endParaRPr lang="da-DK" sz="2800" b="1" dirty="0">
              <a:solidFill>
                <a:schemeClr val="accent1"/>
              </a:solidFill>
            </a:endParaRPr>
          </a:p>
          <a:p>
            <a:pPr marL="457200" indent="-457200">
              <a:buFont typeface="Arial" panose="020B0604020202020204" pitchFamily="34" charset="0"/>
              <a:buChar char="•"/>
            </a:pPr>
            <a:r>
              <a:rPr lang="da-DK" b="1" dirty="0">
                <a:solidFill>
                  <a:schemeClr val="tx1"/>
                </a:solidFill>
              </a:rPr>
              <a:t>Større bevægelse og mindre frontalitet</a:t>
            </a:r>
          </a:p>
          <a:p>
            <a:pPr marL="285750" indent="-285750">
              <a:buFontTx/>
              <a:buChar char="-"/>
            </a:pPr>
            <a:r>
              <a:rPr lang="da-DK" sz="1600" dirty="0"/>
              <a:t>bevægelsen er større, men dog minimalt større. Vægten i kroppen er i modsætning til tidligere forskudt en anelse fra det frontale </a:t>
            </a:r>
          </a:p>
          <a:p>
            <a:endParaRPr lang="da-DK" sz="2400" dirty="0">
              <a:solidFill>
                <a:schemeClr val="tx1"/>
              </a:solidFill>
            </a:endParaRPr>
          </a:p>
          <a:p>
            <a:pPr marL="457200" indent="-457200">
              <a:buFont typeface="Arial" panose="020B0604020202020204" pitchFamily="34" charset="0"/>
              <a:buChar char="•"/>
            </a:pPr>
            <a:r>
              <a:rPr lang="da-DK" b="1" dirty="0">
                <a:solidFill>
                  <a:schemeClr val="tx1"/>
                </a:solidFill>
              </a:rPr>
              <a:t>Handling</a:t>
            </a:r>
          </a:p>
          <a:p>
            <a:r>
              <a:rPr lang="da-DK" sz="1600" dirty="0">
                <a:solidFill>
                  <a:schemeClr val="tx1"/>
                </a:solidFill>
              </a:rPr>
              <a:t>- i tiden spurgte man sig selv: “Hvad foretager denne skulptur sig?”</a:t>
            </a:r>
          </a:p>
          <a:p>
            <a:endParaRPr lang="da-DK" dirty="0">
              <a:solidFill>
                <a:schemeClr val="tx1"/>
              </a:solidFill>
            </a:endParaRPr>
          </a:p>
          <a:p>
            <a:pPr marL="457200" indent="-457200">
              <a:buFont typeface="Arial" panose="020B0604020202020204" pitchFamily="34" charset="0"/>
              <a:buChar char="•"/>
            </a:pPr>
            <a:r>
              <a:rPr lang="da-DK" b="1" dirty="0">
                <a:solidFill>
                  <a:schemeClr val="tx1"/>
                </a:solidFill>
              </a:rPr>
              <a:t>Personlige og individuelle træk</a:t>
            </a:r>
          </a:p>
          <a:p>
            <a:r>
              <a:rPr lang="da-DK" dirty="0">
                <a:solidFill>
                  <a:schemeClr val="tx1"/>
                </a:solidFill>
              </a:rPr>
              <a:t>- </a:t>
            </a:r>
            <a:r>
              <a:rPr lang="da-DK" dirty="0" err="1">
                <a:solidFill>
                  <a:schemeClr val="tx1"/>
                </a:solidFill>
              </a:rPr>
              <a:t>Kritiosdrengens</a:t>
            </a:r>
            <a:r>
              <a:rPr lang="da-DK" dirty="0">
                <a:solidFill>
                  <a:schemeClr val="tx1"/>
                </a:solidFill>
              </a:rPr>
              <a:t> ungdommelige, blide og næsten generte ansigt, og Zeus’ modne </a:t>
            </a:r>
            <a:r>
              <a:rPr lang="da-DK" dirty="0" err="1">
                <a:solidFill>
                  <a:schemeClr val="tx1"/>
                </a:solidFill>
              </a:rPr>
              <a:t>modne</a:t>
            </a:r>
            <a:r>
              <a:rPr lang="da-DK" dirty="0">
                <a:solidFill>
                  <a:schemeClr val="tx1"/>
                </a:solidFill>
              </a:rPr>
              <a:t> målrettet og magtfulde ansigt. Den strenge stil er bl.a. kendetegnet ved afbildning af de </a:t>
            </a:r>
            <a:r>
              <a:rPr lang="da-DK" b="1" dirty="0">
                <a:solidFill>
                  <a:schemeClr val="tx1"/>
                </a:solidFill>
              </a:rPr>
              <a:t>indadvendte og seriøse følelser</a:t>
            </a:r>
          </a:p>
          <a:p>
            <a:endParaRPr lang="da-DK" sz="2000" dirty="0">
              <a:solidFill>
                <a:schemeClr val="tx1"/>
              </a:solidFill>
            </a:endParaRPr>
          </a:p>
        </p:txBody>
      </p:sp>
      <p:pic>
        <p:nvPicPr>
          <p:cNvPr id="3" name="Billede 2">
            <a:extLst>
              <a:ext uri="{FF2B5EF4-FFF2-40B4-BE49-F238E27FC236}">
                <a16:creationId xmlns:a16="http://schemas.microsoft.com/office/drawing/2014/main" id="{C741245F-8AB4-2618-DB5B-ED111AF4D185}"/>
              </a:ext>
            </a:extLst>
          </p:cNvPr>
          <p:cNvPicPr>
            <a:picLocks noChangeAspect="1"/>
          </p:cNvPicPr>
          <p:nvPr/>
        </p:nvPicPr>
        <p:blipFill>
          <a:blip r:embed="rId3"/>
          <a:stretch>
            <a:fillRect/>
          </a:stretch>
        </p:blipFill>
        <p:spPr>
          <a:xfrm>
            <a:off x="427881" y="2208944"/>
            <a:ext cx="2648250" cy="3206459"/>
          </a:xfrm>
          <a:prstGeom prst="rect">
            <a:avLst/>
          </a:prstGeom>
        </p:spPr>
      </p:pic>
      <p:pic>
        <p:nvPicPr>
          <p:cNvPr id="4" name="Billede 3">
            <a:extLst>
              <a:ext uri="{FF2B5EF4-FFF2-40B4-BE49-F238E27FC236}">
                <a16:creationId xmlns:a16="http://schemas.microsoft.com/office/drawing/2014/main" id="{37884901-A584-B825-4908-6AF4F40294A0}"/>
              </a:ext>
            </a:extLst>
          </p:cNvPr>
          <p:cNvPicPr>
            <a:picLocks noChangeAspect="1"/>
          </p:cNvPicPr>
          <p:nvPr/>
        </p:nvPicPr>
        <p:blipFill>
          <a:blip r:embed="rId4"/>
          <a:stretch>
            <a:fillRect/>
          </a:stretch>
        </p:blipFill>
        <p:spPr>
          <a:xfrm>
            <a:off x="3314730" y="2208944"/>
            <a:ext cx="2524133" cy="3206459"/>
          </a:xfrm>
          <a:prstGeom prst="rect">
            <a:avLst/>
          </a:prstGeom>
        </p:spPr>
      </p:pic>
      <p:sp>
        <p:nvSpPr>
          <p:cNvPr id="5" name="Rektangel 4">
            <a:extLst>
              <a:ext uri="{FF2B5EF4-FFF2-40B4-BE49-F238E27FC236}">
                <a16:creationId xmlns:a16="http://schemas.microsoft.com/office/drawing/2014/main" id="{702A974D-6D79-E659-1FFA-601181C02234}"/>
              </a:ext>
            </a:extLst>
          </p:cNvPr>
          <p:cNvSpPr/>
          <p:nvPr/>
        </p:nvSpPr>
        <p:spPr>
          <a:xfrm>
            <a:off x="846718" y="5554496"/>
            <a:ext cx="4636257" cy="1155451"/>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latin typeface="Hoefler Text" panose="02030602050506020203" pitchFamily="18" charset="77"/>
              </a:rPr>
              <a:t>Indlagte øjne af f.eks. glas. Indlagte øjne var normalt for bronzeskulpturer </a:t>
            </a:r>
          </a:p>
        </p:txBody>
      </p:sp>
    </p:spTree>
    <p:extLst>
      <p:ext uri="{BB962C8B-B14F-4D97-AF65-F5344CB8AC3E}">
        <p14:creationId xmlns:p14="http://schemas.microsoft.com/office/powerpoint/2010/main" val="1540137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800" b="1" dirty="0">
                <a:solidFill>
                  <a:schemeClr val="accent1"/>
                </a:solidFill>
              </a:rPr>
              <a:t>Generelle tidlige klassiske stiltræk:</a:t>
            </a:r>
          </a:p>
          <a:p>
            <a:pPr>
              <a:buFont typeface="Wingdings" pitchFamily="2" charset="2"/>
              <a:buChar char="§"/>
            </a:pPr>
            <a:r>
              <a:rPr lang="da-DK" sz="2400" b="1" dirty="0">
                <a:solidFill>
                  <a:schemeClr val="tx1"/>
                </a:solidFill>
              </a:rPr>
              <a:t>Kort hår, kraftigt hageparti og</a:t>
            </a:r>
            <a:r>
              <a:rPr lang="da-DK" sz="2400" dirty="0">
                <a:solidFill>
                  <a:schemeClr val="tx1"/>
                </a:solidFill>
              </a:rPr>
              <a:t> </a:t>
            </a:r>
            <a:r>
              <a:rPr lang="da-DK" sz="2400" b="1" dirty="0">
                <a:solidFill>
                  <a:schemeClr val="tx1"/>
                </a:solidFill>
              </a:rPr>
              <a:t>tunge, markerede øjenlåg</a:t>
            </a:r>
          </a:p>
          <a:p>
            <a:pPr>
              <a:buFont typeface="Wingdings" pitchFamily="2" charset="2"/>
              <a:buChar char="§"/>
            </a:pPr>
            <a:r>
              <a:rPr lang="da-DK" sz="2400" b="1" dirty="0">
                <a:solidFill>
                  <a:schemeClr val="tx1"/>
                </a:solidFill>
              </a:rPr>
              <a:t>Asymmetri</a:t>
            </a:r>
          </a:p>
          <a:p>
            <a:pPr>
              <a:buFont typeface="Wingdings" pitchFamily="2" charset="2"/>
              <a:buChar char="§"/>
            </a:pPr>
            <a:r>
              <a:rPr lang="da-DK" sz="2400" b="1" dirty="0">
                <a:solidFill>
                  <a:schemeClr val="tx1"/>
                </a:solidFill>
              </a:rPr>
              <a:t>Øget naturalisme</a:t>
            </a:r>
          </a:p>
          <a:p>
            <a:pPr>
              <a:buFont typeface="Wingdings" pitchFamily="2" charset="2"/>
              <a:buChar char="§"/>
            </a:pPr>
            <a:endParaRPr lang="da-DK" sz="2800" dirty="0">
              <a:solidFill>
                <a:schemeClr val="tx1"/>
              </a:solidFill>
              <a:latin typeface="Hoefler Text" panose="02030602050506020203" pitchFamily="18" charset="77"/>
            </a:endParaRPr>
          </a:p>
          <a:p>
            <a:pPr>
              <a:buFont typeface="Wingdings" pitchFamily="2" charset="2"/>
              <a:buChar char="§"/>
            </a:pPr>
            <a:endParaRPr lang="da-DK" sz="2800" b="1" dirty="0">
              <a:solidFill>
                <a:schemeClr val="tx1"/>
              </a:solidFill>
              <a:latin typeface="Hoefler Text" panose="02030602050506020203" pitchFamily="18" charset="77"/>
            </a:endParaRPr>
          </a:p>
          <a:p>
            <a:pPr>
              <a:buFont typeface="Wingdings" pitchFamily="2" charset="2"/>
              <a:buChar char="§"/>
            </a:pPr>
            <a:endParaRPr lang="da-DK" sz="2800" dirty="0">
              <a:solidFill>
                <a:schemeClr val="tx1"/>
              </a:solidFill>
              <a:latin typeface="Hoefler Text" panose="02030602050506020203" pitchFamily="18" charset="77"/>
            </a:endParaRPr>
          </a:p>
        </p:txBody>
      </p: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normAutofit/>
          </a:bodyPr>
          <a:lstStyle/>
          <a:p>
            <a:r>
              <a:rPr lang="da-DK" dirty="0"/>
              <a:t>Tidlig klassisk tid (ca. 480 – 450 f.Kr.)</a:t>
            </a:r>
          </a:p>
        </p:txBody>
      </p:sp>
      <p:sp>
        <p:nvSpPr>
          <p:cNvPr id="27" name="Pladsholder til indhold 26">
            <a:extLst>
              <a:ext uri="{FF2B5EF4-FFF2-40B4-BE49-F238E27FC236}">
                <a16:creationId xmlns:a16="http://schemas.microsoft.com/office/drawing/2014/main" id="{3F5B4831-EB10-DF44-B8FD-5CD201776D8F}"/>
              </a:ext>
            </a:extLst>
          </p:cNvPr>
          <p:cNvSpPr>
            <a:spLocks noGrp="1"/>
          </p:cNvSpPr>
          <p:nvPr>
            <p:ph idx="1"/>
          </p:nvPr>
        </p:nvSpPr>
        <p:spPr>
          <a:xfrm>
            <a:off x="1181374" y="8083603"/>
            <a:ext cx="9601200" cy="3581400"/>
          </a:xfrm>
        </p:spPr>
        <p:txBody>
          <a:bodyPr/>
          <a:lstStyle/>
          <a:p>
            <a:endParaRPr lang="da-DK" dirty="0"/>
          </a:p>
        </p:txBody>
      </p:sp>
      <p:sp>
        <p:nvSpPr>
          <p:cNvPr id="10" name="Tekstfelt 9">
            <a:extLst>
              <a:ext uri="{FF2B5EF4-FFF2-40B4-BE49-F238E27FC236}">
                <a16:creationId xmlns:a16="http://schemas.microsoft.com/office/drawing/2014/main" id="{DAC93CBD-22C0-6A40-9E78-CCD89481E21F}"/>
              </a:ext>
            </a:extLst>
          </p:cNvPr>
          <p:cNvSpPr txBox="1"/>
          <p:nvPr/>
        </p:nvSpPr>
        <p:spPr>
          <a:xfrm>
            <a:off x="5124694" y="3778970"/>
            <a:ext cx="1897380" cy="1477328"/>
          </a:xfrm>
          <a:prstGeom prst="rect">
            <a:avLst/>
          </a:prstGeom>
          <a:noFill/>
        </p:spPr>
        <p:txBody>
          <a:bodyPr wrap="square" rtlCol="0">
            <a:spAutoFit/>
          </a:bodyPr>
          <a:lstStyle/>
          <a:p>
            <a:pPr algn="r"/>
            <a:r>
              <a:rPr lang="da-DK" dirty="0" err="1">
                <a:solidFill>
                  <a:srgbClr val="FF0000"/>
                </a:solidFill>
                <a:latin typeface="Hoefler Text" panose="02030602050506020203" pitchFamily="18" charset="77"/>
              </a:rPr>
              <a:t>Kritiosdrengen</a:t>
            </a:r>
            <a:r>
              <a:rPr lang="da-DK" dirty="0">
                <a:solidFill>
                  <a:srgbClr val="FF0000"/>
                </a:solidFill>
                <a:latin typeface="Hoefler Text" panose="02030602050506020203" pitchFamily="18" charset="77"/>
              </a:rPr>
              <a:t> (ca. 490-80 f.Kr., Akropolismuseet, Athen) </a:t>
            </a:r>
          </a:p>
          <a:p>
            <a:endParaRPr lang="da-DK" dirty="0"/>
          </a:p>
        </p:txBody>
      </p:sp>
      <p:pic>
        <p:nvPicPr>
          <p:cNvPr id="13" name="Billede 12">
            <a:extLst>
              <a:ext uri="{FF2B5EF4-FFF2-40B4-BE49-F238E27FC236}">
                <a16:creationId xmlns:a16="http://schemas.microsoft.com/office/drawing/2014/main" id="{1376FC3C-5C3D-CB4E-B2F0-6E1D84ED4EF1}"/>
              </a:ext>
            </a:extLst>
          </p:cNvPr>
          <p:cNvPicPr>
            <a:picLocks noChangeAspect="1"/>
          </p:cNvPicPr>
          <p:nvPr/>
        </p:nvPicPr>
        <p:blipFill>
          <a:blip r:embed="rId2"/>
          <a:stretch>
            <a:fillRect/>
          </a:stretch>
        </p:blipFill>
        <p:spPr>
          <a:xfrm>
            <a:off x="7089922" y="655721"/>
            <a:ext cx="5102078" cy="6177516"/>
          </a:xfrm>
          <a:prstGeom prst="rect">
            <a:avLst/>
          </a:prstGeom>
        </p:spPr>
      </p:pic>
      <p:sp>
        <p:nvSpPr>
          <p:cNvPr id="11" name="Rektangel 10">
            <a:extLst>
              <a:ext uri="{FF2B5EF4-FFF2-40B4-BE49-F238E27FC236}">
                <a16:creationId xmlns:a16="http://schemas.microsoft.com/office/drawing/2014/main" id="{D9D49C22-703E-4049-8C87-DBAFEA3B00F2}"/>
              </a:ext>
            </a:extLst>
          </p:cNvPr>
          <p:cNvSpPr/>
          <p:nvPr/>
        </p:nvSpPr>
        <p:spPr>
          <a:xfrm>
            <a:off x="7089922" y="655721"/>
            <a:ext cx="5102078" cy="617751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D7BBEBC6-B1F0-AF40-B697-FC22D7B8A2BA}"/>
              </a:ext>
            </a:extLst>
          </p:cNvPr>
          <p:cNvSpPr/>
          <p:nvPr/>
        </p:nvSpPr>
        <p:spPr>
          <a:xfrm>
            <a:off x="745778" y="4949658"/>
            <a:ext cx="6298912" cy="1908342"/>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600" dirty="0">
                <a:solidFill>
                  <a:schemeClr val="tx1"/>
                </a:solidFill>
                <a:latin typeface="Hoefler Text" panose="02030602050506020203" pitchFamily="18" charset="77"/>
              </a:rPr>
              <a:t>Streng stil: </a:t>
            </a:r>
            <a:r>
              <a:rPr lang="da-DK" sz="3600" dirty="0">
                <a:solidFill>
                  <a:srgbClr val="00B050"/>
                </a:solidFill>
                <a:latin typeface="Hoefler Text" panose="02030602050506020203" pitchFamily="18" charset="77"/>
              </a:rPr>
              <a:t>kort hår</a:t>
            </a:r>
            <a:r>
              <a:rPr lang="da-DK" sz="3600" dirty="0">
                <a:solidFill>
                  <a:schemeClr val="tx1"/>
                </a:solidFill>
                <a:latin typeface="Hoefler Text" panose="02030602050506020203" pitchFamily="18" charset="77"/>
              </a:rPr>
              <a:t>, </a:t>
            </a:r>
            <a:r>
              <a:rPr lang="da-DK" sz="3600" dirty="0">
                <a:solidFill>
                  <a:srgbClr val="7030A0"/>
                </a:solidFill>
                <a:latin typeface="Hoefler Text" panose="02030602050506020203" pitchFamily="18" charset="77"/>
              </a:rPr>
              <a:t>kraftigt hageparti </a:t>
            </a:r>
            <a:r>
              <a:rPr lang="da-DK" sz="3600" dirty="0">
                <a:solidFill>
                  <a:schemeClr val="tx1"/>
                </a:solidFill>
                <a:latin typeface="Hoefler Text" panose="02030602050506020203" pitchFamily="18" charset="77"/>
              </a:rPr>
              <a:t>og </a:t>
            </a:r>
            <a:r>
              <a:rPr lang="da-DK" sz="3600" dirty="0">
                <a:solidFill>
                  <a:srgbClr val="0070C0"/>
                </a:solidFill>
                <a:latin typeface="Hoefler Text" panose="02030602050506020203" pitchFamily="18" charset="77"/>
              </a:rPr>
              <a:t>tung, markerede øjenlåg</a:t>
            </a:r>
          </a:p>
        </p:txBody>
      </p:sp>
      <p:cxnSp>
        <p:nvCxnSpPr>
          <p:cNvPr id="5" name="Lige pilforbindelse 4">
            <a:extLst>
              <a:ext uri="{FF2B5EF4-FFF2-40B4-BE49-F238E27FC236}">
                <a16:creationId xmlns:a16="http://schemas.microsoft.com/office/drawing/2014/main" id="{8A9F3C19-F263-1B4F-B4C8-674CDD49C67F}"/>
              </a:ext>
            </a:extLst>
          </p:cNvPr>
          <p:cNvCxnSpPr>
            <a:stCxn id="14" idx="3"/>
          </p:cNvCxnSpPr>
          <p:nvPr/>
        </p:nvCxnSpPr>
        <p:spPr>
          <a:xfrm flipV="1">
            <a:off x="7044690" y="3062177"/>
            <a:ext cx="653282" cy="2841652"/>
          </a:xfrm>
          <a:prstGeom prst="straightConnector1">
            <a:avLst/>
          </a:prstGeom>
          <a:ln w="444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Lige pilforbindelse 16">
            <a:extLst>
              <a:ext uri="{FF2B5EF4-FFF2-40B4-BE49-F238E27FC236}">
                <a16:creationId xmlns:a16="http://schemas.microsoft.com/office/drawing/2014/main" id="{EFA2F37F-95A4-6342-B783-4326E52BE5C9}"/>
              </a:ext>
            </a:extLst>
          </p:cNvPr>
          <p:cNvCxnSpPr>
            <a:cxnSpLocks/>
            <a:stCxn id="14" idx="3"/>
          </p:cNvCxnSpPr>
          <p:nvPr/>
        </p:nvCxnSpPr>
        <p:spPr>
          <a:xfrm>
            <a:off x="7044690" y="5903829"/>
            <a:ext cx="1992984" cy="0"/>
          </a:xfrm>
          <a:prstGeom prst="straightConnector1">
            <a:avLst/>
          </a:prstGeom>
          <a:ln w="444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Lige pilforbindelse 18">
            <a:extLst>
              <a:ext uri="{FF2B5EF4-FFF2-40B4-BE49-F238E27FC236}">
                <a16:creationId xmlns:a16="http://schemas.microsoft.com/office/drawing/2014/main" id="{A5B252F3-E887-9249-92F2-CC31B9D2BAAB}"/>
              </a:ext>
            </a:extLst>
          </p:cNvPr>
          <p:cNvCxnSpPr>
            <a:cxnSpLocks/>
          </p:cNvCxnSpPr>
          <p:nvPr/>
        </p:nvCxnSpPr>
        <p:spPr>
          <a:xfrm flipV="1">
            <a:off x="7089922" y="3848986"/>
            <a:ext cx="1361493" cy="2054843"/>
          </a:xfrm>
          <a:prstGeom prst="straightConnector1">
            <a:avLst/>
          </a:prstGeom>
          <a:ln w="444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135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5590702"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a:t>
            </a: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normAutofit/>
          </a:bodyPr>
          <a:lstStyle/>
          <a:p>
            <a:r>
              <a:rPr lang="da-DK" dirty="0"/>
              <a:t>Tidlig klassisk tid (ca. 480 – 450 f.Kr.)</a:t>
            </a:r>
          </a:p>
        </p:txBody>
      </p:sp>
      <p:pic>
        <p:nvPicPr>
          <p:cNvPr id="2" name="Pladsholder til indhold 14">
            <a:extLst>
              <a:ext uri="{FF2B5EF4-FFF2-40B4-BE49-F238E27FC236}">
                <a16:creationId xmlns:a16="http://schemas.microsoft.com/office/drawing/2014/main" id="{D3C27A3F-2DDE-BE3C-EEF4-4D26E3312561}"/>
              </a:ext>
            </a:extLst>
          </p:cNvPr>
          <p:cNvPicPr>
            <a:picLocks noChangeAspect="1"/>
          </p:cNvPicPr>
          <p:nvPr/>
        </p:nvPicPr>
        <p:blipFill>
          <a:blip r:embed="rId3"/>
          <a:stretch>
            <a:fillRect/>
          </a:stretch>
        </p:blipFill>
        <p:spPr>
          <a:xfrm>
            <a:off x="6966424" y="328992"/>
            <a:ext cx="4732417" cy="6309889"/>
          </a:xfrm>
          <a:prstGeom prst="rect">
            <a:avLst/>
          </a:prstGeom>
        </p:spPr>
      </p:pic>
      <p:sp>
        <p:nvSpPr>
          <p:cNvPr id="3" name="Tekstfelt 2">
            <a:extLst>
              <a:ext uri="{FF2B5EF4-FFF2-40B4-BE49-F238E27FC236}">
                <a16:creationId xmlns:a16="http://schemas.microsoft.com/office/drawing/2014/main" id="{BA103C33-ABAF-D493-0911-936C074D12BB}"/>
              </a:ext>
            </a:extLst>
          </p:cNvPr>
          <p:cNvSpPr txBox="1"/>
          <p:nvPr/>
        </p:nvSpPr>
        <p:spPr>
          <a:xfrm>
            <a:off x="3996646" y="5844273"/>
            <a:ext cx="2969777" cy="1200329"/>
          </a:xfrm>
          <a:prstGeom prst="rect">
            <a:avLst/>
          </a:prstGeom>
          <a:noFill/>
        </p:spPr>
        <p:txBody>
          <a:bodyPr wrap="square" rtlCol="0">
            <a:spAutoFit/>
          </a:bodyPr>
          <a:lstStyle/>
          <a:p>
            <a:pPr algn="r"/>
            <a:r>
              <a:rPr lang="da-DK" dirty="0">
                <a:latin typeface="Hoefler Text" panose="02030602050506020203" pitchFamily="18" charset="77"/>
              </a:rPr>
              <a:t>Diskoskasteren (ca. 450 f.Kr., Museo Nazionale-Palazzo Massimo, Rom)</a:t>
            </a:r>
          </a:p>
          <a:p>
            <a:endParaRPr lang="da-DK" dirty="0"/>
          </a:p>
        </p:txBody>
      </p:sp>
    </p:spTree>
    <p:extLst>
      <p:ext uri="{BB962C8B-B14F-4D97-AF65-F5344CB8AC3E}">
        <p14:creationId xmlns:p14="http://schemas.microsoft.com/office/powerpoint/2010/main" val="969877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ladsholder til indhold 2">
            <a:extLst>
              <a:ext uri="{FF2B5EF4-FFF2-40B4-BE49-F238E27FC236}">
                <a16:creationId xmlns:a16="http://schemas.microsoft.com/office/drawing/2014/main" id="{4BD88916-7242-2748-BF35-A1C72C9C5A75}"/>
              </a:ext>
            </a:extLst>
          </p:cNvPr>
          <p:cNvSpPr txBox="1">
            <a:spLocks/>
          </p:cNvSpPr>
          <p:nvPr/>
        </p:nvSpPr>
        <p:spPr>
          <a:xfrm>
            <a:off x="700545" y="1876140"/>
            <a:ext cx="4875460" cy="5282988"/>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da-DK" sz="2400" b="1" dirty="0">
                <a:solidFill>
                  <a:schemeClr val="accent1"/>
                </a:solidFill>
              </a:rPr>
              <a:t>Generelle tidlige klassiske stiltræk:</a:t>
            </a:r>
          </a:p>
          <a:p>
            <a:pPr>
              <a:buFont typeface="Wingdings" pitchFamily="2" charset="2"/>
              <a:buChar char="§"/>
            </a:pPr>
            <a:r>
              <a:rPr lang="da-DK" b="1" dirty="0">
                <a:solidFill>
                  <a:schemeClr val="tx1"/>
                </a:solidFill>
              </a:rPr>
              <a:t>Kort hår, kraftigt hageparti og</a:t>
            </a:r>
            <a:r>
              <a:rPr lang="da-DK" dirty="0">
                <a:solidFill>
                  <a:schemeClr val="tx1"/>
                </a:solidFill>
              </a:rPr>
              <a:t> </a:t>
            </a:r>
            <a:r>
              <a:rPr lang="da-DK" b="1" dirty="0">
                <a:solidFill>
                  <a:schemeClr val="tx1"/>
                </a:solidFill>
              </a:rPr>
              <a:t>tunge, markerede øjenlåg</a:t>
            </a:r>
          </a:p>
          <a:p>
            <a:pPr>
              <a:buFont typeface="Wingdings" pitchFamily="2" charset="2"/>
              <a:buChar char="§"/>
            </a:pPr>
            <a:r>
              <a:rPr lang="da-DK" b="1" dirty="0">
                <a:solidFill>
                  <a:schemeClr val="tx1"/>
                </a:solidFill>
              </a:rPr>
              <a:t>Asymmetri - </a:t>
            </a:r>
            <a:r>
              <a:rPr lang="da-DK" dirty="0">
                <a:solidFill>
                  <a:schemeClr val="tx1"/>
                </a:solidFill>
              </a:rPr>
              <a:t>i modsætning til den arkaiske skulptur var det smukke i klassisk tid konsekvent undgåelse af symmetri og gentagelse af stiliserede former</a:t>
            </a:r>
            <a:endParaRPr lang="da-DK" b="1" dirty="0">
              <a:solidFill>
                <a:schemeClr val="tx1"/>
              </a:solidFill>
            </a:endParaRPr>
          </a:p>
          <a:p>
            <a:pPr>
              <a:buFont typeface="Wingdings" pitchFamily="2" charset="2"/>
              <a:buChar char="§"/>
            </a:pPr>
            <a:r>
              <a:rPr lang="da-DK" b="1" dirty="0">
                <a:solidFill>
                  <a:schemeClr val="tx1"/>
                </a:solidFill>
              </a:rPr>
              <a:t>Øget naturalisme - </a:t>
            </a:r>
            <a:r>
              <a:rPr lang="da-DK" dirty="0">
                <a:solidFill>
                  <a:schemeClr val="tx1"/>
                </a:solidFill>
              </a:rPr>
              <a:t>overgangen fra arkaisk tid til klassisk tid sås især i de nye, livagtige og naturalistiske skulpturer. Skulpturerne var altså mere naturtro</a:t>
            </a:r>
          </a:p>
          <a:p>
            <a:pPr>
              <a:buFont typeface="Wingdings" pitchFamily="2" charset="2"/>
              <a:buChar char="§"/>
            </a:pPr>
            <a:endParaRPr lang="da-DK" b="1" dirty="0">
              <a:solidFill>
                <a:schemeClr val="tx1"/>
              </a:solidFill>
            </a:endParaRPr>
          </a:p>
          <a:p>
            <a:pPr>
              <a:buFont typeface="Wingdings" pitchFamily="2" charset="2"/>
              <a:buChar char="§"/>
            </a:pPr>
            <a:endParaRPr lang="da-DK" dirty="0">
              <a:solidFill>
                <a:schemeClr val="tx1"/>
              </a:solidFill>
            </a:endParaRPr>
          </a:p>
          <a:p>
            <a:pPr marL="0" indent="0">
              <a:buNone/>
            </a:pPr>
            <a:endParaRPr lang="da-DK" b="1" dirty="0">
              <a:solidFill>
                <a:schemeClr val="tx1"/>
              </a:solidFill>
            </a:endParaRPr>
          </a:p>
          <a:p>
            <a:pPr>
              <a:buFont typeface="Wingdings" pitchFamily="2" charset="2"/>
              <a:buChar char="§"/>
            </a:pPr>
            <a:endParaRPr lang="da-DK" dirty="0">
              <a:solidFill>
                <a:schemeClr val="tx1"/>
              </a:solidFill>
            </a:endParaRPr>
          </a:p>
        </p:txBody>
      </p:sp>
      <p:pic>
        <p:nvPicPr>
          <p:cNvPr id="8" name="Billede 17" descr="Myron">
            <a:extLst>
              <a:ext uri="{FF2B5EF4-FFF2-40B4-BE49-F238E27FC236}">
                <a16:creationId xmlns:a16="http://schemas.microsoft.com/office/drawing/2014/main" id="{77FAF92C-14EA-A799-7080-91C4CD10022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900766" y="969548"/>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CA7F450E-9518-F944-B5C0-0592A3A837B8}"/>
              </a:ext>
            </a:extLst>
          </p:cNvPr>
          <p:cNvSpPr>
            <a:spLocks noGrp="1"/>
          </p:cNvSpPr>
          <p:nvPr>
            <p:ph type="title"/>
          </p:nvPr>
        </p:nvSpPr>
        <p:spPr>
          <a:xfrm>
            <a:off x="1496049" y="328992"/>
            <a:ext cx="5382187" cy="1281112"/>
          </a:xfrm>
        </p:spPr>
        <p:txBody>
          <a:bodyPr>
            <a:normAutofit/>
          </a:bodyPr>
          <a:lstStyle/>
          <a:p>
            <a:r>
              <a:rPr lang="da-DK" dirty="0"/>
              <a:t>Tidlig klassisk tid (ca. 480 – 450 f.Kr.)</a:t>
            </a:r>
          </a:p>
        </p:txBody>
      </p:sp>
      <p:sp>
        <p:nvSpPr>
          <p:cNvPr id="6" name="Skyformet billedforklaring 2">
            <a:extLst>
              <a:ext uri="{FF2B5EF4-FFF2-40B4-BE49-F238E27FC236}">
                <a16:creationId xmlns:a16="http://schemas.microsoft.com/office/drawing/2014/main" id="{0F07AC18-0C1E-3549-D9C8-680891A05871}"/>
              </a:ext>
            </a:extLst>
          </p:cNvPr>
          <p:cNvSpPr/>
          <p:nvPr/>
        </p:nvSpPr>
        <p:spPr>
          <a:xfrm>
            <a:off x="4291235" y="1298941"/>
            <a:ext cx="4751964" cy="2001109"/>
          </a:xfrm>
          <a:prstGeom prst="cloudCallout">
            <a:avLst>
              <a:gd name="adj1" fmla="val 20508"/>
              <a:gd name="adj2" fmla="val -99303"/>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b="1" dirty="0">
                <a:solidFill>
                  <a:schemeClr val="tx1"/>
                </a:solidFill>
                <a:latin typeface="Hoefler Text" panose="02030602050506020203" pitchFamily="18" charset="77"/>
              </a:rPr>
              <a:t>ER MAN HELT I MÅL? KAN MAN FORNEMME BEVÆGELSE I TORSOEN?</a:t>
            </a:r>
          </a:p>
          <a:p>
            <a:pPr algn="ctr"/>
            <a:r>
              <a:rPr lang="da-DK" sz="1600" b="1" dirty="0">
                <a:solidFill>
                  <a:schemeClr val="tx1"/>
                </a:solidFill>
                <a:latin typeface="Hoefler Text" panose="02030602050506020203" pitchFamily="18" charset="77"/>
              </a:rPr>
              <a:t>ER DEN ANATOMISK SET KORREKT FREMSTILLET?</a:t>
            </a:r>
          </a:p>
          <a:p>
            <a:pPr algn="ctr"/>
            <a:endParaRPr lang="da-DK" sz="1100" dirty="0"/>
          </a:p>
        </p:txBody>
      </p:sp>
      <p:sp>
        <p:nvSpPr>
          <p:cNvPr id="9" name="Tekstfelt 8">
            <a:extLst>
              <a:ext uri="{FF2B5EF4-FFF2-40B4-BE49-F238E27FC236}">
                <a16:creationId xmlns:a16="http://schemas.microsoft.com/office/drawing/2014/main" id="{16ABF67D-220D-193C-0BB5-A30D3EF579F1}"/>
              </a:ext>
            </a:extLst>
          </p:cNvPr>
          <p:cNvSpPr txBox="1"/>
          <p:nvPr/>
        </p:nvSpPr>
        <p:spPr>
          <a:xfrm>
            <a:off x="8304126" y="6221428"/>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Tree>
    <p:extLst>
      <p:ext uri="{BB962C8B-B14F-4D97-AF65-F5344CB8AC3E}">
        <p14:creationId xmlns:p14="http://schemas.microsoft.com/office/powerpoint/2010/main" val="218955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03E8E-0F8D-0A8A-4FE4-254917528EA3}"/>
              </a:ext>
            </a:extLst>
          </p:cNvPr>
          <p:cNvSpPr>
            <a:spLocks noGrp="1"/>
          </p:cNvSpPr>
          <p:nvPr>
            <p:ph type="title"/>
          </p:nvPr>
        </p:nvSpPr>
        <p:spPr/>
        <p:txBody>
          <a:bodyPr/>
          <a:lstStyle/>
          <a:p>
            <a:r>
              <a:rPr lang="da-DK" dirty="0"/>
              <a:t>Tidlig klassisk tid (ca. 480 – 450 f.Kr.)</a:t>
            </a:r>
          </a:p>
        </p:txBody>
      </p:sp>
      <p:sp>
        <p:nvSpPr>
          <p:cNvPr id="3" name="Pladsholder til indhold 2">
            <a:extLst>
              <a:ext uri="{FF2B5EF4-FFF2-40B4-BE49-F238E27FC236}">
                <a16:creationId xmlns:a16="http://schemas.microsoft.com/office/drawing/2014/main" id="{32BA6DE9-5679-1BA6-3CD8-A6AC10DBD0F0}"/>
              </a:ext>
            </a:extLst>
          </p:cNvPr>
          <p:cNvSpPr>
            <a:spLocks noGrp="1"/>
          </p:cNvSpPr>
          <p:nvPr>
            <p:ph idx="1"/>
          </p:nvPr>
        </p:nvSpPr>
        <p:spPr>
          <a:xfrm>
            <a:off x="4837388" y="1540189"/>
            <a:ext cx="3832136" cy="3777622"/>
          </a:xfrm>
        </p:spPr>
        <p:txBody>
          <a:bodyPr>
            <a:normAutofit/>
          </a:bodyPr>
          <a:lstStyle/>
          <a:p>
            <a:pPr marL="0" indent="0" algn="ctr">
              <a:buNone/>
            </a:pPr>
            <a:r>
              <a:rPr lang="da-DK" sz="2400" b="1" u="sng" dirty="0">
                <a:solidFill>
                  <a:schemeClr val="accent1"/>
                </a:solidFill>
              </a:rPr>
              <a:t>Materiale</a:t>
            </a:r>
          </a:p>
          <a:p>
            <a:pPr marL="0" indent="0" algn="ctr">
              <a:buNone/>
            </a:pPr>
            <a:r>
              <a:rPr lang="da-DK" b="1" dirty="0">
                <a:solidFill>
                  <a:schemeClr val="accent1"/>
                </a:solidFill>
              </a:rPr>
              <a:t>En sidste vigtig detalje!!</a:t>
            </a:r>
            <a:endParaRPr lang="da-DK" sz="2000" b="1" dirty="0">
              <a:solidFill>
                <a:schemeClr val="accent1"/>
              </a:solidFill>
            </a:endParaRPr>
          </a:p>
          <a:p>
            <a:r>
              <a:rPr lang="da-DK" sz="2000" dirty="0"/>
              <a:t>De store billedhuggere i klassisk tid foretrak at lave skulpturer i bronze  </a:t>
            </a:r>
          </a:p>
          <a:p>
            <a:r>
              <a:rPr lang="da-DK" sz="2000" dirty="0"/>
              <a:t>Diskoskasteren her er en kopi af bronzeoriginalen </a:t>
            </a:r>
          </a:p>
        </p:txBody>
      </p:sp>
      <p:pic>
        <p:nvPicPr>
          <p:cNvPr id="4" name="Billede 17" descr="Myron">
            <a:extLst>
              <a:ext uri="{FF2B5EF4-FFF2-40B4-BE49-F238E27FC236}">
                <a16:creationId xmlns:a16="http://schemas.microsoft.com/office/drawing/2014/main" id="{B69B59AB-EBFF-4108-B421-B8FBEB2BF48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4138" y="1387011"/>
            <a:ext cx="4160531" cy="534287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C0B1621E-5397-235C-CE54-333AB4F87B68}"/>
              </a:ext>
            </a:extLst>
          </p:cNvPr>
          <p:cNvSpPr txBox="1"/>
          <p:nvPr/>
        </p:nvSpPr>
        <p:spPr>
          <a:xfrm>
            <a:off x="4574669" y="6087050"/>
            <a:ext cx="3757171"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sp>
        <p:nvSpPr>
          <p:cNvPr id="6" name="Skyformet billedforklaring 7">
            <a:extLst>
              <a:ext uri="{FF2B5EF4-FFF2-40B4-BE49-F238E27FC236}">
                <a16:creationId xmlns:a16="http://schemas.microsoft.com/office/drawing/2014/main" id="{568BE570-4328-47D9-6B6F-0D9FA5D3E517}"/>
              </a:ext>
            </a:extLst>
          </p:cNvPr>
          <p:cNvSpPr/>
          <p:nvPr/>
        </p:nvSpPr>
        <p:spPr>
          <a:xfrm>
            <a:off x="7617333" y="3818095"/>
            <a:ext cx="4160532" cy="2853730"/>
          </a:xfrm>
          <a:prstGeom prst="cloudCallout">
            <a:avLst>
              <a:gd name="adj1" fmla="val 57462"/>
              <a:gd name="adj2" fmla="val 52864"/>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b="1" dirty="0">
                <a:solidFill>
                  <a:srgbClr val="FF0000"/>
                </a:solidFill>
                <a:latin typeface="Hoefler Text" panose="02030602050506020203" pitchFamily="18" charset="77"/>
              </a:rPr>
              <a:t>HVORFOR HAR VI IKKE MYRONS BRONZEORIGINAL OG HVORFOR ER DER DENNE STØTTE PÅ MARMORVERSIONEN??</a:t>
            </a:r>
          </a:p>
          <a:p>
            <a:pPr algn="ctr"/>
            <a:endParaRPr lang="da-DK" sz="1200" dirty="0"/>
          </a:p>
        </p:txBody>
      </p:sp>
    </p:spTree>
    <p:extLst>
      <p:ext uri="{BB962C8B-B14F-4D97-AF65-F5344CB8AC3E}">
        <p14:creationId xmlns:p14="http://schemas.microsoft.com/office/powerpoint/2010/main" val="15697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7931649" y="2064171"/>
            <a:ext cx="4066121" cy="3777622"/>
          </a:xfrm>
        </p:spPr>
        <p:txBody>
          <a:bodyPr>
            <a:normAutofit/>
          </a:bodyPr>
          <a:lstStyle/>
          <a:p>
            <a:r>
              <a:rPr lang="da-DK" sz="2400" dirty="0"/>
              <a:t>Større fokus på ”korrekt” anatomi og mere bevægelse </a:t>
            </a:r>
          </a:p>
          <a:p>
            <a:pPr marL="0" indent="0">
              <a:buNone/>
            </a:pPr>
            <a:r>
              <a:rPr lang="da-DK" dirty="0"/>
              <a:t>f.eks.: Spydbæreren bevægelse er langt mindre end hos </a:t>
            </a:r>
            <a:r>
              <a:rPr lang="da-DK" dirty="0" err="1"/>
              <a:t>Myrons</a:t>
            </a:r>
            <a:r>
              <a:rPr lang="da-DK" dirty="0"/>
              <a:t> “Diskoskasteren” fra tidlig klassisk tid, men torsoen følger nu skulpturens øvrige bevægelse. Fornemmelsen for anatomien er i højklassisk markant bedre! </a:t>
            </a:r>
          </a:p>
          <a:p>
            <a:pPr marL="0" indent="0">
              <a:buNone/>
            </a:pPr>
            <a:endParaRPr lang="da-DK" dirty="0"/>
          </a:p>
        </p:txBody>
      </p:sp>
      <p:sp>
        <p:nvSpPr>
          <p:cNvPr id="5" name="Tekstfelt 4">
            <a:extLst>
              <a:ext uri="{FF2B5EF4-FFF2-40B4-BE49-F238E27FC236}">
                <a16:creationId xmlns:a16="http://schemas.microsoft.com/office/drawing/2014/main" id="{A1B495DF-F4E1-BFC7-AB0A-7A6586C280D5}"/>
              </a:ext>
            </a:extLst>
          </p:cNvPr>
          <p:cNvSpPr txBox="1"/>
          <p:nvPr/>
        </p:nvSpPr>
        <p:spPr>
          <a:xfrm>
            <a:off x="596116" y="1264555"/>
            <a:ext cx="3248131" cy="338554"/>
          </a:xfrm>
          <a:prstGeom prst="rect">
            <a:avLst/>
          </a:prstGeom>
          <a:solidFill>
            <a:schemeClr val="bg2"/>
          </a:solidFill>
        </p:spPr>
        <p:txBody>
          <a:bodyPr wrap="square" rtlCol="0">
            <a:spAutoFit/>
          </a:bodyPr>
          <a:lstStyle/>
          <a:p>
            <a:r>
              <a:rPr lang="da-DK" sz="1600" dirty="0"/>
              <a:t>Romersk kopi af bronzeoriginal</a:t>
            </a:r>
          </a:p>
        </p:txBody>
      </p:sp>
      <p:pic>
        <p:nvPicPr>
          <p:cNvPr id="6" name="Billede 17" descr="Myron">
            <a:extLst>
              <a:ext uri="{FF2B5EF4-FFF2-40B4-BE49-F238E27FC236}">
                <a16:creationId xmlns:a16="http://schemas.microsoft.com/office/drawing/2014/main" id="{7E890259-8DA6-7EF5-F7EF-7BF3907A3F7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116942" y="1519828"/>
            <a:ext cx="3670869" cy="4714062"/>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80DCBDCA-1A46-2E6F-877D-D0AE87A8935E}"/>
              </a:ext>
            </a:extLst>
          </p:cNvPr>
          <p:cNvSpPr txBox="1"/>
          <p:nvPr/>
        </p:nvSpPr>
        <p:spPr>
          <a:xfrm>
            <a:off x="4131664" y="6233890"/>
            <a:ext cx="3656148" cy="584775"/>
          </a:xfrm>
          <a:prstGeom prst="rect">
            <a:avLst/>
          </a:prstGeom>
          <a:solidFill>
            <a:schemeClr val="accent3">
              <a:lumMod val="20000"/>
              <a:lumOff val="80000"/>
            </a:schemeClr>
          </a:solidFill>
        </p:spPr>
        <p:txBody>
          <a:bodyPr wrap="square" rtlCol="0">
            <a:spAutoFit/>
          </a:bodyPr>
          <a:lstStyle/>
          <a:p>
            <a:r>
              <a:rPr lang="da-DK" sz="1600" dirty="0">
                <a:latin typeface="Hoefler Text" panose="02030602050506020203" pitchFamily="18" charset="77"/>
              </a:rPr>
              <a:t>Diskoskasteren (ca. 450 f.Kr., Museo Nazionale-Palazzo Massimo, Rom)</a:t>
            </a:r>
          </a:p>
        </p:txBody>
      </p:sp>
      <p:pic>
        <p:nvPicPr>
          <p:cNvPr id="8" name="Picture 2">
            <a:extLst>
              <a:ext uri="{FF2B5EF4-FFF2-40B4-BE49-F238E27FC236}">
                <a16:creationId xmlns:a16="http://schemas.microsoft.com/office/drawing/2014/main" id="{F54C4152-95E9-61DA-01DD-BE094E4ED1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2667" y="1577808"/>
            <a:ext cx="2670437" cy="4951804"/>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B06F32E7-72C8-AB72-5927-FF676C233B77}"/>
              </a:ext>
            </a:extLst>
          </p:cNvPr>
          <p:cNvSpPr txBox="1"/>
          <p:nvPr/>
        </p:nvSpPr>
        <p:spPr>
          <a:xfrm>
            <a:off x="68234" y="4867816"/>
            <a:ext cx="1234431" cy="1384995"/>
          </a:xfrm>
          <a:prstGeom prst="rect">
            <a:avLst/>
          </a:prstGeom>
          <a:solidFill>
            <a:schemeClr val="accent3">
              <a:lumMod val="20000"/>
              <a:lumOff val="80000"/>
            </a:schemeClr>
          </a:solidFill>
        </p:spPr>
        <p:txBody>
          <a:bodyPr wrap="square" rtlCol="0">
            <a:spAutoFit/>
          </a:bodyPr>
          <a:lstStyle/>
          <a:p>
            <a:r>
              <a:rPr lang="da-DK" sz="1400" dirty="0"/>
              <a:t>Spydbærer-en (ca. 440 f.Kr., Nationalmuseet i Napoli)</a:t>
            </a:r>
          </a:p>
        </p:txBody>
      </p:sp>
    </p:spTree>
    <p:extLst>
      <p:ext uri="{BB962C8B-B14F-4D97-AF65-F5344CB8AC3E}">
        <p14:creationId xmlns:p14="http://schemas.microsoft.com/office/powerpoint/2010/main" val="98786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540189"/>
            <a:ext cx="5126805" cy="3777622"/>
          </a:xfrm>
        </p:spPr>
        <p:txBody>
          <a:bodyPr/>
          <a:lstStyle/>
          <a:p>
            <a:r>
              <a:rPr lang="da-DK" sz="2400" b="1" u="sng" dirty="0">
                <a:solidFill>
                  <a:schemeClr val="accent1">
                    <a:lumMod val="75000"/>
                  </a:schemeClr>
                </a:solidFill>
              </a:rPr>
              <a:t>Kendetegn ved højklassisk tid:</a:t>
            </a:r>
            <a:r>
              <a:rPr lang="da-DK" sz="2400" dirty="0"/>
              <a:t> </a:t>
            </a:r>
          </a:p>
          <a:p>
            <a:pPr marL="0" indent="0" algn="ctr">
              <a:buNone/>
            </a:pPr>
            <a:r>
              <a:rPr lang="da-DK" sz="2400" b="1" u="sng" dirty="0"/>
              <a:t>KONTRAPOST</a:t>
            </a:r>
          </a:p>
          <a:p>
            <a:pPr marL="0" indent="0">
              <a:buNone/>
            </a:pPr>
            <a:r>
              <a:rPr lang="da-DK" sz="1800" dirty="0"/>
              <a:t>en kompositionsform, et </a:t>
            </a:r>
            <a:r>
              <a:rPr lang="da-DK" sz="1800" dirty="0" err="1"/>
              <a:t>standmotiv</a:t>
            </a:r>
            <a:r>
              <a:rPr lang="da-DK" sz="1800" dirty="0"/>
              <a:t>, ved fremstilling af en stående figur, der hviler på det ene ben. Ved denne stilling opstår et system af bevægelser i under- og overkrop, således at hoften hælder til den ene side og skuldrene til den anden.</a:t>
            </a:r>
            <a:endParaRPr lang="da-DK" dirty="0"/>
          </a:p>
          <a:p>
            <a:pPr marL="0" indent="0">
              <a:buNone/>
            </a:pPr>
            <a:endParaRPr lang="da-DK" dirty="0"/>
          </a:p>
        </p:txBody>
      </p:sp>
      <p:pic>
        <p:nvPicPr>
          <p:cNvPr id="6" name="Picture 2">
            <a:extLst>
              <a:ext uri="{FF2B5EF4-FFF2-40B4-BE49-F238E27FC236}">
                <a16:creationId xmlns:a16="http://schemas.microsoft.com/office/drawing/2014/main" id="{391BD4F0-B5C6-8ED7-AC51-321E48383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33B337DF-5617-077B-20A4-407B497BF93A}"/>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401812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417176"/>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57674"/>
            <a:ext cx="5938463" cy="4490741"/>
          </a:xfrm>
        </p:spPr>
        <p:txBody>
          <a:bodyPr>
            <a:normAutofit fontScale="92500" lnSpcReduction="2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mandlige klassiske skulpturer var altid nøgen (“heroisk nøgenhed” er et ofte benyttet begreb).</a:t>
            </a:r>
          </a:p>
          <a:p>
            <a:r>
              <a:rPr lang="da-DK" sz="2400" b="1" dirty="0"/>
              <a:t>“Ophøjet ro”, </a:t>
            </a:r>
            <a:r>
              <a:rPr lang="da-DK" sz="2400" dirty="0"/>
              <a:t>skulpturen i højklassisk tid </a:t>
            </a:r>
            <a:r>
              <a:rPr lang="da-DK" sz="2400" dirty="0" err="1"/>
              <a:t>fremstiler</a:t>
            </a:r>
            <a:r>
              <a:rPr lang="da-DK" sz="2400" dirty="0"/>
              <a:t> det idealiserede menneske i “ophøjet ro”, uden følelsesladede udtryk.</a:t>
            </a:r>
          </a:p>
          <a:p>
            <a:pPr lvl="1">
              <a:buFont typeface="Wingdings" panose="05000000000000000000" pitchFamily="2" charset="2"/>
              <a:buChar char="v"/>
            </a:pPr>
            <a:r>
              <a:rPr lang="da-DK" sz="2200" dirty="0"/>
              <a:t> </a:t>
            </a:r>
            <a:r>
              <a:rPr lang="da-DK" sz="2100" b="1" dirty="0"/>
              <a:t>”Den klassiske maske”</a:t>
            </a:r>
            <a:br>
              <a:rPr lang="da-DK" sz="2100" b="1" dirty="0"/>
            </a:br>
            <a:r>
              <a:rPr lang="da-DK" sz="2100" dirty="0"/>
              <a:t>- udtryksløst ansigt</a:t>
            </a:r>
            <a:br>
              <a:rPr lang="da-DK" sz="2100" dirty="0"/>
            </a:br>
            <a:r>
              <a:rPr lang="da-DK" sz="2100" dirty="0"/>
              <a:t>- Stor næse</a:t>
            </a:r>
            <a:br>
              <a:rPr lang="da-DK" sz="2100" dirty="0"/>
            </a:br>
            <a:r>
              <a:rPr lang="da-DK" sz="2100" dirty="0"/>
              <a:t>- Tydelige kanter der mar-</a:t>
            </a:r>
            <a:br>
              <a:rPr lang="da-DK" sz="2100" dirty="0"/>
            </a:br>
            <a:r>
              <a:rPr lang="da-DK" sz="2100" dirty="0"/>
              <a:t>  kerer øjne/øjenlåg</a:t>
            </a:r>
            <a:br>
              <a:rPr lang="da-DK" sz="2100" dirty="0"/>
            </a:br>
            <a:r>
              <a:rPr lang="da-DK" sz="2100" dirty="0"/>
              <a:t>- Fyldige læber, let adskilte</a:t>
            </a:r>
          </a:p>
          <a:p>
            <a:endParaRPr lang="da-DK" sz="2400" dirty="0"/>
          </a:p>
          <a:p>
            <a:pPr marL="0" indent="0">
              <a:buNone/>
            </a:pPr>
            <a:endParaRPr lang="da-DK" dirty="0"/>
          </a:p>
        </p:txBody>
      </p:sp>
      <p:sp>
        <p:nvSpPr>
          <p:cNvPr id="6" name="Rektangel 5">
            <a:extLst>
              <a:ext uri="{FF2B5EF4-FFF2-40B4-BE49-F238E27FC236}">
                <a16:creationId xmlns:a16="http://schemas.microsoft.com/office/drawing/2014/main" id="{045DECD8-D8F5-3309-88D4-5D026343DBE8}"/>
              </a:ext>
            </a:extLst>
          </p:cNvPr>
          <p:cNvSpPr/>
          <p:nvPr/>
        </p:nvSpPr>
        <p:spPr>
          <a:xfrm>
            <a:off x="9113178" y="4623371"/>
            <a:ext cx="2953088" cy="2094074"/>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800" b="1" dirty="0">
                <a:solidFill>
                  <a:srgbClr val="FF0000"/>
                </a:solidFill>
                <a:latin typeface="Hoefler Text" panose="02030602050506020203" pitchFamily="18" charset="77"/>
              </a:rPr>
              <a:t>“Ophøjet ro” </a:t>
            </a:r>
            <a:r>
              <a:rPr lang="da-DK" sz="2800" dirty="0">
                <a:solidFill>
                  <a:srgbClr val="FF0000"/>
                </a:solidFill>
                <a:latin typeface="Hoefler Text" panose="02030602050506020203" pitchFamily="18" charset="77"/>
              </a:rPr>
              <a:t>Uopmærksomme, distancerede og upåvirkede udtryk?</a:t>
            </a:r>
          </a:p>
        </p:txBody>
      </p:sp>
      <p:pic>
        <p:nvPicPr>
          <p:cNvPr id="7" name="Picture 2">
            <a:extLst>
              <a:ext uri="{FF2B5EF4-FFF2-40B4-BE49-F238E27FC236}">
                <a16:creationId xmlns:a16="http://schemas.microsoft.com/office/drawing/2014/main" id="{2B5890B0-70B2-2A95-00D4-B1DCED4853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37CA47C5-077F-7E92-3BAE-47FD83C2C20F}"/>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180631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603199"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5137079" cy="4468936"/>
          </a:xfrm>
        </p:spPr>
        <p:txBody>
          <a:bodyPr>
            <a:normAutofit lnSpcReduction="10000"/>
          </a:bodyPr>
          <a:lstStyle/>
          <a:p>
            <a:pPr marL="0" indent="0">
              <a:buNone/>
            </a:pPr>
            <a:r>
              <a:rPr lang="da-DK" sz="2400" b="1" u="sng" dirty="0">
                <a:solidFill>
                  <a:schemeClr val="accent1">
                    <a:lumMod val="75000"/>
                  </a:schemeClr>
                </a:solidFill>
              </a:rPr>
              <a:t>Kendetegn ved højklassisk tid: </a:t>
            </a:r>
          </a:p>
          <a:p>
            <a:r>
              <a:rPr lang="da-DK" sz="2400" b="1" dirty="0"/>
              <a:t>Kontrapost</a:t>
            </a:r>
          </a:p>
          <a:p>
            <a:r>
              <a:rPr lang="da-DK" sz="2400" b="1" dirty="0"/>
              <a:t>Nøgenhed</a:t>
            </a:r>
            <a:r>
              <a:rPr lang="da-DK" sz="2400" dirty="0"/>
              <a:t>, </a:t>
            </a:r>
          </a:p>
          <a:p>
            <a:r>
              <a:rPr lang="da-DK" sz="2400" b="1" dirty="0"/>
              <a:t>“Ophøjet ro</a:t>
            </a:r>
            <a:endParaRPr lang="da-DK" sz="2400" dirty="0"/>
          </a:p>
          <a:p>
            <a:r>
              <a:rPr lang="da-DK" sz="2400" b="1" dirty="0"/>
              <a:t>Idealnaturalisme: </a:t>
            </a:r>
            <a:r>
              <a:rPr lang="da-DK" sz="2200" dirty="0"/>
              <a:t>harmoniske proportioner og kontraposten tilfredsstiller tidens krav til naturtro skulpturer. Mandekroppens bevægelser og proportioner er nu perfekte, dvs. sådan som de bør være, men nok sjældent er, altså idealiserede</a:t>
            </a:r>
            <a:endParaRPr lang="da-DK" sz="2400" dirty="0"/>
          </a:p>
          <a:p>
            <a:endParaRPr lang="da-DK" sz="2400" dirty="0"/>
          </a:p>
          <a:p>
            <a:pPr marL="0" indent="0">
              <a:buNone/>
            </a:pPr>
            <a:endParaRPr lang="da-DK" dirty="0"/>
          </a:p>
        </p:txBody>
      </p:sp>
      <p:pic>
        <p:nvPicPr>
          <p:cNvPr id="6" name="Picture 2">
            <a:extLst>
              <a:ext uri="{FF2B5EF4-FFF2-40B4-BE49-F238E27FC236}">
                <a16:creationId xmlns:a16="http://schemas.microsoft.com/office/drawing/2014/main" id="{DDA6EE86-CCF9-B98D-CBEF-9F69F849F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AF4307DE-DC28-1459-5F4B-142C72016711}"/>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33204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25D45-E07E-3CC3-E1B8-8F21E9CF83C6}"/>
              </a:ext>
            </a:extLst>
          </p:cNvPr>
          <p:cNvSpPr>
            <a:spLocks noGrp="1"/>
          </p:cNvSpPr>
          <p:nvPr>
            <p:ph type="title"/>
          </p:nvPr>
        </p:nvSpPr>
        <p:spPr>
          <a:xfrm>
            <a:off x="2592925" y="386365"/>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AED8FA26-8FFB-9AA8-BEAB-0763B399606F}"/>
              </a:ext>
            </a:extLst>
          </p:cNvPr>
          <p:cNvSpPr>
            <a:spLocks noGrp="1"/>
          </p:cNvSpPr>
          <p:nvPr>
            <p:ph idx="1"/>
          </p:nvPr>
        </p:nvSpPr>
        <p:spPr>
          <a:xfrm>
            <a:off x="4921321" y="1479479"/>
            <a:ext cx="7048072" cy="4468936"/>
          </a:xfrm>
        </p:spPr>
        <p:txBody>
          <a:bodyPr>
            <a:normAutofit fontScale="62500" lnSpcReduction="20000"/>
          </a:bodyPr>
          <a:lstStyle/>
          <a:p>
            <a:pPr marL="0" indent="0">
              <a:buNone/>
            </a:pPr>
            <a:r>
              <a:rPr lang="da-DK" sz="3800" b="1" u="sng" dirty="0">
                <a:solidFill>
                  <a:schemeClr val="accent1">
                    <a:lumMod val="75000"/>
                  </a:schemeClr>
                </a:solidFill>
              </a:rPr>
              <a:t>Kendetegn ved højklassisk tid: </a:t>
            </a:r>
          </a:p>
          <a:p>
            <a:r>
              <a:rPr lang="da-DK" sz="2400" b="1" dirty="0"/>
              <a:t>Nøgenhed, </a:t>
            </a:r>
            <a:r>
              <a:rPr lang="da-DK" sz="2400" dirty="0"/>
              <a:t>mandlige klassiske skulpturer </a:t>
            </a:r>
            <a:r>
              <a:rPr lang="da-DK" altLang="da-DK" sz="2400" dirty="0"/>
              <a:t>var altid </a:t>
            </a:r>
            <a:r>
              <a:rPr lang="da-DK" altLang="da-DK" sz="2400" b="1" dirty="0"/>
              <a:t>nøgen </a:t>
            </a:r>
            <a:r>
              <a:rPr lang="da-DK" altLang="da-DK" sz="2400" dirty="0"/>
              <a:t>(“heroisk nøgenhed” er et ofte benyttet begreb).</a:t>
            </a:r>
          </a:p>
          <a:p>
            <a:r>
              <a:rPr lang="da-DK" sz="2400" b="1" dirty="0"/>
              <a:t>“Ophøjet ro”, </a:t>
            </a:r>
            <a:r>
              <a:rPr lang="da-DK" sz="2400" dirty="0"/>
              <a:t>skulpturen i højklassisk tid fremstiller </a:t>
            </a:r>
            <a:r>
              <a:rPr lang="da-DK" sz="2400" b="1" dirty="0"/>
              <a:t>det idealiserede menneske </a:t>
            </a:r>
            <a:r>
              <a:rPr lang="da-DK" sz="2400" dirty="0"/>
              <a:t>i </a:t>
            </a:r>
            <a:r>
              <a:rPr lang="da-DK" sz="2400" b="1" dirty="0"/>
              <a:t>“ophøjet ro”, </a:t>
            </a:r>
            <a:r>
              <a:rPr lang="da-DK" sz="2400" dirty="0"/>
              <a:t>uden følelsesladede udtryk. </a:t>
            </a:r>
            <a:br>
              <a:rPr lang="da-DK" sz="2400" dirty="0"/>
            </a:br>
            <a:r>
              <a:rPr lang="da-DK" sz="2400" dirty="0">
                <a:sym typeface="Wingdings" panose="05000000000000000000" pitchFamily="2" charset="2"/>
              </a:rPr>
              <a:t> </a:t>
            </a:r>
            <a:r>
              <a:rPr lang="da-DK" sz="2400" dirty="0"/>
              <a:t>”</a:t>
            </a:r>
            <a:r>
              <a:rPr lang="da-DK" sz="2400" b="1" dirty="0"/>
              <a:t>Den klassiske maske”</a:t>
            </a:r>
            <a:endParaRPr lang="da-DK" sz="2400" dirty="0"/>
          </a:p>
          <a:p>
            <a:r>
              <a:rPr lang="da-DK" sz="2400" b="1" dirty="0"/>
              <a:t>Idealnaturalisme</a:t>
            </a:r>
            <a:r>
              <a:rPr lang="da-DK" sz="2400" dirty="0"/>
              <a:t>, harmoniske proportioner og kontraposten tilfredsstiller tidens krav til naturtro skulpturer. Mandekroppens bevægelser og proportioner er nu perfekte, dvs. sådan som de bør være, men nok sjældent er, altså idealiserede</a:t>
            </a:r>
            <a:r>
              <a:rPr lang="da-DK" sz="2800" dirty="0"/>
              <a:t>.</a:t>
            </a:r>
            <a:endParaRPr lang="da-DK" sz="3200" i="1" dirty="0"/>
          </a:p>
          <a:p>
            <a:r>
              <a:rPr lang="da-DK" sz="3600" b="1" dirty="0"/>
              <a:t>Yderligere brud frontaliteten, </a:t>
            </a:r>
            <a:r>
              <a:rPr lang="da-DK" sz="3600" dirty="0"/>
              <a:t>Skulpturen ses ligesom de arkaiske bedst fra én vinkel – nemlig forfra. Frontaliteten er dog mindre her end i arkaisk tid, da man kan bevæge sig om på højre side og stadig få en virkningsfuld oplevelse af skulpturen</a:t>
            </a:r>
            <a:endParaRPr lang="da-DK" sz="2400" dirty="0"/>
          </a:p>
          <a:p>
            <a:pPr marL="0" indent="0">
              <a:buNone/>
            </a:pPr>
            <a:endParaRPr lang="da-DK" dirty="0"/>
          </a:p>
        </p:txBody>
      </p:sp>
      <p:pic>
        <p:nvPicPr>
          <p:cNvPr id="8" name="Picture 2">
            <a:extLst>
              <a:ext uri="{FF2B5EF4-FFF2-40B4-BE49-F238E27FC236}">
                <a16:creationId xmlns:a16="http://schemas.microsoft.com/office/drawing/2014/main" id="{897B006D-8E76-09EB-4033-94D5684C2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60" y="1211745"/>
            <a:ext cx="2881494" cy="5343168"/>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5A8CDDD1-5F7A-D744-03FD-D7062B418BA8}"/>
              </a:ext>
            </a:extLst>
          </p:cNvPr>
          <p:cNvSpPr txBox="1"/>
          <p:nvPr/>
        </p:nvSpPr>
        <p:spPr>
          <a:xfrm>
            <a:off x="0" y="6262525"/>
            <a:ext cx="3006130" cy="584775"/>
          </a:xfrm>
          <a:prstGeom prst="rect">
            <a:avLst/>
          </a:prstGeom>
          <a:solidFill>
            <a:schemeClr val="accent3">
              <a:lumMod val="20000"/>
              <a:lumOff val="80000"/>
            </a:schemeClr>
          </a:solidFill>
        </p:spPr>
        <p:txBody>
          <a:bodyPr wrap="square" rtlCol="0">
            <a:spAutoFit/>
          </a:bodyPr>
          <a:lstStyle/>
          <a:p>
            <a:r>
              <a:rPr lang="da-DK" sz="1600" dirty="0"/>
              <a:t>Spydbæreren (ca. 440 f.Kr., Nationalmuseet i Napoli)</a:t>
            </a:r>
          </a:p>
        </p:txBody>
      </p:sp>
    </p:spTree>
    <p:extLst>
      <p:ext uri="{BB962C8B-B14F-4D97-AF65-F5344CB8AC3E}">
        <p14:creationId xmlns:p14="http://schemas.microsoft.com/office/powerpoint/2010/main" val="2456200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AB7B0-A7DD-DACB-E31D-BAC798EF3FEA}"/>
              </a:ext>
            </a:extLst>
          </p:cNvPr>
          <p:cNvSpPr>
            <a:spLocks noGrp="1"/>
          </p:cNvSpPr>
          <p:nvPr>
            <p:ph type="title"/>
          </p:nvPr>
        </p:nvSpPr>
        <p:spPr>
          <a:xfrm>
            <a:off x="2592924" y="428901"/>
            <a:ext cx="8911687" cy="1280890"/>
          </a:xfrm>
        </p:spPr>
        <p:txBody>
          <a:bodyPr/>
          <a:lstStyle/>
          <a:p>
            <a:r>
              <a:rPr lang="da-DK" dirty="0"/>
              <a:t>Højklassisk tid (</a:t>
            </a:r>
            <a:r>
              <a:rPr lang="da-DK" sz="3600" dirty="0"/>
              <a:t>ca. 450 – 400 f.Kr.)</a:t>
            </a:r>
            <a:endParaRPr lang="da-DK" dirty="0"/>
          </a:p>
        </p:txBody>
      </p:sp>
      <p:sp>
        <p:nvSpPr>
          <p:cNvPr id="3" name="Pladsholder til indhold 2">
            <a:extLst>
              <a:ext uri="{FF2B5EF4-FFF2-40B4-BE49-F238E27FC236}">
                <a16:creationId xmlns:a16="http://schemas.microsoft.com/office/drawing/2014/main" id="{BE0FAB20-9ECF-415A-8880-C587CFB2DB5C}"/>
              </a:ext>
            </a:extLst>
          </p:cNvPr>
          <p:cNvSpPr>
            <a:spLocks noGrp="1"/>
          </p:cNvSpPr>
          <p:nvPr>
            <p:ph idx="1"/>
          </p:nvPr>
        </p:nvSpPr>
        <p:spPr>
          <a:xfrm>
            <a:off x="4099388" y="1545098"/>
            <a:ext cx="7405223" cy="4366124"/>
          </a:xfrm>
        </p:spPr>
        <p:txBody>
          <a:bodyPr/>
          <a:lstStyle/>
          <a:p>
            <a:pPr marL="0" indent="0">
              <a:buNone/>
            </a:pPr>
            <a:r>
              <a:rPr lang="da-DK" sz="2400" b="1" dirty="0">
                <a:solidFill>
                  <a:schemeClr val="accent1">
                    <a:lumMod val="75000"/>
                  </a:schemeClr>
                </a:solidFill>
              </a:rPr>
              <a:t>Generelle højklassiske stiltræk - kvindeskulptur: </a:t>
            </a:r>
          </a:p>
          <a:p>
            <a:r>
              <a:rPr lang="da-DK" dirty="0"/>
              <a:t>Kvindeskulpturen, er i modsætning til de mandlige i højklassisk tid altid påklædt og gerne iført traditionelle kvindedragter såsom </a:t>
            </a:r>
            <a:r>
              <a:rPr lang="da-DK" dirty="0" err="1"/>
              <a:t>peplos</a:t>
            </a:r>
            <a:r>
              <a:rPr lang="da-DK" dirty="0"/>
              <a:t>, </a:t>
            </a:r>
            <a:r>
              <a:rPr lang="da-DK" dirty="0" err="1"/>
              <a:t>kiton</a:t>
            </a:r>
            <a:r>
              <a:rPr lang="da-DK" dirty="0"/>
              <a:t> og </a:t>
            </a:r>
            <a:r>
              <a:rPr lang="da-DK" dirty="0" err="1"/>
              <a:t>himation</a:t>
            </a:r>
            <a:r>
              <a:rPr lang="da-DK" dirty="0"/>
              <a:t> (ligesom i arkaisk tid).</a:t>
            </a:r>
          </a:p>
          <a:p>
            <a:pPr marL="0" indent="0" algn="ctr">
              <a:buNone/>
            </a:pPr>
            <a:r>
              <a:rPr lang="da-DK" sz="2400" b="1" dirty="0"/>
              <a:t>MEN</a:t>
            </a:r>
          </a:p>
          <a:p>
            <a:r>
              <a:rPr lang="da-DK" dirty="0"/>
              <a:t>Man begynder at klæde kvindestatuerne i tøj der klæber, hvilket egentligt afslører deres kvindelige former </a:t>
            </a:r>
            <a:r>
              <a:rPr lang="da-DK" dirty="0">
                <a:sym typeface="Wingdings" panose="05000000000000000000" pitchFamily="2" charset="2"/>
              </a:rPr>
              <a:t> </a:t>
            </a:r>
            <a:r>
              <a:rPr lang="da-DK" b="1" dirty="0"/>
              <a:t>”</a:t>
            </a:r>
            <a:r>
              <a:rPr lang="da-DK" b="1" dirty="0" err="1"/>
              <a:t>Wet</a:t>
            </a:r>
            <a:r>
              <a:rPr lang="da-DK" b="1" dirty="0"/>
              <a:t>-style”</a:t>
            </a:r>
          </a:p>
          <a:p>
            <a:endParaRPr lang="da-DK" dirty="0"/>
          </a:p>
          <a:p>
            <a:endParaRPr lang="da-DK" dirty="0"/>
          </a:p>
        </p:txBody>
      </p:sp>
      <p:pic>
        <p:nvPicPr>
          <p:cNvPr id="3076" name="Picture 4" descr="undefined">
            <a:extLst>
              <a:ext uri="{FF2B5EF4-FFF2-40B4-BE49-F238E27FC236}">
                <a16:creationId xmlns:a16="http://schemas.microsoft.com/office/drawing/2014/main" id="{51E4A8AD-AD0C-921A-79B8-061296A14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545098"/>
            <a:ext cx="3087063" cy="511667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1425B5CC-B15A-4DC8-8459-9A25784A194A}"/>
              </a:ext>
            </a:extLst>
          </p:cNvPr>
          <p:cNvSpPr txBox="1"/>
          <p:nvPr/>
        </p:nvSpPr>
        <p:spPr>
          <a:xfrm>
            <a:off x="3774451" y="6072181"/>
            <a:ext cx="3559398" cy="584775"/>
          </a:xfrm>
          <a:prstGeom prst="rect">
            <a:avLst/>
          </a:prstGeom>
          <a:solidFill>
            <a:schemeClr val="bg2"/>
          </a:solidFill>
        </p:spPr>
        <p:txBody>
          <a:bodyPr wrap="square" rtlCol="0">
            <a:spAutoFit/>
          </a:bodyPr>
          <a:lstStyle/>
          <a:p>
            <a:pPr algn="r"/>
            <a:r>
              <a:rPr lang="da-DK" sz="1600" dirty="0">
                <a:solidFill>
                  <a:schemeClr val="accent1">
                    <a:lumMod val="75000"/>
                  </a:schemeClr>
                </a:solidFill>
                <a:latin typeface="Hoefler Text" panose="02030602050506020203" pitchFamily="18" charset="77"/>
              </a:rPr>
              <a:t>Venus </a:t>
            </a:r>
            <a:r>
              <a:rPr lang="da-DK" sz="1600" dirty="0" err="1">
                <a:solidFill>
                  <a:schemeClr val="accent1">
                    <a:lumMod val="75000"/>
                  </a:schemeClr>
                </a:solidFill>
                <a:latin typeface="Hoefler Text" panose="02030602050506020203" pitchFamily="18" charset="77"/>
              </a:rPr>
              <a:t>genetrix</a:t>
            </a:r>
            <a:r>
              <a:rPr lang="da-DK" sz="1600" dirty="0">
                <a:solidFill>
                  <a:schemeClr val="accent1">
                    <a:lumMod val="75000"/>
                  </a:schemeClr>
                </a:solidFill>
                <a:latin typeface="Hoefler Text" panose="02030602050506020203" pitchFamily="18" charset="77"/>
              </a:rPr>
              <a:t>, ca. 430 f.Kr. Louvre, Paris </a:t>
            </a:r>
          </a:p>
          <a:p>
            <a:pPr algn="r"/>
            <a:r>
              <a:rPr lang="da-DK" sz="1600" dirty="0">
                <a:solidFill>
                  <a:schemeClr val="accent1">
                    <a:lumMod val="75000"/>
                  </a:schemeClr>
                </a:solidFill>
                <a:latin typeface="Hoefler Text" panose="02030602050506020203" pitchFamily="18" charset="77"/>
              </a:rPr>
              <a:t>Romersk marmorkopi af græsk original</a:t>
            </a:r>
          </a:p>
        </p:txBody>
      </p:sp>
    </p:spTree>
    <p:extLst>
      <p:ext uri="{BB962C8B-B14F-4D97-AF65-F5344CB8AC3E}">
        <p14:creationId xmlns:p14="http://schemas.microsoft.com/office/powerpoint/2010/main" val="107030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2CDD8-3489-215E-4966-964166A42A47}"/>
              </a:ext>
            </a:extLst>
          </p:cNvPr>
          <p:cNvSpPr>
            <a:spLocks noGrp="1"/>
          </p:cNvSpPr>
          <p:nvPr>
            <p:ph type="title"/>
          </p:nvPr>
        </p:nvSpPr>
        <p:spPr>
          <a:xfrm>
            <a:off x="4154756" y="221099"/>
            <a:ext cx="8911687" cy="1280890"/>
          </a:xfrm>
        </p:spPr>
        <p:txBody>
          <a:bodyPr/>
          <a:lstStyle/>
          <a:p>
            <a:r>
              <a:rPr lang="da-DK" dirty="0"/>
              <a:t>Analyseøvelse</a:t>
            </a:r>
            <a:br>
              <a:rPr lang="da-DK" dirty="0"/>
            </a:br>
            <a:r>
              <a:rPr lang="da-DK" sz="2400" dirty="0"/>
              <a:t>- Skulptur af Apollon</a:t>
            </a:r>
            <a:endParaRPr lang="da-DK" dirty="0"/>
          </a:p>
        </p:txBody>
      </p:sp>
      <p:sp>
        <p:nvSpPr>
          <p:cNvPr id="3" name="Pladsholder til indhold 2">
            <a:extLst>
              <a:ext uri="{FF2B5EF4-FFF2-40B4-BE49-F238E27FC236}">
                <a16:creationId xmlns:a16="http://schemas.microsoft.com/office/drawing/2014/main" id="{569AC137-B347-7819-54A9-F3B5BFCF6495}"/>
              </a:ext>
            </a:extLst>
          </p:cNvPr>
          <p:cNvSpPr>
            <a:spLocks noGrp="1"/>
          </p:cNvSpPr>
          <p:nvPr>
            <p:ph idx="1"/>
          </p:nvPr>
        </p:nvSpPr>
        <p:spPr>
          <a:xfrm>
            <a:off x="9030983" y="2126367"/>
            <a:ext cx="2948683" cy="3777622"/>
          </a:xfrm>
        </p:spPr>
        <p:txBody>
          <a:bodyPr>
            <a:normAutofit/>
          </a:bodyPr>
          <a:lstStyle/>
          <a:p>
            <a:r>
              <a:rPr lang="da-DK" dirty="0"/>
              <a:t>Se på denne skulptur og prøv så vidt muligt at analysere den - man kan f.eks. bruge analyseskemaet på </a:t>
            </a:r>
            <a:r>
              <a:rPr lang="da-DK" dirty="0" err="1"/>
              <a:t>lectio</a:t>
            </a:r>
            <a:r>
              <a:rPr lang="da-DK" dirty="0"/>
              <a:t>, eller ”vejledningen” i denne </a:t>
            </a:r>
            <a:r>
              <a:rPr lang="da-DK" dirty="0" err="1"/>
              <a:t>powerpoint</a:t>
            </a:r>
            <a:r>
              <a:rPr lang="da-DK" dirty="0"/>
              <a:t>. Prøv at vurdere, ud fra det, I finder ud af, hvilken periode denne skulptur mon hører til</a:t>
            </a:r>
          </a:p>
        </p:txBody>
      </p:sp>
      <p:pic>
        <p:nvPicPr>
          <p:cNvPr id="8204" name="Billede 1" descr="Et billede, der indeholder statue, kunst, Artefakt, indendørs&#10;&#10;Automatisk genereret beskrivelse">
            <a:extLst>
              <a:ext uri="{FF2B5EF4-FFF2-40B4-BE49-F238E27FC236}">
                <a16:creationId xmlns:a16="http://schemas.microsoft.com/office/drawing/2014/main" id="{C15B4FB0-993C-D8CE-D761-57B81C4B4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10" y="1243539"/>
            <a:ext cx="2402306" cy="5549971"/>
          </a:xfrm>
          <a:prstGeom prst="rect">
            <a:avLst/>
          </a:prstGeom>
          <a:noFill/>
          <a:extLst>
            <a:ext uri="{909E8E84-426E-40DD-AFC4-6F175D3DCCD1}">
              <a14:hiddenFill xmlns:a14="http://schemas.microsoft.com/office/drawing/2010/main">
                <a:solidFill>
                  <a:srgbClr val="FFFFFF"/>
                </a:solidFill>
              </a14:hiddenFill>
            </a:ext>
          </a:extLst>
        </p:spPr>
      </p:pic>
      <p:pic>
        <p:nvPicPr>
          <p:cNvPr id="8202" name="Billede 3" descr="Et billede, der indeholder statue, Ansigt, Buste, Artefakt&#10;&#10;Automatisk genereret beskrivelse">
            <a:extLst>
              <a:ext uri="{FF2B5EF4-FFF2-40B4-BE49-F238E27FC236}">
                <a16:creationId xmlns:a16="http://schemas.microsoft.com/office/drawing/2014/main" id="{D9CBF20C-4FF3-F275-0508-121C20E47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367"/>
            <a:ext cx="25146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Billede 4" descr="Et billede, der indeholder statue, kunst, indendørs, museum&#10;&#10;Automatisk genereret beskrivelse">
            <a:extLst>
              <a:ext uri="{FF2B5EF4-FFF2-40B4-BE49-F238E27FC236}">
                <a16:creationId xmlns:a16="http://schemas.microsoft.com/office/drawing/2014/main" id="{79F9B901-8066-56F7-9B21-B861CC6BED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226" y="1243539"/>
            <a:ext cx="2451237" cy="554997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5">
            <a:extLst>
              <a:ext uri="{FF2B5EF4-FFF2-40B4-BE49-F238E27FC236}">
                <a16:creationId xmlns:a16="http://schemas.microsoft.com/office/drawing/2014/main" id="{5885AF90-4E66-1204-FB4B-1B4BDBFAE9C0}"/>
              </a:ext>
            </a:extLst>
          </p:cNvPr>
          <p:cNvSpPr>
            <a:spLocks noChangeArrowheads="1"/>
          </p:cNvSpPr>
          <p:nvPr/>
        </p:nvSpPr>
        <p:spPr bwMode="auto">
          <a:xfrm>
            <a:off x="791110" y="140589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
        <p:nvSpPr>
          <p:cNvPr id="11" name="Rectangle 16">
            <a:extLst>
              <a:ext uri="{FF2B5EF4-FFF2-40B4-BE49-F238E27FC236}">
                <a16:creationId xmlns:a16="http://schemas.microsoft.com/office/drawing/2014/main" id="{386C1F83-617B-0BED-1D93-F24C6BC69318}"/>
              </a:ext>
            </a:extLst>
          </p:cNvPr>
          <p:cNvSpPr>
            <a:spLocks noChangeArrowheads="1"/>
          </p:cNvSpPr>
          <p:nvPr/>
        </p:nvSpPr>
        <p:spPr bwMode="auto">
          <a:xfrm>
            <a:off x="791110" y="17849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a-DK" altLang="da-D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8257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016829E-DF5F-479C-E402-DB6A1878589F}"/>
              </a:ext>
            </a:extLst>
          </p:cNvPr>
          <p:cNvSpPr txBox="1"/>
          <p:nvPr/>
        </p:nvSpPr>
        <p:spPr>
          <a:xfrm>
            <a:off x="1752599" y="123825"/>
            <a:ext cx="8143875" cy="646331"/>
          </a:xfrm>
          <a:prstGeom prst="rect">
            <a:avLst/>
          </a:prstGeom>
          <a:noFill/>
        </p:spPr>
        <p:txBody>
          <a:bodyPr wrap="square" rtlCol="0">
            <a:spAutoFit/>
          </a:bodyPr>
          <a:lstStyle/>
          <a:p>
            <a:pPr algn="ctr"/>
            <a:r>
              <a:rPr lang="da-DK" sz="3600" b="1" dirty="0"/>
              <a:t>Græsk skulpturanalyse</a:t>
            </a:r>
          </a:p>
        </p:txBody>
      </p:sp>
      <p:sp>
        <p:nvSpPr>
          <p:cNvPr id="3" name="Tekstfelt 2">
            <a:extLst>
              <a:ext uri="{FF2B5EF4-FFF2-40B4-BE49-F238E27FC236}">
                <a16:creationId xmlns:a16="http://schemas.microsoft.com/office/drawing/2014/main" id="{C0619F92-7432-EEA3-6E1E-1EAB06FEEA47}"/>
              </a:ext>
            </a:extLst>
          </p:cNvPr>
          <p:cNvSpPr txBox="1"/>
          <p:nvPr/>
        </p:nvSpPr>
        <p:spPr>
          <a:xfrm>
            <a:off x="1602390" y="1109203"/>
            <a:ext cx="10010775" cy="6463308"/>
          </a:xfrm>
          <a:prstGeom prst="rect">
            <a:avLst/>
          </a:prstGeom>
          <a:noFill/>
        </p:spPr>
        <p:txBody>
          <a:bodyPr wrap="square" rtlCol="0">
            <a:spAutoFit/>
          </a:bodyPr>
          <a:lstStyle/>
          <a:p>
            <a:r>
              <a:rPr lang="da-DK" i="1" dirty="0"/>
              <a:t>Hvad skal jeg kigge efter, når jeg analyser en antik skulptur?</a:t>
            </a:r>
          </a:p>
          <a:p>
            <a:endParaRPr lang="da-DK" i="1" dirty="0"/>
          </a:p>
          <a:p>
            <a:pPr marL="285750" indent="-285750">
              <a:buFont typeface="Arial" panose="020B0604020202020204" pitchFamily="34" charset="0"/>
              <a:buChar char="•"/>
            </a:pPr>
            <a:r>
              <a:rPr lang="da-DK" b="1" dirty="0"/>
              <a:t>Type</a:t>
            </a:r>
            <a:r>
              <a:rPr lang="da-DK" dirty="0"/>
              <a:t>: Hvilken type skulptur? (friskulptur, reliefskulptur, skulpturgruppe, etc.)</a:t>
            </a:r>
          </a:p>
          <a:p>
            <a:endParaRPr lang="da-DK" dirty="0"/>
          </a:p>
          <a:p>
            <a:pPr marL="285750" indent="-285750">
              <a:buFont typeface="Arial" panose="020B0604020202020204" pitchFamily="34" charset="0"/>
              <a:buChar char="•"/>
            </a:pPr>
            <a:r>
              <a:rPr lang="da-DK" b="1" dirty="0"/>
              <a:t>Motiv</a:t>
            </a:r>
            <a:r>
              <a:rPr lang="da-DK" dirty="0"/>
              <a:t>: Får vi nogen hints til, hvad eller hvem skulpturen forestiller? Attributter? Hvilken situation fremstilles? </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Positur</a:t>
            </a:r>
            <a:r>
              <a:rPr lang="da-DK" dirty="0"/>
              <a:t>: Stilling? Bevægelse? Dynamisk eller statisk?</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Kropsfremstilling</a:t>
            </a:r>
            <a:r>
              <a:rPr lang="da-DK" dirty="0"/>
              <a:t>: Naturalisme eller stiliseret (kunstigt)? Symmetri? Former? Idealisering?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Ansigt</a:t>
            </a:r>
            <a:r>
              <a:rPr lang="da-DK" dirty="0"/>
              <a:t>: Hvordan er øjne, mund, hår, kinder etc. fremstillet?</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b="1" dirty="0"/>
              <a:t>Beklædning?</a:t>
            </a:r>
            <a:endParaRPr lang="da-DK" dirty="0"/>
          </a:p>
          <a:p>
            <a:endParaRPr lang="da-DK" dirty="0"/>
          </a:p>
          <a:p>
            <a:r>
              <a:rPr lang="da-DK" i="1" dirty="0"/>
              <a:t>Forsøg på baggrund af din analyse at </a:t>
            </a:r>
            <a:r>
              <a:rPr lang="da-DK" b="1" i="1" dirty="0"/>
              <a:t>datere</a:t>
            </a:r>
            <a:r>
              <a:rPr lang="da-DK" i="1" dirty="0"/>
              <a:t> skulpturen: Hvilken periode stammer den fra? Sammenlign gerne med skulpturer, du kender.</a:t>
            </a:r>
          </a:p>
          <a:p>
            <a:endParaRPr lang="da-DK" i="1" dirty="0"/>
          </a:p>
          <a:p>
            <a:r>
              <a:rPr lang="da-DK" i="1" dirty="0"/>
              <a:t>Men husk: Det er </a:t>
            </a:r>
            <a:r>
              <a:rPr lang="da-DK" b="1" i="1" dirty="0"/>
              <a:t>ikke altid entydigt</a:t>
            </a:r>
            <a:r>
              <a:rPr lang="da-DK" i="1" dirty="0"/>
              <a:t>. Dine observationer og overvejelser kan være gode og værdifulde selvom de ikke leder dig til en helt korrekt datering.</a:t>
            </a: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29432818"/>
      </p:ext>
    </p:extLst>
  </p:cSld>
  <p:clrMapOvr>
    <a:masterClrMapping/>
  </p:clrMapOvr>
</p:sld>
</file>

<file path=ppt/theme/theme1.xml><?xml version="1.0" encoding="utf-8"?>
<a:theme xmlns:a="http://schemas.openxmlformats.org/drawingml/2006/main" name="Visk">
  <a:themeElements>
    <a:clrScheme name="Grø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3072</Words>
  <Application>Microsoft Office PowerPoint</Application>
  <PresentationFormat>Widescreen</PresentationFormat>
  <Paragraphs>252</Paragraphs>
  <Slides>25</Slides>
  <Notes>20</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25</vt:i4>
      </vt:variant>
    </vt:vector>
  </HeadingPairs>
  <TitlesOfParts>
    <vt:vector size="36" baseType="lpstr">
      <vt:lpstr>Arial</vt:lpstr>
      <vt:lpstr>Calibri</vt:lpstr>
      <vt:lpstr>Century Gothic</vt:lpstr>
      <vt:lpstr>Franklin Gothic Book</vt:lpstr>
      <vt:lpstr>Helvetica</vt:lpstr>
      <vt:lpstr>Hoefler Text</vt:lpstr>
      <vt:lpstr>Times New Roman</vt:lpstr>
      <vt:lpstr>Verdana</vt:lpstr>
      <vt:lpstr>Wingdings</vt:lpstr>
      <vt:lpstr>Wingdings 3</vt:lpstr>
      <vt:lpstr>Visk</vt:lpstr>
      <vt:lpstr>Græsk og romersk kunst</vt:lpstr>
      <vt:lpstr>Fra Lærerplanen 2017:</vt:lpstr>
      <vt:lpstr>Tidslinje</vt:lpstr>
      <vt:lpstr>PowerPoint-præsentation</vt:lpstr>
      <vt:lpstr>Klassisk tid (ca. 480 – 323 f.Kr.)</vt:lpstr>
      <vt:lpstr>Klassisk tid (ca. 480 – 323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Tidlig klassisk tid (ca. 480 – 450 f.Kr.)</vt:lpstr>
      <vt:lpstr>Højklassisk tid (ca. 450 – 400 f.Kr.)</vt:lpstr>
      <vt:lpstr>Højklassisk tid (ca. 450 – 400 f.Kr.)</vt:lpstr>
      <vt:lpstr>Højklassisk tid (ca. 450 – 400 f.Kr.)</vt:lpstr>
      <vt:lpstr>Højklassisk tid (ca. 450 – 400 f.Kr.)</vt:lpstr>
      <vt:lpstr>Højklassisk tid (ca. 450 – 400 f.Kr.)</vt:lpstr>
      <vt:lpstr>Højklassisk tid (ca. 450 – 400 f.Kr.)</vt:lpstr>
      <vt:lpstr>Analyseøvelse - Skulptur af Apollon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Freja Lindgren Facius</dc:creator>
  <cp:lastModifiedBy>Freja Lindgren Facius</cp:lastModifiedBy>
  <cp:revision>1</cp:revision>
  <dcterms:created xsi:type="dcterms:W3CDTF">2023-10-09T09:18:23Z</dcterms:created>
  <dcterms:modified xsi:type="dcterms:W3CDTF">2024-10-21T09:03:36Z</dcterms:modified>
</cp:coreProperties>
</file>