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sldIdLst>
    <p:sldId id="257" r:id="rId5"/>
    <p:sldId id="260" r:id="rId6"/>
    <p:sldId id="277" r:id="rId7"/>
    <p:sldId id="278" r:id="rId8"/>
    <p:sldId id="279" r:id="rId9"/>
    <p:sldId id="280" r:id="rId10"/>
    <p:sldId id="283" r:id="rId11"/>
    <p:sldId id="281" r:id="rId12"/>
    <p:sldId id="282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7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1FD"/>
    <a:srgbClr val="87C9ED"/>
    <a:srgbClr val="CF9A2C"/>
    <a:srgbClr val="B01B20"/>
    <a:srgbClr val="CF7129"/>
    <a:srgbClr val="6ACCEA"/>
    <a:srgbClr val="4697EA"/>
    <a:srgbClr val="B0DAFA"/>
    <a:srgbClr val="095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71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explosion val="1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E1-4D3C-A555-B72FFF08CB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E1-4D3C-A555-B72FFF08CB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E1-4D3C-A555-B72FFF08CB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E1-4D3C-A555-B72FFF08CBD2}"/>
              </c:ext>
            </c:extLst>
          </c:dPt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5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E1-4D3C-A555-B72FFF08C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F1-4746-A5D8-8044C696EE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F1-4746-A5D8-8044C696EE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F1-4746-A5D8-8044C696EE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CF1-4746-A5D8-8044C696EEE9}"/>
              </c:ext>
            </c:extLst>
          </c:dPt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F1-4746-A5D8-8044C696E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explosion val="2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6E-4B51-AF0E-460EEE8C464D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6E-4B51-AF0E-460EEE8C46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6E-4B51-AF0E-460EEE8C46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C6E-4B51-AF0E-460EEE8C464D}"/>
              </c:ext>
            </c:extLst>
          </c:dPt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6E-4B51-AF0E-460EEE8C4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explosion val="2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FE-4A04-A394-6C1C96ED30F0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FE-4A04-A394-6C1C96ED30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FE-4A04-A394-6C1C96ED30F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FE-4A04-A394-6C1C96ED30F0}"/>
              </c:ext>
            </c:extLst>
          </c:dPt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FE-4A04-A394-6C1C96ED3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68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31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28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  <p:grpSp>
        <p:nvGrpSpPr>
          <p:cNvPr id="19" name="Groupe 18"/>
          <p:cNvGrpSpPr/>
          <p:nvPr userDrawn="1"/>
        </p:nvGrpSpPr>
        <p:grpSpPr>
          <a:xfrm>
            <a:off x="8493312" y="6126775"/>
            <a:ext cx="3463203" cy="516467"/>
            <a:chOff x="8006817" y="5865988"/>
            <a:chExt cx="3463203" cy="516467"/>
          </a:xfrm>
        </p:grpSpPr>
        <p:sp>
          <p:nvSpPr>
            <p:cNvPr id="20" name="ZoneTexte 19"/>
            <p:cNvSpPr txBox="1"/>
            <p:nvPr/>
          </p:nvSpPr>
          <p:spPr>
            <a:xfrm>
              <a:off x="8006817" y="6013123"/>
              <a:ext cx="2658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Document réalisé par  </a:t>
              </a:r>
            </a:p>
          </p:txBody>
        </p:sp>
        <p:pic>
          <p:nvPicPr>
            <p:cNvPr id="21" name="Pictur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648753" y="5865988"/>
              <a:ext cx="821267" cy="51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6928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01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30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  <p:grpSp>
        <p:nvGrpSpPr>
          <p:cNvPr id="6" name="Groupe 5"/>
          <p:cNvGrpSpPr/>
          <p:nvPr userDrawn="1"/>
        </p:nvGrpSpPr>
        <p:grpSpPr>
          <a:xfrm>
            <a:off x="8493312" y="6126775"/>
            <a:ext cx="3463203" cy="516467"/>
            <a:chOff x="8006817" y="5865988"/>
            <a:chExt cx="3463203" cy="516467"/>
          </a:xfrm>
        </p:grpSpPr>
        <p:sp>
          <p:nvSpPr>
            <p:cNvPr id="7" name="ZoneTexte 6"/>
            <p:cNvSpPr txBox="1"/>
            <p:nvPr/>
          </p:nvSpPr>
          <p:spPr>
            <a:xfrm>
              <a:off x="8006817" y="6013123"/>
              <a:ext cx="2658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Document réalisé par  </a:t>
              </a:r>
            </a:p>
          </p:txBody>
        </p:sp>
        <p:pic>
          <p:nvPicPr>
            <p:cNvPr id="8" name="Picture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648753" y="5865988"/>
              <a:ext cx="821267" cy="51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" y="65273"/>
            <a:ext cx="1383841" cy="11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0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84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059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853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9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1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B0BA0A6-2987-41E4-9604-C1552ED2C4DD}" type="datetimeFigureOut">
              <a:rPr lang="fr-FR" smtClean="0"/>
              <a:t>19/11/2020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3F9967-DF3F-4D23-AF71-3EE1508A845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5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1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1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0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0.gif"/><Relationship Id="rId5" Type="http://schemas.openxmlformats.org/officeDocument/2006/relationships/slide" Target="slide4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5" Type="http://schemas.openxmlformats.org/officeDocument/2006/relationships/slide" Target="slide7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4" Type="http://schemas.openxmlformats.org/officeDocument/2006/relationships/slide" Target="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5" Type="http://schemas.openxmlformats.org/officeDocument/2006/relationships/slide" Target="slide9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6" Type="http://schemas.openxmlformats.org/officeDocument/2006/relationships/slide" Target="slide10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5" Type="http://schemas.openxmlformats.org/officeDocument/2006/relationships/slide" Target="slide1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Relationship Id="rId5" Type="http://schemas.openxmlformats.org/officeDocument/2006/relationships/slide" Target="slide23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63623" y="2407575"/>
            <a:ext cx="9070848" cy="2587752"/>
          </a:xfrm>
        </p:spPr>
        <p:txBody>
          <a:bodyPr/>
          <a:lstStyle/>
          <a:p>
            <a:r>
              <a:rPr lang="fr-FR" sz="6600" dirty="0"/>
              <a:t>Québec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1563624" y="2311395"/>
            <a:ext cx="9070848" cy="457200"/>
          </a:xfrm>
        </p:spPr>
        <p:txBody>
          <a:bodyPr>
            <a:noAutofit/>
          </a:bodyPr>
          <a:lstStyle/>
          <a:p>
            <a:r>
              <a:rPr lang="fr-FR" sz="3200" dirty="0"/>
              <a:t>A la découverte du …</a:t>
            </a:r>
          </a:p>
        </p:txBody>
      </p:sp>
      <p:sp>
        <p:nvSpPr>
          <p:cNvPr id="6" name="Pentagone 5">
            <a:hlinkClick r:id="rId3" action="ppaction://hlinksldjump" tooltip="Vérifier la réponse"/>
          </p:cNvPr>
          <p:cNvSpPr/>
          <p:nvPr/>
        </p:nvSpPr>
        <p:spPr>
          <a:xfrm>
            <a:off x="4093077" y="4568287"/>
            <a:ext cx="4011943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COMMENCER LE QUIZ</a:t>
            </a:r>
          </a:p>
        </p:txBody>
      </p:sp>
    </p:spTree>
    <p:extLst>
      <p:ext uri="{BB962C8B-B14F-4D97-AF65-F5344CB8AC3E}">
        <p14:creationId xmlns:p14="http://schemas.microsoft.com/office/powerpoint/2010/main" val="83815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1. Le Québec est …</a:t>
            </a:r>
          </a:p>
        </p:txBody>
      </p:sp>
      <p:sp>
        <p:nvSpPr>
          <p:cNvPr id="16" name="Ellipse 15"/>
          <p:cNvSpPr/>
          <p:nvPr/>
        </p:nvSpPr>
        <p:spPr>
          <a:xfrm>
            <a:off x="1950635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282085" y="3013464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175400" y="3420583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2867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 département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26653" y="3629086"/>
            <a:ext cx="2327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province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661676" y="3938399"/>
            <a:ext cx="1444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 pays</a:t>
            </a:r>
          </a:p>
        </p:txBody>
      </p:sp>
      <p:sp>
        <p:nvSpPr>
          <p:cNvPr id="9" name="Pentagone 8">
            <a:hlinkClick r:id="rId3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1583914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2. Le Québec se trouve … du Canada.</a:t>
            </a:r>
          </a:p>
        </p:txBody>
      </p:sp>
      <p:sp>
        <p:nvSpPr>
          <p:cNvPr id="16" name="Ellipse 15"/>
          <p:cNvSpPr/>
          <p:nvPr/>
        </p:nvSpPr>
        <p:spPr>
          <a:xfrm>
            <a:off x="8853853" y="2514076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9" name="Ellipse 18"/>
          <p:cNvSpPr/>
          <p:nvPr/>
        </p:nvSpPr>
        <p:spPr>
          <a:xfrm>
            <a:off x="2556048" y="2497468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21" name="Ellipse 20"/>
          <p:cNvSpPr/>
          <p:nvPr/>
        </p:nvSpPr>
        <p:spPr>
          <a:xfrm>
            <a:off x="5887496" y="2503748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628374" y="3069211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à l’est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00616" y="3069211"/>
            <a:ext cx="232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à l’ouest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909455" y="3069211"/>
            <a:ext cx="237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au nord</a:t>
            </a:r>
          </a:p>
        </p:txBody>
      </p:sp>
      <p:pic>
        <p:nvPicPr>
          <p:cNvPr id="1026" name="Picture 2" descr="Boussole, Windrose, Navigation, Gris, Rose Des V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00" y="3767823"/>
            <a:ext cx="2998598" cy="28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4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2417897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3. La capitale du Québec s’appelle …</a:t>
            </a:r>
          </a:p>
        </p:txBody>
      </p:sp>
      <p:sp>
        <p:nvSpPr>
          <p:cNvPr id="16" name="Ellipse 15"/>
          <p:cNvSpPr/>
          <p:nvPr/>
        </p:nvSpPr>
        <p:spPr>
          <a:xfrm>
            <a:off x="1938914" y="332474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887497" y="4611151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437495" y="3259783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3435" y="3767224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Montréal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32065" y="5226773"/>
            <a:ext cx="232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Québec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20518" y="3683748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Vancouver</a:t>
            </a:r>
          </a:p>
        </p:txBody>
      </p:sp>
      <p:pic>
        <p:nvPicPr>
          <p:cNvPr id="3074" name="Picture 2" descr="Drapeau, Québec, Fleurdelise, Maurice Duplessis, Ca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379" y="2014194"/>
            <a:ext cx="3289160" cy="219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4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189928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4. Au Québec, la langue officielle est …</a:t>
            </a:r>
          </a:p>
        </p:txBody>
      </p:sp>
      <p:sp>
        <p:nvSpPr>
          <p:cNvPr id="16" name="Ellipse 15"/>
          <p:cNvSpPr/>
          <p:nvPr/>
        </p:nvSpPr>
        <p:spPr>
          <a:xfrm>
            <a:off x="1950635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896290" y="2748701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513277" y="3569700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l’espagnol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40859" y="3207280"/>
            <a:ext cx="232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l’anglais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20519" y="3938399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français</a:t>
            </a:r>
          </a:p>
        </p:txBody>
      </p:sp>
      <p:sp>
        <p:nvSpPr>
          <p:cNvPr id="2" name="Bulle ronde 1"/>
          <p:cNvSpPr/>
          <p:nvPr/>
        </p:nvSpPr>
        <p:spPr>
          <a:xfrm>
            <a:off x="1184866" y="3181597"/>
            <a:ext cx="1617785" cy="1193212"/>
          </a:xfrm>
          <a:prstGeom prst="wedgeEllipseCallout">
            <a:avLst>
              <a:gd name="adj1" fmla="val 54440"/>
              <a:gd name="adj2" fmla="val -5448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¡Hola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Bulle ronde 11"/>
          <p:cNvSpPr/>
          <p:nvPr/>
        </p:nvSpPr>
        <p:spPr>
          <a:xfrm>
            <a:off x="5092421" y="3778203"/>
            <a:ext cx="1617785" cy="1193212"/>
          </a:xfrm>
          <a:prstGeom prst="wedgeEllipseCallout">
            <a:avLst>
              <a:gd name="adj1" fmla="val 54440"/>
              <a:gd name="adj2" fmla="val -5448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Hi!</a:t>
            </a:r>
          </a:p>
        </p:txBody>
      </p:sp>
      <p:sp>
        <p:nvSpPr>
          <p:cNvPr id="14" name="Bulle ronde 13"/>
          <p:cNvSpPr/>
          <p:nvPr/>
        </p:nvSpPr>
        <p:spPr>
          <a:xfrm>
            <a:off x="8813658" y="4461619"/>
            <a:ext cx="1617785" cy="1193212"/>
          </a:xfrm>
          <a:prstGeom prst="wedgeEllipseCallout">
            <a:avLst>
              <a:gd name="adj1" fmla="val 54440"/>
              <a:gd name="adj2" fmla="val -5448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Salut !</a:t>
            </a:r>
          </a:p>
        </p:txBody>
      </p:sp>
      <p:sp>
        <p:nvSpPr>
          <p:cNvPr id="15" name="Pentagone 14">
            <a:hlinkClick r:id="rId3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244439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40497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5. Au Canada, … de la population habite au Québec.</a:t>
            </a:r>
          </a:p>
        </p:txBody>
      </p:sp>
      <p:sp>
        <p:nvSpPr>
          <p:cNvPr id="16" name="Ellipse 15"/>
          <p:cNvSpPr/>
          <p:nvPr/>
        </p:nvSpPr>
        <p:spPr>
          <a:xfrm>
            <a:off x="2149562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850062" y="2824761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513277" y="3388746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3265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un quart (25%)</a:t>
            </a:r>
          </a:p>
          <a:p>
            <a:pPr algn="ctr"/>
            <a:r>
              <a:rPr lang="fr-FR" sz="2400" dirty="0"/>
              <a:t>de la population 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447410" y="3268834"/>
            <a:ext cx="3222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la moitié (50%) </a:t>
            </a:r>
          </a:p>
          <a:p>
            <a:pPr algn="ctr"/>
            <a:r>
              <a:rPr lang="fr-FR" sz="2400" dirty="0"/>
              <a:t>de la population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231850" y="3817730"/>
            <a:ext cx="2979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5% </a:t>
            </a:r>
          </a:p>
          <a:p>
            <a:pPr algn="ctr"/>
            <a:r>
              <a:rPr lang="fr-FR" sz="2400" dirty="0"/>
              <a:t>de la population</a:t>
            </a: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21560033"/>
              </p:ext>
            </p:extLst>
          </p:nvPr>
        </p:nvGraphicFramePr>
        <p:xfrm>
          <a:off x="8677868" y="4628456"/>
          <a:ext cx="2087824" cy="145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Graphique 16"/>
          <p:cNvGraphicFramePr/>
          <p:nvPr>
            <p:extLst>
              <p:ext uri="{D42A27DB-BD31-4B8C-83A1-F6EECF244321}">
                <p14:modId xmlns:p14="http://schemas.microsoft.com/office/powerpoint/2010/main" val="3251991563"/>
              </p:ext>
            </p:extLst>
          </p:nvPr>
        </p:nvGraphicFramePr>
        <p:xfrm>
          <a:off x="5014653" y="4149947"/>
          <a:ext cx="2087824" cy="145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854247683"/>
              </p:ext>
            </p:extLst>
          </p:nvPr>
        </p:nvGraphicFramePr>
        <p:xfrm>
          <a:off x="1314153" y="3684333"/>
          <a:ext cx="2087824" cy="145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Pentagone 11">
            <a:hlinkClick r:id="rId6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234938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ixabay.com/static/uploads/photo/2015/08/26/17/35/water-908813_960_7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08" y="2442999"/>
            <a:ext cx="4572000" cy="290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6. Un grand fleuve passe au Québec. C’est … </a:t>
            </a:r>
          </a:p>
        </p:txBody>
      </p:sp>
      <p:sp>
        <p:nvSpPr>
          <p:cNvPr id="16" name="Ellipse 15"/>
          <p:cNvSpPr/>
          <p:nvPr/>
        </p:nvSpPr>
        <p:spPr>
          <a:xfrm>
            <a:off x="1973735" y="2930827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4990682" y="4572485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8885114" y="2854526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48256" y="3372342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Mississipi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873828" y="5157448"/>
            <a:ext cx="340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Saint-Laurent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130233" y="3372342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Nil</a:t>
            </a:r>
          </a:p>
        </p:txBody>
      </p:sp>
      <p:sp>
        <p:nvSpPr>
          <p:cNvPr id="12" name="Pentagone 11">
            <a:hlinkClick r:id="rId4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207270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7. Sur le drapeau du Canada, il y a …</a:t>
            </a:r>
          </a:p>
        </p:txBody>
      </p:sp>
      <p:sp>
        <p:nvSpPr>
          <p:cNvPr id="16" name="Ellipse 15"/>
          <p:cNvSpPr/>
          <p:nvPr/>
        </p:nvSpPr>
        <p:spPr>
          <a:xfrm>
            <a:off x="1950635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762271" y="2609653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315960" y="2992078"/>
            <a:ext cx="417006" cy="416763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2867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feuille d’érable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19754" y="3068232"/>
            <a:ext cx="2102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fleur de lotus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60316" y="3461345"/>
            <a:ext cx="2328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étoile de mer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34" y="3606283"/>
            <a:ext cx="1835009" cy="1465140"/>
          </a:xfrm>
          <a:prstGeom prst="rect">
            <a:avLst/>
          </a:prstGeom>
        </p:spPr>
      </p:pic>
      <p:pic>
        <p:nvPicPr>
          <p:cNvPr id="2050" name="Picture 2" descr="Fleur, Water Lily, Lily, Lotus, Aquatiques, Blo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874" y="4148782"/>
            <a:ext cx="1893800" cy="155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Étoile De Mer, Poissons, Mer, R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933" y="4467956"/>
            <a:ext cx="1637061" cy="148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6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1816330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8. Sur les pancakes, on met … d’érable.</a:t>
            </a:r>
          </a:p>
        </p:txBody>
      </p:sp>
      <p:sp>
        <p:nvSpPr>
          <p:cNvPr id="16" name="Ellipse 15"/>
          <p:cNvSpPr/>
          <p:nvPr/>
        </p:nvSpPr>
        <p:spPr>
          <a:xfrm>
            <a:off x="2061166" y="3027375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682158" y="4693847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092921" y="2920740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35688" y="3468890"/>
            <a:ext cx="2867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du caramel …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726727" y="5152426"/>
            <a:ext cx="232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du vin …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000163" y="3390249"/>
            <a:ext cx="3125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du sirop …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18" y="2220355"/>
            <a:ext cx="2405378" cy="2035102"/>
          </a:xfrm>
          <a:prstGeom prst="rect">
            <a:avLst/>
          </a:prstGeom>
        </p:spPr>
      </p:pic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133047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9. Au Québec, dans la forêt, il y a</a:t>
            </a:r>
          </a:p>
        </p:txBody>
      </p:sp>
      <p:sp>
        <p:nvSpPr>
          <p:cNvPr id="16" name="Ellipse 15"/>
          <p:cNvSpPr/>
          <p:nvPr/>
        </p:nvSpPr>
        <p:spPr>
          <a:xfrm>
            <a:off x="1973735" y="2239233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812206" y="2770053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343571" y="3628249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48256" y="2680748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des koalas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19606" y="3274629"/>
            <a:ext cx="340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des castors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250813" y="4146065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des requins</a:t>
            </a:r>
          </a:p>
        </p:txBody>
      </p:sp>
      <p:pic>
        <p:nvPicPr>
          <p:cNvPr id="5124" name="Picture 4" descr="Koala, L'Australie, Arbre, Hu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38" y="3198558"/>
            <a:ext cx="1408612" cy="152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quin, Bleu, Danger, Mâchoires, Océan, Mer, L'Ea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938" y="4669285"/>
            <a:ext cx="2306271" cy="11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astor, Bois, Debout, Queue, Journ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41" y="3968710"/>
            <a:ext cx="1826673" cy="196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6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148100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10. Trouve l’artiste québécois(e).</a:t>
            </a:r>
          </a:p>
        </p:txBody>
      </p:sp>
      <p:sp>
        <p:nvSpPr>
          <p:cNvPr id="16" name="Ellipse 15"/>
          <p:cNvSpPr/>
          <p:nvPr/>
        </p:nvSpPr>
        <p:spPr>
          <a:xfrm>
            <a:off x="2182236" y="2241482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9" name="Ellipse 18"/>
          <p:cNvSpPr/>
          <p:nvPr/>
        </p:nvSpPr>
        <p:spPr>
          <a:xfrm>
            <a:off x="5714446" y="2635584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21" name="Ellipse 20"/>
          <p:cNvSpPr/>
          <p:nvPr/>
        </p:nvSpPr>
        <p:spPr>
          <a:xfrm>
            <a:off x="9517955" y="2844426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56757" y="2672949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/>
              <a:t>Stromae</a:t>
            </a:r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221846" y="3110016"/>
            <a:ext cx="340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Mika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25197" y="3332098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Céline Dion</a:t>
            </a:r>
          </a:p>
        </p:txBody>
      </p:sp>
      <p:pic>
        <p:nvPicPr>
          <p:cNvPr id="12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32" y="3251468"/>
            <a:ext cx="2268217" cy="226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91" y="3885462"/>
            <a:ext cx="1961133" cy="1953128"/>
          </a:xfrm>
          <a:prstGeom prst="rect">
            <a:avLst/>
          </a:prstGeom>
        </p:spPr>
      </p:pic>
      <p:pic>
        <p:nvPicPr>
          <p:cNvPr id="15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16" y="3657295"/>
            <a:ext cx="1523847" cy="215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entagone 16">
            <a:hlinkClick r:id="rId6" action="ppaction://hlinksldjump" tooltip="Vérifier la réponse"/>
          </p:cNvPr>
          <p:cNvSpPr/>
          <p:nvPr/>
        </p:nvSpPr>
        <p:spPr>
          <a:xfrm>
            <a:off x="9903489" y="475382"/>
            <a:ext cx="185171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RÉPONSE</a:t>
            </a:r>
          </a:p>
        </p:txBody>
      </p:sp>
    </p:spTree>
    <p:extLst>
      <p:ext uri="{BB962C8B-B14F-4D97-AF65-F5344CB8AC3E}">
        <p14:creationId xmlns:p14="http://schemas.microsoft.com/office/powerpoint/2010/main" val="732951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563623" y="2135124"/>
            <a:ext cx="9070848" cy="258775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6600" dirty="0">
                <a:ln>
                  <a:solidFill>
                    <a:srgbClr val="87C9ED"/>
                  </a:solidFill>
                </a:ln>
                <a:solidFill>
                  <a:srgbClr val="BBE1FD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Réponses</a:t>
            </a:r>
          </a:p>
        </p:txBody>
      </p:sp>
    </p:spTree>
    <p:extLst>
      <p:ext uri="{BB962C8B-B14F-4D97-AF65-F5344CB8AC3E}">
        <p14:creationId xmlns:p14="http://schemas.microsoft.com/office/powerpoint/2010/main" val="1028766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1. Le Québec est …</a:t>
            </a:r>
          </a:p>
        </p:txBody>
      </p:sp>
      <p:sp>
        <p:nvSpPr>
          <p:cNvPr id="19" name="Ellipse 18"/>
          <p:cNvSpPr/>
          <p:nvPr/>
        </p:nvSpPr>
        <p:spPr>
          <a:xfrm>
            <a:off x="5282085" y="3013464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26653" y="3629086"/>
            <a:ext cx="2327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province</a:t>
            </a:r>
          </a:p>
        </p:txBody>
      </p:sp>
      <p:sp>
        <p:nvSpPr>
          <p:cNvPr id="9" name="Pentagone 8">
            <a:hlinkClick r:id="rId4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2 </a:t>
            </a:r>
          </a:p>
        </p:txBody>
      </p:sp>
    </p:spTree>
    <p:extLst>
      <p:ext uri="{BB962C8B-B14F-4D97-AF65-F5344CB8AC3E}">
        <p14:creationId xmlns:p14="http://schemas.microsoft.com/office/powerpoint/2010/main" val="4030415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2. Le Québec se trouve … du Canada.</a:t>
            </a:r>
          </a:p>
        </p:txBody>
      </p:sp>
      <p:sp>
        <p:nvSpPr>
          <p:cNvPr id="16" name="Ellipse 15"/>
          <p:cNvSpPr/>
          <p:nvPr/>
        </p:nvSpPr>
        <p:spPr>
          <a:xfrm>
            <a:off x="8853853" y="2514076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628374" y="3069211"/>
            <a:ext cx="286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à l’est</a:t>
            </a:r>
          </a:p>
        </p:txBody>
      </p:sp>
      <p:pic>
        <p:nvPicPr>
          <p:cNvPr id="1026" name="Picture 2" descr="Boussole, Windrose, Navigation, Gris, Rose Des Ven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00" y="3767823"/>
            <a:ext cx="2998598" cy="28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3 </a:t>
            </a:r>
          </a:p>
        </p:txBody>
      </p:sp>
      <p:pic>
        <p:nvPicPr>
          <p:cNvPr id="2" name="Picture 2" descr="http://www.cartograf.fr/Carte_Canada_regions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2014194"/>
            <a:ext cx="33337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avec flèche 7"/>
          <p:cNvCxnSpPr>
            <a:stCxn id="16" idx="2"/>
          </p:cNvCxnSpPr>
          <p:nvPr/>
        </p:nvCxnSpPr>
        <p:spPr>
          <a:xfrm flipH="1">
            <a:off x="3276600" y="2712252"/>
            <a:ext cx="5577253" cy="10555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460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3. La capitale du Québec s’appelle …</a:t>
            </a:r>
          </a:p>
        </p:txBody>
      </p:sp>
      <p:sp>
        <p:nvSpPr>
          <p:cNvPr id="19" name="Ellipse 18"/>
          <p:cNvSpPr/>
          <p:nvPr/>
        </p:nvSpPr>
        <p:spPr>
          <a:xfrm>
            <a:off x="5887497" y="4611151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32065" y="5226773"/>
            <a:ext cx="232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Québec</a:t>
            </a:r>
          </a:p>
        </p:txBody>
      </p:sp>
      <p:pic>
        <p:nvPicPr>
          <p:cNvPr id="3074" name="Picture 2" descr="Drapeau, Québec, Fleurdelise, Maurice Duplessis, Ca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379" y="2014194"/>
            <a:ext cx="3289160" cy="219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4 </a:t>
            </a:r>
          </a:p>
        </p:txBody>
      </p:sp>
    </p:spTree>
    <p:extLst>
      <p:ext uri="{BB962C8B-B14F-4D97-AF65-F5344CB8AC3E}">
        <p14:creationId xmlns:p14="http://schemas.microsoft.com/office/powerpoint/2010/main" val="61314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4. Au Québec, la langue officielle est …</a:t>
            </a:r>
          </a:p>
        </p:txBody>
      </p:sp>
      <p:sp>
        <p:nvSpPr>
          <p:cNvPr id="21" name="Ellipse 20"/>
          <p:cNvSpPr/>
          <p:nvPr/>
        </p:nvSpPr>
        <p:spPr>
          <a:xfrm>
            <a:off x="9513277" y="3569700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20519" y="3938399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français</a:t>
            </a:r>
          </a:p>
        </p:txBody>
      </p:sp>
      <p:sp>
        <p:nvSpPr>
          <p:cNvPr id="14" name="Bulle ronde 13"/>
          <p:cNvSpPr/>
          <p:nvPr/>
        </p:nvSpPr>
        <p:spPr>
          <a:xfrm>
            <a:off x="8813658" y="4461619"/>
            <a:ext cx="1617785" cy="1193212"/>
          </a:xfrm>
          <a:prstGeom prst="wedgeEllipseCallout">
            <a:avLst>
              <a:gd name="adj1" fmla="val 54440"/>
              <a:gd name="adj2" fmla="val -5448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Salut !</a:t>
            </a:r>
          </a:p>
        </p:txBody>
      </p:sp>
      <p:sp>
        <p:nvSpPr>
          <p:cNvPr id="15" name="Pentagone 14">
            <a:hlinkClick r:id="rId4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5 </a:t>
            </a:r>
          </a:p>
        </p:txBody>
      </p:sp>
    </p:spTree>
    <p:extLst>
      <p:ext uri="{BB962C8B-B14F-4D97-AF65-F5344CB8AC3E}">
        <p14:creationId xmlns:p14="http://schemas.microsoft.com/office/powerpoint/2010/main" val="3152124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40497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5. Au Canada, … de la population habite au Québec.</a:t>
            </a:r>
          </a:p>
        </p:txBody>
      </p:sp>
      <p:sp>
        <p:nvSpPr>
          <p:cNvPr id="16" name="Ellipse 15"/>
          <p:cNvSpPr/>
          <p:nvPr/>
        </p:nvSpPr>
        <p:spPr>
          <a:xfrm>
            <a:off x="2149562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3265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un quart (25%)</a:t>
            </a:r>
          </a:p>
          <a:p>
            <a:pPr algn="ctr"/>
            <a:r>
              <a:rPr lang="fr-FR" sz="2400" dirty="0"/>
              <a:t>de la population  </a:t>
            </a:r>
          </a:p>
        </p:txBody>
      </p:sp>
      <p:graphicFrame>
        <p:nvGraphicFramePr>
          <p:cNvPr id="18" name="Graphique 17"/>
          <p:cNvGraphicFramePr/>
          <p:nvPr/>
        </p:nvGraphicFramePr>
        <p:xfrm>
          <a:off x="1314153" y="3684333"/>
          <a:ext cx="2087824" cy="145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6 </a:t>
            </a:r>
          </a:p>
        </p:txBody>
      </p:sp>
    </p:spTree>
    <p:extLst>
      <p:ext uri="{BB962C8B-B14F-4D97-AF65-F5344CB8AC3E}">
        <p14:creationId xmlns:p14="http://schemas.microsoft.com/office/powerpoint/2010/main" val="2638135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6. Un grand fleuve passe au Québec. C’est … </a:t>
            </a:r>
          </a:p>
        </p:txBody>
      </p:sp>
      <p:sp>
        <p:nvSpPr>
          <p:cNvPr id="19" name="Ellipse 18"/>
          <p:cNvSpPr/>
          <p:nvPr/>
        </p:nvSpPr>
        <p:spPr>
          <a:xfrm>
            <a:off x="4990682" y="4572485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873828" y="5157448"/>
            <a:ext cx="340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Saint-Laurent</a:t>
            </a:r>
          </a:p>
        </p:txBody>
      </p:sp>
      <p:sp>
        <p:nvSpPr>
          <p:cNvPr id="12" name="Pentagone 11">
            <a:hlinkClick r:id="rId4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7 </a:t>
            </a:r>
          </a:p>
        </p:txBody>
      </p:sp>
    </p:spTree>
    <p:extLst>
      <p:ext uri="{BB962C8B-B14F-4D97-AF65-F5344CB8AC3E}">
        <p14:creationId xmlns:p14="http://schemas.microsoft.com/office/powerpoint/2010/main" val="1170777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7. Sur le drapeau du Canada, il y a …</a:t>
            </a:r>
          </a:p>
        </p:txBody>
      </p:sp>
      <p:sp>
        <p:nvSpPr>
          <p:cNvPr id="16" name="Ellipse 15"/>
          <p:cNvSpPr/>
          <p:nvPr/>
        </p:nvSpPr>
        <p:spPr>
          <a:xfrm>
            <a:off x="1950635" y="2171698"/>
            <a:ext cx="417006" cy="396351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5156" y="2613213"/>
            <a:ext cx="2867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une feuille d’érable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34" y="3606283"/>
            <a:ext cx="1835009" cy="1465140"/>
          </a:xfrm>
          <a:prstGeom prst="rect">
            <a:avLst/>
          </a:prstGeom>
        </p:spPr>
      </p:pic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8 </a:t>
            </a:r>
          </a:p>
        </p:txBody>
      </p:sp>
    </p:spTree>
    <p:extLst>
      <p:ext uri="{BB962C8B-B14F-4D97-AF65-F5344CB8AC3E}">
        <p14:creationId xmlns:p14="http://schemas.microsoft.com/office/powerpoint/2010/main" val="3136095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8. Sur les pancakes, on met … d’érable.</a:t>
            </a:r>
          </a:p>
        </p:txBody>
      </p:sp>
      <p:sp>
        <p:nvSpPr>
          <p:cNvPr id="21" name="Ellipse 20"/>
          <p:cNvSpPr/>
          <p:nvPr/>
        </p:nvSpPr>
        <p:spPr>
          <a:xfrm>
            <a:off x="9092921" y="2920740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000163" y="3390249"/>
            <a:ext cx="3125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du sirop …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18" y="2220355"/>
            <a:ext cx="2405378" cy="2035102"/>
          </a:xfrm>
          <a:prstGeom prst="rect">
            <a:avLst/>
          </a:prstGeom>
        </p:spPr>
      </p:pic>
      <p:sp>
        <p:nvSpPr>
          <p:cNvPr id="12" name="Pentagone 11">
            <a:hlinkClick r:id="rId6" action="ppaction://hlinksldjump" tooltip="Vérifier la réponse"/>
          </p:cNvPr>
          <p:cNvSpPr/>
          <p:nvPr/>
        </p:nvSpPr>
        <p:spPr>
          <a:xfrm>
            <a:off x="9576021" y="485090"/>
            <a:ext cx="2252655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9 </a:t>
            </a:r>
          </a:p>
        </p:txBody>
      </p:sp>
    </p:spTree>
    <p:extLst>
      <p:ext uri="{BB962C8B-B14F-4D97-AF65-F5344CB8AC3E}">
        <p14:creationId xmlns:p14="http://schemas.microsoft.com/office/powerpoint/2010/main" val="188206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9. Au Québec, dans la forêt, il y a</a:t>
            </a:r>
          </a:p>
        </p:txBody>
      </p:sp>
      <p:sp>
        <p:nvSpPr>
          <p:cNvPr id="19" name="Ellipse 18"/>
          <p:cNvSpPr/>
          <p:nvPr/>
        </p:nvSpPr>
        <p:spPr>
          <a:xfrm>
            <a:off x="5812206" y="2770053"/>
            <a:ext cx="417006" cy="4295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19606" y="3274629"/>
            <a:ext cx="340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des castors</a:t>
            </a:r>
          </a:p>
        </p:txBody>
      </p:sp>
      <p:pic>
        <p:nvPicPr>
          <p:cNvPr id="5128" name="Picture 8" descr="Castor, Bois, Debout, Queue, Jour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41" y="3968710"/>
            <a:ext cx="1826673" cy="196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agone 11">
            <a:hlinkClick r:id="rId5" action="ppaction://hlinksldjump" tooltip="Vérifier la réponse"/>
          </p:cNvPr>
          <p:cNvSpPr/>
          <p:nvPr/>
        </p:nvSpPr>
        <p:spPr>
          <a:xfrm>
            <a:off x="9523445" y="485090"/>
            <a:ext cx="235780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Question 10</a:t>
            </a:r>
          </a:p>
        </p:txBody>
      </p:sp>
    </p:spTree>
    <p:extLst>
      <p:ext uri="{BB962C8B-B14F-4D97-AF65-F5344CB8AC3E}">
        <p14:creationId xmlns:p14="http://schemas.microsoft.com/office/powerpoint/2010/main" val="3898520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6799" y="642594"/>
            <a:ext cx="10850545" cy="1371600"/>
          </a:xfr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10. Trouve l’artiste québécois(e).</a:t>
            </a:r>
          </a:p>
        </p:txBody>
      </p:sp>
      <p:sp>
        <p:nvSpPr>
          <p:cNvPr id="21" name="Ellipse 20"/>
          <p:cNvSpPr/>
          <p:nvPr/>
        </p:nvSpPr>
        <p:spPr>
          <a:xfrm>
            <a:off x="9517955" y="2844426"/>
            <a:ext cx="417006" cy="41700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25197" y="3332098"/>
            <a:ext cx="260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Céline Dion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91" y="3885462"/>
            <a:ext cx="1961133" cy="1953128"/>
          </a:xfrm>
          <a:prstGeom prst="rect">
            <a:avLst/>
          </a:prstGeom>
        </p:spPr>
      </p:pic>
      <p:sp>
        <p:nvSpPr>
          <p:cNvPr id="17" name="Pentagone 16">
            <a:hlinkClick r:id="rId5" action="ppaction://hlinksldjump" tooltip="Vérifier la réponse"/>
          </p:cNvPr>
          <p:cNvSpPr/>
          <p:nvPr/>
        </p:nvSpPr>
        <p:spPr>
          <a:xfrm>
            <a:off x="10276816" y="485090"/>
            <a:ext cx="1640528" cy="523220"/>
          </a:xfrm>
          <a:prstGeom prst="homePlate">
            <a:avLst/>
          </a:prstGeom>
          <a:solidFill>
            <a:srgbClr val="CF712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CF9A2C"/>
                </a:solidFill>
                <a:latin typeface="Century Gothic" panose="020B0502020202020204" pitchFamily="34" charset="0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516640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63623" y="2407575"/>
            <a:ext cx="9070848" cy="2587752"/>
          </a:xfrm>
        </p:spPr>
        <p:txBody>
          <a:bodyPr/>
          <a:lstStyle/>
          <a:p>
            <a:r>
              <a:rPr lang="fr-FR" sz="6600" dirty="0"/>
              <a:t>Québec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1563624" y="2311395"/>
            <a:ext cx="9070848" cy="457200"/>
          </a:xfrm>
        </p:spPr>
        <p:txBody>
          <a:bodyPr>
            <a:noAutofit/>
          </a:bodyPr>
          <a:lstStyle/>
          <a:p>
            <a:r>
              <a:rPr lang="fr-FR" sz="3200" dirty="0"/>
              <a:t>Le voyage au </a:t>
            </a:r>
          </a:p>
        </p:txBody>
      </p:sp>
      <p:sp>
        <p:nvSpPr>
          <p:cNvPr id="6" name="Espace réservé du texte 4"/>
          <p:cNvSpPr txBox="1">
            <a:spLocks/>
          </p:cNvSpPr>
          <p:nvPr/>
        </p:nvSpPr>
        <p:spPr>
          <a:xfrm>
            <a:off x="1563623" y="4435878"/>
            <a:ext cx="9070848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tabLst>
                <a:tab pos="2633663" algn="l"/>
              </a:tabLst>
              <a:defRPr sz="1600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est terminé !</a:t>
            </a:r>
          </a:p>
        </p:txBody>
      </p:sp>
    </p:spTree>
    <p:extLst>
      <p:ext uri="{BB962C8B-B14F-4D97-AF65-F5344CB8AC3E}">
        <p14:creationId xmlns:p14="http://schemas.microsoft.com/office/powerpoint/2010/main" val="3607552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Override1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4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5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6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7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8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9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10.xml><?xml version="1.0" encoding="utf-8"?>
<a:themeOverride xmlns:a="http://schemas.openxmlformats.org/drawingml/2006/main">
  <a:clrScheme name="Sillage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9E12686BB91184780DD9E2D10D92D8F" ma:contentTypeVersion="13" ma:contentTypeDescription="Opret et nyt dokument." ma:contentTypeScope="" ma:versionID="fc03c909b4c84247c3c2aa493a78e229">
  <xsd:schema xmlns:xsd="http://www.w3.org/2001/XMLSchema" xmlns:xs="http://www.w3.org/2001/XMLSchema" xmlns:p="http://schemas.microsoft.com/office/2006/metadata/properties" xmlns:ns3="1cb9f37c-a276-47e1-8b14-87f25c7da6d5" xmlns:ns4="1060866b-b637-48ec-93fc-29deae043f60" targetNamespace="http://schemas.microsoft.com/office/2006/metadata/properties" ma:root="true" ma:fieldsID="4507f9ffab2c46ade195ddc7fc3fe9fd" ns3:_="" ns4:_="">
    <xsd:import namespace="1cb9f37c-a276-47e1-8b14-87f25c7da6d5"/>
    <xsd:import namespace="1060866b-b637-48ec-93fc-29deae043f6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9f37c-a276-47e1-8b14-87f25c7da6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værdi for deling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0866b-b637-48ec-93fc-29deae043f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F70E5E-4321-4B6B-A6D1-43211C9654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b9f37c-a276-47e1-8b14-87f25c7da6d5"/>
    <ds:schemaRef ds:uri="1060866b-b637-48ec-93fc-29deae043f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08B430-C7E7-41D4-AFBC-E8BD7ED137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D11E3D-50D9-43EA-9A09-DA6E83A8D89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399</Words>
  <Application>Microsoft Office PowerPoint</Application>
  <PresentationFormat>Widescreen</PresentationFormat>
  <Paragraphs>135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Garamond</vt:lpstr>
      <vt:lpstr>Savon</vt:lpstr>
      <vt:lpstr>Québec</vt:lpstr>
      <vt:lpstr>1. Le Québec est …</vt:lpstr>
      <vt:lpstr>2. Le Québec se trouve … du Canada.</vt:lpstr>
      <vt:lpstr>3. La capitale du Québec s’appelle …</vt:lpstr>
      <vt:lpstr>4. Au Québec, la langue officielle est …</vt:lpstr>
      <vt:lpstr>5. Au Canada, … de la population habite au Québec.</vt:lpstr>
      <vt:lpstr>6. Un grand fleuve passe au Québec. C’est … </vt:lpstr>
      <vt:lpstr>7. Sur le drapeau du Canada, il y a …</vt:lpstr>
      <vt:lpstr>8. Sur les pancakes, on met … d’érable.</vt:lpstr>
      <vt:lpstr>9. Au Québec, dans la forêt, il y a</vt:lpstr>
      <vt:lpstr>10. Trouve l’artiste québécois(e).</vt:lpstr>
      <vt:lpstr>Réponses</vt:lpstr>
      <vt:lpstr>1. Le Québec est …</vt:lpstr>
      <vt:lpstr>2. Le Québec se trouve … du Canada.</vt:lpstr>
      <vt:lpstr>3. La capitale du Québec s’appelle …</vt:lpstr>
      <vt:lpstr>4. Au Québec, la langue officielle est …</vt:lpstr>
      <vt:lpstr>5. Au Canada, … de la population habite au Québec.</vt:lpstr>
      <vt:lpstr>6. Un grand fleuve passe au Québec. C’est … </vt:lpstr>
      <vt:lpstr>7. Sur le drapeau du Canada, il y a …</vt:lpstr>
      <vt:lpstr>8. Sur les pancakes, on met … d’érable.</vt:lpstr>
      <vt:lpstr>9. Au Québec, dans la forêt, il y a</vt:lpstr>
      <vt:lpstr>10. Trouve l’artiste québécois(e).</vt:lpstr>
      <vt:lpstr>Québec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L’Île de la Réunion</dc:title>
  <dc:creator>Clotilde</dc:creator>
  <cp:lastModifiedBy>Marianne Villemoes</cp:lastModifiedBy>
  <cp:revision>196</cp:revision>
  <dcterms:created xsi:type="dcterms:W3CDTF">2015-11-03T14:01:52Z</dcterms:created>
  <dcterms:modified xsi:type="dcterms:W3CDTF">2020-11-19T18:57:01Z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0x01010049E12686BB91184780DD9E2D10D92D8F</vt:lpwstr>
  </property>
</Properties>
</file>