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0" d="100"/>
          <a:sy n="60" d="100"/>
        </p:scale>
        <p:origin x="90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eja Lindgren Facius" userId="929b42c1-1389-4acd-a500-bd1250d50270" providerId="ADAL" clId="{40E16DA6-7226-4EB4-B1F3-A0AC495845BC}"/>
    <pc:docChg chg="delSld">
      <pc:chgData name="Freja Lindgren Facius" userId="929b42c1-1389-4acd-a500-bd1250d50270" providerId="ADAL" clId="{40E16DA6-7226-4EB4-B1F3-A0AC495845BC}" dt="2024-12-06T13:18:49.621" v="0" actId="47"/>
      <pc:docMkLst>
        <pc:docMk/>
      </pc:docMkLst>
      <pc:sldChg chg="del">
        <pc:chgData name="Freja Lindgren Facius" userId="929b42c1-1389-4acd-a500-bd1250d50270" providerId="ADAL" clId="{40E16DA6-7226-4EB4-B1F3-A0AC495845BC}" dt="2024-12-06T13:18:49.621" v="0" actId="47"/>
        <pc:sldMkLst>
          <pc:docMk/>
          <pc:sldMk cId="1086084627" sldId="262"/>
        </pc:sldMkLst>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diagrams/_rels/data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ata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4" Type="http://schemas.openxmlformats.org/officeDocument/2006/relationships/image" Target="../media/image1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diagrams/_rels/drawing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4" Type="http://schemas.openxmlformats.org/officeDocument/2006/relationships/image" Target="../media/image16.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8D7E034-E90D-4BBF-A563-2B1336126BA9}"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8630B74F-AED1-40AF-B62D-20D2830EE42B}">
      <dgm:prSet custT="1"/>
      <dgm:spPr/>
      <dgm:t>
        <a:bodyPr/>
        <a:lstStyle/>
        <a:p>
          <a:pPr>
            <a:lnSpc>
              <a:spcPct val="100000"/>
            </a:lnSpc>
          </a:pPr>
          <a:r>
            <a:rPr lang="da-DK" sz="1800" b="0" i="0" dirty="0"/>
            <a:t>Der findes både falsk og sand tro, men der er altid kun en sand viden - og derfor er det to forskellige ting. Således bliver tro til doxa, og viden til episteme. </a:t>
          </a:r>
          <a:r>
            <a:rPr lang="da-DK" sz="1800" b="1" i="0" dirty="0"/>
            <a:t>Citat: Kapitel 9, afsnit d.</a:t>
          </a:r>
          <a:endParaRPr lang="en-US" sz="1800" b="1" i="0" dirty="0"/>
        </a:p>
      </dgm:t>
    </dgm:pt>
    <dgm:pt modelId="{2FAEBCF5-108A-4EE5-8EBD-94082310374A}" type="parTrans" cxnId="{B0FD4AE9-CCD7-411A-A9B0-51A5A9BFC714}">
      <dgm:prSet/>
      <dgm:spPr/>
      <dgm:t>
        <a:bodyPr/>
        <a:lstStyle/>
        <a:p>
          <a:endParaRPr lang="en-US"/>
        </a:p>
      </dgm:t>
    </dgm:pt>
    <dgm:pt modelId="{3F5CC249-2232-4C57-AC4A-FE7EA231210B}" type="sibTrans" cxnId="{B0FD4AE9-CCD7-411A-A9B0-51A5A9BFC714}">
      <dgm:prSet/>
      <dgm:spPr/>
      <dgm:t>
        <a:bodyPr/>
        <a:lstStyle/>
        <a:p>
          <a:endParaRPr lang="en-US"/>
        </a:p>
      </dgm:t>
    </dgm:pt>
    <dgm:pt modelId="{8B92AD8A-3865-4614-9FD3-980EF0975444}">
      <dgm:prSet custT="1"/>
      <dgm:spPr/>
      <dgm:t>
        <a:bodyPr/>
        <a:lstStyle/>
        <a:p>
          <a:pPr>
            <a:lnSpc>
              <a:spcPct val="100000"/>
            </a:lnSpc>
          </a:pPr>
          <a:r>
            <a:rPr lang="da-DK" sz="1800" b="0" i="0" dirty="0"/>
            <a:t>Fordi der kan være forkerte og rigtige tro, men kun være en rigtig viden. Viden = Episteme, Tro = Episteme og Doxa.  </a:t>
          </a:r>
          <a:r>
            <a:rPr lang="da-DK" sz="1800" b="1" i="0" dirty="0"/>
            <a:t>Side 405 l. 1-6</a:t>
          </a:r>
          <a:endParaRPr lang="en-US" sz="1800" b="1" i="0" dirty="0"/>
        </a:p>
      </dgm:t>
    </dgm:pt>
    <dgm:pt modelId="{A4E6ADEE-1867-4F15-8B2B-62D3D2260621}" type="parTrans" cxnId="{2FFDC20C-31A2-4587-AFAB-880324E48FDD}">
      <dgm:prSet/>
      <dgm:spPr/>
      <dgm:t>
        <a:bodyPr/>
        <a:lstStyle/>
        <a:p>
          <a:endParaRPr lang="en-US"/>
        </a:p>
      </dgm:t>
    </dgm:pt>
    <dgm:pt modelId="{3E5F7967-9EB5-429A-A10A-78A0E20E63FC}" type="sibTrans" cxnId="{2FFDC20C-31A2-4587-AFAB-880324E48FDD}">
      <dgm:prSet/>
      <dgm:spPr/>
      <dgm:t>
        <a:bodyPr/>
        <a:lstStyle/>
        <a:p>
          <a:endParaRPr lang="en-US"/>
        </a:p>
      </dgm:t>
    </dgm:pt>
    <dgm:pt modelId="{0456FB7A-7DC4-44EC-8F4D-ADA9C80E7555}">
      <dgm:prSet/>
      <dgm:spPr/>
      <dgm:t>
        <a:bodyPr/>
        <a:lstStyle/>
        <a:p>
          <a:pPr>
            <a:lnSpc>
              <a:spcPct val="100000"/>
            </a:lnSpc>
          </a:pPr>
          <a:r>
            <a:rPr lang="da-DK" dirty="0"/>
            <a:t>Tro defineres som noget der både kan være sandt eller falsk. Man kan altså mene noget selvom det ikke nødvendigvis er </a:t>
          </a:r>
          <a:r>
            <a:rPr lang="da-DK" dirty="0" err="1"/>
            <a:t>rigtigt.Viden</a:t>
          </a:r>
          <a:r>
            <a:rPr lang="da-DK" dirty="0"/>
            <a:t> defineres som noget der ikke kan være falsk. Altså findes der kun sand viden, altså Episteme</a:t>
          </a:r>
          <a:br>
            <a:rPr lang="da-DK" dirty="0"/>
          </a:br>
          <a:r>
            <a:rPr lang="da-DK" dirty="0"/>
            <a:t>Tro kan dermed også både være doxa og episteme hvis den mening er sand. </a:t>
          </a:r>
          <a:r>
            <a:rPr lang="da-DK" b="1" i="0" dirty="0"/>
            <a:t>Citat: side 405 l. 1-6</a:t>
          </a:r>
          <a:endParaRPr lang="en-US" b="1" i="0" dirty="0"/>
        </a:p>
      </dgm:t>
    </dgm:pt>
    <dgm:pt modelId="{BD608065-13DD-4C1C-B9AC-71A3E78651B0}" type="parTrans" cxnId="{414AF8F4-9FA8-42B9-BE57-6FF9C6B27016}">
      <dgm:prSet/>
      <dgm:spPr/>
      <dgm:t>
        <a:bodyPr/>
        <a:lstStyle/>
        <a:p>
          <a:endParaRPr lang="en-US"/>
        </a:p>
      </dgm:t>
    </dgm:pt>
    <dgm:pt modelId="{C2A52AC8-D4BF-401D-AFD6-67B8947C6BF9}" type="sibTrans" cxnId="{414AF8F4-9FA8-42B9-BE57-6FF9C6B27016}">
      <dgm:prSet/>
      <dgm:spPr/>
      <dgm:t>
        <a:bodyPr/>
        <a:lstStyle/>
        <a:p>
          <a:endParaRPr lang="en-US"/>
        </a:p>
      </dgm:t>
    </dgm:pt>
    <dgm:pt modelId="{D5861CE6-5DA8-4E81-B00A-F7B052857574}" type="pres">
      <dgm:prSet presAssocID="{88D7E034-E90D-4BBF-A563-2B1336126BA9}" presName="root" presStyleCnt="0">
        <dgm:presLayoutVars>
          <dgm:dir/>
          <dgm:resizeHandles val="exact"/>
        </dgm:presLayoutVars>
      </dgm:prSet>
      <dgm:spPr/>
    </dgm:pt>
    <dgm:pt modelId="{4BFEFC53-C7A9-46B3-8639-12B40093E884}" type="pres">
      <dgm:prSet presAssocID="{8630B74F-AED1-40AF-B62D-20D2830EE42B}" presName="compNode" presStyleCnt="0"/>
      <dgm:spPr/>
    </dgm:pt>
    <dgm:pt modelId="{EF7F442B-3649-4468-831C-91D565620FFB}" type="pres">
      <dgm:prSet presAssocID="{8630B74F-AED1-40AF-B62D-20D2830EE42B}" presName="bgRect" presStyleLbl="bgShp" presStyleIdx="0" presStyleCnt="3"/>
      <dgm:spPr/>
    </dgm:pt>
    <dgm:pt modelId="{0DD2EB5B-4D6B-4FA5-AAAC-25D7F438BE6B}" type="pres">
      <dgm:prSet presAssocID="{8630B74F-AED1-40AF-B62D-20D2830EE42B}"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Studenterhue med massiv udfyldning"/>
        </a:ext>
      </dgm:extLst>
    </dgm:pt>
    <dgm:pt modelId="{876D4B4F-F428-4364-BF0B-C345F1A8B6D7}" type="pres">
      <dgm:prSet presAssocID="{8630B74F-AED1-40AF-B62D-20D2830EE42B}" presName="spaceRect" presStyleCnt="0"/>
      <dgm:spPr/>
    </dgm:pt>
    <dgm:pt modelId="{69D52721-C283-4278-9C25-6469192ACE21}" type="pres">
      <dgm:prSet presAssocID="{8630B74F-AED1-40AF-B62D-20D2830EE42B}" presName="parTx" presStyleLbl="revTx" presStyleIdx="0" presStyleCnt="3">
        <dgm:presLayoutVars>
          <dgm:chMax val="0"/>
          <dgm:chPref val="0"/>
        </dgm:presLayoutVars>
      </dgm:prSet>
      <dgm:spPr/>
    </dgm:pt>
    <dgm:pt modelId="{855EB271-54AA-45D2-84C4-A297D4CF2BB3}" type="pres">
      <dgm:prSet presAssocID="{3F5CC249-2232-4C57-AC4A-FE7EA231210B}" presName="sibTrans" presStyleCnt="0"/>
      <dgm:spPr/>
    </dgm:pt>
    <dgm:pt modelId="{A6BF980E-11CF-4B0B-90D9-ED73000475E2}" type="pres">
      <dgm:prSet presAssocID="{8B92AD8A-3865-4614-9FD3-980EF0975444}" presName="compNode" presStyleCnt="0"/>
      <dgm:spPr/>
    </dgm:pt>
    <dgm:pt modelId="{DD3DA437-1029-40B0-86F3-BC1B81FF4F11}" type="pres">
      <dgm:prSet presAssocID="{8B92AD8A-3865-4614-9FD3-980EF0975444}" presName="bgRect" presStyleLbl="bgShp" presStyleIdx="1" presStyleCnt="3"/>
      <dgm:spPr/>
    </dgm:pt>
    <dgm:pt modelId="{81D20FD3-CC2D-4905-A172-21C31C9B67A6}" type="pres">
      <dgm:prSet presAssocID="{8B92AD8A-3865-4614-9FD3-980EF0975444}"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Klasseværelse"/>
        </a:ext>
      </dgm:extLst>
    </dgm:pt>
    <dgm:pt modelId="{3B32FDC8-1B42-4C19-A904-4966E52E59A8}" type="pres">
      <dgm:prSet presAssocID="{8B92AD8A-3865-4614-9FD3-980EF0975444}" presName="spaceRect" presStyleCnt="0"/>
      <dgm:spPr/>
    </dgm:pt>
    <dgm:pt modelId="{7B0F8A6F-7548-4E9A-8B3E-BA3FDE3D6476}" type="pres">
      <dgm:prSet presAssocID="{8B92AD8A-3865-4614-9FD3-980EF0975444}" presName="parTx" presStyleLbl="revTx" presStyleIdx="1" presStyleCnt="3">
        <dgm:presLayoutVars>
          <dgm:chMax val="0"/>
          <dgm:chPref val="0"/>
        </dgm:presLayoutVars>
      </dgm:prSet>
      <dgm:spPr/>
    </dgm:pt>
    <dgm:pt modelId="{38B3ED33-ECDD-42A5-8211-F415871FC158}" type="pres">
      <dgm:prSet presAssocID="{3E5F7967-9EB5-429A-A10A-78A0E20E63FC}" presName="sibTrans" presStyleCnt="0"/>
      <dgm:spPr/>
    </dgm:pt>
    <dgm:pt modelId="{3B3C3AB4-E434-4053-810D-246405E24AAB}" type="pres">
      <dgm:prSet presAssocID="{0456FB7A-7DC4-44EC-8F4D-ADA9C80E7555}" presName="compNode" presStyleCnt="0"/>
      <dgm:spPr/>
    </dgm:pt>
    <dgm:pt modelId="{5C82DCD9-A661-4ECF-9457-66583852CF99}" type="pres">
      <dgm:prSet presAssocID="{0456FB7A-7DC4-44EC-8F4D-ADA9C80E7555}" presName="bgRect" presStyleLbl="bgShp" presStyleIdx="2" presStyleCnt="3"/>
      <dgm:spPr/>
    </dgm:pt>
    <dgm:pt modelId="{05E4EA8A-6ABF-42F5-9A19-0454EB64B0DE}" type="pres">
      <dgm:prSet presAssocID="{0456FB7A-7DC4-44EC-8F4D-ADA9C80E7555}"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Afkrydsning"/>
        </a:ext>
      </dgm:extLst>
    </dgm:pt>
    <dgm:pt modelId="{09460DE9-06A6-4387-919E-D1ED46DE2A2F}" type="pres">
      <dgm:prSet presAssocID="{0456FB7A-7DC4-44EC-8F4D-ADA9C80E7555}" presName="spaceRect" presStyleCnt="0"/>
      <dgm:spPr/>
    </dgm:pt>
    <dgm:pt modelId="{8423C942-D7EC-40B0-83E7-3E94039BF730}" type="pres">
      <dgm:prSet presAssocID="{0456FB7A-7DC4-44EC-8F4D-ADA9C80E7555}" presName="parTx" presStyleLbl="revTx" presStyleIdx="2" presStyleCnt="3">
        <dgm:presLayoutVars>
          <dgm:chMax val="0"/>
          <dgm:chPref val="0"/>
        </dgm:presLayoutVars>
      </dgm:prSet>
      <dgm:spPr/>
    </dgm:pt>
  </dgm:ptLst>
  <dgm:cxnLst>
    <dgm:cxn modelId="{2FFDC20C-31A2-4587-AFAB-880324E48FDD}" srcId="{88D7E034-E90D-4BBF-A563-2B1336126BA9}" destId="{8B92AD8A-3865-4614-9FD3-980EF0975444}" srcOrd="1" destOrd="0" parTransId="{A4E6ADEE-1867-4F15-8B2B-62D3D2260621}" sibTransId="{3E5F7967-9EB5-429A-A10A-78A0E20E63FC}"/>
    <dgm:cxn modelId="{964B833E-1452-4A42-B381-1C892EFA0CEC}" type="presOf" srcId="{88D7E034-E90D-4BBF-A563-2B1336126BA9}" destId="{D5861CE6-5DA8-4E81-B00A-F7B052857574}" srcOrd="0" destOrd="0" presId="urn:microsoft.com/office/officeart/2018/2/layout/IconVerticalSolidList"/>
    <dgm:cxn modelId="{95D05467-B54F-443A-B8A7-A1ED0371B832}" type="presOf" srcId="{0456FB7A-7DC4-44EC-8F4D-ADA9C80E7555}" destId="{8423C942-D7EC-40B0-83E7-3E94039BF730}" srcOrd="0" destOrd="0" presId="urn:microsoft.com/office/officeart/2018/2/layout/IconVerticalSolidList"/>
    <dgm:cxn modelId="{6A15C770-3515-409B-949D-44F7C0BE19B5}" type="presOf" srcId="{8630B74F-AED1-40AF-B62D-20D2830EE42B}" destId="{69D52721-C283-4278-9C25-6469192ACE21}" srcOrd="0" destOrd="0" presId="urn:microsoft.com/office/officeart/2018/2/layout/IconVerticalSolidList"/>
    <dgm:cxn modelId="{B0FD4AE9-CCD7-411A-A9B0-51A5A9BFC714}" srcId="{88D7E034-E90D-4BBF-A563-2B1336126BA9}" destId="{8630B74F-AED1-40AF-B62D-20D2830EE42B}" srcOrd="0" destOrd="0" parTransId="{2FAEBCF5-108A-4EE5-8EBD-94082310374A}" sibTransId="{3F5CC249-2232-4C57-AC4A-FE7EA231210B}"/>
    <dgm:cxn modelId="{414AF8F4-9FA8-42B9-BE57-6FF9C6B27016}" srcId="{88D7E034-E90D-4BBF-A563-2B1336126BA9}" destId="{0456FB7A-7DC4-44EC-8F4D-ADA9C80E7555}" srcOrd="2" destOrd="0" parTransId="{BD608065-13DD-4C1C-B9AC-71A3E78651B0}" sibTransId="{C2A52AC8-D4BF-401D-AFD6-67B8947C6BF9}"/>
    <dgm:cxn modelId="{CC645FF9-3CCD-415B-908B-221B2A73DDE4}" type="presOf" srcId="{8B92AD8A-3865-4614-9FD3-980EF0975444}" destId="{7B0F8A6F-7548-4E9A-8B3E-BA3FDE3D6476}" srcOrd="0" destOrd="0" presId="urn:microsoft.com/office/officeart/2018/2/layout/IconVerticalSolidList"/>
    <dgm:cxn modelId="{6DD4BFDD-59A1-4979-A986-03431C1B8865}" type="presParOf" srcId="{D5861CE6-5DA8-4E81-B00A-F7B052857574}" destId="{4BFEFC53-C7A9-46B3-8639-12B40093E884}" srcOrd="0" destOrd="0" presId="urn:microsoft.com/office/officeart/2018/2/layout/IconVerticalSolidList"/>
    <dgm:cxn modelId="{62B311FF-91EF-4134-A438-E7CE2E30E4D3}" type="presParOf" srcId="{4BFEFC53-C7A9-46B3-8639-12B40093E884}" destId="{EF7F442B-3649-4468-831C-91D565620FFB}" srcOrd="0" destOrd="0" presId="urn:microsoft.com/office/officeart/2018/2/layout/IconVerticalSolidList"/>
    <dgm:cxn modelId="{DA3B5249-5861-4FFA-8D12-E2DDBEB71A09}" type="presParOf" srcId="{4BFEFC53-C7A9-46B3-8639-12B40093E884}" destId="{0DD2EB5B-4D6B-4FA5-AAAC-25D7F438BE6B}" srcOrd="1" destOrd="0" presId="urn:microsoft.com/office/officeart/2018/2/layout/IconVerticalSolidList"/>
    <dgm:cxn modelId="{8B9F4938-0ECD-4F2B-B40E-1C42BD095AE3}" type="presParOf" srcId="{4BFEFC53-C7A9-46B3-8639-12B40093E884}" destId="{876D4B4F-F428-4364-BF0B-C345F1A8B6D7}" srcOrd="2" destOrd="0" presId="urn:microsoft.com/office/officeart/2018/2/layout/IconVerticalSolidList"/>
    <dgm:cxn modelId="{5ED1443B-409F-42A3-8476-598365211786}" type="presParOf" srcId="{4BFEFC53-C7A9-46B3-8639-12B40093E884}" destId="{69D52721-C283-4278-9C25-6469192ACE21}" srcOrd="3" destOrd="0" presId="urn:microsoft.com/office/officeart/2018/2/layout/IconVerticalSolidList"/>
    <dgm:cxn modelId="{D0C3B779-68D9-4A21-9524-E344091A86FF}" type="presParOf" srcId="{D5861CE6-5DA8-4E81-B00A-F7B052857574}" destId="{855EB271-54AA-45D2-84C4-A297D4CF2BB3}" srcOrd="1" destOrd="0" presId="urn:microsoft.com/office/officeart/2018/2/layout/IconVerticalSolidList"/>
    <dgm:cxn modelId="{4FB1FC92-B496-4C28-8285-DC900044CB84}" type="presParOf" srcId="{D5861CE6-5DA8-4E81-B00A-F7B052857574}" destId="{A6BF980E-11CF-4B0B-90D9-ED73000475E2}" srcOrd="2" destOrd="0" presId="urn:microsoft.com/office/officeart/2018/2/layout/IconVerticalSolidList"/>
    <dgm:cxn modelId="{0AE2EDD1-1BB3-4D99-BB55-98FE501C2C00}" type="presParOf" srcId="{A6BF980E-11CF-4B0B-90D9-ED73000475E2}" destId="{DD3DA437-1029-40B0-86F3-BC1B81FF4F11}" srcOrd="0" destOrd="0" presId="urn:microsoft.com/office/officeart/2018/2/layout/IconVerticalSolidList"/>
    <dgm:cxn modelId="{9C0BFE9C-D16F-4AA0-BBF4-EB04F3657B4B}" type="presParOf" srcId="{A6BF980E-11CF-4B0B-90D9-ED73000475E2}" destId="{81D20FD3-CC2D-4905-A172-21C31C9B67A6}" srcOrd="1" destOrd="0" presId="urn:microsoft.com/office/officeart/2018/2/layout/IconVerticalSolidList"/>
    <dgm:cxn modelId="{479CF37D-E264-41A6-876A-44764549A6D2}" type="presParOf" srcId="{A6BF980E-11CF-4B0B-90D9-ED73000475E2}" destId="{3B32FDC8-1B42-4C19-A904-4966E52E59A8}" srcOrd="2" destOrd="0" presId="urn:microsoft.com/office/officeart/2018/2/layout/IconVerticalSolidList"/>
    <dgm:cxn modelId="{6E2DF924-0865-43CF-84EC-014A97EA5D2C}" type="presParOf" srcId="{A6BF980E-11CF-4B0B-90D9-ED73000475E2}" destId="{7B0F8A6F-7548-4E9A-8B3E-BA3FDE3D6476}" srcOrd="3" destOrd="0" presId="urn:microsoft.com/office/officeart/2018/2/layout/IconVerticalSolidList"/>
    <dgm:cxn modelId="{74A9990F-98D5-4176-965E-12181C80E284}" type="presParOf" srcId="{D5861CE6-5DA8-4E81-B00A-F7B052857574}" destId="{38B3ED33-ECDD-42A5-8211-F415871FC158}" srcOrd="3" destOrd="0" presId="urn:microsoft.com/office/officeart/2018/2/layout/IconVerticalSolidList"/>
    <dgm:cxn modelId="{DCEB1672-E1F7-4C2B-9027-1CCE1EDF1CFC}" type="presParOf" srcId="{D5861CE6-5DA8-4E81-B00A-F7B052857574}" destId="{3B3C3AB4-E434-4053-810D-246405E24AAB}" srcOrd="4" destOrd="0" presId="urn:microsoft.com/office/officeart/2018/2/layout/IconVerticalSolidList"/>
    <dgm:cxn modelId="{3D3F7FCA-E223-4FF7-836B-148E8EBA19EA}" type="presParOf" srcId="{3B3C3AB4-E434-4053-810D-246405E24AAB}" destId="{5C82DCD9-A661-4ECF-9457-66583852CF99}" srcOrd="0" destOrd="0" presId="urn:microsoft.com/office/officeart/2018/2/layout/IconVerticalSolidList"/>
    <dgm:cxn modelId="{14133735-0B1F-40D4-8E37-917D18FB718F}" type="presParOf" srcId="{3B3C3AB4-E434-4053-810D-246405E24AAB}" destId="{05E4EA8A-6ABF-42F5-9A19-0454EB64B0DE}" srcOrd="1" destOrd="0" presId="urn:microsoft.com/office/officeart/2018/2/layout/IconVerticalSolidList"/>
    <dgm:cxn modelId="{FBA18F83-2E6C-4D10-AD90-C94681CDBC20}" type="presParOf" srcId="{3B3C3AB4-E434-4053-810D-246405E24AAB}" destId="{09460DE9-06A6-4387-919E-D1ED46DE2A2F}" srcOrd="2" destOrd="0" presId="urn:microsoft.com/office/officeart/2018/2/layout/IconVerticalSolidList"/>
    <dgm:cxn modelId="{3FABA725-6605-4D68-BC27-C629F2BE4F46}" type="presParOf" srcId="{3B3C3AB4-E434-4053-810D-246405E24AAB}" destId="{8423C942-D7EC-40B0-83E7-3E94039BF730}"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544CEB3A-16EA-45ED-B087-13F911302F31}"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D58479D5-11F8-46DD-8729-DB12EDCFF9B7}">
      <dgm:prSet/>
      <dgm:spPr/>
      <dgm:t>
        <a:bodyPr/>
        <a:lstStyle/>
        <a:p>
          <a:r>
            <a:rPr lang="da-DK" b="0" i="0" dirty="0"/>
            <a:t>Han mener at det fører til tro. Det går ud på at overbevise en person om sin sag, men ikke nødvendigvis at fortælle om sandheden. </a:t>
          </a:r>
          <a:r>
            <a:rPr lang="da-DK" b="1" i="0" dirty="0"/>
            <a:t>”En retor er altså ikke en der belærer domstolen eller andre forsamlinger om ret og uret, men bare en, der får dem til at tro noget.” </a:t>
          </a:r>
          <a:r>
            <a:rPr lang="da-DK" b="0" i="0" dirty="0"/>
            <a:t>(lige før kapitel 10, side 405)</a:t>
          </a:r>
          <a:endParaRPr lang="en-US" dirty="0"/>
        </a:p>
      </dgm:t>
    </dgm:pt>
    <dgm:pt modelId="{3474B750-97E6-4EF1-825B-3DA23611DC05}" type="parTrans" cxnId="{6C8F775B-763F-445E-955C-3662627A6EA7}">
      <dgm:prSet/>
      <dgm:spPr/>
      <dgm:t>
        <a:bodyPr/>
        <a:lstStyle/>
        <a:p>
          <a:endParaRPr lang="en-US"/>
        </a:p>
      </dgm:t>
    </dgm:pt>
    <dgm:pt modelId="{7382E679-AB0E-4F8E-913C-27F19C3E48A8}" type="sibTrans" cxnId="{6C8F775B-763F-445E-955C-3662627A6EA7}">
      <dgm:prSet/>
      <dgm:spPr/>
      <dgm:t>
        <a:bodyPr/>
        <a:lstStyle/>
        <a:p>
          <a:endParaRPr lang="en-US"/>
        </a:p>
      </dgm:t>
    </dgm:pt>
    <dgm:pt modelId="{98396BB4-FEC3-48FD-A1FC-55147047CD53}">
      <dgm:prSet/>
      <dgm:spPr/>
      <dgm:t>
        <a:bodyPr/>
        <a:lstStyle/>
        <a:p>
          <a:r>
            <a:rPr lang="da-DK" b="0" i="0" dirty="0"/>
            <a:t>Ifølge Sokrates så fører retorik til tro, den har karakter er at det bare er doxa og ikke altid Episteme og det er ikke troværdigt. Sokrates underminerer derfor indirekte retorikken og sætter den som lavere status sammenlignet med samtalen, fordi samtalen leder frem til episteme. </a:t>
          </a:r>
          <a:r>
            <a:rPr lang="da-DK" b="1" i="0" dirty="0"/>
            <a:t>Citat: Kapitel 9, afsnit e (omkring 455).</a:t>
          </a:r>
          <a:endParaRPr lang="en-US" b="1" dirty="0"/>
        </a:p>
      </dgm:t>
    </dgm:pt>
    <dgm:pt modelId="{383D7B0F-F02C-41A7-AFA6-CF30C3CAF782}" type="parTrans" cxnId="{28CC070F-33E1-42AB-A355-F665F3192553}">
      <dgm:prSet/>
      <dgm:spPr/>
      <dgm:t>
        <a:bodyPr/>
        <a:lstStyle/>
        <a:p>
          <a:endParaRPr lang="en-US"/>
        </a:p>
      </dgm:t>
    </dgm:pt>
    <dgm:pt modelId="{8C5300F1-722C-4377-9902-37174C99593E}" type="sibTrans" cxnId="{28CC070F-33E1-42AB-A355-F665F3192553}">
      <dgm:prSet/>
      <dgm:spPr/>
      <dgm:t>
        <a:bodyPr/>
        <a:lstStyle/>
        <a:p>
          <a:endParaRPr lang="en-US"/>
        </a:p>
      </dgm:t>
    </dgm:pt>
    <dgm:pt modelId="{92AA4F23-E4F6-48A4-A10A-D1CD4CB9A5E6}" type="pres">
      <dgm:prSet presAssocID="{544CEB3A-16EA-45ED-B087-13F911302F31}" presName="linear" presStyleCnt="0">
        <dgm:presLayoutVars>
          <dgm:animLvl val="lvl"/>
          <dgm:resizeHandles val="exact"/>
        </dgm:presLayoutVars>
      </dgm:prSet>
      <dgm:spPr/>
    </dgm:pt>
    <dgm:pt modelId="{82B1FD51-481F-4934-87DF-84A2709F2ACB}" type="pres">
      <dgm:prSet presAssocID="{D58479D5-11F8-46DD-8729-DB12EDCFF9B7}" presName="parentText" presStyleLbl="node1" presStyleIdx="0" presStyleCnt="2">
        <dgm:presLayoutVars>
          <dgm:chMax val="0"/>
          <dgm:bulletEnabled val="1"/>
        </dgm:presLayoutVars>
      </dgm:prSet>
      <dgm:spPr/>
    </dgm:pt>
    <dgm:pt modelId="{3CB03218-7590-4A9F-9A59-8B84388A336D}" type="pres">
      <dgm:prSet presAssocID="{7382E679-AB0E-4F8E-913C-27F19C3E48A8}" presName="spacer" presStyleCnt="0"/>
      <dgm:spPr/>
    </dgm:pt>
    <dgm:pt modelId="{AB6BB362-B6C4-4E7E-B700-3F66B250358B}" type="pres">
      <dgm:prSet presAssocID="{98396BB4-FEC3-48FD-A1FC-55147047CD53}" presName="parentText" presStyleLbl="node1" presStyleIdx="1" presStyleCnt="2">
        <dgm:presLayoutVars>
          <dgm:chMax val="0"/>
          <dgm:bulletEnabled val="1"/>
        </dgm:presLayoutVars>
      </dgm:prSet>
      <dgm:spPr/>
    </dgm:pt>
  </dgm:ptLst>
  <dgm:cxnLst>
    <dgm:cxn modelId="{A19CB80B-07EB-48E8-B140-1591388050A7}" type="presOf" srcId="{D58479D5-11F8-46DD-8729-DB12EDCFF9B7}" destId="{82B1FD51-481F-4934-87DF-84A2709F2ACB}" srcOrd="0" destOrd="0" presId="urn:microsoft.com/office/officeart/2005/8/layout/vList2"/>
    <dgm:cxn modelId="{28CC070F-33E1-42AB-A355-F665F3192553}" srcId="{544CEB3A-16EA-45ED-B087-13F911302F31}" destId="{98396BB4-FEC3-48FD-A1FC-55147047CD53}" srcOrd="1" destOrd="0" parTransId="{383D7B0F-F02C-41A7-AFA6-CF30C3CAF782}" sibTransId="{8C5300F1-722C-4377-9902-37174C99593E}"/>
    <dgm:cxn modelId="{6C8F775B-763F-445E-955C-3662627A6EA7}" srcId="{544CEB3A-16EA-45ED-B087-13F911302F31}" destId="{D58479D5-11F8-46DD-8729-DB12EDCFF9B7}" srcOrd="0" destOrd="0" parTransId="{3474B750-97E6-4EF1-825B-3DA23611DC05}" sibTransId="{7382E679-AB0E-4F8E-913C-27F19C3E48A8}"/>
    <dgm:cxn modelId="{DAF462CA-99B9-4BF6-975C-6CC58DBE6F41}" type="presOf" srcId="{98396BB4-FEC3-48FD-A1FC-55147047CD53}" destId="{AB6BB362-B6C4-4E7E-B700-3F66B250358B}" srcOrd="0" destOrd="0" presId="urn:microsoft.com/office/officeart/2005/8/layout/vList2"/>
    <dgm:cxn modelId="{BE04F4EC-9859-412D-87F4-BA907A8AB21E}" type="presOf" srcId="{544CEB3A-16EA-45ED-B087-13F911302F31}" destId="{92AA4F23-E4F6-48A4-A10A-D1CD4CB9A5E6}" srcOrd="0" destOrd="0" presId="urn:microsoft.com/office/officeart/2005/8/layout/vList2"/>
    <dgm:cxn modelId="{CDBB1687-7A48-4027-BCDD-AA6AB70C7759}" type="presParOf" srcId="{92AA4F23-E4F6-48A4-A10A-D1CD4CB9A5E6}" destId="{82B1FD51-481F-4934-87DF-84A2709F2ACB}" srcOrd="0" destOrd="0" presId="urn:microsoft.com/office/officeart/2005/8/layout/vList2"/>
    <dgm:cxn modelId="{A2CD663B-7D95-4DE3-8D0A-F9648768D17E}" type="presParOf" srcId="{92AA4F23-E4F6-48A4-A10A-D1CD4CB9A5E6}" destId="{3CB03218-7590-4A9F-9A59-8B84388A336D}" srcOrd="1" destOrd="0" presId="urn:microsoft.com/office/officeart/2005/8/layout/vList2"/>
    <dgm:cxn modelId="{C87F6087-459E-420B-ADAD-450EE2EFDFAA}" type="presParOf" srcId="{92AA4F23-E4F6-48A4-A10A-D1CD4CB9A5E6}" destId="{AB6BB362-B6C4-4E7E-B700-3F66B250358B}"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08DF4F2-84C7-4596-BE18-0B26E1E18211}" type="doc">
      <dgm:prSet loTypeId="urn:microsoft.com/office/officeart/2018/2/layout/IconVerticalSolidList" loCatId="icon" qsTypeId="urn:microsoft.com/office/officeart/2005/8/quickstyle/simple1" qsCatId="simple" csTypeId="urn:microsoft.com/office/officeart/2005/8/colors/colorful4" csCatId="colorful" phldr="1"/>
      <dgm:spPr/>
      <dgm:t>
        <a:bodyPr/>
        <a:lstStyle/>
        <a:p>
          <a:endParaRPr lang="en-US"/>
        </a:p>
      </dgm:t>
    </dgm:pt>
    <dgm:pt modelId="{DA0AD741-F9C6-4FBB-A099-32E4174511A6}">
      <dgm:prSet/>
      <dgm:spPr/>
      <dgm:t>
        <a:bodyPr/>
        <a:lstStyle/>
        <a:p>
          <a:pPr>
            <a:lnSpc>
              <a:spcPct val="100000"/>
            </a:lnSpc>
          </a:pPr>
          <a:r>
            <a:rPr lang="da-DK" b="0" i="0" dirty="0"/>
            <a:t>Retorikken kan bruges til at overtale og få folk på sin side i alle salgs emner </a:t>
          </a:r>
          <a:r>
            <a:rPr lang="da-DK" b="1" i="0" dirty="0"/>
            <a:t>(456 b-c). </a:t>
          </a:r>
          <a:r>
            <a:rPr lang="da-DK" b="0" i="0" dirty="0"/>
            <a:t>Derfor holder retorikken en stor magt da den kan bruges til at fratage personers roller og opbakning ved at overtale. Derfor skal den bruges retfærdigt i sammenhænge hvor det er rigtigt.</a:t>
          </a:r>
          <a:r>
            <a:rPr lang="da-DK" b="1" i="0" dirty="0"/>
            <a:t> (457 b)</a:t>
          </a:r>
          <a:endParaRPr lang="en-US" b="1" dirty="0"/>
        </a:p>
      </dgm:t>
    </dgm:pt>
    <dgm:pt modelId="{8319C4C0-C17C-4669-A152-52C0D0007758}" type="parTrans" cxnId="{4B5F3C51-FEFD-4AF5-B221-D0F33367CFEF}">
      <dgm:prSet/>
      <dgm:spPr/>
      <dgm:t>
        <a:bodyPr/>
        <a:lstStyle/>
        <a:p>
          <a:endParaRPr lang="en-US"/>
        </a:p>
      </dgm:t>
    </dgm:pt>
    <dgm:pt modelId="{0DCC5E91-F360-4CA3-B9D4-AC05FF9F663B}" type="sibTrans" cxnId="{4B5F3C51-FEFD-4AF5-B221-D0F33367CFEF}">
      <dgm:prSet/>
      <dgm:spPr/>
      <dgm:t>
        <a:bodyPr/>
        <a:lstStyle/>
        <a:p>
          <a:endParaRPr lang="en-US"/>
        </a:p>
      </dgm:t>
    </dgm:pt>
    <dgm:pt modelId="{5B646B15-BD22-44B0-919F-B354487903E8}">
      <dgm:prSet/>
      <dgm:spPr/>
      <dgm:t>
        <a:bodyPr/>
        <a:lstStyle/>
        <a:p>
          <a:pPr>
            <a:lnSpc>
              <a:spcPct val="100000"/>
            </a:lnSpc>
          </a:pPr>
          <a:r>
            <a:rPr lang="da-DK" dirty="0"/>
            <a:t>[…]</a:t>
          </a:r>
          <a:r>
            <a:rPr lang="da-DK" b="0" i="0" dirty="0"/>
            <a:t> Gorgias prøver altså tale Retorikken op her. Dog har man et ansvar når man kan overtale alle på dem måde. </a:t>
          </a:r>
          <a:r>
            <a:rPr lang="da-DK" b="0" i="0" dirty="0" err="1"/>
            <a:t>Samenlinger</a:t>
          </a:r>
          <a:r>
            <a:rPr lang="da-DK" b="0" i="0" dirty="0"/>
            <a:t> det med kampteknikker og siger at det skal være en ærefuld måde at gå til kamp. Han beskytter sig selv ved at sige at læren ikke skal straffes men eleven. </a:t>
          </a:r>
          <a:r>
            <a:rPr lang="da-DK" b="1" i="0" dirty="0"/>
            <a:t>Citat: Kapitel 11, afsnit c.</a:t>
          </a:r>
          <a:endParaRPr lang="en-US" b="1" dirty="0"/>
        </a:p>
      </dgm:t>
    </dgm:pt>
    <dgm:pt modelId="{C316D2B0-8A4B-4FCF-975B-081428B2E786}" type="parTrans" cxnId="{200713DD-4BD0-404F-A18E-3DC62C2B9427}">
      <dgm:prSet/>
      <dgm:spPr/>
      <dgm:t>
        <a:bodyPr/>
        <a:lstStyle/>
        <a:p>
          <a:endParaRPr lang="en-US"/>
        </a:p>
      </dgm:t>
    </dgm:pt>
    <dgm:pt modelId="{21FE2775-5BB8-4FF4-9EEA-A6174FE25303}" type="sibTrans" cxnId="{200713DD-4BD0-404F-A18E-3DC62C2B9427}">
      <dgm:prSet/>
      <dgm:spPr/>
      <dgm:t>
        <a:bodyPr/>
        <a:lstStyle/>
        <a:p>
          <a:endParaRPr lang="en-US"/>
        </a:p>
      </dgm:t>
    </dgm:pt>
    <dgm:pt modelId="{E0790540-1D65-4210-9605-2C307C21B08D}">
      <dgm:prSet/>
      <dgm:spPr/>
      <dgm:t>
        <a:bodyPr/>
        <a:lstStyle/>
        <a:p>
          <a:pPr>
            <a:lnSpc>
              <a:spcPct val="100000"/>
            </a:lnSpc>
          </a:pPr>
          <a:r>
            <a:rPr lang="da-DK" b="0" i="0"/>
            <a:t>Retorikken er magtfuld, fordi den kan bruges til at kontrollere forsamlinger og manipulere mennesker. Den er derfor også farlig og skal bruges til gode formål, som f.eks. at overbevise en patient om hvad der er bedst for personen.</a:t>
          </a:r>
          <a:endParaRPr lang="en-US"/>
        </a:p>
      </dgm:t>
    </dgm:pt>
    <dgm:pt modelId="{FF7688D7-5759-4D96-85DE-4F7608BC3C5E}" type="parTrans" cxnId="{E6481B2B-5A98-4B89-9868-0CDE01568B77}">
      <dgm:prSet/>
      <dgm:spPr/>
      <dgm:t>
        <a:bodyPr/>
        <a:lstStyle/>
        <a:p>
          <a:endParaRPr lang="en-US"/>
        </a:p>
      </dgm:t>
    </dgm:pt>
    <dgm:pt modelId="{B1207A72-BC20-4E3A-A3E3-BA70ADCE4ECE}" type="sibTrans" cxnId="{E6481B2B-5A98-4B89-9868-0CDE01568B77}">
      <dgm:prSet/>
      <dgm:spPr/>
      <dgm:t>
        <a:bodyPr/>
        <a:lstStyle/>
        <a:p>
          <a:endParaRPr lang="en-US"/>
        </a:p>
      </dgm:t>
    </dgm:pt>
    <dgm:pt modelId="{66D1035F-3552-4895-AE80-F211E5075E94}" type="pres">
      <dgm:prSet presAssocID="{608DF4F2-84C7-4596-BE18-0B26E1E18211}" presName="root" presStyleCnt="0">
        <dgm:presLayoutVars>
          <dgm:dir/>
          <dgm:resizeHandles val="exact"/>
        </dgm:presLayoutVars>
      </dgm:prSet>
      <dgm:spPr/>
    </dgm:pt>
    <dgm:pt modelId="{10DD4AF8-BBEF-4110-BDF2-7565CB0B3D85}" type="pres">
      <dgm:prSet presAssocID="{DA0AD741-F9C6-4FBB-A099-32E4174511A6}" presName="compNode" presStyleCnt="0"/>
      <dgm:spPr/>
    </dgm:pt>
    <dgm:pt modelId="{4BA0F725-F8A6-4849-96F2-1A3A0AA6BB90}" type="pres">
      <dgm:prSet presAssocID="{DA0AD741-F9C6-4FBB-A099-32E4174511A6}" presName="bgRect" presStyleLbl="bgShp" presStyleIdx="0" presStyleCnt="3"/>
      <dgm:spPr/>
    </dgm:pt>
    <dgm:pt modelId="{585C18F6-0D55-4617-BA1C-A768CE992E7B}" type="pres">
      <dgm:prSet presAssocID="{DA0AD741-F9C6-4FBB-A099-32E4174511A6}"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Anførselstegn"/>
        </a:ext>
      </dgm:extLst>
    </dgm:pt>
    <dgm:pt modelId="{FABF554E-7B64-4124-9664-71E74CC405AA}" type="pres">
      <dgm:prSet presAssocID="{DA0AD741-F9C6-4FBB-A099-32E4174511A6}" presName="spaceRect" presStyleCnt="0"/>
      <dgm:spPr/>
    </dgm:pt>
    <dgm:pt modelId="{22DCDD2A-8B00-4040-878E-5EFBED6C6485}" type="pres">
      <dgm:prSet presAssocID="{DA0AD741-F9C6-4FBB-A099-32E4174511A6}" presName="parTx" presStyleLbl="revTx" presStyleIdx="0" presStyleCnt="3">
        <dgm:presLayoutVars>
          <dgm:chMax val="0"/>
          <dgm:chPref val="0"/>
        </dgm:presLayoutVars>
      </dgm:prSet>
      <dgm:spPr/>
    </dgm:pt>
    <dgm:pt modelId="{3AAE6AA8-6D90-467B-AB17-1559597F0B1B}" type="pres">
      <dgm:prSet presAssocID="{0DCC5E91-F360-4CA3-B9D4-AC05FF9F663B}" presName="sibTrans" presStyleCnt="0"/>
      <dgm:spPr/>
    </dgm:pt>
    <dgm:pt modelId="{68C62398-42FB-43BD-A37A-48A95DDA8262}" type="pres">
      <dgm:prSet presAssocID="{5B646B15-BD22-44B0-919F-B354487903E8}" presName="compNode" presStyleCnt="0"/>
      <dgm:spPr/>
    </dgm:pt>
    <dgm:pt modelId="{1D433CFE-D86D-4C13-8DD0-040FD31A16FE}" type="pres">
      <dgm:prSet presAssocID="{5B646B15-BD22-44B0-919F-B354487903E8}" presName="bgRect" presStyleLbl="bgShp" presStyleIdx="1" presStyleCnt="3"/>
      <dgm:spPr/>
    </dgm:pt>
    <dgm:pt modelId="{1DE78C5C-39CD-4C36-89F6-84C5F9B763A1}" type="pres">
      <dgm:prSet presAssocID="{5B646B15-BD22-44B0-919F-B354487903E8}"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Markedsføring"/>
        </a:ext>
      </dgm:extLst>
    </dgm:pt>
    <dgm:pt modelId="{29D622B0-AE7D-4793-81A6-270A392C3F34}" type="pres">
      <dgm:prSet presAssocID="{5B646B15-BD22-44B0-919F-B354487903E8}" presName="spaceRect" presStyleCnt="0"/>
      <dgm:spPr/>
    </dgm:pt>
    <dgm:pt modelId="{C4760E87-392E-4F86-AB54-3D63029EC8A2}" type="pres">
      <dgm:prSet presAssocID="{5B646B15-BD22-44B0-919F-B354487903E8}" presName="parTx" presStyleLbl="revTx" presStyleIdx="1" presStyleCnt="3">
        <dgm:presLayoutVars>
          <dgm:chMax val="0"/>
          <dgm:chPref val="0"/>
        </dgm:presLayoutVars>
      </dgm:prSet>
      <dgm:spPr/>
    </dgm:pt>
    <dgm:pt modelId="{2A4814C6-121C-458A-B3D8-EC5818976336}" type="pres">
      <dgm:prSet presAssocID="{21FE2775-5BB8-4FF4-9EEA-A6174FE25303}" presName="sibTrans" presStyleCnt="0"/>
      <dgm:spPr/>
    </dgm:pt>
    <dgm:pt modelId="{96AE8E1A-6F2E-4899-82EF-5347677DB7B8}" type="pres">
      <dgm:prSet presAssocID="{E0790540-1D65-4210-9605-2C307C21B08D}" presName="compNode" presStyleCnt="0"/>
      <dgm:spPr/>
    </dgm:pt>
    <dgm:pt modelId="{4498F9F3-754F-4665-8A82-610EA350A50B}" type="pres">
      <dgm:prSet presAssocID="{E0790540-1D65-4210-9605-2C307C21B08D}" presName="bgRect" presStyleLbl="bgShp" presStyleIdx="2" presStyleCnt="3"/>
      <dgm:spPr/>
    </dgm:pt>
    <dgm:pt modelId="{59D7A2A9-7E81-4280-8240-DE11BCCBE88A}" type="pres">
      <dgm:prSet presAssocID="{E0790540-1D65-4210-9605-2C307C21B08D}"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Gruppe"/>
        </a:ext>
      </dgm:extLst>
    </dgm:pt>
    <dgm:pt modelId="{F989E835-1C10-4721-B332-14520183C6E6}" type="pres">
      <dgm:prSet presAssocID="{E0790540-1D65-4210-9605-2C307C21B08D}" presName="spaceRect" presStyleCnt="0"/>
      <dgm:spPr/>
    </dgm:pt>
    <dgm:pt modelId="{92C0C0AF-BF94-4AB8-8361-B73D124B5619}" type="pres">
      <dgm:prSet presAssocID="{E0790540-1D65-4210-9605-2C307C21B08D}" presName="parTx" presStyleLbl="revTx" presStyleIdx="2" presStyleCnt="3">
        <dgm:presLayoutVars>
          <dgm:chMax val="0"/>
          <dgm:chPref val="0"/>
        </dgm:presLayoutVars>
      </dgm:prSet>
      <dgm:spPr/>
    </dgm:pt>
  </dgm:ptLst>
  <dgm:cxnLst>
    <dgm:cxn modelId="{676A0303-A083-49DC-96D6-D80C54E576B9}" type="presOf" srcId="{DA0AD741-F9C6-4FBB-A099-32E4174511A6}" destId="{22DCDD2A-8B00-4040-878E-5EFBED6C6485}" srcOrd="0" destOrd="0" presId="urn:microsoft.com/office/officeart/2018/2/layout/IconVerticalSolidList"/>
    <dgm:cxn modelId="{E6481B2B-5A98-4B89-9868-0CDE01568B77}" srcId="{608DF4F2-84C7-4596-BE18-0B26E1E18211}" destId="{E0790540-1D65-4210-9605-2C307C21B08D}" srcOrd="2" destOrd="0" parTransId="{FF7688D7-5759-4D96-85DE-4F7608BC3C5E}" sibTransId="{B1207A72-BC20-4E3A-A3E3-BA70ADCE4ECE}"/>
    <dgm:cxn modelId="{B6DED24B-54C8-466E-A4CF-B5BABE705E41}" type="presOf" srcId="{E0790540-1D65-4210-9605-2C307C21B08D}" destId="{92C0C0AF-BF94-4AB8-8361-B73D124B5619}" srcOrd="0" destOrd="0" presId="urn:microsoft.com/office/officeart/2018/2/layout/IconVerticalSolidList"/>
    <dgm:cxn modelId="{4B5F3C51-FEFD-4AF5-B221-D0F33367CFEF}" srcId="{608DF4F2-84C7-4596-BE18-0B26E1E18211}" destId="{DA0AD741-F9C6-4FBB-A099-32E4174511A6}" srcOrd="0" destOrd="0" parTransId="{8319C4C0-C17C-4669-A152-52C0D0007758}" sibTransId="{0DCC5E91-F360-4CA3-B9D4-AC05FF9F663B}"/>
    <dgm:cxn modelId="{3577AE8B-8572-4211-8ACD-38B13C58D154}" type="presOf" srcId="{5B646B15-BD22-44B0-919F-B354487903E8}" destId="{C4760E87-392E-4F86-AB54-3D63029EC8A2}" srcOrd="0" destOrd="0" presId="urn:microsoft.com/office/officeart/2018/2/layout/IconVerticalSolidList"/>
    <dgm:cxn modelId="{7EE405D4-8B03-47AB-B86E-322E11C2859B}" type="presOf" srcId="{608DF4F2-84C7-4596-BE18-0B26E1E18211}" destId="{66D1035F-3552-4895-AE80-F211E5075E94}" srcOrd="0" destOrd="0" presId="urn:microsoft.com/office/officeart/2018/2/layout/IconVerticalSolidList"/>
    <dgm:cxn modelId="{200713DD-4BD0-404F-A18E-3DC62C2B9427}" srcId="{608DF4F2-84C7-4596-BE18-0B26E1E18211}" destId="{5B646B15-BD22-44B0-919F-B354487903E8}" srcOrd="1" destOrd="0" parTransId="{C316D2B0-8A4B-4FCF-975B-081428B2E786}" sibTransId="{21FE2775-5BB8-4FF4-9EEA-A6174FE25303}"/>
    <dgm:cxn modelId="{2BD03226-AAE4-4F51-986A-F30EB22A77BE}" type="presParOf" srcId="{66D1035F-3552-4895-AE80-F211E5075E94}" destId="{10DD4AF8-BBEF-4110-BDF2-7565CB0B3D85}" srcOrd="0" destOrd="0" presId="urn:microsoft.com/office/officeart/2018/2/layout/IconVerticalSolidList"/>
    <dgm:cxn modelId="{266891CE-1E8C-4FF2-BB5A-F53F7615319D}" type="presParOf" srcId="{10DD4AF8-BBEF-4110-BDF2-7565CB0B3D85}" destId="{4BA0F725-F8A6-4849-96F2-1A3A0AA6BB90}" srcOrd="0" destOrd="0" presId="urn:microsoft.com/office/officeart/2018/2/layout/IconVerticalSolidList"/>
    <dgm:cxn modelId="{AA963B8C-5A56-418D-A682-8B69C3A21775}" type="presParOf" srcId="{10DD4AF8-BBEF-4110-BDF2-7565CB0B3D85}" destId="{585C18F6-0D55-4617-BA1C-A768CE992E7B}" srcOrd="1" destOrd="0" presId="urn:microsoft.com/office/officeart/2018/2/layout/IconVerticalSolidList"/>
    <dgm:cxn modelId="{F2215AF8-72E1-4DF2-9BA7-0958FE321C44}" type="presParOf" srcId="{10DD4AF8-BBEF-4110-BDF2-7565CB0B3D85}" destId="{FABF554E-7B64-4124-9664-71E74CC405AA}" srcOrd="2" destOrd="0" presId="urn:microsoft.com/office/officeart/2018/2/layout/IconVerticalSolidList"/>
    <dgm:cxn modelId="{C233FBB3-4AF7-402A-8521-DCD3D1E4DE4D}" type="presParOf" srcId="{10DD4AF8-BBEF-4110-BDF2-7565CB0B3D85}" destId="{22DCDD2A-8B00-4040-878E-5EFBED6C6485}" srcOrd="3" destOrd="0" presId="urn:microsoft.com/office/officeart/2018/2/layout/IconVerticalSolidList"/>
    <dgm:cxn modelId="{5D9DF1E7-58DD-4125-B8FA-0E77C09C8717}" type="presParOf" srcId="{66D1035F-3552-4895-AE80-F211E5075E94}" destId="{3AAE6AA8-6D90-467B-AB17-1559597F0B1B}" srcOrd="1" destOrd="0" presId="urn:microsoft.com/office/officeart/2018/2/layout/IconVerticalSolidList"/>
    <dgm:cxn modelId="{A3F02DBD-E39E-435E-9F33-2F18EC3D28CE}" type="presParOf" srcId="{66D1035F-3552-4895-AE80-F211E5075E94}" destId="{68C62398-42FB-43BD-A37A-48A95DDA8262}" srcOrd="2" destOrd="0" presId="urn:microsoft.com/office/officeart/2018/2/layout/IconVerticalSolidList"/>
    <dgm:cxn modelId="{A8F35EEE-3681-4BDD-9A05-E846FBBBBA95}" type="presParOf" srcId="{68C62398-42FB-43BD-A37A-48A95DDA8262}" destId="{1D433CFE-D86D-4C13-8DD0-040FD31A16FE}" srcOrd="0" destOrd="0" presId="urn:microsoft.com/office/officeart/2018/2/layout/IconVerticalSolidList"/>
    <dgm:cxn modelId="{8C8293CC-C49F-4724-B0CD-E1C9CC2036FB}" type="presParOf" srcId="{68C62398-42FB-43BD-A37A-48A95DDA8262}" destId="{1DE78C5C-39CD-4C36-89F6-84C5F9B763A1}" srcOrd="1" destOrd="0" presId="urn:microsoft.com/office/officeart/2018/2/layout/IconVerticalSolidList"/>
    <dgm:cxn modelId="{38F24D24-E40C-43A9-A366-CA0D7E0415CD}" type="presParOf" srcId="{68C62398-42FB-43BD-A37A-48A95DDA8262}" destId="{29D622B0-AE7D-4793-81A6-270A392C3F34}" srcOrd="2" destOrd="0" presId="urn:microsoft.com/office/officeart/2018/2/layout/IconVerticalSolidList"/>
    <dgm:cxn modelId="{2AAF9F5C-F81E-4491-8CA0-7B9E1B869FCC}" type="presParOf" srcId="{68C62398-42FB-43BD-A37A-48A95DDA8262}" destId="{C4760E87-392E-4F86-AB54-3D63029EC8A2}" srcOrd="3" destOrd="0" presId="urn:microsoft.com/office/officeart/2018/2/layout/IconVerticalSolidList"/>
    <dgm:cxn modelId="{2AF07A40-4112-493E-8BAD-922569C81B0D}" type="presParOf" srcId="{66D1035F-3552-4895-AE80-F211E5075E94}" destId="{2A4814C6-121C-458A-B3D8-EC5818976336}" srcOrd="3" destOrd="0" presId="urn:microsoft.com/office/officeart/2018/2/layout/IconVerticalSolidList"/>
    <dgm:cxn modelId="{B03D16AC-EC0B-4161-B18C-69F3E28E9A07}" type="presParOf" srcId="{66D1035F-3552-4895-AE80-F211E5075E94}" destId="{96AE8E1A-6F2E-4899-82EF-5347677DB7B8}" srcOrd="4" destOrd="0" presId="urn:microsoft.com/office/officeart/2018/2/layout/IconVerticalSolidList"/>
    <dgm:cxn modelId="{E3D8D707-79AD-4552-BB24-C8B5DE9CA708}" type="presParOf" srcId="{96AE8E1A-6F2E-4899-82EF-5347677DB7B8}" destId="{4498F9F3-754F-4665-8A82-610EA350A50B}" srcOrd="0" destOrd="0" presId="urn:microsoft.com/office/officeart/2018/2/layout/IconVerticalSolidList"/>
    <dgm:cxn modelId="{64AD42DF-2888-4B6F-90C4-4CC81DD6DEE0}" type="presParOf" srcId="{96AE8E1A-6F2E-4899-82EF-5347677DB7B8}" destId="{59D7A2A9-7E81-4280-8240-DE11BCCBE88A}" srcOrd="1" destOrd="0" presId="urn:microsoft.com/office/officeart/2018/2/layout/IconVerticalSolidList"/>
    <dgm:cxn modelId="{B06AD02A-5009-4696-A964-BF05775D225B}" type="presParOf" srcId="{96AE8E1A-6F2E-4899-82EF-5347677DB7B8}" destId="{F989E835-1C10-4721-B332-14520183C6E6}" srcOrd="2" destOrd="0" presId="urn:microsoft.com/office/officeart/2018/2/layout/IconVerticalSolidList"/>
    <dgm:cxn modelId="{9A67EFDA-36C6-41D7-9A2A-914BE4EC671B}" type="presParOf" srcId="{96AE8E1A-6F2E-4899-82EF-5347677DB7B8}" destId="{92C0C0AF-BF94-4AB8-8361-B73D124B561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3AE6855-B142-4A72-8D0B-177D2BE825AA}"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95EA70F2-1265-41ED-A9BA-1184D24E0914}">
      <dgm:prSet custT="1"/>
      <dgm:spPr/>
      <dgm:t>
        <a:bodyPr/>
        <a:lstStyle/>
        <a:p>
          <a:r>
            <a:rPr lang="da-DK" sz="1600" b="0" i="0" dirty="0"/>
            <a:t>Han ser det at blive modbevist som at blive befriet fra at være </a:t>
          </a:r>
          <a:r>
            <a:rPr lang="da-DK" sz="1600" b="0" i="0" dirty="0" err="1"/>
            <a:t>uviden</a:t>
          </a:r>
          <a:r>
            <a:rPr lang="da-DK" sz="1600" b="0" i="0" dirty="0"/>
            <a:t> og der ikke er noget være end at være </a:t>
          </a:r>
          <a:r>
            <a:rPr lang="da-DK" sz="1600" b="0" i="0" dirty="0" err="1"/>
            <a:t>uviden</a:t>
          </a:r>
          <a:r>
            <a:rPr lang="da-DK" sz="1600" b="0" i="0" dirty="0"/>
            <a:t>. Citat: Kapitel 12, afsnit e (omkring 458)</a:t>
          </a:r>
          <a:endParaRPr lang="en-US" sz="1600" dirty="0"/>
        </a:p>
      </dgm:t>
    </dgm:pt>
    <dgm:pt modelId="{512F1815-D46E-4F3C-B174-4F28804C64AA}" type="parTrans" cxnId="{B6653061-9FCF-4701-8ED5-48823D9B64DE}">
      <dgm:prSet/>
      <dgm:spPr/>
      <dgm:t>
        <a:bodyPr/>
        <a:lstStyle/>
        <a:p>
          <a:endParaRPr lang="en-US"/>
        </a:p>
      </dgm:t>
    </dgm:pt>
    <dgm:pt modelId="{7B7B08AA-97F4-4684-88F0-A25DFC4A26CB}" type="sibTrans" cxnId="{B6653061-9FCF-4701-8ED5-48823D9B64DE}">
      <dgm:prSet/>
      <dgm:spPr/>
      <dgm:t>
        <a:bodyPr/>
        <a:lstStyle/>
        <a:p>
          <a:endParaRPr lang="en-US"/>
        </a:p>
      </dgm:t>
    </dgm:pt>
    <dgm:pt modelId="{3486B8D5-49A0-4156-8D49-5BC55E512E14}">
      <dgm:prSet custT="1"/>
      <dgm:spPr/>
      <dgm:t>
        <a:bodyPr/>
        <a:lstStyle/>
        <a:p>
          <a:r>
            <a:rPr lang="da-DK" sz="1600" b="0" i="0" dirty="0"/>
            <a:t>Han værdsætter at blive modbevist, fordi han ser det som en mulighed for at komme frem til sandheden og altså den ”faktiske viden.” Hvis nogen kan vise, at hans argumentation er forkert, har han lært noget nyt og fjernet en fejltagelse fra sin tænkning.</a:t>
          </a:r>
          <a:br>
            <a:rPr lang="da-DK" sz="1600" dirty="0"/>
          </a:br>
          <a:r>
            <a:rPr lang="da-DK" sz="1600" b="0" i="0" dirty="0"/>
            <a:t>Hans tilgang til viden kommer fra at han tænker mere filosofisk, ”den sokratiske dialog,” hvor målet ikke er at vinde en diskussion, men at opnå indsigt.</a:t>
          </a:r>
          <a:br>
            <a:rPr lang="da-DK" sz="1600" dirty="0"/>
          </a:br>
          <a:r>
            <a:rPr lang="da-DK" sz="1600" b="0" i="0" dirty="0"/>
            <a:t>Et eksempel hvor Sokrates siger: ”</a:t>
          </a:r>
          <a:r>
            <a:rPr lang="da-DK" sz="1600" b="1" i="0" dirty="0"/>
            <a:t>Og jeg bliver selv ikke mindre glad for at blive modbevist end for at modbevise en anden. Det første anser jeg nemlig for det største gode da det jo er mere værd selv at blive befriet for det værste der kan ramme en, end at befri en anden.”</a:t>
          </a:r>
          <a:endParaRPr lang="en-US" sz="1600" b="1" dirty="0"/>
        </a:p>
      </dgm:t>
    </dgm:pt>
    <dgm:pt modelId="{96663F39-52A8-4F80-89D6-5FDCD50B3389}" type="parTrans" cxnId="{52A111C7-43E6-4C79-BD95-D68C5B1D064E}">
      <dgm:prSet/>
      <dgm:spPr/>
      <dgm:t>
        <a:bodyPr/>
        <a:lstStyle/>
        <a:p>
          <a:endParaRPr lang="en-US"/>
        </a:p>
      </dgm:t>
    </dgm:pt>
    <dgm:pt modelId="{76314A53-0509-4EB0-8242-1A86DF439CDD}" type="sibTrans" cxnId="{52A111C7-43E6-4C79-BD95-D68C5B1D064E}">
      <dgm:prSet/>
      <dgm:spPr/>
      <dgm:t>
        <a:bodyPr/>
        <a:lstStyle/>
        <a:p>
          <a:endParaRPr lang="en-US"/>
        </a:p>
      </dgm:t>
    </dgm:pt>
    <dgm:pt modelId="{7AD9DFBB-46AD-41CD-B899-371EEA974080}" type="pres">
      <dgm:prSet presAssocID="{C3AE6855-B142-4A72-8D0B-177D2BE825AA}" presName="root" presStyleCnt="0">
        <dgm:presLayoutVars>
          <dgm:dir/>
          <dgm:resizeHandles val="exact"/>
        </dgm:presLayoutVars>
      </dgm:prSet>
      <dgm:spPr/>
    </dgm:pt>
    <dgm:pt modelId="{78C5AFD2-80EF-4E1F-BBE5-39D73413FC81}" type="pres">
      <dgm:prSet presAssocID="{C3AE6855-B142-4A72-8D0B-177D2BE825AA}" presName="container" presStyleCnt="0">
        <dgm:presLayoutVars>
          <dgm:dir/>
          <dgm:resizeHandles val="exact"/>
        </dgm:presLayoutVars>
      </dgm:prSet>
      <dgm:spPr/>
    </dgm:pt>
    <dgm:pt modelId="{2BF96D0D-7AA9-4DE9-8F98-06F55728E8D6}" type="pres">
      <dgm:prSet presAssocID="{95EA70F2-1265-41ED-A9BA-1184D24E0914}" presName="compNode" presStyleCnt="0"/>
      <dgm:spPr/>
    </dgm:pt>
    <dgm:pt modelId="{98E6E341-87C8-46EE-BF94-D07DB450F745}" type="pres">
      <dgm:prSet presAssocID="{95EA70F2-1265-41ED-A9BA-1184D24E0914}" presName="iconBgRect" presStyleLbl="bgShp" presStyleIdx="0" presStyleCnt="2"/>
      <dgm:spPr/>
    </dgm:pt>
    <dgm:pt modelId="{8FFDA229-BCBA-428F-B862-D4F3F6D00264}" type="pres">
      <dgm:prSet presAssocID="{95EA70F2-1265-41ED-A9BA-1184D24E0914}"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onfused Person"/>
        </a:ext>
      </dgm:extLst>
    </dgm:pt>
    <dgm:pt modelId="{85057492-9EDE-4F46-99DB-DD1193A1375B}" type="pres">
      <dgm:prSet presAssocID="{95EA70F2-1265-41ED-A9BA-1184D24E0914}" presName="spaceRect" presStyleCnt="0"/>
      <dgm:spPr/>
    </dgm:pt>
    <dgm:pt modelId="{3D1FF502-0782-4086-8A85-5FB4440699B4}" type="pres">
      <dgm:prSet presAssocID="{95EA70F2-1265-41ED-A9BA-1184D24E0914}" presName="textRect" presStyleLbl="revTx" presStyleIdx="0" presStyleCnt="2" custScaleX="75263" custScaleY="84515" custLinFactNeighborX="-8104" custLinFactNeighborY="-31040">
        <dgm:presLayoutVars>
          <dgm:chMax val="1"/>
          <dgm:chPref val="1"/>
        </dgm:presLayoutVars>
      </dgm:prSet>
      <dgm:spPr/>
    </dgm:pt>
    <dgm:pt modelId="{947CF405-3713-445D-97A5-01762A7C45EE}" type="pres">
      <dgm:prSet presAssocID="{7B7B08AA-97F4-4684-88F0-A25DFC4A26CB}" presName="sibTrans" presStyleLbl="sibTrans2D1" presStyleIdx="0" presStyleCnt="0"/>
      <dgm:spPr/>
    </dgm:pt>
    <dgm:pt modelId="{654D5C68-E60C-48C5-9C76-75930F82D722}" type="pres">
      <dgm:prSet presAssocID="{3486B8D5-49A0-4156-8D49-5BC55E512E14}" presName="compNode" presStyleCnt="0"/>
      <dgm:spPr/>
    </dgm:pt>
    <dgm:pt modelId="{481AAB94-17B7-4E3B-9574-B4D95AB659D1}" type="pres">
      <dgm:prSet presAssocID="{3486B8D5-49A0-4156-8D49-5BC55E512E14}" presName="iconBgRect" presStyleLbl="bgShp" presStyleIdx="1" presStyleCnt="2" custLinFactNeighborX="-30184" custLinFactNeighborY="-5282"/>
      <dgm:spPr/>
    </dgm:pt>
    <dgm:pt modelId="{C42C6F71-29E1-4428-8C16-D68356F85FC7}" type="pres">
      <dgm:prSet presAssocID="{3486B8D5-49A0-4156-8D49-5BC55E512E14}" presName="iconRect" presStyleLbl="node1" presStyleIdx="1" presStyleCnt="2" custLinFactNeighborX="-52042" custLinFactNeighborY="-910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oustache Face with Solid Fill"/>
        </a:ext>
      </dgm:extLst>
    </dgm:pt>
    <dgm:pt modelId="{708F340C-E726-4E29-BC86-761EDF33719C}" type="pres">
      <dgm:prSet presAssocID="{3486B8D5-49A0-4156-8D49-5BC55E512E14}" presName="spaceRect" presStyleCnt="0"/>
      <dgm:spPr/>
    </dgm:pt>
    <dgm:pt modelId="{9943FE7B-9CDD-4892-AE3D-0CAE916DE7F1}" type="pres">
      <dgm:prSet presAssocID="{3486B8D5-49A0-4156-8D49-5BC55E512E14}" presName="textRect" presStyleLbl="revTx" presStyleIdx="1" presStyleCnt="2" custLinFactNeighborX="-11775" custLinFactNeighborY="-314">
        <dgm:presLayoutVars>
          <dgm:chMax val="1"/>
          <dgm:chPref val="1"/>
        </dgm:presLayoutVars>
      </dgm:prSet>
      <dgm:spPr/>
    </dgm:pt>
  </dgm:ptLst>
  <dgm:cxnLst>
    <dgm:cxn modelId="{FBEA9430-3002-4765-A121-7D4C3EF02CD1}" type="presOf" srcId="{3486B8D5-49A0-4156-8D49-5BC55E512E14}" destId="{9943FE7B-9CDD-4892-AE3D-0CAE916DE7F1}" srcOrd="0" destOrd="0" presId="urn:microsoft.com/office/officeart/2018/2/layout/IconCircleList"/>
    <dgm:cxn modelId="{B6653061-9FCF-4701-8ED5-48823D9B64DE}" srcId="{C3AE6855-B142-4A72-8D0B-177D2BE825AA}" destId="{95EA70F2-1265-41ED-A9BA-1184D24E0914}" srcOrd="0" destOrd="0" parTransId="{512F1815-D46E-4F3C-B174-4F28804C64AA}" sibTransId="{7B7B08AA-97F4-4684-88F0-A25DFC4A26CB}"/>
    <dgm:cxn modelId="{52A111C7-43E6-4C79-BD95-D68C5B1D064E}" srcId="{C3AE6855-B142-4A72-8D0B-177D2BE825AA}" destId="{3486B8D5-49A0-4156-8D49-5BC55E512E14}" srcOrd="1" destOrd="0" parTransId="{96663F39-52A8-4F80-89D6-5FDCD50B3389}" sibTransId="{76314A53-0509-4EB0-8242-1A86DF439CDD}"/>
    <dgm:cxn modelId="{A8A71ED3-9173-4E67-AFBB-1E9344CDF204}" type="presOf" srcId="{C3AE6855-B142-4A72-8D0B-177D2BE825AA}" destId="{7AD9DFBB-46AD-41CD-B899-371EEA974080}" srcOrd="0" destOrd="0" presId="urn:microsoft.com/office/officeart/2018/2/layout/IconCircleList"/>
    <dgm:cxn modelId="{F9C6BAE6-C67C-4CED-ADDC-B822E34B04CC}" type="presOf" srcId="{95EA70F2-1265-41ED-A9BA-1184D24E0914}" destId="{3D1FF502-0782-4086-8A85-5FB4440699B4}" srcOrd="0" destOrd="0" presId="urn:microsoft.com/office/officeart/2018/2/layout/IconCircleList"/>
    <dgm:cxn modelId="{1E7C50EB-D7B3-4B07-960E-45F81BAAC3C9}" type="presOf" srcId="{7B7B08AA-97F4-4684-88F0-A25DFC4A26CB}" destId="{947CF405-3713-445D-97A5-01762A7C45EE}" srcOrd="0" destOrd="0" presId="urn:microsoft.com/office/officeart/2018/2/layout/IconCircleList"/>
    <dgm:cxn modelId="{C93F8214-514B-4837-96D3-B40639C95B3B}" type="presParOf" srcId="{7AD9DFBB-46AD-41CD-B899-371EEA974080}" destId="{78C5AFD2-80EF-4E1F-BBE5-39D73413FC81}" srcOrd="0" destOrd="0" presId="urn:microsoft.com/office/officeart/2018/2/layout/IconCircleList"/>
    <dgm:cxn modelId="{F9216E66-8A69-4FF3-B6C9-4CF1DF7D329B}" type="presParOf" srcId="{78C5AFD2-80EF-4E1F-BBE5-39D73413FC81}" destId="{2BF96D0D-7AA9-4DE9-8F98-06F55728E8D6}" srcOrd="0" destOrd="0" presId="urn:microsoft.com/office/officeart/2018/2/layout/IconCircleList"/>
    <dgm:cxn modelId="{40BD830F-534D-446B-8E44-3B6818C1B380}" type="presParOf" srcId="{2BF96D0D-7AA9-4DE9-8F98-06F55728E8D6}" destId="{98E6E341-87C8-46EE-BF94-D07DB450F745}" srcOrd="0" destOrd="0" presId="urn:microsoft.com/office/officeart/2018/2/layout/IconCircleList"/>
    <dgm:cxn modelId="{BBE192BE-1A83-4E80-996E-F8AF5604414E}" type="presParOf" srcId="{2BF96D0D-7AA9-4DE9-8F98-06F55728E8D6}" destId="{8FFDA229-BCBA-428F-B862-D4F3F6D00264}" srcOrd="1" destOrd="0" presId="urn:microsoft.com/office/officeart/2018/2/layout/IconCircleList"/>
    <dgm:cxn modelId="{41EE6419-3777-4C46-AC8D-07D5E6255D42}" type="presParOf" srcId="{2BF96D0D-7AA9-4DE9-8F98-06F55728E8D6}" destId="{85057492-9EDE-4F46-99DB-DD1193A1375B}" srcOrd="2" destOrd="0" presId="urn:microsoft.com/office/officeart/2018/2/layout/IconCircleList"/>
    <dgm:cxn modelId="{E595E310-01C4-4859-A68B-B9019DA67878}" type="presParOf" srcId="{2BF96D0D-7AA9-4DE9-8F98-06F55728E8D6}" destId="{3D1FF502-0782-4086-8A85-5FB4440699B4}" srcOrd="3" destOrd="0" presId="urn:microsoft.com/office/officeart/2018/2/layout/IconCircleList"/>
    <dgm:cxn modelId="{C71E0768-D7B9-4933-B8D0-AF13D4E4E60C}" type="presParOf" srcId="{78C5AFD2-80EF-4E1F-BBE5-39D73413FC81}" destId="{947CF405-3713-445D-97A5-01762A7C45EE}" srcOrd="1" destOrd="0" presId="urn:microsoft.com/office/officeart/2018/2/layout/IconCircleList"/>
    <dgm:cxn modelId="{BE218108-9E7E-468C-BC1D-D67EAB11C8E8}" type="presParOf" srcId="{78C5AFD2-80EF-4E1F-BBE5-39D73413FC81}" destId="{654D5C68-E60C-48C5-9C76-75930F82D722}" srcOrd="2" destOrd="0" presId="urn:microsoft.com/office/officeart/2018/2/layout/IconCircleList"/>
    <dgm:cxn modelId="{F1F30404-5F34-490F-9FB8-DA79C2BAF08B}" type="presParOf" srcId="{654D5C68-E60C-48C5-9C76-75930F82D722}" destId="{481AAB94-17B7-4E3B-9574-B4D95AB659D1}" srcOrd="0" destOrd="0" presId="urn:microsoft.com/office/officeart/2018/2/layout/IconCircleList"/>
    <dgm:cxn modelId="{875C80E3-3769-4D35-B7D8-4564F8F09CAB}" type="presParOf" srcId="{654D5C68-E60C-48C5-9C76-75930F82D722}" destId="{C42C6F71-29E1-4428-8C16-D68356F85FC7}" srcOrd="1" destOrd="0" presId="urn:microsoft.com/office/officeart/2018/2/layout/IconCircleList"/>
    <dgm:cxn modelId="{5EF4AC09-2946-4A81-971D-2CCEB59504A7}" type="presParOf" srcId="{654D5C68-E60C-48C5-9C76-75930F82D722}" destId="{708F340C-E726-4E29-BC86-761EDF33719C}" srcOrd="2" destOrd="0" presId="urn:microsoft.com/office/officeart/2018/2/layout/IconCircleList"/>
    <dgm:cxn modelId="{65A0986C-B17F-42E7-A43B-1E04CAAC110C}" type="presParOf" srcId="{654D5C68-E60C-48C5-9C76-75930F82D722}" destId="{9943FE7B-9CDD-4892-AE3D-0CAE916DE7F1}"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7F442B-3649-4468-831C-91D565620FFB}">
      <dsp:nvSpPr>
        <dsp:cNvPr id="0" name=""/>
        <dsp:cNvSpPr/>
      </dsp:nvSpPr>
      <dsp:spPr>
        <a:xfrm>
          <a:off x="0" y="3378"/>
          <a:ext cx="6900512" cy="1486893"/>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DD2EB5B-4D6B-4FA5-AAAC-25D7F438BE6B}">
      <dsp:nvSpPr>
        <dsp:cNvPr id="0" name=""/>
        <dsp:cNvSpPr/>
      </dsp:nvSpPr>
      <dsp:spPr>
        <a:xfrm>
          <a:off x="449785" y="337929"/>
          <a:ext cx="818590" cy="81779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9D52721-C283-4278-9C25-6469192ACE21}">
      <dsp:nvSpPr>
        <dsp:cNvPr id="0" name=""/>
        <dsp:cNvSpPr/>
      </dsp:nvSpPr>
      <dsp:spPr>
        <a:xfrm>
          <a:off x="1718161" y="3378"/>
          <a:ext cx="5130309" cy="15798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198" tIns="167198" rIns="167198" bIns="167198" numCol="1" spcCol="1270" anchor="ctr" anchorCtr="0">
          <a:noAutofit/>
        </a:bodyPr>
        <a:lstStyle/>
        <a:p>
          <a:pPr marL="0" lvl="0" indent="0" algn="l" defTabSz="800100">
            <a:lnSpc>
              <a:spcPct val="100000"/>
            </a:lnSpc>
            <a:spcBef>
              <a:spcPct val="0"/>
            </a:spcBef>
            <a:spcAft>
              <a:spcPct val="35000"/>
            </a:spcAft>
            <a:buNone/>
          </a:pPr>
          <a:r>
            <a:rPr lang="da-DK" sz="1800" b="0" i="0" kern="1200" dirty="0"/>
            <a:t>Der findes både falsk og sand tro, men der er altid kun en sand viden - og derfor er det to forskellige ting. Således bliver tro til doxa, og viden til episteme. </a:t>
          </a:r>
          <a:r>
            <a:rPr lang="da-DK" sz="1800" b="1" i="0" kern="1200" dirty="0"/>
            <a:t>Citat: Kapitel 9, afsnit d.</a:t>
          </a:r>
          <a:endParaRPr lang="en-US" sz="1800" b="1" i="0" kern="1200" dirty="0"/>
        </a:p>
      </dsp:txBody>
      <dsp:txXfrm>
        <a:off x="1718161" y="3378"/>
        <a:ext cx="5130309" cy="1579824"/>
      </dsp:txXfrm>
    </dsp:sp>
    <dsp:sp modelId="{DD3DA437-1029-40B0-86F3-BC1B81FF4F11}">
      <dsp:nvSpPr>
        <dsp:cNvPr id="0" name=""/>
        <dsp:cNvSpPr/>
      </dsp:nvSpPr>
      <dsp:spPr>
        <a:xfrm>
          <a:off x="0" y="1978158"/>
          <a:ext cx="6900512" cy="1486893"/>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1D20FD3-CC2D-4905-A172-21C31C9B67A6}">
      <dsp:nvSpPr>
        <dsp:cNvPr id="0" name=""/>
        <dsp:cNvSpPr/>
      </dsp:nvSpPr>
      <dsp:spPr>
        <a:xfrm>
          <a:off x="449785" y="2312709"/>
          <a:ext cx="818590" cy="81779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B0F8A6F-7548-4E9A-8B3E-BA3FDE3D6476}">
      <dsp:nvSpPr>
        <dsp:cNvPr id="0" name=""/>
        <dsp:cNvSpPr/>
      </dsp:nvSpPr>
      <dsp:spPr>
        <a:xfrm>
          <a:off x="1718161" y="1978158"/>
          <a:ext cx="5130309" cy="15798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198" tIns="167198" rIns="167198" bIns="167198" numCol="1" spcCol="1270" anchor="ctr" anchorCtr="0">
          <a:noAutofit/>
        </a:bodyPr>
        <a:lstStyle/>
        <a:p>
          <a:pPr marL="0" lvl="0" indent="0" algn="l" defTabSz="800100">
            <a:lnSpc>
              <a:spcPct val="100000"/>
            </a:lnSpc>
            <a:spcBef>
              <a:spcPct val="0"/>
            </a:spcBef>
            <a:spcAft>
              <a:spcPct val="35000"/>
            </a:spcAft>
            <a:buNone/>
          </a:pPr>
          <a:r>
            <a:rPr lang="da-DK" sz="1800" b="0" i="0" kern="1200" dirty="0"/>
            <a:t>Fordi der kan være forkerte og rigtige tro, men kun være en rigtig viden. Viden = Episteme, Tro = Episteme og Doxa.  </a:t>
          </a:r>
          <a:r>
            <a:rPr lang="da-DK" sz="1800" b="1" i="0" kern="1200" dirty="0"/>
            <a:t>Side 405 l. 1-6</a:t>
          </a:r>
          <a:endParaRPr lang="en-US" sz="1800" b="1" i="0" kern="1200" dirty="0"/>
        </a:p>
      </dsp:txBody>
      <dsp:txXfrm>
        <a:off x="1718161" y="1978158"/>
        <a:ext cx="5130309" cy="1579824"/>
      </dsp:txXfrm>
    </dsp:sp>
    <dsp:sp modelId="{5C82DCD9-A661-4ECF-9457-66583852CF99}">
      <dsp:nvSpPr>
        <dsp:cNvPr id="0" name=""/>
        <dsp:cNvSpPr/>
      </dsp:nvSpPr>
      <dsp:spPr>
        <a:xfrm>
          <a:off x="0" y="3952938"/>
          <a:ext cx="6900512" cy="1486893"/>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5E4EA8A-6ABF-42F5-9A19-0454EB64B0DE}">
      <dsp:nvSpPr>
        <dsp:cNvPr id="0" name=""/>
        <dsp:cNvSpPr/>
      </dsp:nvSpPr>
      <dsp:spPr>
        <a:xfrm>
          <a:off x="450224" y="4287489"/>
          <a:ext cx="818590" cy="81779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423C942-D7EC-40B0-83E7-3E94039BF730}">
      <dsp:nvSpPr>
        <dsp:cNvPr id="0" name=""/>
        <dsp:cNvSpPr/>
      </dsp:nvSpPr>
      <dsp:spPr>
        <a:xfrm>
          <a:off x="1719040" y="3952938"/>
          <a:ext cx="5074031" cy="15798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198" tIns="167198" rIns="167198" bIns="167198" numCol="1" spcCol="1270" anchor="ctr" anchorCtr="0">
          <a:noAutofit/>
        </a:bodyPr>
        <a:lstStyle/>
        <a:p>
          <a:pPr marL="0" lvl="0" indent="0" algn="l" defTabSz="622300">
            <a:lnSpc>
              <a:spcPct val="100000"/>
            </a:lnSpc>
            <a:spcBef>
              <a:spcPct val="0"/>
            </a:spcBef>
            <a:spcAft>
              <a:spcPct val="35000"/>
            </a:spcAft>
            <a:buNone/>
          </a:pPr>
          <a:r>
            <a:rPr lang="da-DK" sz="1400" kern="1200" dirty="0"/>
            <a:t>Tro defineres som noget der både kan være sandt eller falsk. Man kan altså mene noget selvom det ikke nødvendigvis er </a:t>
          </a:r>
          <a:r>
            <a:rPr lang="da-DK" sz="1400" kern="1200" dirty="0" err="1"/>
            <a:t>rigtigt.Viden</a:t>
          </a:r>
          <a:r>
            <a:rPr lang="da-DK" sz="1400" kern="1200" dirty="0"/>
            <a:t> defineres som noget der ikke kan være falsk. Altså findes der kun sand viden, altså Episteme</a:t>
          </a:r>
          <a:br>
            <a:rPr lang="da-DK" sz="1400" kern="1200" dirty="0"/>
          </a:br>
          <a:r>
            <a:rPr lang="da-DK" sz="1400" kern="1200" dirty="0"/>
            <a:t>Tro kan dermed også både være doxa og episteme hvis den mening er sand. </a:t>
          </a:r>
          <a:r>
            <a:rPr lang="da-DK" sz="1400" b="1" i="0" kern="1200" dirty="0"/>
            <a:t>Citat: side 405 l. 1-6</a:t>
          </a:r>
          <a:endParaRPr lang="en-US" sz="1400" b="1" i="0" kern="1200" dirty="0"/>
        </a:p>
      </dsp:txBody>
      <dsp:txXfrm>
        <a:off x="1719040" y="3952938"/>
        <a:ext cx="5074031" cy="15798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B1FD51-481F-4934-87DF-84A2709F2ACB}">
      <dsp:nvSpPr>
        <dsp:cNvPr id="0" name=""/>
        <dsp:cNvSpPr/>
      </dsp:nvSpPr>
      <dsp:spPr>
        <a:xfrm>
          <a:off x="0" y="43950"/>
          <a:ext cx="6900512" cy="269100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da-DK" sz="2300" b="0" i="0" kern="1200" dirty="0"/>
            <a:t>Han mener at det fører til tro. Det går ud på at overbevise en person om sin sag, men ikke nødvendigvis at fortælle om sandheden. </a:t>
          </a:r>
          <a:r>
            <a:rPr lang="da-DK" sz="2300" b="1" i="0" kern="1200" dirty="0"/>
            <a:t>”En retor er altså ikke en der belærer domstolen eller andre forsamlinger om ret og uret, men bare en, der får dem til at tro noget.” </a:t>
          </a:r>
          <a:r>
            <a:rPr lang="da-DK" sz="2300" b="0" i="0" kern="1200" dirty="0"/>
            <a:t>(lige før kapitel 10, side 405)</a:t>
          </a:r>
          <a:endParaRPr lang="en-US" sz="2300" kern="1200" dirty="0"/>
        </a:p>
      </dsp:txBody>
      <dsp:txXfrm>
        <a:off x="131364" y="175314"/>
        <a:ext cx="6637784" cy="2428272"/>
      </dsp:txXfrm>
    </dsp:sp>
    <dsp:sp modelId="{AB6BB362-B6C4-4E7E-B700-3F66B250358B}">
      <dsp:nvSpPr>
        <dsp:cNvPr id="0" name=""/>
        <dsp:cNvSpPr/>
      </dsp:nvSpPr>
      <dsp:spPr>
        <a:xfrm>
          <a:off x="0" y="2801190"/>
          <a:ext cx="6900512" cy="2691000"/>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da-DK" sz="2300" b="0" i="0" kern="1200" dirty="0"/>
            <a:t>Ifølge Sokrates så fører retorik til tro, den har karakter er at det bare er doxa og ikke altid Episteme og det er ikke troværdigt. Sokrates underminerer derfor indirekte retorikken og sætter den som lavere status sammenlignet med samtalen, fordi samtalen leder frem til episteme. </a:t>
          </a:r>
          <a:r>
            <a:rPr lang="da-DK" sz="2300" b="1" i="0" kern="1200" dirty="0"/>
            <a:t>Citat: Kapitel 9, afsnit e (omkring 455).</a:t>
          </a:r>
          <a:endParaRPr lang="en-US" sz="2300" b="1" kern="1200" dirty="0"/>
        </a:p>
      </dsp:txBody>
      <dsp:txXfrm>
        <a:off x="131364" y="2932554"/>
        <a:ext cx="6637784" cy="242827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A0F725-F8A6-4849-96F2-1A3A0AA6BB90}">
      <dsp:nvSpPr>
        <dsp:cNvPr id="0" name=""/>
        <dsp:cNvSpPr/>
      </dsp:nvSpPr>
      <dsp:spPr>
        <a:xfrm>
          <a:off x="0" y="531"/>
          <a:ext cx="10515600" cy="1242935"/>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85C18F6-0D55-4617-BA1C-A768CE992E7B}">
      <dsp:nvSpPr>
        <dsp:cNvPr id="0" name=""/>
        <dsp:cNvSpPr/>
      </dsp:nvSpPr>
      <dsp:spPr>
        <a:xfrm>
          <a:off x="375988" y="280191"/>
          <a:ext cx="683614" cy="68361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2DCDD2A-8B00-4040-878E-5EFBED6C6485}">
      <dsp:nvSpPr>
        <dsp:cNvPr id="0" name=""/>
        <dsp:cNvSpPr/>
      </dsp:nvSpPr>
      <dsp:spPr>
        <a:xfrm>
          <a:off x="1435590" y="53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666750">
            <a:lnSpc>
              <a:spcPct val="100000"/>
            </a:lnSpc>
            <a:spcBef>
              <a:spcPct val="0"/>
            </a:spcBef>
            <a:spcAft>
              <a:spcPct val="35000"/>
            </a:spcAft>
            <a:buNone/>
          </a:pPr>
          <a:r>
            <a:rPr lang="da-DK" sz="1500" b="0" i="0" kern="1200" dirty="0"/>
            <a:t>Retorikken kan bruges til at overtale og få folk på sin side i alle salgs emner </a:t>
          </a:r>
          <a:r>
            <a:rPr lang="da-DK" sz="1500" b="1" i="0" kern="1200" dirty="0"/>
            <a:t>(456 b-c). </a:t>
          </a:r>
          <a:r>
            <a:rPr lang="da-DK" sz="1500" b="0" i="0" kern="1200" dirty="0"/>
            <a:t>Derfor holder retorikken en stor magt da den kan bruges til at fratage personers roller og opbakning ved at overtale. Derfor skal den bruges retfærdigt i sammenhænge hvor det er rigtigt.</a:t>
          </a:r>
          <a:r>
            <a:rPr lang="da-DK" sz="1500" b="1" i="0" kern="1200" dirty="0"/>
            <a:t> (457 b)</a:t>
          </a:r>
          <a:endParaRPr lang="en-US" sz="1500" b="1" kern="1200" dirty="0"/>
        </a:p>
      </dsp:txBody>
      <dsp:txXfrm>
        <a:off x="1435590" y="531"/>
        <a:ext cx="9080009" cy="1242935"/>
      </dsp:txXfrm>
    </dsp:sp>
    <dsp:sp modelId="{1D433CFE-D86D-4C13-8DD0-040FD31A16FE}">
      <dsp:nvSpPr>
        <dsp:cNvPr id="0" name=""/>
        <dsp:cNvSpPr/>
      </dsp:nvSpPr>
      <dsp:spPr>
        <a:xfrm>
          <a:off x="0" y="1554201"/>
          <a:ext cx="10515600" cy="1242935"/>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DE78C5C-39CD-4C36-89F6-84C5F9B763A1}">
      <dsp:nvSpPr>
        <dsp:cNvPr id="0" name=""/>
        <dsp:cNvSpPr/>
      </dsp:nvSpPr>
      <dsp:spPr>
        <a:xfrm>
          <a:off x="375988" y="1833861"/>
          <a:ext cx="683614" cy="68361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4760E87-392E-4F86-AB54-3D63029EC8A2}">
      <dsp:nvSpPr>
        <dsp:cNvPr id="0" name=""/>
        <dsp:cNvSpPr/>
      </dsp:nvSpPr>
      <dsp:spPr>
        <a:xfrm>
          <a:off x="1435590" y="155420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666750">
            <a:lnSpc>
              <a:spcPct val="100000"/>
            </a:lnSpc>
            <a:spcBef>
              <a:spcPct val="0"/>
            </a:spcBef>
            <a:spcAft>
              <a:spcPct val="35000"/>
            </a:spcAft>
            <a:buNone/>
          </a:pPr>
          <a:r>
            <a:rPr lang="da-DK" sz="1500" kern="1200" dirty="0"/>
            <a:t>[…]</a:t>
          </a:r>
          <a:r>
            <a:rPr lang="da-DK" sz="1500" b="0" i="0" kern="1200" dirty="0"/>
            <a:t> Gorgias prøver altså tale Retorikken op her. Dog har man et ansvar når man kan overtale alle på dem måde. </a:t>
          </a:r>
          <a:r>
            <a:rPr lang="da-DK" sz="1500" b="0" i="0" kern="1200" dirty="0" err="1"/>
            <a:t>Samenlinger</a:t>
          </a:r>
          <a:r>
            <a:rPr lang="da-DK" sz="1500" b="0" i="0" kern="1200" dirty="0"/>
            <a:t> det med kampteknikker og siger at det skal være en ærefuld måde at gå til kamp. Han beskytter sig selv ved at sige at læren ikke skal straffes men eleven. </a:t>
          </a:r>
          <a:r>
            <a:rPr lang="da-DK" sz="1500" b="1" i="0" kern="1200" dirty="0"/>
            <a:t>Citat: Kapitel 11, afsnit c.</a:t>
          </a:r>
          <a:endParaRPr lang="en-US" sz="1500" b="1" kern="1200" dirty="0"/>
        </a:p>
      </dsp:txBody>
      <dsp:txXfrm>
        <a:off x="1435590" y="1554201"/>
        <a:ext cx="9080009" cy="1242935"/>
      </dsp:txXfrm>
    </dsp:sp>
    <dsp:sp modelId="{4498F9F3-754F-4665-8A82-610EA350A50B}">
      <dsp:nvSpPr>
        <dsp:cNvPr id="0" name=""/>
        <dsp:cNvSpPr/>
      </dsp:nvSpPr>
      <dsp:spPr>
        <a:xfrm>
          <a:off x="0" y="3107870"/>
          <a:ext cx="10515600" cy="1242935"/>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9D7A2A9-7E81-4280-8240-DE11BCCBE88A}">
      <dsp:nvSpPr>
        <dsp:cNvPr id="0" name=""/>
        <dsp:cNvSpPr/>
      </dsp:nvSpPr>
      <dsp:spPr>
        <a:xfrm>
          <a:off x="375988" y="3387531"/>
          <a:ext cx="683614" cy="68361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2C0C0AF-BF94-4AB8-8361-B73D124B5619}">
      <dsp:nvSpPr>
        <dsp:cNvPr id="0" name=""/>
        <dsp:cNvSpPr/>
      </dsp:nvSpPr>
      <dsp:spPr>
        <a:xfrm>
          <a:off x="1435590" y="3107870"/>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666750">
            <a:lnSpc>
              <a:spcPct val="100000"/>
            </a:lnSpc>
            <a:spcBef>
              <a:spcPct val="0"/>
            </a:spcBef>
            <a:spcAft>
              <a:spcPct val="35000"/>
            </a:spcAft>
            <a:buNone/>
          </a:pPr>
          <a:r>
            <a:rPr lang="da-DK" sz="1500" b="0" i="0" kern="1200"/>
            <a:t>Retorikken er magtfuld, fordi den kan bruges til at kontrollere forsamlinger og manipulere mennesker. Den er derfor også farlig og skal bruges til gode formål, som f.eks. at overbevise en patient om hvad der er bedst for personen.</a:t>
          </a:r>
          <a:endParaRPr lang="en-US" sz="1500" kern="1200"/>
        </a:p>
      </dsp:txBody>
      <dsp:txXfrm>
        <a:off x="1435590" y="3107870"/>
        <a:ext cx="9080009" cy="124293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E6E341-87C8-46EE-BF94-D07DB450F745}">
      <dsp:nvSpPr>
        <dsp:cNvPr id="0" name=""/>
        <dsp:cNvSpPr/>
      </dsp:nvSpPr>
      <dsp:spPr>
        <a:xfrm>
          <a:off x="141604" y="1471155"/>
          <a:ext cx="1409026" cy="1409026"/>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FDA229-BCBA-428F-B862-D4F3F6D00264}">
      <dsp:nvSpPr>
        <dsp:cNvPr id="0" name=""/>
        <dsp:cNvSpPr/>
      </dsp:nvSpPr>
      <dsp:spPr>
        <a:xfrm>
          <a:off x="437500" y="1767051"/>
          <a:ext cx="817235" cy="81723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D1FF502-0782-4086-8A85-5FB4440699B4}">
      <dsp:nvSpPr>
        <dsp:cNvPr id="0" name=""/>
        <dsp:cNvSpPr/>
      </dsp:nvSpPr>
      <dsp:spPr>
        <a:xfrm>
          <a:off x="1994201" y="1142887"/>
          <a:ext cx="2499692" cy="11908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90000"/>
            </a:lnSpc>
            <a:spcBef>
              <a:spcPct val="0"/>
            </a:spcBef>
            <a:spcAft>
              <a:spcPct val="35000"/>
            </a:spcAft>
            <a:buNone/>
          </a:pPr>
          <a:r>
            <a:rPr lang="da-DK" sz="1600" b="0" i="0" kern="1200" dirty="0"/>
            <a:t>Han ser det at blive modbevist som at blive befriet fra at være </a:t>
          </a:r>
          <a:r>
            <a:rPr lang="da-DK" sz="1600" b="0" i="0" kern="1200" dirty="0" err="1"/>
            <a:t>uviden</a:t>
          </a:r>
          <a:r>
            <a:rPr lang="da-DK" sz="1600" b="0" i="0" kern="1200" dirty="0"/>
            <a:t> og der ikke er noget være end at være </a:t>
          </a:r>
          <a:r>
            <a:rPr lang="da-DK" sz="1600" b="0" i="0" kern="1200" dirty="0" err="1"/>
            <a:t>uviden</a:t>
          </a:r>
          <a:r>
            <a:rPr lang="da-DK" sz="1600" b="0" i="0" kern="1200" dirty="0"/>
            <a:t>. Citat: Kapitel 12, afsnit e (omkring 458)</a:t>
          </a:r>
          <a:endParaRPr lang="en-US" sz="1600" kern="1200" dirty="0"/>
        </a:p>
      </dsp:txBody>
      <dsp:txXfrm>
        <a:off x="1994201" y="1142887"/>
        <a:ext cx="2499692" cy="1190838"/>
      </dsp:txXfrm>
    </dsp:sp>
    <dsp:sp modelId="{481AAB94-17B7-4E3B-9574-B4D95AB659D1}">
      <dsp:nvSpPr>
        <dsp:cNvPr id="0" name=""/>
        <dsp:cNvSpPr/>
      </dsp:nvSpPr>
      <dsp:spPr>
        <a:xfrm>
          <a:off x="4916457" y="1396730"/>
          <a:ext cx="1409026" cy="1409026"/>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2C6F71-29E1-4428-8C16-D68356F85FC7}">
      <dsp:nvSpPr>
        <dsp:cNvPr id="0" name=""/>
        <dsp:cNvSpPr/>
      </dsp:nvSpPr>
      <dsp:spPr>
        <a:xfrm>
          <a:off x="5212347" y="1692625"/>
          <a:ext cx="817235" cy="81723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943FE7B-9CDD-4892-AE3D-0CAE916DE7F1}">
      <dsp:nvSpPr>
        <dsp:cNvPr id="0" name=""/>
        <dsp:cNvSpPr/>
      </dsp:nvSpPr>
      <dsp:spPr>
        <a:xfrm>
          <a:off x="6661638" y="1466731"/>
          <a:ext cx="3321276" cy="14090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90000"/>
            </a:lnSpc>
            <a:spcBef>
              <a:spcPct val="0"/>
            </a:spcBef>
            <a:spcAft>
              <a:spcPct val="35000"/>
            </a:spcAft>
            <a:buNone/>
          </a:pPr>
          <a:r>
            <a:rPr lang="da-DK" sz="1600" b="0" i="0" kern="1200" dirty="0"/>
            <a:t>Han værdsætter at blive modbevist, fordi han ser det som en mulighed for at komme frem til sandheden og altså den ”faktiske viden.” Hvis nogen kan vise, at hans argumentation er forkert, har han lært noget nyt og fjernet en fejltagelse fra sin tænkning.</a:t>
          </a:r>
          <a:br>
            <a:rPr lang="da-DK" sz="1600" kern="1200" dirty="0"/>
          </a:br>
          <a:r>
            <a:rPr lang="da-DK" sz="1600" b="0" i="0" kern="1200" dirty="0"/>
            <a:t>Hans tilgang til viden kommer fra at han tænker mere filosofisk, ”den sokratiske dialog,” hvor målet ikke er at vinde en diskussion, men at opnå indsigt.</a:t>
          </a:r>
          <a:br>
            <a:rPr lang="da-DK" sz="1600" kern="1200" dirty="0"/>
          </a:br>
          <a:r>
            <a:rPr lang="da-DK" sz="1600" b="0" i="0" kern="1200" dirty="0"/>
            <a:t>Et eksempel hvor Sokrates siger: ”</a:t>
          </a:r>
          <a:r>
            <a:rPr lang="da-DK" sz="1600" b="1" i="0" kern="1200" dirty="0"/>
            <a:t>Og jeg bliver selv ikke mindre glad for at blive modbevist end for at modbevise en anden. Det første anser jeg nemlig for det største gode da det jo er mere værd selv at blive befriet for det værste der kan ramme en, end at befri en anden.”</a:t>
          </a:r>
          <a:endParaRPr lang="en-US" sz="1600" b="1" kern="1200" dirty="0"/>
        </a:p>
      </dsp:txBody>
      <dsp:txXfrm>
        <a:off x="6661638" y="1466731"/>
        <a:ext cx="3321276" cy="140902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270726-E140-4D2A-8B64-D1C0E7BAD7DB}" type="datetimeFigureOut">
              <a:rPr lang="da-DK" smtClean="0"/>
              <a:t>06-12-2024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89A370-08D8-4594-B99A-B621750C8174}" type="slidenum">
              <a:rPr lang="da-DK" smtClean="0"/>
              <a:t>‹nr.›</a:t>
            </a:fld>
            <a:endParaRPr lang="da-DK"/>
          </a:p>
        </p:txBody>
      </p:sp>
    </p:spTree>
    <p:extLst>
      <p:ext uri="{BB962C8B-B14F-4D97-AF65-F5344CB8AC3E}">
        <p14:creationId xmlns:p14="http://schemas.microsoft.com/office/powerpoint/2010/main" val="12109709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Jeg tror jeg ville holde mig fra at sige, at tro er episteme – det er jo netop en doxa, som man skal </a:t>
            </a:r>
            <a:r>
              <a:rPr lang="da-DK" dirty="0" err="1"/>
              <a:t>verifye</a:t>
            </a:r>
            <a:r>
              <a:rPr lang="da-DK" dirty="0"/>
              <a:t> om er episteme, inden man ved, om den er episteme</a:t>
            </a:r>
          </a:p>
        </p:txBody>
      </p:sp>
      <p:sp>
        <p:nvSpPr>
          <p:cNvPr id="4" name="Pladsholder til slidenummer 3"/>
          <p:cNvSpPr>
            <a:spLocks noGrp="1"/>
          </p:cNvSpPr>
          <p:nvPr>
            <p:ph type="sldNum" sz="quarter" idx="5"/>
          </p:nvPr>
        </p:nvSpPr>
        <p:spPr/>
        <p:txBody>
          <a:bodyPr/>
          <a:lstStyle/>
          <a:p>
            <a:fld id="{EE89A370-08D8-4594-B99A-B621750C8174}" type="slidenum">
              <a:rPr lang="da-DK" smtClean="0"/>
              <a:t>3</a:t>
            </a:fld>
            <a:endParaRPr lang="da-DK"/>
          </a:p>
        </p:txBody>
      </p:sp>
    </p:spTree>
    <p:extLst>
      <p:ext uri="{BB962C8B-B14F-4D97-AF65-F5344CB8AC3E}">
        <p14:creationId xmlns:p14="http://schemas.microsoft.com/office/powerpoint/2010/main" val="22565624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4F61A3-E3DE-2CF6-92B1-10E461357E90}"/>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087584CF-2EAA-D7F6-7A83-CB84DD9FE8B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C9162626-C75E-1625-C440-EBDDCA714824}"/>
              </a:ext>
            </a:extLst>
          </p:cNvPr>
          <p:cNvSpPr>
            <a:spLocks noGrp="1"/>
          </p:cNvSpPr>
          <p:nvPr>
            <p:ph type="dt" sz="half" idx="10"/>
          </p:nvPr>
        </p:nvSpPr>
        <p:spPr/>
        <p:txBody>
          <a:bodyPr/>
          <a:lstStyle/>
          <a:p>
            <a:fld id="{83CC5CC8-A4EA-4EBF-B5F0-B49C219EF78F}" type="datetimeFigureOut">
              <a:rPr lang="da-DK" smtClean="0"/>
              <a:t>06-12-2024</a:t>
            </a:fld>
            <a:endParaRPr lang="da-DK"/>
          </a:p>
        </p:txBody>
      </p:sp>
      <p:sp>
        <p:nvSpPr>
          <p:cNvPr id="5" name="Pladsholder til sidefod 4">
            <a:extLst>
              <a:ext uri="{FF2B5EF4-FFF2-40B4-BE49-F238E27FC236}">
                <a16:creationId xmlns:a16="http://schemas.microsoft.com/office/drawing/2014/main" id="{2AEDA4A3-0001-45F6-4B67-326C5A9F890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2E0ED7F-16CD-691D-EDCE-DCF11CBC127C}"/>
              </a:ext>
            </a:extLst>
          </p:cNvPr>
          <p:cNvSpPr>
            <a:spLocks noGrp="1"/>
          </p:cNvSpPr>
          <p:nvPr>
            <p:ph type="sldNum" sz="quarter" idx="12"/>
          </p:nvPr>
        </p:nvSpPr>
        <p:spPr/>
        <p:txBody>
          <a:bodyPr/>
          <a:lstStyle/>
          <a:p>
            <a:fld id="{2BBE1980-42DC-462B-A045-EA3681CF7B17}" type="slidenum">
              <a:rPr lang="da-DK" smtClean="0"/>
              <a:t>‹nr.›</a:t>
            </a:fld>
            <a:endParaRPr lang="da-DK"/>
          </a:p>
        </p:txBody>
      </p:sp>
    </p:spTree>
    <p:extLst>
      <p:ext uri="{BB962C8B-B14F-4D97-AF65-F5344CB8AC3E}">
        <p14:creationId xmlns:p14="http://schemas.microsoft.com/office/powerpoint/2010/main" val="4287264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DA4A44-9F4B-F157-7E50-D6A1C7438167}"/>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533B105E-6A56-E0E5-639F-F6EE1FDE4A01}"/>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C65EB408-2104-F0A2-7B53-A3EAE86EA102}"/>
              </a:ext>
            </a:extLst>
          </p:cNvPr>
          <p:cNvSpPr>
            <a:spLocks noGrp="1"/>
          </p:cNvSpPr>
          <p:nvPr>
            <p:ph type="dt" sz="half" idx="10"/>
          </p:nvPr>
        </p:nvSpPr>
        <p:spPr/>
        <p:txBody>
          <a:bodyPr/>
          <a:lstStyle/>
          <a:p>
            <a:fld id="{83CC5CC8-A4EA-4EBF-B5F0-B49C219EF78F}" type="datetimeFigureOut">
              <a:rPr lang="da-DK" smtClean="0"/>
              <a:t>06-12-2024</a:t>
            </a:fld>
            <a:endParaRPr lang="da-DK"/>
          </a:p>
        </p:txBody>
      </p:sp>
      <p:sp>
        <p:nvSpPr>
          <p:cNvPr id="5" name="Pladsholder til sidefod 4">
            <a:extLst>
              <a:ext uri="{FF2B5EF4-FFF2-40B4-BE49-F238E27FC236}">
                <a16:creationId xmlns:a16="http://schemas.microsoft.com/office/drawing/2014/main" id="{4AC15F77-CB17-8C5A-DDEB-9B5A9C8EA10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BC94D654-63B7-0312-C263-E4548221F714}"/>
              </a:ext>
            </a:extLst>
          </p:cNvPr>
          <p:cNvSpPr>
            <a:spLocks noGrp="1"/>
          </p:cNvSpPr>
          <p:nvPr>
            <p:ph type="sldNum" sz="quarter" idx="12"/>
          </p:nvPr>
        </p:nvSpPr>
        <p:spPr/>
        <p:txBody>
          <a:bodyPr/>
          <a:lstStyle/>
          <a:p>
            <a:fld id="{2BBE1980-42DC-462B-A045-EA3681CF7B17}" type="slidenum">
              <a:rPr lang="da-DK" smtClean="0"/>
              <a:t>‹nr.›</a:t>
            </a:fld>
            <a:endParaRPr lang="da-DK"/>
          </a:p>
        </p:txBody>
      </p:sp>
    </p:spTree>
    <p:extLst>
      <p:ext uri="{BB962C8B-B14F-4D97-AF65-F5344CB8AC3E}">
        <p14:creationId xmlns:p14="http://schemas.microsoft.com/office/powerpoint/2010/main" val="17671419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FBE8AF-E689-C324-A6F3-BE5F9B6C363E}"/>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B8CC771A-8EC4-890C-21AC-503ECBCE5E3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C7ACDDE7-2E20-6063-E663-4EEB97000A37}"/>
              </a:ext>
            </a:extLst>
          </p:cNvPr>
          <p:cNvSpPr>
            <a:spLocks noGrp="1"/>
          </p:cNvSpPr>
          <p:nvPr>
            <p:ph type="dt" sz="half" idx="10"/>
          </p:nvPr>
        </p:nvSpPr>
        <p:spPr/>
        <p:txBody>
          <a:bodyPr/>
          <a:lstStyle/>
          <a:p>
            <a:fld id="{83CC5CC8-A4EA-4EBF-B5F0-B49C219EF78F}" type="datetimeFigureOut">
              <a:rPr lang="da-DK" smtClean="0"/>
              <a:t>06-12-2024</a:t>
            </a:fld>
            <a:endParaRPr lang="da-DK"/>
          </a:p>
        </p:txBody>
      </p:sp>
      <p:sp>
        <p:nvSpPr>
          <p:cNvPr id="5" name="Pladsholder til sidefod 4">
            <a:extLst>
              <a:ext uri="{FF2B5EF4-FFF2-40B4-BE49-F238E27FC236}">
                <a16:creationId xmlns:a16="http://schemas.microsoft.com/office/drawing/2014/main" id="{359C4384-C5ED-ADBE-D4D6-5653A171F01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4E8C1B81-9181-1F1E-E56C-AB1FC8A69BD3}"/>
              </a:ext>
            </a:extLst>
          </p:cNvPr>
          <p:cNvSpPr>
            <a:spLocks noGrp="1"/>
          </p:cNvSpPr>
          <p:nvPr>
            <p:ph type="sldNum" sz="quarter" idx="12"/>
          </p:nvPr>
        </p:nvSpPr>
        <p:spPr/>
        <p:txBody>
          <a:bodyPr/>
          <a:lstStyle/>
          <a:p>
            <a:fld id="{2BBE1980-42DC-462B-A045-EA3681CF7B17}" type="slidenum">
              <a:rPr lang="da-DK" smtClean="0"/>
              <a:t>‹nr.›</a:t>
            </a:fld>
            <a:endParaRPr lang="da-DK"/>
          </a:p>
        </p:txBody>
      </p:sp>
    </p:spTree>
    <p:extLst>
      <p:ext uri="{BB962C8B-B14F-4D97-AF65-F5344CB8AC3E}">
        <p14:creationId xmlns:p14="http://schemas.microsoft.com/office/powerpoint/2010/main" val="16749657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5FB298-0E71-4124-CFF1-E898401DFA25}"/>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876FBBA9-1AE9-CC38-FE82-F0C490542EE2}"/>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E72B217C-2274-D058-EFB8-3376B0011E08}"/>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F0BDAA09-F02A-7B18-1073-8CCDF40A2BC3}"/>
              </a:ext>
            </a:extLst>
          </p:cNvPr>
          <p:cNvSpPr>
            <a:spLocks noGrp="1"/>
          </p:cNvSpPr>
          <p:nvPr>
            <p:ph type="dt" sz="half" idx="10"/>
          </p:nvPr>
        </p:nvSpPr>
        <p:spPr/>
        <p:txBody>
          <a:bodyPr/>
          <a:lstStyle/>
          <a:p>
            <a:fld id="{83CC5CC8-A4EA-4EBF-B5F0-B49C219EF78F}" type="datetimeFigureOut">
              <a:rPr lang="da-DK" smtClean="0"/>
              <a:t>06-12-2024</a:t>
            </a:fld>
            <a:endParaRPr lang="da-DK"/>
          </a:p>
        </p:txBody>
      </p:sp>
      <p:sp>
        <p:nvSpPr>
          <p:cNvPr id="6" name="Pladsholder til sidefod 5">
            <a:extLst>
              <a:ext uri="{FF2B5EF4-FFF2-40B4-BE49-F238E27FC236}">
                <a16:creationId xmlns:a16="http://schemas.microsoft.com/office/drawing/2014/main" id="{82896EDF-B747-5136-11D6-E5D6FE68E45C}"/>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FD47C578-F72A-5B9B-43AA-A799A02D4050}"/>
              </a:ext>
            </a:extLst>
          </p:cNvPr>
          <p:cNvSpPr>
            <a:spLocks noGrp="1"/>
          </p:cNvSpPr>
          <p:nvPr>
            <p:ph type="sldNum" sz="quarter" idx="12"/>
          </p:nvPr>
        </p:nvSpPr>
        <p:spPr/>
        <p:txBody>
          <a:bodyPr/>
          <a:lstStyle/>
          <a:p>
            <a:fld id="{2BBE1980-42DC-462B-A045-EA3681CF7B17}" type="slidenum">
              <a:rPr lang="da-DK" smtClean="0"/>
              <a:t>‹nr.›</a:t>
            </a:fld>
            <a:endParaRPr lang="da-DK"/>
          </a:p>
        </p:txBody>
      </p:sp>
    </p:spTree>
    <p:extLst>
      <p:ext uri="{BB962C8B-B14F-4D97-AF65-F5344CB8AC3E}">
        <p14:creationId xmlns:p14="http://schemas.microsoft.com/office/powerpoint/2010/main" val="12389776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4CF5FB-526C-22DC-19B1-C7BB5C167D82}"/>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8B7A122D-B1A6-1488-F337-F6073C8B6E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487CA7E2-B190-8B54-195C-C13D9CEB4935}"/>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F55D9686-40DA-D93A-7157-A734D516D14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1DC6EA2B-1337-A293-C0CA-15B5838E9297}"/>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28741D48-0DA1-43C7-8157-3707AD1018E9}"/>
              </a:ext>
            </a:extLst>
          </p:cNvPr>
          <p:cNvSpPr>
            <a:spLocks noGrp="1"/>
          </p:cNvSpPr>
          <p:nvPr>
            <p:ph type="dt" sz="half" idx="10"/>
          </p:nvPr>
        </p:nvSpPr>
        <p:spPr/>
        <p:txBody>
          <a:bodyPr/>
          <a:lstStyle/>
          <a:p>
            <a:fld id="{83CC5CC8-A4EA-4EBF-B5F0-B49C219EF78F}" type="datetimeFigureOut">
              <a:rPr lang="da-DK" smtClean="0"/>
              <a:t>06-12-2024</a:t>
            </a:fld>
            <a:endParaRPr lang="da-DK"/>
          </a:p>
        </p:txBody>
      </p:sp>
      <p:sp>
        <p:nvSpPr>
          <p:cNvPr id="8" name="Pladsholder til sidefod 7">
            <a:extLst>
              <a:ext uri="{FF2B5EF4-FFF2-40B4-BE49-F238E27FC236}">
                <a16:creationId xmlns:a16="http://schemas.microsoft.com/office/drawing/2014/main" id="{EBBCF9DB-465F-B8AC-7651-D4707BB3CFEE}"/>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83B2BF1E-7236-E84A-DB4F-EC213B909CE0}"/>
              </a:ext>
            </a:extLst>
          </p:cNvPr>
          <p:cNvSpPr>
            <a:spLocks noGrp="1"/>
          </p:cNvSpPr>
          <p:nvPr>
            <p:ph type="sldNum" sz="quarter" idx="12"/>
          </p:nvPr>
        </p:nvSpPr>
        <p:spPr/>
        <p:txBody>
          <a:bodyPr/>
          <a:lstStyle/>
          <a:p>
            <a:fld id="{2BBE1980-42DC-462B-A045-EA3681CF7B17}" type="slidenum">
              <a:rPr lang="da-DK" smtClean="0"/>
              <a:t>‹nr.›</a:t>
            </a:fld>
            <a:endParaRPr lang="da-DK"/>
          </a:p>
        </p:txBody>
      </p:sp>
    </p:spTree>
    <p:extLst>
      <p:ext uri="{BB962C8B-B14F-4D97-AF65-F5344CB8AC3E}">
        <p14:creationId xmlns:p14="http://schemas.microsoft.com/office/powerpoint/2010/main" val="3246107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0757AF-5434-37A8-A61F-617AAAC47D2F}"/>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42D04F5E-7E98-FAE6-97AA-C87B3DF0AEAA}"/>
              </a:ext>
            </a:extLst>
          </p:cNvPr>
          <p:cNvSpPr>
            <a:spLocks noGrp="1"/>
          </p:cNvSpPr>
          <p:nvPr>
            <p:ph type="dt" sz="half" idx="10"/>
          </p:nvPr>
        </p:nvSpPr>
        <p:spPr/>
        <p:txBody>
          <a:bodyPr/>
          <a:lstStyle/>
          <a:p>
            <a:fld id="{83CC5CC8-A4EA-4EBF-B5F0-B49C219EF78F}" type="datetimeFigureOut">
              <a:rPr lang="da-DK" smtClean="0"/>
              <a:t>06-12-2024</a:t>
            </a:fld>
            <a:endParaRPr lang="da-DK"/>
          </a:p>
        </p:txBody>
      </p:sp>
      <p:sp>
        <p:nvSpPr>
          <p:cNvPr id="4" name="Pladsholder til sidefod 3">
            <a:extLst>
              <a:ext uri="{FF2B5EF4-FFF2-40B4-BE49-F238E27FC236}">
                <a16:creationId xmlns:a16="http://schemas.microsoft.com/office/drawing/2014/main" id="{C8122D28-CA9C-A76D-CDC5-6D29291915CF}"/>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6673330F-5ADD-BBDB-C9DA-7C8AC124838F}"/>
              </a:ext>
            </a:extLst>
          </p:cNvPr>
          <p:cNvSpPr>
            <a:spLocks noGrp="1"/>
          </p:cNvSpPr>
          <p:nvPr>
            <p:ph type="sldNum" sz="quarter" idx="12"/>
          </p:nvPr>
        </p:nvSpPr>
        <p:spPr/>
        <p:txBody>
          <a:bodyPr/>
          <a:lstStyle/>
          <a:p>
            <a:fld id="{2BBE1980-42DC-462B-A045-EA3681CF7B17}" type="slidenum">
              <a:rPr lang="da-DK" smtClean="0"/>
              <a:t>‹nr.›</a:t>
            </a:fld>
            <a:endParaRPr lang="da-DK"/>
          </a:p>
        </p:txBody>
      </p:sp>
    </p:spTree>
    <p:extLst>
      <p:ext uri="{BB962C8B-B14F-4D97-AF65-F5344CB8AC3E}">
        <p14:creationId xmlns:p14="http://schemas.microsoft.com/office/powerpoint/2010/main" val="2520612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13402FE1-4CC2-BD78-5090-F12DA7F75455}"/>
              </a:ext>
            </a:extLst>
          </p:cNvPr>
          <p:cNvSpPr>
            <a:spLocks noGrp="1"/>
          </p:cNvSpPr>
          <p:nvPr>
            <p:ph type="dt" sz="half" idx="10"/>
          </p:nvPr>
        </p:nvSpPr>
        <p:spPr/>
        <p:txBody>
          <a:bodyPr/>
          <a:lstStyle/>
          <a:p>
            <a:fld id="{83CC5CC8-A4EA-4EBF-B5F0-B49C219EF78F}" type="datetimeFigureOut">
              <a:rPr lang="da-DK" smtClean="0"/>
              <a:t>06-12-2024</a:t>
            </a:fld>
            <a:endParaRPr lang="da-DK"/>
          </a:p>
        </p:txBody>
      </p:sp>
      <p:sp>
        <p:nvSpPr>
          <p:cNvPr id="3" name="Pladsholder til sidefod 2">
            <a:extLst>
              <a:ext uri="{FF2B5EF4-FFF2-40B4-BE49-F238E27FC236}">
                <a16:creationId xmlns:a16="http://schemas.microsoft.com/office/drawing/2014/main" id="{641CDC9E-A485-0EFF-26B9-E54DEC2DB221}"/>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C0FEA92E-381E-8557-850A-86A9BBF938DC}"/>
              </a:ext>
            </a:extLst>
          </p:cNvPr>
          <p:cNvSpPr>
            <a:spLocks noGrp="1"/>
          </p:cNvSpPr>
          <p:nvPr>
            <p:ph type="sldNum" sz="quarter" idx="12"/>
          </p:nvPr>
        </p:nvSpPr>
        <p:spPr/>
        <p:txBody>
          <a:bodyPr/>
          <a:lstStyle/>
          <a:p>
            <a:fld id="{2BBE1980-42DC-462B-A045-EA3681CF7B17}" type="slidenum">
              <a:rPr lang="da-DK" smtClean="0"/>
              <a:t>‹nr.›</a:t>
            </a:fld>
            <a:endParaRPr lang="da-DK"/>
          </a:p>
        </p:txBody>
      </p:sp>
    </p:spTree>
    <p:extLst>
      <p:ext uri="{BB962C8B-B14F-4D97-AF65-F5344CB8AC3E}">
        <p14:creationId xmlns:p14="http://schemas.microsoft.com/office/powerpoint/2010/main" val="3591551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F425AF-0CF0-E9AC-AEEA-2C0B69FC8A84}"/>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A5F0D886-6152-96FA-CDF4-9514E5CFA2F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B02E37AA-1741-D50E-5796-7CE7F3A311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6A3CE353-22CA-3BF2-AD99-3386B84C1956}"/>
              </a:ext>
            </a:extLst>
          </p:cNvPr>
          <p:cNvSpPr>
            <a:spLocks noGrp="1"/>
          </p:cNvSpPr>
          <p:nvPr>
            <p:ph type="dt" sz="half" idx="10"/>
          </p:nvPr>
        </p:nvSpPr>
        <p:spPr/>
        <p:txBody>
          <a:bodyPr/>
          <a:lstStyle/>
          <a:p>
            <a:fld id="{83CC5CC8-A4EA-4EBF-B5F0-B49C219EF78F}" type="datetimeFigureOut">
              <a:rPr lang="da-DK" smtClean="0"/>
              <a:t>06-12-2024</a:t>
            </a:fld>
            <a:endParaRPr lang="da-DK"/>
          </a:p>
        </p:txBody>
      </p:sp>
      <p:sp>
        <p:nvSpPr>
          <p:cNvPr id="6" name="Pladsholder til sidefod 5">
            <a:extLst>
              <a:ext uri="{FF2B5EF4-FFF2-40B4-BE49-F238E27FC236}">
                <a16:creationId xmlns:a16="http://schemas.microsoft.com/office/drawing/2014/main" id="{1E7F66E6-68C5-323D-7745-F59C4D8CDC4C}"/>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109C91E1-AA8F-BA5E-5836-868733000F00}"/>
              </a:ext>
            </a:extLst>
          </p:cNvPr>
          <p:cNvSpPr>
            <a:spLocks noGrp="1"/>
          </p:cNvSpPr>
          <p:nvPr>
            <p:ph type="sldNum" sz="quarter" idx="12"/>
          </p:nvPr>
        </p:nvSpPr>
        <p:spPr/>
        <p:txBody>
          <a:bodyPr/>
          <a:lstStyle/>
          <a:p>
            <a:fld id="{2BBE1980-42DC-462B-A045-EA3681CF7B17}" type="slidenum">
              <a:rPr lang="da-DK" smtClean="0"/>
              <a:t>‹nr.›</a:t>
            </a:fld>
            <a:endParaRPr lang="da-DK"/>
          </a:p>
        </p:txBody>
      </p:sp>
    </p:spTree>
    <p:extLst>
      <p:ext uri="{BB962C8B-B14F-4D97-AF65-F5344CB8AC3E}">
        <p14:creationId xmlns:p14="http://schemas.microsoft.com/office/powerpoint/2010/main" val="1964063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5B56FA-00D7-4AF3-0006-FF5B040F510F}"/>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3924E457-7802-7152-98AC-2705BF53667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FFE2B16E-417C-69BD-9C0D-EFA2E7D5DD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9498B237-8CF1-E63A-91BD-8B92AFF23D2A}"/>
              </a:ext>
            </a:extLst>
          </p:cNvPr>
          <p:cNvSpPr>
            <a:spLocks noGrp="1"/>
          </p:cNvSpPr>
          <p:nvPr>
            <p:ph type="dt" sz="half" idx="10"/>
          </p:nvPr>
        </p:nvSpPr>
        <p:spPr/>
        <p:txBody>
          <a:bodyPr/>
          <a:lstStyle/>
          <a:p>
            <a:fld id="{83CC5CC8-A4EA-4EBF-B5F0-B49C219EF78F}" type="datetimeFigureOut">
              <a:rPr lang="da-DK" smtClean="0"/>
              <a:t>06-12-2024</a:t>
            </a:fld>
            <a:endParaRPr lang="da-DK"/>
          </a:p>
        </p:txBody>
      </p:sp>
      <p:sp>
        <p:nvSpPr>
          <p:cNvPr id="6" name="Pladsholder til sidefod 5">
            <a:extLst>
              <a:ext uri="{FF2B5EF4-FFF2-40B4-BE49-F238E27FC236}">
                <a16:creationId xmlns:a16="http://schemas.microsoft.com/office/drawing/2014/main" id="{B7E9DDE7-08E1-3E79-E16A-5124EEE661AD}"/>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7A45B963-5619-4AC5-CBE2-4F984C73B60A}"/>
              </a:ext>
            </a:extLst>
          </p:cNvPr>
          <p:cNvSpPr>
            <a:spLocks noGrp="1"/>
          </p:cNvSpPr>
          <p:nvPr>
            <p:ph type="sldNum" sz="quarter" idx="12"/>
          </p:nvPr>
        </p:nvSpPr>
        <p:spPr/>
        <p:txBody>
          <a:bodyPr/>
          <a:lstStyle/>
          <a:p>
            <a:fld id="{2BBE1980-42DC-462B-A045-EA3681CF7B17}" type="slidenum">
              <a:rPr lang="da-DK" smtClean="0"/>
              <a:t>‹nr.›</a:t>
            </a:fld>
            <a:endParaRPr lang="da-DK"/>
          </a:p>
        </p:txBody>
      </p:sp>
    </p:spTree>
    <p:extLst>
      <p:ext uri="{BB962C8B-B14F-4D97-AF65-F5344CB8AC3E}">
        <p14:creationId xmlns:p14="http://schemas.microsoft.com/office/powerpoint/2010/main" val="3086663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359B1C-3520-819B-78E5-6F499F55A898}"/>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5044BA44-718B-D48D-CBF7-1253ACF900B3}"/>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39D48E7B-D5FE-10F9-4149-AF3E5916E71D}"/>
              </a:ext>
            </a:extLst>
          </p:cNvPr>
          <p:cNvSpPr>
            <a:spLocks noGrp="1"/>
          </p:cNvSpPr>
          <p:nvPr>
            <p:ph type="dt" sz="half" idx="10"/>
          </p:nvPr>
        </p:nvSpPr>
        <p:spPr/>
        <p:txBody>
          <a:bodyPr/>
          <a:lstStyle/>
          <a:p>
            <a:fld id="{83CC5CC8-A4EA-4EBF-B5F0-B49C219EF78F}" type="datetimeFigureOut">
              <a:rPr lang="da-DK" smtClean="0"/>
              <a:t>06-12-2024</a:t>
            </a:fld>
            <a:endParaRPr lang="da-DK"/>
          </a:p>
        </p:txBody>
      </p:sp>
      <p:sp>
        <p:nvSpPr>
          <p:cNvPr id="5" name="Pladsholder til sidefod 4">
            <a:extLst>
              <a:ext uri="{FF2B5EF4-FFF2-40B4-BE49-F238E27FC236}">
                <a16:creationId xmlns:a16="http://schemas.microsoft.com/office/drawing/2014/main" id="{4BF48CAC-98BD-1792-03D0-621A0CA0E3D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44DD8BD-E59D-D2AE-B16A-8FDC0ED20F43}"/>
              </a:ext>
            </a:extLst>
          </p:cNvPr>
          <p:cNvSpPr>
            <a:spLocks noGrp="1"/>
          </p:cNvSpPr>
          <p:nvPr>
            <p:ph type="sldNum" sz="quarter" idx="12"/>
          </p:nvPr>
        </p:nvSpPr>
        <p:spPr/>
        <p:txBody>
          <a:bodyPr/>
          <a:lstStyle/>
          <a:p>
            <a:fld id="{2BBE1980-42DC-462B-A045-EA3681CF7B17}" type="slidenum">
              <a:rPr lang="da-DK" smtClean="0"/>
              <a:t>‹nr.›</a:t>
            </a:fld>
            <a:endParaRPr lang="da-DK"/>
          </a:p>
        </p:txBody>
      </p:sp>
    </p:spTree>
    <p:extLst>
      <p:ext uri="{BB962C8B-B14F-4D97-AF65-F5344CB8AC3E}">
        <p14:creationId xmlns:p14="http://schemas.microsoft.com/office/powerpoint/2010/main" val="1410684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C2B1D321-C6D4-415A-20C6-15F78AD87CBA}"/>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63712F4B-A532-37E4-D72A-0E36EA245B58}"/>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D0449A4-34D4-0747-A761-D4FCDE53E3EF}"/>
              </a:ext>
            </a:extLst>
          </p:cNvPr>
          <p:cNvSpPr>
            <a:spLocks noGrp="1"/>
          </p:cNvSpPr>
          <p:nvPr>
            <p:ph type="dt" sz="half" idx="10"/>
          </p:nvPr>
        </p:nvSpPr>
        <p:spPr/>
        <p:txBody>
          <a:bodyPr/>
          <a:lstStyle/>
          <a:p>
            <a:fld id="{83CC5CC8-A4EA-4EBF-B5F0-B49C219EF78F}" type="datetimeFigureOut">
              <a:rPr lang="da-DK" smtClean="0"/>
              <a:t>06-12-2024</a:t>
            </a:fld>
            <a:endParaRPr lang="da-DK"/>
          </a:p>
        </p:txBody>
      </p:sp>
      <p:sp>
        <p:nvSpPr>
          <p:cNvPr id="5" name="Pladsholder til sidefod 4">
            <a:extLst>
              <a:ext uri="{FF2B5EF4-FFF2-40B4-BE49-F238E27FC236}">
                <a16:creationId xmlns:a16="http://schemas.microsoft.com/office/drawing/2014/main" id="{B1FF9374-CA9B-21C4-915E-B65F059E559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63CD455-F71F-988A-7956-9A7F257D47CD}"/>
              </a:ext>
            </a:extLst>
          </p:cNvPr>
          <p:cNvSpPr>
            <a:spLocks noGrp="1"/>
          </p:cNvSpPr>
          <p:nvPr>
            <p:ph type="sldNum" sz="quarter" idx="12"/>
          </p:nvPr>
        </p:nvSpPr>
        <p:spPr/>
        <p:txBody>
          <a:bodyPr/>
          <a:lstStyle/>
          <a:p>
            <a:fld id="{2BBE1980-42DC-462B-A045-EA3681CF7B17}" type="slidenum">
              <a:rPr lang="da-DK" smtClean="0"/>
              <a:t>‹nr.›</a:t>
            </a:fld>
            <a:endParaRPr lang="da-DK"/>
          </a:p>
        </p:txBody>
      </p:sp>
    </p:spTree>
    <p:extLst>
      <p:ext uri="{BB962C8B-B14F-4D97-AF65-F5344CB8AC3E}">
        <p14:creationId xmlns:p14="http://schemas.microsoft.com/office/powerpoint/2010/main" val="1693188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F0175204-6A3E-D8BB-4252-F491200B0B9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34D0BACE-0D87-897D-BE3B-351E972E63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D5F9DB1-B26B-99CC-E835-21702B65A4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3CC5CC8-A4EA-4EBF-B5F0-B49C219EF78F}" type="datetimeFigureOut">
              <a:rPr lang="da-DK" smtClean="0"/>
              <a:t>06-12-2024</a:t>
            </a:fld>
            <a:endParaRPr lang="da-DK"/>
          </a:p>
        </p:txBody>
      </p:sp>
      <p:sp>
        <p:nvSpPr>
          <p:cNvPr id="5" name="Pladsholder til sidefod 4">
            <a:extLst>
              <a:ext uri="{FF2B5EF4-FFF2-40B4-BE49-F238E27FC236}">
                <a16:creationId xmlns:a16="http://schemas.microsoft.com/office/drawing/2014/main" id="{5F33CA3F-35CB-8BF0-076C-19B93C86B7F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7E6E15E9-9612-F6A2-13E2-ABB13CADE2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BBE1980-42DC-462B-A045-EA3681CF7B17}" type="slidenum">
              <a:rPr lang="da-DK" smtClean="0"/>
              <a:t>‹nr.›</a:t>
            </a:fld>
            <a:endParaRPr lang="da-DK"/>
          </a:p>
        </p:txBody>
      </p:sp>
    </p:spTree>
    <p:extLst>
      <p:ext uri="{BB962C8B-B14F-4D97-AF65-F5344CB8AC3E}">
        <p14:creationId xmlns:p14="http://schemas.microsoft.com/office/powerpoint/2010/main" val="29786049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00BE8E-A4AC-6F1A-A871-29846A87B0BF}"/>
              </a:ext>
            </a:extLst>
          </p:cNvPr>
          <p:cNvSpPr>
            <a:spLocks noGrp="1"/>
          </p:cNvSpPr>
          <p:nvPr>
            <p:ph type="ctrTitle"/>
          </p:nvPr>
        </p:nvSpPr>
        <p:spPr/>
        <p:txBody>
          <a:bodyPr/>
          <a:lstStyle/>
          <a:p>
            <a:r>
              <a:rPr lang="da-DK" dirty="0"/>
              <a:t>Gorgias kapitel 8-12</a:t>
            </a:r>
          </a:p>
        </p:txBody>
      </p:sp>
      <p:sp>
        <p:nvSpPr>
          <p:cNvPr id="3" name="Undertitel 2">
            <a:extLst>
              <a:ext uri="{FF2B5EF4-FFF2-40B4-BE49-F238E27FC236}">
                <a16:creationId xmlns:a16="http://schemas.microsoft.com/office/drawing/2014/main" id="{E991AD71-D5A6-4F4A-A080-6CB5CCE372B3}"/>
              </a:ext>
            </a:extLst>
          </p:cNvPr>
          <p:cNvSpPr>
            <a:spLocks noGrp="1"/>
          </p:cNvSpPr>
          <p:nvPr>
            <p:ph type="subTitle" idx="1"/>
          </p:nvPr>
        </p:nvSpPr>
        <p:spPr/>
        <p:txBody>
          <a:bodyPr/>
          <a:lstStyle/>
          <a:p>
            <a:r>
              <a:rPr lang="da-DK" dirty="0"/>
              <a:t>3m</a:t>
            </a:r>
          </a:p>
        </p:txBody>
      </p:sp>
    </p:spTree>
    <p:extLst>
      <p:ext uri="{BB962C8B-B14F-4D97-AF65-F5344CB8AC3E}">
        <p14:creationId xmlns:p14="http://schemas.microsoft.com/office/powerpoint/2010/main" val="31831580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D318CC-E2A8-4E27-9548-A047A78999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8491C3E-7888-233C-08A4-BB135D123244}"/>
              </a:ext>
            </a:extLst>
          </p:cNvPr>
          <p:cNvSpPr>
            <a:spLocks noGrp="1"/>
          </p:cNvSpPr>
          <p:nvPr>
            <p:ph type="title"/>
          </p:nvPr>
        </p:nvSpPr>
        <p:spPr>
          <a:xfrm>
            <a:off x="645065" y="1463040"/>
            <a:ext cx="3796306" cy="2690949"/>
          </a:xfrm>
        </p:spPr>
        <p:txBody>
          <a:bodyPr anchor="t">
            <a:normAutofit/>
          </a:bodyPr>
          <a:lstStyle/>
          <a:p>
            <a:r>
              <a:rPr lang="da-DK" sz="2600">
                <a:latin typeface="Georgia" panose="02040502050405020303" pitchFamily="18" charset="0"/>
              </a:rPr>
              <a:t>1. Kapitel 8 slutter med Sokrates der siger "Retorik er altså ikke ene om at producere overtalelse" - hvordan er han nået frem til den konklusion?</a:t>
            </a:r>
          </a:p>
        </p:txBody>
      </p:sp>
      <p:grpSp>
        <p:nvGrpSpPr>
          <p:cNvPr id="10" name="Group 9">
            <a:extLst>
              <a:ext uri="{FF2B5EF4-FFF2-40B4-BE49-F238E27FC236}">
                <a16:creationId xmlns:a16="http://schemas.microsoft.com/office/drawing/2014/main" id="{B14B560F-9DD7-4302-A60B-EBD3EF59B0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4415246"/>
            <a:ext cx="11982332" cy="2087795"/>
            <a:chOff x="143163" y="5763486"/>
            <a:chExt cx="11982332" cy="739555"/>
          </a:xfrm>
        </p:grpSpPr>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21D6966-343E-49AC-A026-D2497E0C3C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049BA945-C385-F8E7-1219-AA9483D0FE6A}"/>
              </a:ext>
            </a:extLst>
          </p:cNvPr>
          <p:cNvSpPr>
            <a:spLocks noGrp="1"/>
          </p:cNvSpPr>
          <p:nvPr>
            <p:ph idx="1"/>
          </p:nvPr>
        </p:nvSpPr>
        <p:spPr>
          <a:xfrm>
            <a:off x="5656218" y="1463039"/>
            <a:ext cx="5542387" cy="4512459"/>
          </a:xfrm>
        </p:spPr>
        <p:txBody>
          <a:bodyPr anchor="t">
            <a:normAutofit/>
          </a:bodyPr>
          <a:lstStyle/>
          <a:p>
            <a:r>
              <a:rPr lang="da-DK" sz="2200" b="0" i="0" dirty="0">
                <a:effectLst/>
                <a:latin typeface="Georgia" panose="02040502050405020303" pitchFamily="18" charset="0"/>
              </a:rPr>
              <a:t>”Han har sammenlignet retorik med andre fag og fundet ud af at også andre fag har evnen til at overbevise folk.</a:t>
            </a:r>
            <a:br>
              <a:rPr lang="da-DK" sz="2200" b="0" i="0" dirty="0">
                <a:effectLst/>
                <a:latin typeface="Georgia" panose="02040502050405020303" pitchFamily="18" charset="0"/>
              </a:rPr>
            </a:br>
            <a:r>
              <a:rPr lang="da-DK" sz="2200" b="0" i="0" dirty="0">
                <a:effectLst/>
                <a:latin typeface="Georgia" panose="02040502050405020303" pitchFamily="18" charset="0"/>
              </a:rPr>
              <a:t>”</a:t>
            </a:r>
            <a:r>
              <a:rPr lang="da-DK" sz="2200" b="1" dirty="0">
                <a:effectLst/>
                <a:latin typeface="Georgia" panose="02040502050405020303" pitchFamily="18" charset="0"/>
              </a:rPr>
              <a:t>Sokrates: Er det ikke sådan, at aritmetikken og den der er kyndig i aritmetik, lærer os, hvad der har med tal at gøre?</a:t>
            </a:r>
            <a:br>
              <a:rPr lang="da-DK" sz="2200" b="1" dirty="0">
                <a:effectLst/>
                <a:latin typeface="Georgia" panose="02040502050405020303" pitchFamily="18" charset="0"/>
              </a:rPr>
            </a:br>
            <a:r>
              <a:rPr lang="da-DK" sz="2200" b="1" dirty="0">
                <a:effectLst/>
                <a:latin typeface="Georgia" panose="02040502050405020303" pitchFamily="18" charset="0"/>
              </a:rPr>
              <a:t>Gorgias: Jo da.</a:t>
            </a:r>
            <a:br>
              <a:rPr lang="da-DK" sz="2200" b="1" dirty="0">
                <a:effectLst/>
                <a:latin typeface="Georgia" panose="02040502050405020303" pitchFamily="18" charset="0"/>
              </a:rPr>
            </a:br>
            <a:r>
              <a:rPr lang="da-DK" sz="2200" b="1" dirty="0">
                <a:effectLst/>
                <a:latin typeface="Georgia" panose="02040502050405020303" pitchFamily="18" charset="0"/>
              </a:rPr>
              <a:t>Sokrates: Så overtaler han altså også?</a:t>
            </a:r>
            <a:br>
              <a:rPr lang="da-DK" sz="2200" b="1" dirty="0">
                <a:effectLst/>
                <a:latin typeface="Georgia" panose="02040502050405020303" pitchFamily="18" charset="0"/>
              </a:rPr>
            </a:br>
            <a:r>
              <a:rPr lang="da-DK" sz="2200" b="1" dirty="0">
                <a:effectLst/>
                <a:latin typeface="Georgia" panose="02040502050405020303" pitchFamily="18" charset="0"/>
              </a:rPr>
              <a:t>Gorgias: Ja.</a:t>
            </a:r>
            <a:br>
              <a:rPr lang="da-DK" sz="2200" b="1" dirty="0">
                <a:effectLst/>
                <a:latin typeface="Georgia" panose="02040502050405020303" pitchFamily="18" charset="0"/>
              </a:rPr>
            </a:br>
            <a:r>
              <a:rPr lang="da-DK" sz="2200" b="1" dirty="0">
                <a:effectLst/>
                <a:latin typeface="Georgia" panose="02040502050405020303" pitchFamily="18" charset="0"/>
              </a:rPr>
              <a:t>Sokrates: Aritmetikken producerer altså overtalelse?</a:t>
            </a:r>
            <a:br>
              <a:rPr lang="da-DK" sz="2200" b="1" dirty="0">
                <a:effectLst/>
                <a:latin typeface="Georgia" panose="02040502050405020303" pitchFamily="18" charset="0"/>
              </a:rPr>
            </a:br>
            <a:r>
              <a:rPr lang="da-DK" sz="2200" b="1" dirty="0">
                <a:effectLst/>
                <a:latin typeface="Georgia" panose="02040502050405020303" pitchFamily="18" charset="0"/>
              </a:rPr>
              <a:t>Gorgias: Det ser det ud til</a:t>
            </a:r>
            <a:r>
              <a:rPr lang="da-DK" sz="2200" b="0" i="0" dirty="0">
                <a:effectLst/>
                <a:latin typeface="Georgia" panose="02040502050405020303" pitchFamily="18" charset="0"/>
              </a:rPr>
              <a:t>.””</a:t>
            </a:r>
          </a:p>
          <a:p>
            <a:endParaRPr lang="da-DK" sz="2200" b="0" i="0" dirty="0">
              <a:effectLst/>
              <a:latin typeface="Georgia" panose="02040502050405020303" pitchFamily="18" charset="0"/>
            </a:endParaRPr>
          </a:p>
          <a:p>
            <a:endParaRPr lang="da-DK" sz="2200" dirty="0">
              <a:latin typeface="Georgia" panose="02040502050405020303" pitchFamily="18" charset="0"/>
            </a:endParaRPr>
          </a:p>
        </p:txBody>
      </p:sp>
    </p:spTree>
    <p:extLst>
      <p:ext uri="{BB962C8B-B14F-4D97-AF65-F5344CB8AC3E}">
        <p14:creationId xmlns:p14="http://schemas.microsoft.com/office/powerpoint/2010/main" val="21557781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4E98A966-ADDB-00A5-6590-ADDC6DD64C74}"/>
              </a:ext>
            </a:extLst>
          </p:cNvPr>
          <p:cNvSpPr>
            <a:spLocks noGrp="1"/>
          </p:cNvSpPr>
          <p:nvPr>
            <p:ph type="title"/>
          </p:nvPr>
        </p:nvSpPr>
        <p:spPr>
          <a:xfrm>
            <a:off x="635000" y="640823"/>
            <a:ext cx="3418659" cy="5583148"/>
          </a:xfrm>
        </p:spPr>
        <p:txBody>
          <a:bodyPr anchor="ctr">
            <a:normAutofit/>
          </a:bodyPr>
          <a:lstStyle/>
          <a:p>
            <a:r>
              <a:rPr lang="da-DK" sz="3800" kern="100">
                <a:effectLst/>
                <a:latin typeface="Georgia" panose="02040502050405020303" pitchFamily="18" charset="0"/>
                <a:ea typeface="Aptos" panose="020B0004020202020204" pitchFamily="34" charset="0"/>
                <a:cs typeface="Times New Roman" panose="02020603050405020304" pitchFamily="18" charset="0"/>
              </a:rPr>
              <a:t>2. Hvordan defineres henholdsvis "tro" og "viden" på side 404-405? Kan I koble det på erkendelsesmodellen? </a:t>
            </a:r>
            <a:endParaRPr lang="da-DK" sz="3800"/>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Pladsholder til indhold 2">
            <a:extLst>
              <a:ext uri="{FF2B5EF4-FFF2-40B4-BE49-F238E27FC236}">
                <a16:creationId xmlns:a16="http://schemas.microsoft.com/office/drawing/2014/main" id="{0263F390-20AF-DA30-5105-F0DDFCA1785B}"/>
              </a:ext>
            </a:extLst>
          </p:cNvPr>
          <p:cNvGraphicFramePr>
            <a:graphicFrameLocks noGrp="1"/>
          </p:cNvGraphicFramePr>
          <p:nvPr>
            <p:ph idx="1"/>
            <p:extLst>
              <p:ext uri="{D42A27DB-BD31-4B8C-83A1-F6EECF244321}">
                <p14:modId xmlns:p14="http://schemas.microsoft.com/office/powerpoint/2010/main" val="287578000"/>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73983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7C97F70-4167-C595-E571-D2F65BE313AB}"/>
              </a:ext>
            </a:extLst>
          </p:cNvPr>
          <p:cNvSpPr>
            <a:spLocks noGrp="1"/>
          </p:cNvSpPr>
          <p:nvPr>
            <p:ph type="title"/>
          </p:nvPr>
        </p:nvSpPr>
        <p:spPr>
          <a:xfrm>
            <a:off x="635000" y="640823"/>
            <a:ext cx="3418659" cy="5583148"/>
          </a:xfrm>
        </p:spPr>
        <p:txBody>
          <a:bodyPr anchor="ctr">
            <a:normAutofit/>
          </a:bodyPr>
          <a:lstStyle/>
          <a:p>
            <a:r>
              <a:rPr lang="da-DK" sz="4200" kern="100">
                <a:effectLst/>
                <a:latin typeface="Georgia" panose="02040502050405020303" pitchFamily="18" charset="0"/>
                <a:ea typeface="Aptos" panose="020B0004020202020204" pitchFamily="34" charset="0"/>
                <a:cs typeface="Times New Roman" panose="02020603050405020304" pitchFamily="18" charset="0"/>
              </a:rPr>
              <a:t>3. Fører retorik ifølge Sokrates til viden eller tro og hvad siger det om retorikkens karakter? </a:t>
            </a:r>
            <a:endParaRPr lang="da-DK" sz="4200"/>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Pladsholder til indhold 2">
            <a:extLst>
              <a:ext uri="{FF2B5EF4-FFF2-40B4-BE49-F238E27FC236}">
                <a16:creationId xmlns:a16="http://schemas.microsoft.com/office/drawing/2014/main" id="{39D61C33-2174-5534-7109-3C99DF702039}"/>
              </a:ext>
            </a:extLst>
          </p:cNvPr>
          <p:cNvGraphicFramePr>
            <a:graphicFrameLocks noGrp="1"/>
          </p:cNvGraphicFramePr>
          <p:nvPr>
            <p:ph idx="1"/>
            <p:extLst>
              <p:ext uri="{D42A27DB-BD31-4B8C-83A1-F6EECF244321}">
                <p14:modId xmlns:p14="http://schemas.microsoft.com/office/powerpoint/2010/main" val="3659061132"/>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7627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177AEB-DEC3-1E67-FAFA-8316C1B82F23}"/>
              </a:ext>
            </a:extLst>
          </p:cNvPr>
          <p:cNvSpPr>
            <a:spLocks noGrp="1"/>
          </p:cNvSpPr>
          <p:nvPr>
            <p:ph type="title"/>
          </p:nvPr>
        </p:nvSpPr>
        <p:spPr/>
        <p:txBody>
          <a:bodyPr>
            <a:normAutofit/>
          </a:bodyPr>
          <a:lstStyle/>
          <a:p>
            <a:r>
              <a:rPr lang="da-DK" sz="3600" kern="100" dirty="0">
                <a:effectLst/>
                <a:latin typeface="Georgia" panose="02040502050405020303" pitchFamily="18" charset="0"/>
                <a:ea typeface="Aptos" panose="020B0004020202020204" pitchFamily="34" charset="0"/>
                <a:cs typeface="Times New Roman" panose="02020603050405020304" pitchFamily="18" charset="0"/>
              </a:rPr>
              <a:t>4. Kig på Gorgias' tale i kapitel 11 - hvorfor er retorikken magtfuld? Og hvordan skal den bruges?</a:t>
            </a:r>
            <a:endParaRPr lang="da-DK" sz="7200" dirty="0"/>
          </a:p>
        </p:txBody>
      </p:sp>
      <p:graphicFrame>
        <p:nvGraphicFramePr>
          <p:cNvPr id="5" name="Pladsholder til indhold 2">
            <a:extLst>
              <a:ext uri="{FF2B5EF4-FFF2-40B4-BE49-F238E27FC236}">
                <a16:creationId xmlns:a16="http://schemas.microsoft.com/office/drawing/2014/main" id="{1137651C-FDDC-29BF-408E-86726A8907A4}"/>
              </a:ext>
            </a:extLst>
          </p:cNvPr>
          <p:cNvGraphicFramePr>
            <a:graphicFrameLocks noGrp="1"/>
          </p:cNvGraphicFramePr>
          <p:nvPr>
            <p:ph idx="1"/>
            <p:extLst>
              <p:ext uri="{D42A27DB-BD31-4B8C-83A1-F6EECF244321}">
                <p14:modId xmlns:p14="http://schemas.microsoft.com/office/powerpoint/2010/main" val="198249589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4846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E2B703B-46F9-481A-A605-82E2A828C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E398098-C905-4FB6-842C-32D62AD5548C}"/>
              </a:ext>
            </a:extLst>
          </p:cNvPr>
          <p:cNvSpPr>
            <a:spLocks noGrp="1"/>
          </p:cNvSpPr>
          <p:nvPr>
            <p:ph type="title"/>
          </p:nvPr>
        </p:nvSpPr>
        <p:spPr>
          <a:xfrm>
            <a:off x="838200" y="459863"/>
            <a:ext cx="10515600" cy="1004594"/>
          </a:xfrm>
        </p:spPr>
        <p:txBody>
          <a:bodyPr>
            <a:normAutofit/>
          </a:bodyPr>
          <a:lstStyle/>
          <a:p>
            <a:pPr algn="ctr"/>
            <a:r>
              <a:rPr lang="da-DK" sz="3100" kern="100">
                <a:solidFill>
                  <a:srgbClr val="FFFFFF"/>
                </a:solidFill>
                <a:effectLst/>
                <a:latin typeface="Georgia" panose="02040502050405020303" pitchFamily="18" charset="0"/>
                <a:ea typeface="Aptos" panose="020B0004020202020204" pitchFamily="34" charset="0"/>
                <a:cs typeface="Times New Roman" panose="02020603050405020304" pitchFamily="18" charset="0"/>
              </a:rPr>
              <a:t>5. Hvorfor kan Sokrates lige så godt lide at blive modbevist som at modbevise andre (s. 409)?</a:t>
            </a:r>
            <a:endParaRPr lang="da-DK" sz="3100">
              <a:solidFill>
                <a:srgbClr val="FFFFFF"/>
              </a:solidFill>
            </a:endParaRPr>
          </a:p>
        </p:txBody>
      </p:sp>
      <p:sp>
        <p:nvSpPr>
          <p:cNvPr id="11" name="Rectangle: Rounded Corners 10">
            <a:extLst>
              <a:ext uri="{FF2B5EF4-FFF2-40B4-BE49-F238E27FC236}">
                <a16:creationId xmlns:a16="http://schemas.microsoft.com/office/drawing/2014/main" id="{F13BE4D7-0C3D-4906-B230-A1C5B4665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496" y="1587970"/>
            <a:ext cx="11033008" cy="4768380"/>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Pladsholder til indhold 2">
            <a:extLst>
              <a:ext uri="{FF2B5EF4-FFF2-40B4-BE49-F238E27FC236}">
                <a16:creationId xmlns:a16="http://schemas.microsoft.com/office/drawing/2014/main" id="{40E2DBD1-7890-0830-A023-A11C0A69BA02}"/>
              </a:ext>
            </a:extLst>
          </p:cNvPr>
          <p:cNvGraphicFramePr>
            <a:graphicFrameLocks noGrp="1"/>
          </p:cNvGraphicFramePr>
          <p:nvPr>
            <p:ph idx="1"/>
            <p:extLst>
              <p:ext uri="{D42A27DB-BD31-4B8C-83A1-F6EECF244321}">
                <p14:modId xmlns:p14="http://schemas.microsoft.com/office/powerpoint/2010/main" val="3753291195"/>
              </p:ext>
            </p:extLst>
          </p:nvPr>
        </p:nvGraphicFramePr>
        <p:xfrm>
          <a:off x="838200" y="1800911"/>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39153021"/>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30</TotalTime>
  <Words>858</Words>
  <Application>Microsoft Office PowerPoint</Application>
  <PresentationFormat>Widescreen</PresentationFormat>
  <Paragraphs>20</Paragraphs>
  <Slides>6</Slides>
  <Notes>1</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6</vt:i4>
      </vt:variant>
    </vt:vector>
  </HeadingPairs>
  <TitlesOfParts>
    <vt:vector size="11" baseType="lpstr">
      <vt:lpstr>Aptos</vt:lpstr>
      <vt:lpstr>Aptos Display</vt:lpstr>
      <vt:lpstr>Arial</vt:lpstr>
      <vt:lpstr>Georgia</vt:lpstr>
      <vt:lpstr>Office-tema</vt:lpstr>
      <vt:lpstr>Gorgias kapitel 8-12</vt:lpstr>
      <vt:lpstr>1. Kapitel 8 slutter med Sokrates der siger "Retorik er altså ikke ene om at producere overtalelse" - hvordan er han nået frem til den konklusion?</vt:lpstr>
      <vt:lpstr>2. Hvordan defineres henholdsvis "tro" og "viden" på side 404-405? Kan I koble det på erkendelsesmodellen? </vt:lpstr>
      <vt:lpstr>3. Fører retorik ifølge Sokrates til viden eller tro og hvad siger det om retorikkens karakter? </vt:lpstr>
      <vt:lpstr>4. Kig på Gorgias' tale i kapitel 11 - hvorfor er retorikken magtfuld? Og hvordan skal den bruges?</vt:lpstr>
      <vt:lpstr>5. Hvorfor kan Sokrates lige så godt lide at blive modbevist som at modbevise andre (s. 409)?</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Freja Lindgren Facius</dc:creator>
  <cp:lastModifiedBy>Freja Lindgren Facius</cp:lastModifiedBy>
  <cp:revision>1</cp:revision>
  <dcterms:created xsi:type="dcterms:W3CDTF">2024-12-05T19:31:10Z</dcterms:created>
  <dcterms:modified xsi:type="dcterms:W3CDTF">2024-12-06T13:18:51Z</dcterms:modified>
</cp:coreProperties>
</file>